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40F862-C628-4C21-88E9-571EA2F6D64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9AAE96-0D9A-43F1-8287-7D40A3608BBC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284E700-94D9-4AAF-9821-88F9E61BBF2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2895480" y="65530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F7C902-4026-420D-B82A-D0B4AD0690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NE_C_WHI" descr=""/>
          <p:cNvPicPr/>
          <p:nvPr/>
        </p:nvPicPr>
        <p:blipFill>
          <a:blip r:embed="rId2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Team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33520" y="2590920"/>
            <a:ext cx="7772400" cy="213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Plan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16,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F9B760-A20D-40B1-8661-98C9C0F8B23B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Institute additional pricing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models for: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forecasting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Stack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zone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fuel type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system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Imports/Exports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Trading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68147E-CABF-4EF9-9735-0A71248406C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Goal:  200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market information and liquidity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Uncover and relay strategic opportunities to originators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IV.  Marketing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1B46A6-AD60-4B56-BFD9-6231A7BD0D3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 regional expertise to each power pool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customer base, including industrials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Prioritize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focus on industrials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and reinforce strong customer relationships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education/ seminars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newsletter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and distribute marketing materials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daily contact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  Marketing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55C3C2-23D1-465F-8C6B-B50A27001E1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Tactical customer coverage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Track coverage metrics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Institute central mid-market phone number for each region to facilitate customer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Expanded product offerings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hedges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hedges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outage insurance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Surrogate hedges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  Marketing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CB8B17-3A9B-4DCA-AA44-3F9876BE2F3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/>
          </p:nvPr>
        </p:nvSpPr>
        <p:spPr>
          <a:xfrm>
            <a:off x="685800" y="1904760"/>
            <a:ext cx="82296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master agreements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EOL sign-ons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mid-market skill set with originator skill set to optimize customer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market intelligence to traders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 ISO rules, procedures, and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  Marketing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94DCBBE-BE8E-41BE-B2F6-5714D76C2E2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Unite trading, mid-marketing, and origination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outsourcing/ asset management transactions in each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 strategic partnership with key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players in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Uncover and relay commodity transactions to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mid-marketers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VI.  Origination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FE602E-6855-4CBF-9C4A-2CA7503AFEBC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VI.  Origination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and promote pool liquidity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Power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personnel and effectively promote knowledge transfer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 and develop new businesses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6DBAB74-78A7-4938-8B0A-F8D5F0D23A9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trading and mid-marketing in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determining ENA’s strategic view of each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 as it relates to load and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Build/maintain/further relationships with senior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Consistently survey market for opportunities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VII.  Origination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9955D3-D3C7-495E-B7F4-7190D409A196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"/>
          <p:cNvGraphicFramePr/>
          <p:nvPr/>
        </p:nvGraphicFramePr>
        <p:xfrm>
          <a:off x="533520" y="1397160"/>
          <a:ext cx="8305560" cy="4698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397160"/>
                    <a:ext cx="8305560" cy="46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2C2B662-DE70-46BF-BFDB-097D3B380C2C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"/>
          <p:cNvGraphicFramePr/>
          <p:nvPr/>
        </p:nvGraphicFramePr>
        <p:xfrm>
          <a:off x="380880" y="1397160"/>
          <a:ext cx="8305920" cy="4698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397160"/>
                    <a:ext cx="8305920" cy="46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76212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NYPP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2B76E9-BBEF-48EF-ABDF-E2D32A5D69DA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Team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668320" y="2284920"/>
            <a:ext cx="3143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Ader &amp; Dana Davis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19320" y="2209680"/>
            <a:ext cx="6629400" cy="3810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81080" y="2971800"/>
            <a:ext cx="1676520" cy="30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Allegretti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Berney Aucoin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Bernstein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T.J. Black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Broderick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Brown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Lisa Burnett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Larry Campbell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Dutta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Howard Fromer Gerald Gilbert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19520" y="2971800"/>
            <a:ext cx="2743200" cy="314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Gordon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Guillaume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Gautam Gupta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Pearce Hammond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Claudette Harvey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Hoatson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Richard Hrabal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Llodra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Meyn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Miller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648320" y="2971800"/>
            <a:ext cx="3657600" cy="314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Narsimha Misra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Ricardo Perez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Plauche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Quenet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Janelle Scheuer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Robert Stalford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Chad Starnes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Stepenovitch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Jennifer Stewart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Thomas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George Wood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40E8E2-A39C-4932-93E9-028679D7860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"/>
          <p:cNvGraphicFramePr/>
          <p:nvPr/>
        </p:nvGraphicFramePr>
        <p:xfrm>
          <a:off x="380880" y="1397160"/>
          <a:ext cx="8458200" cy="4622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397160"/>
                    <a:ext cx="8458200" cy="462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5" name=""/>
          <p:cNvSpPr/>
          <p:nvPr/>
        </p:nvSpPr>
        <p:spPr>
          <a:xfrm>
            <a:off x="60948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2EDFA4-66BB-4654-97C4-FDA9B1F678E2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7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Marketing Customers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2E1F2C-4C14-47D0-9514-713129BBDFD2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1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06B9E3-48D3-4154-A277-646B3EAEA77C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5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Industrials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DDA7F72-3BDD-4366-8ACA-BB3030A9144F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9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Generation-- PJM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AADF5B-7A94-4D96-A132-5083788FC75A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3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Generation-- NEPOOL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2E1F24-48D1-4608-8719-49A60A8AD2AE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7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Generation--NY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A279BE-72E4-4C68-8D90-258BC66A7FA3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Customer List-- PJM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62E2180-CE7A-4BE6-BB4C-1B184A575DB7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"/>
          <p:cNvSpPr/>
          <p:nvPr/>
        </p:nvSpPr>
        <p:spPr>
          <a:xfrm>
            <a:off x="838080" y="2438280"/>
            <a:ext cx="7620120" cy="424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Customer List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NEPOOL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371600" y="2362320"/>
            <a:ext cx="6858000" cy="3124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4B3D6B5-4696-49D1-B2C9-F1B128916A32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" name=""/>
          <p:cNvSpPr/>
          <p:nvPr/>
        </p:nvSpPr>
        <p:spPr>
          <a:xfrm>
            <a:off x="838080" y="2438280"/>
            <a:ext cx="7620120" cy="29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Customer List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219320" y="2362320"/>
            <a:ext cx="6781680" cy="320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09EB8C9-CA4A-482B-B754-5B159FCB0A41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Team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6320" y="2133720"/>
            <a:ext cx="9067680" cy="273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NYPP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Traders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Traders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John Llodra           Dana Davis-T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Michael Brown          Tom May-T                    Mark Bernstein          Rob Benson-T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George Wood        Paul Broderick-C       Janelle Scheuer          Rob Stalford-C                Joe Gordon                Joe Quenet-C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TBD                      Joe Stepenovitch         TBD                            Larry  Campbell           Pearce Hammond        Chad Starnes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Gerald Gilbert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Gautam Gupta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Lisa Burnett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Ricardo Perez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Narsimha Misra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Jeff Miller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Dan Allegretti-- Regulatory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Howard Fromer-- Regulatory                        Tom Hoatson-- Regulatory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0" y="5562720"/>
            <a:ext cx="9220320" cy="61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Dutta-- NE Transmission * Richard Hrabal-- Mgr. NE Hourly Trading   * Jim Meyn-- NE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David Guillaume, Steven Plauche, and Jennifer Stewart support groups as needed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43200" y="4876200"/>
            <a:ext cx="3159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C= Cash Traders         T=Term Traders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819520" y="1065960"/>
            <a:ext cx="2651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Ader &amp; Dana Davis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33520" y="2209680"/>
            <a:ext cx="7696080" cy="259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15000" y="2209680"/>
            <a:ext cx="0" cy="2590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971800" y="2209680"/>
            <a:ext cx="0" cy="2590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33520" y="4572000"/>
            <a:ext cx="7696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48120" y="4876920"/>
            <a:ext cx="2590560" cy="304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15B2AE-43A9-478F-B30B-BA9D984F27F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 Primary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deal volume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meet transaction targets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 trading, origination, structuring,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marketing into one cohesive, effective, profitable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10664DA-A959-47C5-ACCF-B1F21932F7A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regional strategies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Mid-marketers and Originators develop 2001 regional strategy ensuring alignment with respective traders’ strategy.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will include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individual team member’s responsibility and accountability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North-East Regional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29FA78-B51D-4528-AA59-F953C4932DD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/>
          </p:nvPr>
        </p:nvSpPr>
        <p:spPr>
          <a:xfrm>
            <a:off x="380880" y="2133360"/>
            <a:ext cx="838224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will address the development of these markets: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commodities with specific focus on spark spread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Enron products (paper, weather, emissions, etc.)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title"/>
          </p:nvPr>
        </p:nvSpPr>
        <p:spPr>
          <a:xfrm>
            <a:off x="380880" y="533520"/>
            <a:ext cx="8382240" cy="1218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North-East Regional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652B83-33B6-4F62-9F36-CEFED2C2CE9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timely and effective communication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 North East Power Team meetings with the following agenda: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 update, including market fundamentals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Deals: executed, current, and prospect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Accomplishments/Issues/Problems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title"/>
          </p:nvPr>
        </p:nvSpPr>
        <p:spPr>
          <a:xfrm>
            <a:off x="304560" y="533160"/>
            <a:ext cx="83818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North-East Regional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9E3F5FE-F81D-4189-BB49-8BC9DEB04E1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Trading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unified trading, marketing, and origination team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market liquidity and trading volume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options capability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other financial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transmission rights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D4B39ED-48EB-45F4-BEA5-22264BF65A4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Trading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physical desk for managing long-term strategic physical deals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 IT system to more effectively manage physical deals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markets in non-energy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Clearly define and communicate strategic direction to entire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in strategic directional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long-term price curves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EAE751-7412-4CF3-9C9E-A1DEC1EA5D2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2001-01-05T15:40:14Z</dcterms:created>
  <dc:creator>jstewart</dc:creator>
  <dc:description/>
  <dc:language>en-US</dc:language>
  <cp:lastModifiedBy>jstewart</cp:lastModifiedBy>
  <cp:lastPrinted>2001-01-05T23:32:58Z</cp:lastPrinted>
  <dcterms:modified xsi:type="dcterms:W3CDTF">2001-01-11T19:26:50Z</dcterms:modified>
  <cp:revision>13</cp:revision>
  <dc:subject/>
  <dc:title>I.  Primary Goals</dc:title>
</cp:coreProperties>
</file>