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2.xml.rels" ContentType="application/vnd.openxmlformats-package.relationships+xml"/>
  <Override PartName="/ppt/slides/slide38.xml" ContentType="application/vnd.openxmlformats-officedocument.presentationml.slide+xml"/>
  <Override PartName="/ppt/slides/slide39.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_rels/presentation.xml.rels" ContentType="application/vnd.openxmlformats-package.relationships+xml"/>
  <Override PartName="/ppt/media/image1.jpeg" ContentType="image/jpeg"/>
  <Override PartName="/ppt/media/image2.png" ContentType="image/png"/>
  <Override PartName="/ppt/media/image3.png" ContentType="image/png"/>
  <Override PartName="/ppt/media/image4.png" ContentType="image/png"/>
  <Override PartName="/ppt/media/image5.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
        <p:nvSpPr>
          <p:cNvPr id="5"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
        <p:nvSpPr>
          <p:cNvPr id="7" name="PlaceHolder 2"/>
          <p:cNvSpPr>
            <a:spLocks noGrp="1"/>
          </p:cNvSpPr>
          <p:nvPr>
            <p:ph type="subTitle"/>
          </p:nvPr>
        </p:nvSpPr>
        <p:spPr>
          <a:xfrm>
            <a:off x="609480" y="1752120"/>
            <a:ext cx="7848720" cy="4343400"/>
          </a:xfrm>
          <a:prstGeom prst="rect">
            <a:avLst/>
          </a:prstGeom>
          <a:noFill/>
          <a:ln w="0">
            <a:noFill/>
          </a:ln>
        </p:spPr>
        <p:txBody>
          <a:bodyPr lIns="0" rIns="0" tIns="0" bIns="0" anchor="ctr">
            <a:sp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1523880"/>
            <a:ext cx="9132840" cy="152640"/>
          </a:xfrm>
          <a:prstGeom prst="rect">
            <a:avLst/>
          </a:prstGeom>
          <a:solidFill>
            <a:srgbClr val="114ff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Click to edit the title text format</a:t>
            </a:r>
            <a:endParaRPr b="0" lang="en-US" sz="4400" strike="noStrike" u="none">
              <a:solidFill>
                <a:srgbClr val="fc0128"/>
              </a:solidFill>
              <a:effectLst/>
              <a:uFillTx/>
              <a:latin typeface="Arial"/>
            </a:endParaRPr>
          </a:p>
        </p:txBody>
      </p:sp>
      <p:sp>
        <p:nvSpPr>
          <p:cNvPr id="2" name="PlaceHolder 2"/>
          <p:cNvSpPr>
            <a:spLocks noGrp="1"/>
          </p:cNvSpPr>
          <p:nvPr>
            <p:ph type="body"/>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7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114ff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fc0128"/>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228600"/>
            <a:ext cx="7788240" cy="12952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Routine Overhaul of </a:t>
            </a:r>
            <a:br>
              <a:rPr sz="4000"/>
            </a:br>
            <a:r>
              <a:rPr b="0" lang="en-US" sz="4000" strike="noStrike" u="none">
                <a:solidFill>
                  <a:srgbClr val="fc0128"/>
                </a:solidFill>
                <a:effectLst/>
                <a:uFillTx/>
                <a:latin typeface="Arial"/>
              </a:rPr>
              <a:t>Combustion Turbine Components</a:t>
            </a:r>
            <a:endParaRPr b="0" lang="en-US" sz="4000" strike="noStrike" u="none">
              <a:solidFill>
                <a:srgbClr val="fc0128"/>
              </a:solidFill>
              <a:effectLst/>
              <a:uFillTx/>
              <a:latin typeface="Arial"/>
            </a:endParaRPr>
          </a:p>
        </p:txBody>
      </p:sp>
      <p:sp>
        <p:nvSpPr>
          <p:cNvPr id="9" name="PlaceHolder 2"/>
          <p:cNvSpPr>
            <a:spLocks noGrp="1"/>
          </p:cNvSpPr>
          <p:nvPr>
            <p:ph type="subTitle"/>
          </p:nvPr>
        </p:nvSpPr>
        <p:spPr>
          <a:xfrm>
            <a:off x="457200" y="1676160"/>
            <a:ext cx="8229600" cy="4190760"/>
          </a:xfrm>
          <a:prstGeom prst="rect">
            <a:avLst/>
          </a:prstGeom>
          <a:noFill/>
          <a:ln w="0">
            <a:noFill/>
          </a:ln>
        </p:spPr>
        <p:txBody>
          <a:bodyPr lIns="90360" rIns="90360" tIns="44280" bIns="44280" anchor="t">
            <a:noAutofit/>
          </a:bodyPr>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Presented to:</a:t>
            </a:r>
            <a:endParaRPr b="0" lang="en-US" sz="18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 Environmental Protection Agency (EPA)</a:t>
            </a:r>
            <a:endParaRPr b="0" lang="en-US" sz="20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Presented by:</a:t>
            </a:r>
            <a:endParaRPr b="0" lang="en-US" sz="18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Member Companies of the</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Interstate Natural Gas Association of America (INGAA)</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Durham, North Carolina</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November 9, 1999</a:t>
            </a:r>
            <a:endParaRPr b="0" lang="en-US" sz="2000" strike="noStrike" u="none">
              <a:solidFill>
                <a:srgbClr val="000000"/>
              </a:solidFill>
              <a:effectLst/>
              <a:uFillTx/>
              <a:latin typeface="Arial"/>
            </a:endParaRPr>
          </a:p>
          <a:p>
            <a:pPr marL="343080" indent="-34308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0"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689C815-5B48-4208-ADD4-C120358AF3D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General Electric </a:t>
            </a:r>
            <a:br>
              <a:rPr sz="4000"/>
            </a:br>
            <a:r>
              <a:rPr b="0" lang="en-US" sz="4000" strike="noStrike" u="none">
                <a:solidFill>
                  <a:srgbClr val="fc0128"/>
                </a:solidFill>
                <a:effectLst/>
                <a:uFillTx/>
                <a:latin typeface="Arial"/>
              </a:rPr>
              <a:t>LM1600 &amp; LM2500</a:t>
            </a:r>
            <a:endParaRPr b="0" lang="en-US" sz="4000" strike="noStrike" u="none">
              <a:solidFill>
                <a:srgbClr val="fc0128"/>
              </a:solidFill>
              <a:effectLst/>
              <a:uFillTx/>
              <a:latin typeface="Arial"/>
            </a:endParaRPr>
          </a:p>
        </p:txBody>
      </p:sp>
      <p:sp>
        <p:nvSpPr>
          <p:cNvPr id="3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EB26A54-56A0-4CF5-A70A-2C3E32FA90A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40" name=""/>
          <p:cNvSpPr/>
          <p:nvPr/>
        </p:nvSpPr>
        <p:spPr>
          <a:xfrm>
            <a:off x="2143800" y="2438280"/>
            <a:ext cx="460260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photographs provided</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by Great Lakes &amp; ANR</a:t>
            </a:r>
            <a:endParaRPr b="0" lang="en-US" sz="2800" strike="noStrike" u="none">
              <a:solidFill>
                <a:srgbClr val="000000"/>
              </a:solidFill>
              <a:effectLst/>
              <a:uFillTx/>
              <a:latin typeface="Times New Roman"/>
            </a:endParaRPr>
          </a:p>
        </p:txBody>
      </p:sp>
    </p:spTree>
  </p:cSld>
  <p:transition>
    <p:pull dir="d"/>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Major Components of a </a:t>
            </a:r>
            <a:br>
              <a:rPr sz="3600"/>
            </a:br>
            <a:r>
              <a:rPr b="0" lang="en-US" sz="3600" strike="noStrike" u="none">
                <a:solidFill>
                  <a:srgbClr val="fc0128"/>
                </a:solidFill>
                <a:effectLst/>
                <a:uFillTx/>
                <a:latin typeface="Arial"/>
              </a:rPr>
              <a:t>Natural Gas-Fired Turbine</a:t>
            </a:r>
            <a:endParaRPr b="0" lang="en-US" sz="3600" strike="noStrike" u="none">
              <a:solidFill>
                <a:srgbClr val="fc0128"/>
              </a:solidFill>
              <a:effectLst/>
              <a:uFillTx/>
              <a:latin typeface="Arial"/>
            </a:endParaRPr>
          </a:p>
        </p:txBody>
      </p:sp>
      <p:sp>
        <p:nvSpPr>
          <p:cNvPr id="42" name="PlaceHolder 2"/>
          <p:cNvSpPr>
            <a:spLocks noGrp="1"/>
          </p:cNvSpPr>
          <p:nvPr>
            <p:ph/>
          </p:nvPr>
        </p:nvSpPr>
        <p:spPr>
          <a:xfrm>
            <a:off x="609120" y="1752120"/>
            <a:ext cx="8077320" cy="4343400"/>
          </a:xfrm>
          <a:prstGeom prst="rect">
            <a:avLst/>
          </a:prstGeom>
          <a:noFill/>
          <a:ln w="0">
            <a:noFill/>
          </a:ln>
        </p:spPr>
        <p:txBody>
          <a:bodyPr lIns="90360" rIns="90360" tIns="44280" bIns="44280" anchor="t">
            <a:normAutofit fontScale="92500" lnSpcReduction="9999"/>
          </a:bodyPr>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Air inlet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Accessory drive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producer</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Fuel delivery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Cooling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Lube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turbine</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shaft</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Control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Starting system</a:t>
            </a:r>
            <a:endParaRPr b="0" lang="en-US" sz="2400" strike="noStrike" u="none">
              <a:solidFill>
                <a:srgbClr val="000000"/>
              </a:solidFill>
              <a:effectLst/>
              <a:uFillTx/>
              <a:latin typeface="Arial"/>
            </a:endParaRPr>
          </a:p>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Exhaust system</a:t>
            </a:r>
            <a:endParaRPr b="0" lang="en-US" sz="24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3"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3836700-66F9-4BE6-961E-B67E980DB41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5" name="sideview" descr=""/>
          <p:cNvPicPr/>
          <p:nvPr/>
        </p:nvPicPr>
        <p:blipFill>
          <a:blip r:embed="rId1"/>
          <a:srcRect l="13091" t="22785" r="0" b="14430"/>
          <a:stretch/>
        </p:blipFill>
        <p:spPr>
          <a:xfrm>
            <a:off x="169920" y="376200"/>
            <a:ext cx="8756640" cy="4846680"/>
          </a:xfrm>
          <a:prstGeom prst="rect">
            <a:avLst/>
          </a:prstGeom>
          <a:noFill/>
          <a:ln w="0">
            <a:noFill/>
          </a:ln>
        </p:spPr>
      </p:pic>
      <p:sp>
        <p:nvSpPr>
          <p:cNvPr id="46" name=""/>
          <p:cNvSpPr/>
          <p:nvPr/>
        </p:nvSpPr>
        <p:spPr>
          <a:xfrm>
            <a:off x="3443400" y="1660680"/>
            <a:ext cx="1906560" cy="3044520"/>
          </a:xfrm>
          <a:prstGeom prst="rect">
            <a:avLst/>
          </a:prstGeom>
          <a:noFill/>
          <a:ln w="28440">
            <a:solidFill>
              <a:srgbClr val="de1202"/>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556520" y="5537160"/>
            <a:ext cx="2127960" cy="276840"/>
          </a:xfrm>
          <a:prstGeom prst="rect">
            <a:avLst/>
          </a:prstGeom>
          <a:no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Turbine Component</a:t>
            </a:r>
            <a:endParaRPr b="0" lang="en-US" sz="1200" strike="noStrike" u="none">
              <a:solidFill>
                <a:srgbClr val="000000"/>
              </a:solidFill>
              <a:effectLst/>
              <a:uFillTx/>
              <a:latin typeface="Times New Roman"/>
            </a:endParaRPr>
          </a:p>
        </p:txBody>
      </p:sp>
      <p:sp>
        <p:nvSpPr>
          <p:cNvPr id="48"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683B41F-EBA5-4EAB-B091-60E182AB7EEC}"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49" name=""/>
          <p:cNvSpPr/>
          <p:nvPr/>
        </p:nvSpPr>
        <p:spPr>
          <a:xfrm>
            <a:off x="5353200" y="2325600"/>
            <a:ext cx="179280" cy="2379600"/>
          </a:xfrm>
          <a:prstGeom prst="rect">
            <a:avLst/>
          </a:prstGeom>
          <a:noFill/>
          <a:ln w="28440">
            <a:solidFill>
              <a:srgbClr val="de120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0" name=""/>
          <p:cNvGrpSpPr/>
          <p:nvPr/>
        </p:nvGrpSpPr>
        <p:grpSpPr>
          <a:xfrm>
            <a:off x="3380040" y="1049400"/>
            <a:ext cx="2068920" cy="612720"/>
            <a:chOff x="3380040" y="1049400"/>
            <a:chExt cx="2068920" cy="612720"/>
          </a:xfrm>
        </p:grpSpPr>
        <p:sp>
          <p:nvSpPr>
            <p:cNvPr id="51" name=""/>
            <p:cNvSpPr/>
            <p:nvPr/>
          </p:nvSpPr>
          <p:spPr>
            <a:xfrm flipH="1">
              <a:off x="3379680" y="1049400"/>
              <a:ext cx="206892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Producer Component</a:t>
              </a:r>
              <a:endParaRPr b="0" lang="en-US" sz="1200" strike="noStrike" u="none">
                <a:solidFill>
                  <a:srgbClr val="000000"/>
                </a:solidFill>
                <a:effectLst/>
                <a:uFillTx/>
                <a:latin typeface="Times New Roman"/>
              </a:endParaRPr>
            </a:p>
          </p:txBody>
        </p:sp>
        <p:sp>
          <p:nvSpPr>
            <p:cNvPr id="52" name=""/>
            <p:cNvSpPr/>
            <p:nvPr/>
          </p:nvSpPr>
          <p:spPr>
            <a:xfrm>
              <a:off x="4346280" y="1349280"/>
              <a:ext cx="0" cy="3128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3" name=""/>
          <p:cNvSpPr/>
          <p:nvPr/>
        </p:nvSpPr>
        <p:spPr>
          <a:xfrm flipH="1" flipV="1">
            <a:off x="5441760" y="4710240"/>
            <a:ext cx="12600" cy="8078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4" name=""/>
          <p:cNvGrpSpPr/>
          <p:nvPr/>
        </p:nvGrpSpPr>
        <p:grpSpPr>
          <a:xfrm>
            <a:off x="1266840" y="4566240"/>
            <a:ext cx="1630080" cy="794880"/>
            <a:chOff x="1266840" y="4566240"/>
            <a:chExt cx="1630080" cy="794880"/>
          </a:xfrm>
        </p:grpSpPr>
        <p:sp>
          <p:nvSpPr>
            <p:cNvPr id="55" name=""/>
            <p:cNvSpPr/>
            <p:nvPr/>
          </p:nvSpPr>
          <p:spPr>
            <a:xfrm>
              <a:off x="1279440" y="5361120"/>
              <a:ext cx="1617480" cy="0"/>
            </a:xfrm>
            <a:prstGeom prst="line">
              <a:avLst/>
            </a:prstGeom>
            <a:ln w="2844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flipV="1">
              <a:off x="1266840" y="4566240"/>
              <a:ext cx="0" cy="79488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2879640" y="4566240"/>
              <a:ext cx="0" cy="79488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8" name=""/>
          <p:cNvSpPr/>
          <p:nvPr/>
        </p:nvSpPr>
        <p:spPr>
          <a:xfrm flipH="1">
            <a:off x="956880" y="5537160"/>
            <a:ext cx="246816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Accessories &amp; Accessory Drive</a:t>
            </a:r>
            <a:endParaRPr b="0" lang="en-US" sz="1200" strike="noStrike" u="none">
              <a:solidFill>
                <a:srgbClr val="000000"/>
              </a:solidFill>
              <a:effectLst/>
              <a:uFillTx/>
              <a:latin typeface="Times New Roman"/>
            </a:endParaRPr>
          </a:p>
        </p:txBody>
      </p:sp>
      <p:sp>
        <p:nvSpPr>
          <p:cNvPr id="59" name=""/>
          <p:cNvSpPr/>
          <p:nvPr/>
        </p:nvSpPr>
        <p:spPr>
          <a:xfrm flipH="1">
            <a:off x="1828800" y="2567160"/>
            <a:ext cx="74808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Air Inlet</a:t>
            </a:r>
            <a:endParaRPr b="0" lang="en-US" sz="1200" strike="noStrike" u="none">
              <a:solidFill>
                <a:srgbClr val="000000"/>
              </a:solidFill>
              <a:effectLst/>
              <a:uFillTx/>
              <a:latin typeface="Times New Roman"/>
            </a:endParaRPr>
          </a:p>
        </p:txBody>
      </p:sp>
      <p:sp>
        <p:nvSpPr>
          <p:cNvPr id="60" name=""/>
          <p:cNvSpPr/>
          <p:nvPr/>
        </p:nvSpPr>
        <p:spPr>
          <a:xfrm>
            <a:off x="2583000" y="2857680"/>
            <a:ext cx="561960" cy="4046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flipH="1">
            <a:off x="5998320" y="2567160"/>
            <a:ext cx="115452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Exhaust Duct</a:t>
            </a:r>
            <a:endParaRPr b="0" lang="en-US" sz="1200" strike="noStrike" u="none">
              <a:solidFill>
                <a:srgbClr val="000000"/>
              </a:solidFill>
              <a:effectLst/>
              <a:uFillTx/>
              <a:latin typeface="Times New Roman"/>
            </a:endParaRPr>
          </a:p>
        </p:txBody>
      </p:sp>
      <p:sp>
        <p:nvSpPr>
          <p:cNvPr id="62" name=""/>
          <p:cNvSpPr/>
          <p:nvPr/>
        </p:nvSpPr>
        <p:spPr>
          <a:xfrm flipH="1">
            <a:off x="5686200" y="2854440"/>
            <a:ext cx="600120" cy="43020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flipH="1">
            <a:off x="6863040" y="3111480"/>
            <a:ext cx="106128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Shaft</a:t>
            </a:r>
            <a:endParaRPr b="0" lang="en-US" sz="1200" strike="noStrike" u="none">
              <a:solidFill>
                <a:srgbClr val="000000"/>
              </a:solidFill>
              <a:effectLst/>
              <a:uFillTx/>
              <a:latin typeface="Times New Roman"/>
            </a:endParaRPr>
          </a:p>
        </p:txBody>
      </p:sp>
      <p:sp>
        <p:nvSpPr>
          <p:cNvPr id="64" name=""/>
          <p:cNvSpPr/>
          <p:nvPr/>
        </p:nvSpPr>
        <p:spPr>
          <a:xfrm flipH="1">
            <a:off x="6237360" y="3405240"/>
            <a:ext cx="612720" cy="52236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7120440" y="5537160"/>
            <a:ext cx="1510200" cy="459720"/>
          </a:xfrm>
          <a:prstGeom prst="rect">
            <a:avLst/>
          </a:prstGeom>
          <a:no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Driven Unit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Compressor)</a:t>
            </a:r>
            <a:endParaRPr b="0" lang="en-US" sz="1200" strike="noStrike" u="none">
              <a:solidFill>
                <a:srgbClr val="000000"/>
              </a:solidFill>
              <a:effectLst/>
              <a:uFillTx/>
              <a:latin typeface="Times New Roman"/>
            </a:endParaRPr>
          </a:p>
        </p:txBody>
      </p:sp>
      <p:sp>
        <p:nvSpPr>
          <p:cNvPr id="66" name=""/>
          <p:cNvSpPr/>
          <p:nvPr/>
        </p:nvSpPr>
        <p:spPr>
          <a:xfrm flipH="1" flipV="1">
            <a:off x="7267320" y="4645080"/>
            <a:ext cx="585720" cy="88560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67" name=""/>
          <p:cNvGrpSpPr/>
          <p:nvPr/>
        </p:nvGrpSpPr>
        <p:grpSpPr>
          <a:xfrm>
            <a:off x="3505320" y="2338560"/>
            <a:ext cx="782280" cy="1371960"/>
            <a:chOff x="3505320" y="2338560"/>
            <a:chExt cx="782280" cy="1371960"/>
          </a:xfrm>
        </p:grpSpPr>
        <p:sp>
          <p:nvSpPr>
            <p:cNvPr id="68" name=""/>
            <p:cNvSpPr/>
            <p:nvPr/>
          </p:nvSpPr>
          <p:spPr>
            <a:xfrm>
              <a:off x="3511080" y="2338560"/>
              <a:ext cx="776520" cy="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3505320" y="2338560"/>
              <a:ext cx="0" cy="1371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279680" y="2338560"/>
              <a:ext cx="0" cy="1371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1" name=""/>
          <p:cNvSpPr/>
          <p:nvPr/>
        </p:nvSpPr>
        <p:spPr>
          <a:xfrm flipH="1">
            <a:off x="3544560" y="1871640"/>
            <a:ext cx="1263240" cy="24660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Axial Compressor</a:t>
            </a:r>
            <a:endParaRPr b="0" lang="en-US" sz="1000" strike="noStrike" u="none">
              <a:solidFill>
                <a:srgbClr val="000000"/>
              </a:solidFill>
              <a:effectLst/>
              <a:uFillTx/>
              <a:latin typeface="Times New Roman"/>
            </a:endParaRPr>
          </a:p>
        </p:txBody>
      </p:sp>
      <p:grpSp>
        <p:nvGrpSpPr>
          <p:cNvPr id="72" name=""/>
          <p:cNvGrpSpPr/>
          <p:nvPr/>
        </p:nvGrpSpPr>
        <p:grpSpPr>
          <a:xfrm>
            <a:off x="4495680" y="3287880"/>
            <a:ext cx="782280" cy="435960"/>
            <a:chOff x="4495680" y="3287880"/>
            <a:chExt cx="782280" cy="435960"/>
          </a:xfrm>
        </p:grpSpPr>
        <p:sp>
          <p:nvSpPr>
            <p:cNvPr id="73" name=""/>
            <p:cNvSpPr/>
            <p:nvPr/>
          </p:nvSpPr>
          <p:spPr>
            <a:xfrm>
              <a:off x="4501440" y="3287880"/>
              <a:ext cx="776520" cy="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4495680" y="3287880"/>
              <a:ext cx="0" cy="435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5270040" y="3287880"/>
              <a:ext cx="0" cy="435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76" name=""/>
          <p:cNvSpPr/>
          <p:nvPr/>
        </p:nvSpPr>
        <p:spPr>
          <a:xfrm flipV="1">
            <a:off x="4889520" y="3108240"/>
            <a:ext cx="0" cy="19368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flipH="1">
            <a:off x="4447800" y="2844720"/>
            <a:ext cx="855360" cy="24660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Combustor</a:t>
            </a:r>
            <a:endParaRPr b="0" lang="en-US" sz="1000" strike="noStrike" u="none">
              <a:solidFill>
                <a:srgbClr val="000000"/>
              </a:solidFill>
              <a:effectLst/>
              <a:uFillTx/>
              <a:latin typeface="Times New Roman"/>
            </a:endParaRPr>
          </a:p>
        </p:txBody>
      </p:sp>
      <p:sp>
        <p:nvSpPr>
          <p:cNvPr id="78" name=""/>
          <p:cNvSpPr/>
          <p:nvPr/>
        </p:nvSpPr>
        <p:spPr>
          <a:xfrm flipV="1">
            <a:off x="3894120" y="2138400"/>
            <a:ext cx="0" cy="19368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V="1">
            <a:off x="2050920" y="5356080"/>
            <a:ext cx="0" cy="193680"/>
          </a:xfrm>
          <a:prstGeom prst="line">
            <a:avLst/>
          </a:prstGeom>
          <a:ln w="2844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transition>
    <p:pull dir="d"/>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1" name="Two" descr=""/>
          <p:cNvPicPr/>
          <p:nvPr/>
        </p:nvPicPr>
        <p:blipFill>
          <a:blip r:embed="rId1"/>
          <a:srcRect l="0" t="11636" r="14051" b="20365"/>
          <a:stretch/>
        </p:blipFill>
        <p:spPr>
          <a:xfrm>
            <a:off x="1447920" y="228600"/>
            <a:ext cx="6215040" cy="6419880"/>
          </a:xfrm>
          <a:prstGeom prst="rect">
            <a:avLst/>
          </a:prstGeom>
          <a:noFill/>
          <a:ln w="0">
            <a:noFill/>
          </a:ln>
        </p:spPr>
      </p:pic>
      <p:sp>
        <p:nvSpPr>
          <p:cNvPr id="82"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C87661-4DA9-44BC-B27A-B35EC51F3909}"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PlaceHolder 1"/>
          <p:cNvSpPr>
            <a:spLocks noGrp="1"/>
          </p:cNvSpPr>
          <p:nvPr>
            <p:ph type="title"/>
          </p:nvPr>
        </p:nvSpPr>
        <p:spPr>
          <a:xfrm>
            <a:off x="609480" y="228600"/>
            <a:ext cx="7848720" cy="84456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Solar Taurus</a:t>
            </a:r>
            <a:endParaRPr b="0" lang="en-US" sz="4400" strike="noStrike" u="none">
              <a:solidFill>
                <a:srgbClr val="fc0128"/>
              </a:solidFill>
              <a:effectLst/>
              <a:uFillTx/>
              <a:latin typeface="Arial"/>
            </a:endParaRPr>
          </a:p>
        </p:txBody>
      </p:sp>
      <p:pic>
        <p:nvPicPr>
          <p:cNvPr id="85" name="tarus" descr=""/>
          <p:cNvPicPr/>
          <p:nvPr/>
        </p:nvPicPr>
        <p:blipFill>
          <a:blip r:embed="rId1"/>
          <a:stretch/>
        </p:blipFill>
        <p:spPr>
          <a:xfrm>
            <a:off x="1219320" y="1600200"/>
            <a:ext cx="6727680" cy="4573440"/>
          </a:xfrm>
          <a:prstGeom prst="rect">
            <a:avLst/>
          </a:prstGeom>
          <a:noFill/>
          <a:ln w="0">
            <a:noFill/>
          </a:ln>
        </p:spPr>
      </p:pic>
      <p:sp>
        <p:nvSpPr>
          <p:cNvPr id="86"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1B92825-9C46-406A-8915-A741B9D2652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PlaceHolder 1"/>
          <p:cNvSpPr>
            <a:spLocks noGrp="1"/>
          </p:cNvSpPr>
          <p:nvPr>
            <p:ph type="title"/>
          </p:nvPr>
        </p:nvSpPr>
        <p:spPr>
          <a:xfrm>
            <a:off x="609480" y="76176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Solar Saturn </a:t>
            </a:r>
            <a:br>
              <a:rPr sz="3600"/>
            </a:br>
            <a:r>
              <a:rPr b="0" lang="en-US" sz="3600" strike="noStrike" u="none">
                <a:solidFill>
                  <a:srgbClr val="fc0128"/>
                </a:solidFill>
                <a:effectLst/>
                <a:uFillTx/>
                <a:latin typeface="Arial"/>
              </a:rPr>
              <a:t>Gas Producer &amp; Power Turbine Components</a:t>
            </a:r>
            <a:endParaRPr b="0" lang="en-US" sz="3600" strike="noStrike" u="none">
              <a:solidFill>
                <a:srgbClr val="fc0128"/>
              </a:solidFill>
              <a:effectLst/>
              <a:uFillTx/>
              <a:latin typeface="Arial"/>
            </a:endParaRPr>
          </a:p>
        </p:txBody>
      </p:sp>
      <p:sp>
        <p:nvSpPr>
          <p:cNvPr id="8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86BD72-C1D9-4C31-921F-4B1ED24A36B1}"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90" name=""/>
          <p:cNvSpPr/>
          <p:nvPr/>
        </p:nvSpPr>
        <p:spPr>
          <a:xfrm>
            <a:off x="1178640" y="2286000"/>
            <a:ext cx="669312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cut-away view for gas compression</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with big duct -- black &amp; white</a:t>
            </a:r>
            <a:endParaRPr b="0" lang="en-US" sz="2800" strike="noStrike" u="none">
              <a:solidFill>
                <a:srgbClr val="000000"/>
              </a:solidFill>
              <a:effectLst/>
              <a:uFillTx/>
              <a:latin typeface="Times New Roman"/>
            </a:endParaRPr>
          </a:p>
        </p:txBody>
      </p:sp>
    </p:spTree>
  </p:cSld>
  <p:transition>
    <p:pull dir="d"/>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PlaceHolder 1"/>
          <p:cNvSpPr>
            <a:spLocks noGrp="1"/>
          </p:cNvSpPr>
          <p:nvPr>
            <p:ph type="title"/>
          </p:nvPr>
        </p:nvSpPr>
        <p:spPr>
          <a:xfrm>
            <a:off x="609480" y="76176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Solar Saturn </a:t>
            </a:r>
            <a:br>
              <a:rPr sz="3600"/>
            </a:br>
            <a:r>
              <a:rPr b="0" lang="en-US" sz="3600" strike="noStrike" u="none">
                <a:solidFill>
                  <a:srgbClr val="fc0128"/>
                </a:solidFill>
                <a:effectLst/>
                <a:uFillTx/>
                <a:latin typeface="Arial"/>
              </a:rPr>
              <a:t>Gas Producer &amp; Power Turbine Components</a:t>
            </a:r>
            <a:endParaRPr b="0" lang="en-US" sz="3600" strike="noStrike" u="none">
              <a:solidFill>
                <a:srgbClr val="fc0128"/>
              </a:solidFill>
              <a:effectLst/>
              <a:uFillTx/>
              <a:latin typeface="Arial"/>
            </a:endParaRPr>
          </a:p>
        </p:txBody>
      </p:sp>
      <p:sp>
        <p:nvSpPr>
          <p:cNvPr id="93"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E6BB696-0128-4764-BBD1-2409A9559DE4}"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94" name=""/>
          <p:cNvSpPr/>
          <p:nvPr/>
        </p:nvSpPr>
        <p:spPr>
          <a:xfrm>
            <a:off x="1178640" y="2286000"/>
            <a:ext cx="669312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cut-away view for gas compression</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with big duct -- color</a:t>
            </a:r>
            <a:endParaRPr b="0" lang="en-US" sz="2800" strike="noStrike" u="none">
              <a:solidFill>
                <a:srgbClr val="000000"/>
              </a:solidFill>
              <a:effectLst/>
              <a:uFillTx/>
              <a:latin typeface="Times New Roman"/>
            </a:endParaRPr>
          </a:p>
        </p:txBody>
      </p:sp>
    </p:spTree>
  </p:cSld>
  <p:transition>
    <p:pull dir="d"/>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Overhaul Practices:  Process (1)</a:t>
            </a:r>
            <a:endParaRPr b="0" lang="en-US" sz="4000" strike="noStrike" u="none">
              <a:solidFill>
                <a:srgbClr val="fc0128"/>
              </a:solidFill>
              <a:effectLst/>
              <a:uFillTx/>
              <a:latin typeface="Arial"/>
            </a:endParaRPr>
          </a:p>
        </p:txBody>
      </p:sp>
      <p:sp>
        <p:nvSpPr>
          <p:cNvPr id="96"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fontScale="85000" lnSpcReduction="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 provide safe, reliable service, turbines require a program of planned maintenance, including overhaul of the gas producer and power turbine components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Need for overhaul stems largely from wear of the axial flow compressor &amp; the “hot” section components, as a result of turbine operation:</a:t>
            </a:r>
            <a:endParaRPr b="0" lang="en-US" sz="2000" strike="noStrike" u="none">
              <a:solidFill>
                <a:srgbClr val="000000"/>
              </a:solidFill>
              <a:effectLst/>
              <a:uFillTx/>
              <a:latin typeface="Arial"/>
            </a:endParaRPr>
          </a:p>
          <a:p>
            <a:pPr lvl="1" marL="743040" indent="-285840">
              <a:spcBef>
                <a:spcPts val="224"/>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thermal stresses</a:t>
            </a:r>
            <a:endParaRPr b="0" lang="en-US" sz="1800" strike="noStrike" u="none">
              <a:solidFill>
                <a:srgbClr val="000000"/>
              </a:solidFill>
              <a:effectLst/>
              <a:uFillTx/>
              <a:latin typeface="Arial"/>
            </a:endParaRPr>
          </a:p>
          <a:p>
            <a:pPr lvl="1" marL="743040" indent="-285840">
              <a:spcBef>
                <a:spcPts val="224"/>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mechanical stresses</a:t>
            </a:r>
            <a:endParaRPr b="0" lang="en-US" sz="1800" strike="noStrike" u="none">
              <a:solidFill>
                <a:srgbClr val="000000"/>
              </a:solidFill>
              <a:effectLst/>
              <a:uFillTx/>
              <a:latin typeface="Arial"/>
            </a:endParaRPr>
          </a:p>
          <a:p>
            <a:pPr lvl="1" marL="743040" indent="-285840">
              <a:spcBef>
                <a:spcPts val="224"/>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corrosion &amp; erosion</a:t>
            </a:r>
            <a:endParaRPr b="0" lang="en-US" sz="1800" strike="noStrike" u="none">
              <a:solidFill>
                <a:srgbClr val="000000"/>
              </a:solidFill>
              <a:effectLst/>
              <a:uFillTx/>
              <a:latin typeface="Arial"/>
            </a:endParaRPr>
          </a:p>
          <a:p>
            <a:pPr lvl="1" marL="743040" indent="-285840">
              <a:spcBef>
                <a:spcPts val="224"/>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foreign object damage</a:t>
            </a:r>
            <a:endParaRPr b="0" lang="en-US" sz="18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process includes disassembly, inspection, repair and/or replacement, assembly, &amp; testing of gas producer and power turbine components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Requires a specialized facility &amp; trained personnel</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97"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3DB051F-695B-4E90-85EF-6FABFE34B14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Overhaul Practices:  Process (2)</a:t>
            </a:r>
            <a:endParaRPr b="0" lang="en-US" sz="4000" strike="noStrike" u="none">
              <a:solidFill>
                <a:srgbClr val="fc0128"/>
              </a:solidFill>
              <a:effectLst/>
              <a:uFillTx/>
              <a:latin typeface="Arial"/>
            </a:endParaRPr>
          </a:p>
        </p:txBody>
      </p:sp>
      <p:sp>
        <p:nvSpPr>
          <p:cNvPr id="99"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fontScale="92500" lnSpcReduction="1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Particular attention to wearing subcomponents</a:t>
            </a:r>
            <a:endParaRPr b="0" lang="en-US" sz="2000" strike="noStrike" u="none">
              <a:solidFill>
                <a:srgbClr val="000000"/>
              </a:solidFill>
              <a:effectLst/>
              <a:uFillTx/>
              <a:latin typeface="Arial"/>
            </a:endParaRPr>
          </a:p>
          <a:p>
            <a:pPr lvl="1" marL="743040" indent="-285840">
              <a:spcBef>
                <a:spcPts val="90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example:</a:t>
            </a:r>
            <a:endParaRPr b="0" lang="en-US" sz="1800" strike="noStrike" u="none">
              <a:solidFill>
                <a:srgbClr val="000000"/>
              </a:solidFill>
              <a:effectLst/>
              <a:uFillTx/>
              <a:latin typeface="Arial"/>
            </a:endParaRPr>
          </a:p>
          <a:p>
            <a:pPr lvl="2" marL="1143000" indent="-228600">
              <a:spcBef>
                <a:spcPts val="79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Rotor and stator wear and clearances</a:t>
            </a:r>
            <a:endParaRPr b="0" lang="en-US" sz="1600" strike="noStrike" u="none">
              <a:solidFill>
                <a:srgbClr val="000000"/>
              </a:solidFill>
              <a:effectLst/>
              <a:uFillTx/>
              <a:latin typeface="Arial"/>
            </a:endParaRPr>
          </a:p>
          <a:p>
            <a:pPr lvl="2" marL="1143000" indent="-228600">
              <a:spcBef>
                <a:spcPts val="79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Inspection and repair/replacement of bearings and seals</a:t>
            </a:r>
            <a:endParaRPr b="0" lang="en-US" sz="1600" strike="noStrike" u="none">
              <a:solidFill>
                <a:srgbClr val="000000"/>
              </a:solidFill>
              <a:effectLst/>
              <a:uFillTx/>
              <a:latin typeface="Arial"/>
            </a:endParaRPr>
          </a:p>
          <a:p>
            <a:pPr lvl="2" marL="1143000" indent="-228600">
              <a:spcBef>
                <a:spcPts val="79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Deposits, erosion and corrosion pitting of the inlet guide vanes </a:t>
            </a:r>
            <a:br>
              <a:rPr sz="1600"/>
            </a:br>
            <a:r>
              <a:rPr b="0" lang="en-US" sz="1600" strike="noStrike" u="none">
                <a:solidFill>
                  <a:srgbClr val="000000"/>
                </a:solidFill>
                <a:effectLst/>
                <a:uFillTx/>
                <a:latin typeface="Arial"/>
              </a:rPr>
              <a:t>and/or exit guide vanes</a:t>
            </a:r>
            <a:endParaRPr b="0" lang="en-US" sz="1600" strike="noStrike" u="none">
              <a:solidFill>
                <a:srgbClr val="000000"/>
              </a:solidFill>
              <a:effectLst/>
              <a:uFillTx/>
              <a:latin typeface="Arial"/>
            </a:endParaRPr>
          </a:p>
          <a:p>
            <a:pPr lvl="2" marL="1143000" indent="-228600">
              <a:spcBef>
                <a:spcPts val="79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Fretting and/or cracks in combustion liner or cans</a:t>
            </a:r>
            <a:endParaRPr b="0" lang="en-US" sz="1600" strike="noStrike" u="none">
              <a:solidFill>
                <a:srgbClr val="000000"/>
              </a:solidFill>
              <a:effectLst/>
              <a:uFillTx/>
              <a:latin typeface="Arial"/>
            </a:endParaRPr>
          </a:p>
          <a:p>
            <a:pPr lvl="2" marL="1143000" indent="-228600">
              <a:spcBef>
                <a:spcPts val="79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Foreign object damage</a:t>
            </a:r>
            <a:endParaRPr b="0" lang="en-US" sz="1600" strike="noStrike" u="none">
              <a:solidFill>
                <a:srgbClr val="000000"/>
              </a:solidFill>
              <a:effectLst/>
              <a:uFillTx/>
              <a:latin typeface="Arial"/>
            </a:endParaRPr>
          </a:p>
          <a:p>
            <a:pPr marL="343080" indent="-343080">
              <a:spcBef>
                <a:spcPts val="1624"/>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Degree to which parts or components are replaced depends on the conditions noted during inspection, number of hours in service, and number of starts</a:t>
            </a:r>
            <a:endParaRPr b="0" lang="en-US" sz="2000" strike="noStrike" u="none">
              <a:solidFill>
                <a:srgbClr val="000000"/>
              </a:solidFill>
              <a:effectLst/>
              <a:uFillTx/>
              <a:latin typeface="Arial"/>
            </a:endParaRPr>
          </a:p>
          <a:p>
            <a:pPr marL="343080" indent="-343080">
              <a:spcBef>
                <a:spcPts val="1624"/>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restores the mechanical performance of components to ensure safe &amp; reliable service</a:t>
            </a:r>
            <a:endParaRPr b="0" lang="en-US" sz="2000" strike="noStrike" u="none">
              <a:solidFill>
                <a:srgbClr val="000000"/>
              </a:solidFill>
              <a:effectLst/>
              <a:uFillTx/>
              <a:latin typeface="Arial"/>
            </a:endParaRPr>
          </a:p>
        </p:txBody>
      </p:sp>
      <p:sp>
        <p:nvSpPr>
          <p:cNvPr id="100"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D10FB2E-45DC-4456-B461-976E9AC86CF4}"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Overhaul Practices:  Process (3)</a:t>
            </a:r>
            <a:endParaRPr b="0" lang="en-US" sz="4000" strike="noStrike" u="none">
              <a:solidFill>
                <a:srgbClr val="fc0128"/>
              </a:solidFill>
              <a:effectLst/>
              <a:uFillTx/>
              <a:latin typeface="Arial"/>
            </a:endParaRPr>
          </a:p>
        </p:txBody>
      </p:sp>
      <p:sp>
        <p:nvSpPr>
          <p:cNvPr id="102"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Routine overhaul does not increase horsepower output, heat input, or brake-specific emissions</a:t>
            </a:r>
            <a:endParaRPr b="0" lang="en-US" sz="20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Power uprates can, in some cases, be added, but this is a separate process from routine overhaul</a:t>
            </a:r>
            <a:endParaRPr b="0" lang="en-US" sz="18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Power uprates are not considered routine maintenance</a:t>
            </a:r>
            <a:endParaRPr b="0" lang="en-US" sz="18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Industry recognizes that power uprates may be considered a modification under PSD, NSR, minor NSR, and/or NSPS</a:t>
            </a:r>
            <a:endParaRPr b="0" lang="en-US" sz="18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Power uprates that increase mainline pipeline capacity typically require reporting to and approval by the Federal Energy Regulatory Commission (FERC)</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103"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1FCA23C-8689-47F4-A932-7BA8D47CC3E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Topics</a:t>
            </a:r>
            <a:endParaRPr b="0" lang="en-US" sz="3600" strike="noStrike" u="none">
              <a:solidFill>
                <a:srgbClr val="fc0128"/>
              </a:solidFill>
              <a:effectLst/>
              <a:uFillTx/>
              <a:latin typeface="Arial"/>
            </a:endParaRPr>
          </a:p>
        </p:txBody>
      </p:sp>
      <p:sp>
        <p:nvSpPr>
          <p:cNvPr id="12" name="PlaceHolder 2"/>
          <p:cNvSpPr>
            <a:spLocks noGrp="1"/>
          </p:cNvSpPr>
          <p:nvPr>
            <p:ph/>
          </p:nvPr>
        </p:nvSpPr>
        <p:spPr>
          <a:xfrm>
            <a:off x="380880" y="1752120"/>
            <a:ext cx="8229600" cy="4343400"/>
          </a:xfrm>
          <a:prstGeom prst="rect">
            <a:avLst/>
          </a:prstGeom>
          <a:noFill/>
          <a:ln w="0">
            <a:noFill/>
          </a:ln>
        </p:spPr>
        <p:txBody>
          <a:bodyPr lIns="90360" rIns="90360" tIns="44280" bIns="44280" anchor="t">
            <a:normAutofit fontScale="92500" lnSpcReduction="9999"/>
          </a:bodyPr>
          <a:p>
            <a:pPr marL="343080" indent="-343080">
              <a:spcBef>
                <a:spcPts val="24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Turbines in Interstate Natural Gas Transmission Service</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Practices</a:t>
            </a:r>
            <a:endParaRPr b="0" lang="en-US" sz="20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Overhaul Process</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Components Subject to Overhaul</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Producer and/or Power Turbine Replacement Components</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Overhaul Intervals</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Costs for Overhaul</a:t>
            </a:r>
            <a:endParaRPr b="0" lang="en-US" sz="16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Regulatory Context for Overhaul</a:t>
            </a:r>
            <a:endParaRPr b="0" lang="en-US" sz="20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Routine maintenance exempt from definition of “modification”</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Overhaul costs below 50% threshold in definition of “reconstruction”</a:t>
            </a:r>
            <a:endParaRPr b="0" lang="en-US" sz="1600" strike="noStrike" u="none">
              <a:solidFill>
                <a:srgbClr val="000000"/>
              </a:solidFill>
              <a:effectLst/>
              <a:uFillTx/>
              <a:latin typeface="Arial"/>
            </a:endParaRPr>
          </a:p>
          <a:p>
            <a:pPr lvl="1" marL="743040" indent="-285840">
              <a:spcBef>
                <a:spcPts val="4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Review of four regulatory solutions proposed by Washington Department of Ecology to EPA Region 10</a:t>
            </a:r>
            <a:endParaRPr b="0" lang="en-US" sz="16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Industry Recommendations to EPA</a:t>
            </a:r>
            <a:endParaRPr b="0" lang="en-US" sz="2000" strike="noStrike" u="none">
              <a:solidFill>
                <a:srgbClr val="000000"/>
              </a:solidFill>
              <a:effectLst/>
              <a:uFillTx/>
              <a:latin typeface="Arial"/>
            </a:endParaRPr>
          </a:p>
          <a:p>
            <a:pPr lvl="2" marL="114300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3"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EAD3EF7-63C9-4D07-9E79-492B2DF9BD50}"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Components Subject to Overhaul</a:t>
            </a:r>
            <a:endParaRPr b="0" lang="en-US" sz="4000" strike="noStrike" u="none">
              <a:solidFill>
                <a:srgbClr val="fc0128"/>
              </a:solidFill>
              <a:effectLst/>
              <a:uFillTx/>
              <a:latin typeface="Arial"/>
            </a:endParaRPr>
          </a:p>
        </p:txBody>
      </p:sp>
      <p:sp>
        <p:nvSpPr>
          <p:cNvPr id="105" name="PlaceHolder 2"/>
          <p:cNvSpPr>
            <a:spLocks noGrp="1"/>
          </p:cNvSpPr>
          <p:nvPr>
            <p:ph/>
          </p:nvPr>
        </p:nvSpPr>
        <p:spPr>
          <a:xfrm>
            <a:off x="609480" y="1752120"/>
            <a:ext cx="8305920" cy="4343400"/>
          </a:xfrm>
          <a:prstGeom prst="rect">
            <a:avLst/>
          </a:prstGeom>
          <a:noFill/>
          <a:ln w="0">
            <a:noFill/>
          </a:ln>
        </p:spPr>
        <p:txBody>
          <a:bodyPr lIns="90360" rIns="90360" tIns="44280" bIns="44280" anchor="t">
            <a:normAutofit fontScale="92500" lnSpcReduction="19999"/>
          </a:bodyPr>
          <a:p>
            <a:pPr marL="343080" indent="-343080">
              <a:spcBef>
                <a:spcPts val="499"/>
              </a:spcBef>
              <a:buClr>
                <a:srgbClr val="fc0128"/>
              </a:buClr>
              <a:buSzPct val="75000"/>
              <a:buFont typeface="Monotype Sorts" charset="2"/>
              <a:buChar char=""/>
              <a:tabLst>
                <a:tab algn="l" pos="4684680"/>
                <a:tab algn="l" pos="491976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producer and/or power turbine components subject to overhaul</a:t>
            </a:r>
            <a:endParaRPr b="0" lang="en-US" sz="2000" strike="noStrike" u="none">
              <a:solidFill>
                <a:srgbClr val="000000"/>
              </a:solidFill>
              <a:effectLst/>
              <a:uFillTx/>
              <a:latin typeface="Arial"/>
            </a:endParaRPr>
          </a:p>
          <a:p>
            <a:pPr lvl="1" marL="743040" indent="-285840">
              <a:spcBef>
                <a:spcPts val="1125"/>
              </a:spcBef>
              <a:buClr>
                <a:srgbClr val="fafd00"/>
              </a:buClr>
              <a:buFont typeface="Arial"/>
              <a:buChar char="»"/>
              <a:tabLst>
                <a:tab algn="l" pos="4684680"/>
                <a:tab algn="l" pos="491976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Following subcomponents are inspected and may be repaired </a:t>
            </a:r>
            <a:br>
              <a:rPr sz="1800"/>
            </a:br>
            <a:r>
              <a:rPr b="0" lang="en-US" sz="1800" strike="noStrike" u="none">
                <a:solidFill>
                  <a:srgbClr val="000000"/>
                </a:solidFill>
                <a:effectLst/>
                <a:uFillTx/>
                <a:latin typeface="Arial"/>
              </a:rPr>
              <a:t>or replaced during overhaul:</a:t>
            </a:r>
            <a:endParaRPr b="0" lang="en-US" sz="18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Front bearing housing</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Turbine blades &amp; discs</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Inlet guide vanes</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Hot section subcomponents</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Axial flow compressor case</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Internal wheelcase</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Stator vanes</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Air intake snouts</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Bleed valves</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External wheelcase</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Axial flow compressor wheels &amp; shaft</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Nozzle box</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Axial flow compressor outlet casing</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Rear bearing assembly</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Axial flow compressor rotor blades</a:t>
            </a:r>
            <a:r>
              <a:rPr b="0" lang="en-US" sz="1600" strike="noStrike" u="none">
                <a:solidFill>
                  <a:srgbClr val="000000"/>
                </a:solidFill>
                <a:effectLst/>
                <a:uFillTx/>
                <a:latin typeface="Arial"/>
              </a:rPr>
              <a:t>	</a:t>
            </a:r>
            <a:r>
              <a:rPr b="0" lang="en-US" sz="1600" strike="noStrike" u="none">
                <a:solidFill>
                  <a:srgbClr val="114ffb"/>
                </a:solidFill>
                <a:effectLst/>
                <a:uFillTx/>
                <a:latin typeface="Arial"/>
              </a:rPr>
              <a:t>–</a:t>
            </a:r>
            <a:r>
              <a:rPr b="0" lang="en-US" sz="1600" strike="noStrike" u="none">
                <a:solidFill>
                  <a:srgbClr val="114ffb"/>
                </a:solidFill>
                <a:effectLst/>
                <a:uFillTx/>
                <a:latin typeface="Arial"/>
              </a:rPr>
              <a:t>	</a:t>
            </a:r>
            <a:r>
              <a:rPr b="0" lang="en-US" sz="1600" strike="noStrike" u="none">
                <a:solidFill>
                  <a:srgbClr val="000000"/>
                </a:solidFill>
                <a:effectLst/>
                <a:uFillTx/>
                <a:latin typeface="Arial"/>
              </a:rPr>
              <a:t>Flame tubes &amp; air casing</a:t>
            </a:r>
            <a:endParaRPr b="0" lang="en-US" sz="1600" strike="noStrike" u="none">
              <a:solidFill>
                <a:srgbClr val="000000"/>
              </a:solidFill>
              <a:effectLst/>
              <a:uFillTx/>
              <a:latin typeface="Arial"/>
            </a:endParaRPr>
          </a:p>
          <a:p>
            <a:pPr lvl="2" marL="1143000" indent="-228600">
              <a:spcBef>
                <a:spcPts val="499"/>
              </a:spcBef>
              <a:buClr>
                <a:srgbClr val="114ffb"/>
              </a:buClr>
              <a:buFont typeface="Arial"/>
              <a:buChar char="–"/>
              <a:tabLst>
                <a:tab algn="l" pos="4684680"/>
                <a:tab algn="l" pos="491976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Fuel injectors</a:t>
            </a:r>
            <a:endParaRPr b="0" lang="en-US" sz="1600" strike="noStrike" u="none">
              <a:solidFill>
                <a:srgbClr val="000000"/>
              </a:solidFill>
              <a:effectLst/>
              <a:uFillTx/>
              <a:latin typeface="Arial"/>
            </a:endParaRPr>
          </a:p>
          <a:p>
            <a:pPr marL="343080" indent="-343080">
              <a:spcBef>
                <a:spcPts val="2001"/>
              </a:spcBef>
              <a:buClr>
                <a:srgbClr val="fc0128"/>
              </a:buClr>
              <a:buSzPct val="75000"/>
              <a:buFont typeface="Monotype Sorts" charset="2"/>
              <a:buChar char=""/>
              <a:tabLst>
                <a:tab algn="l" pos="4684680"/>
                <a:tab algn="l" pos="491976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 many turbines, gas producer and/or power turbine components designed for modular replacement</a:t>
            </a:r>
            <a:endParaRPr b="0" lang="en-US" sz="2000" strike="noStrike" u="none">
              <a:solidFill>
                <a:srgbClr val="000000"/>
              </a:solidFill>
              <a:effectLst/>
              <a:uFillTx/>
              <a:latin typeface="Arial"/>
            </a:endParaRPr>
          </a:p>
        </p:txBody>
      </p:sp>
      <p:sp>
        <p:nvSpPr>
          <p:cNvPr id="106"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6F0A887-7259-4860-879F-BA9E5A1605E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PlaceHolder 1"/>
          <p:cNvSpPr>
            <a:spLocks noGrp="1"/>
          </p:cNvSpPr>
          <p:nvPr>
            <p:ph type="title"/>
          </p:nvPr>
        </p:nvSpPr>
        <p:spPr>
          <a:xfrm>
            <a:off x="609480" y="76176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Solar Saturn </a:t>
            </a:r>
            <a:br>
              <a:rPr sz="3600"/>
            </a:br>
            <a:r>
              <a:rPr b="0" lang="en-US" sz="3600" strike="noStrike" u="none">
                <a:solidFill>
                  <a:srgbClr val="fc0128"/>
                </a:solidFill>
                <a:effectLst/>
                <a:uFillTx/>
                <a:latin typeface="Arial"/>
              </a:rPr>
              <a:t>Gas Producer &amp; Power Turbine Components</a:t>
            </a:r>
            <a:endParaRPr b="0" lang="en-US" sz="3600" strike="noStrike" u="none">
              <a:solidFill>
                <a:srgbClr val="fc0128"/>
              </a:solidFill>
              <a:effectLst/>
              <a:uFillTx/>
              <a:latin typeface="Arial"/>
            </a:endParaRPr>
          </a:p>
        </p:txBody>
      </p:sp>
      <p:sp>
        <p:nvSpPr>
          <p:cNvPr id="10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3C93A7-2F6D-4E40-A11C-BC75B60AA7D4}"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110" name=""/>
          <p:cNvSpPr/>
          <p:nvPr/>
        </p:nvSpPr>
        <p:spPr>
          <a:xfrm>
            <a:off x="1178640" y="2286000"/>
            <a:ext cx="669312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cut-away view for gas compression</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with big duct -- black &amp; white</a:t>
            </a:r>
            <a:endParaRPr b="0" lang="en-US" sz="2800" strike="noStrike" u="none">
              <a:solidFill>
                <a:srgbClr val="000000"/>
              </a:solidFill>
              <a:effectLst/>
              <a:uFillTx/>
              <a:latin typeface="Times New Roman"/>
            </a:endParaRPr>
          </a:p>
        </p:txBody>
      </p:sp>
    </p:spTree>
  </p:cSld>
  <p:transition>
    <p:pull dir="d"/>
  </p:transition>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PlaceHolder 1"/>
          <p:cNvSpPr>
            <a:spLocks noGrp="1"/>
          </p:cNvSpPr>
          <p:nvPr>
            <p:ph type="title"/>
          </p:nvPr>
        </p:nvSpPr>
        <p:spPr>
          <a:xfrm>
            <a:off x="609480" y="76176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Solar </a:t>
            </a:r>
            <a:br>
              <a:rPr sz="3600"/>
            </a:br>
            <a:r>
              <a:rPr b="0" lang="en-US" sz="3600" strike="noStrike" u="none">
                <a:solidFill>
                  <a:srgbClr val="fc0128"/>
                </a:solidFill>
                <a:effectLst/>
                <a:uFillTx/>
                <a:latin typeface="Arial"/>
              </a:rPr>
              <a:t>Gas Producer &amp; Power Turbine Components</a:t>
            </a:r>
            <a:endParaRPr b="0" lang="en-US" sz="3600" strike="noStrike" u="none">
              <a:solidFill>
                <a:srgbClr val="fc0128"/>
              </a:solidFill>
              <a:effectLst/>
              <a:uFillTx/>
              <a:latin typeface="Arial"/>
            </a:endParaRPr>
          </a:p>
        </p:txBody>
      </p:sp>
      <p:sp>
        <p:nvSpPr>
          <p:cNvPr id="113"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19CEB02-513A-40A3-9554-F3DC7B6B1E4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114" name=""/>
          <p:cNvSpPr/>
          <p:nvPr/>
        </p:nvSpPr>
        <p:spPr>
          <a:xfrm>
            <a:off x="3139560" y="2286000"/>
            <a:ext cx="2766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Taurus Cutaway</a:t>
            </a:r>
            <a:endParaRPr b="0" lang="en-US" sz="2800" strike="noStrike" u="none">
              <a:solidFill>
                <a:srgbClr val="000000"/>
              </a:solidFill>
              <a:effectLst/>
              <a:uFillTx/>
              <a:latin typeface="Times New Roman"/>
            </a:endParaRPr>
          </a:p>
        </p:txBody>
      </p:sp>
    </p:spTree>
  </p:cSld>
  <p:transition>
    <p:pull dir="d"/>
  </p:transition>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Use of Replacement Gas Producer &amp; Power Turbine Components</a:t>
            </a:r>
            <a:endParaRPr b="0" lang="en-US" sz="3600" strike="noStrike" u="none">
              <a:solidFill>
                <a:srgbClr val="fc0128"/>
              </a:solidFill>
              <a:effectLst/>
              <a:uFillTx/>
              <a:latin typeface="Arial"/>
            </a:endParaRPr>
          </a:p>
        </p:txBody>
      </p:sp>
      <p:sp>
        <p:nvSpPr>
          <p:cNvPr id="116"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Manufacturers designed-in ability to replace gas producer and/or power turbine as modular components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Use of replacement components has been a principal part of maintenance for past 30 years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benefits of the use of replacement components</a:t>
            </a:r>
            <a:endParaRPr b="0" lang="en-US" sz="2000" strike="noStrike" u="none">
              <a:solidFill>
                <a:srgbClr val="000000"/>
              </a:solidFill>
              <a:effectLst/>
              <a:uFillTx/>
              <a:latin typeface="Arial"/>
            </a:endParaRPr>
          </a:p>
          <a:p>
            <a:pPr lvl="1" marL="743040" indent="-285840">
              <a:spcBef>
                <a:spcPts val="675"/>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Centralized facility to perform overhaul, with sophisticated equipment and trained personnel</a:t>
            </a:r>
            <a:endParaRPr b="0" lang="en-US" sz="1800" strike="noStrike" u="none">
              <a:solidFill>
                <a:srgbClr val="000000"/>
              </a:solidFill>
              <a:effectLst/>
              <a:uFillTx/>
              <a:latin typeface="Arial"/>
            </a:endParaRPr>
          </a:p>
          <a:p>
            <a:pPr lvl="1" marL="743040" indent="-285840">
              <a:spcBef>
                <a:spcPts val="675"/>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Reduced downtime</a:t>
            </a:r>
            <a:endParaRPr b="0" lang="en-US" sz="18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Companies created specifically to provide this service</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Use of standard exchange gas producer and/or power turbine components does not extend the life of a turbine</a:t>
            </a: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17"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8F2FA8F-7501-45E6-9C7E-04E9110A3893}"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
          <p:cNvSpPr/>
          <p:nvPr/>
        </p:nvSpPr>
        <p:spPr>
          <a:xfrm>
            <a:off x="0" y="1333440"/>
            <a:ext cx="9144000" cy="4618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4037B52-FCC9-4F2F-8563-56BAC1A6734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120" name=""/>
          <p:cNvSpPr/>
          <p:nvPr/>
        </p:nvSpPr>
        <p:spPr>
          <a:xfrm>
            <a:off x="609480" y="457200"/>
            <a:ext cx="7848720" cy="922320"/>
          </a:xfrm>
          <a:prstGeom prst="rect">
            <a:avLst/>
          </a:prstGeom>
          <a:noFill/>
          <a:ln w="0">
            <a:noFill/>
          </a:ln>
        </p:spPr>
        <p:style>
          <a:lnRef idx="0"/>
          <a:fillRef idx="0"/>
          <a:effectRef idx="0"/>
          <a:fontRef idx="minor"/>
        </p:style>
        <p:txBody>
          <a:bodyPr lIns="90360" rIns="90360" tIns="44280" bIns="4428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Removal of G.E. </a:t>
            </a:r>
            <a:br>
              <a:rPr sz="3600"/>
            </a:br>
            <a:r>
              <a:rPr b="0" lang="en-US" sz="3600" strike="noStrike" u="none">
                <a:solidFill>
                  <a:srgbClr val="fc0128"/>
                </a:solidFill>
                <a:effectLst/>
                <a:uFillTx/>
                <a:latin typeface="Arial"/>
              </a:rPr>
              <a:t>Gas Producer Component</a:t>
            </a:r>
            <a:endParaRPr b="0" lang="en-US" sz="3600" strike="noStrike" u="none">
              <a:solidFill>
                <a:srgbClr val="000000"/>
              </a:solidFill>
              <a:effectLst/>
              <a:uFillTx/>
              <a:latin typeface="Times New Roman"/>
            </a:endParaRPr>
          </a:p>
        </p:txBody>
      </p:sp>
      <p:grpSp>
        <p:nvGrpSpPr>
          <p:cNvPr id="121" name=""/>
          <p:cNvGrpSpPr/>
          <p:nvPr/>
        </p:nvGrpSpPr>
        <p:grpSpPr>
          <a:xfrm>
            <a:off x="1447920" y="1676520"/>
            <a:ext cx="6289560" cy="4086000"/>
            <a:chOff x="1447920" y="1676520"/>
            <a:chExt cx="6289560" cy="4086000"/>
          </a:xfrm>
        </p:grpSpPr>
        <p:pic>
          <p:nvPicPr>
            <p:cNvPr id="122" name="LM2500" descr=""/>
            <p:cNvPicPr/>
            <p:nvPr/>
          </p:nvPicPr>
          <p:blipFill>
            <a:blip r:embed="rId1"/>
            <a:srcRect l="0" t="0" r="0" b="15190"/>
            <a:stretch/>
          </p:blipFill>
          <p:spPr>
            <a:xfrm>
              <a:off x="1447920" y="1676520"/>
              <a:ext cx="6289560" cy="4086000"/>
            </a:xfrm>
            <a:prstGeom prst="rect">
              <a:avLst/>
            </a:prstGeom>
            <a:noFill/>
            <a:ln w="0">
              <a:noFill/>
            </a:ln>
          </p:spPr>
        </p:pic>
        <p:sp>
          <p:nvSpPr>
            <p:cNvPr id="123" name=""/>
            <p:cNvSpPr/>
            <p:nvPr/>
          </p:nvSpPr>
          <p:spPr>
            <a:xfrm>
              <a:off x="2438280" y="1676520"/>
              <a:ext cx="449532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p:transition>
    <p:pull dir="d"/>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Overhaul Interval</a:t>
            </a:r>
            <a:endParaRPr b="0" lang="en-US" sz="4000" strike="noStrike" u="none">
              <a:solidFill>
                <a:srgbClr val="fc0128"/>
              </a:solidFill>
              <a:effectLst/>
              <a:uFillTx/>
              <a:latin typeface="Arial"/>
            </a:endParaRPr>
          </a:p>
        </p:txBody>
      </p:sp>
      <p:sp>
        <p:nvSpPr>
          <p:cNvPr id="125" name="PlaceHolder 2"/>
          <p:cNvSpPr>
            <a:spLocks noGrp="1"/>
          </p:cNvSpPr>
          <p:nvPr>
            <p:ph/>
          </p:nvPr>
        </p:nvSpPr>
        <p:spPr>
          <a:xfrm>
            <a:off x="609480" y="1752120"/>
            <a:ext cx="8229600" cy="4343400"/>
          </a:xfrm>
          <a:prstGeom prst="rect">
            <a:avLst/>
          </a:prstGeom>
          <a:noFill/>
          <a:ln w="0">
            <a:noFill/>
          </a:ln>
        </p:spPr>
        <p:txBody>
          <a:bodyPr lIns="90360" rIns="90360" tIns="44280" bIns="44280" anchor="t">
            <a:normAutofit fontScale="92500" lnSpcReduction="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may be initiated based on:</a:t>
            </a:r>
            <a:endParaRPr b="0" lang="en-US" sz="20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Hours of operation and/or number of startups, according to manufacturers’ or 3rd-party schedules for overhaul intervals</a:t>
            </a:r>
            <a:endParaRPr b="0" lang="en-US" sz="18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Results of inspection that indicate overhaul is needed, including high equipment vibration levels, abnormal oil temperatures, &amp; visible damage or wear</a:t>
            </a:r>
            <a:endParaRPr b="0" lang="en-US" sz="18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Specific intervals vary depending on operating conditions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Manufacturers’ recommendations:</a:t>
            </a:r>
            <a:endParaRPr b="0" lang="en-US" sz="20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Solar, General Electric, &amp; Rolls Royce recommend scheduled overhauls at approximately 30,000 hours of service, depending on the turbine model</a:t>
            </a:r>
            <a:endParaRPr b="0" lang="en-US" sz="18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Based on above, gas producers and/or power turbines overhauled at least every 3 to 4 years of operation</a:t>
            </a:r>
            <a:endParaRPr b="0" lang="en-US" sz="2000" strike="noStrike" u="none">
              <a:solidFill>
                <a:srgbClr val="000000"/>
              </a:solidFill>
              <a:effectLst/>
              <a:uFillTx/>
              <a:latin typeface="Arial"/>
            </a:endParaRPr>
          </a:p>
        </p:txBody>
      </p:sp>
      <p:sp>
        <p:nvSpPr>
          <p:cNvPr id="126"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C61BAA5-9B03-4F9B-8024-732DBC0B8D7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Costs of Overhaul</a:t>
            </a:r>
            <a:endParaRPr b="0" lang="en-US" sz="4000" strike="noStrike" u="none">
              <a:solidFill>
                <a:srgbClr val="fc0128"/>
              </a:solidFill>
              <a:effectLst/>
              <a:uFillTx/>
              <a:latin typeface="Arial"/>
            </a:endParaRPr>
          </a:p>
        </p:txBody>
      </p:sp>
      <p:sp>
        <p:nvSpPr>
          <p:cNvPr id="128"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costs typically range from 6 to 17% of the total cost of a new natural gas-fired turbine</a:t>
            </a:r>
            <a:endParaRPr b="0" lang="en-US" sz="2000" strike="noStrike" u="none">
              <a:solidFill>
                <a:srgbClr val="000000"/>
              </a:solidFill>
              <a:effectLst/>
              <a:uFillTx/>
              <a:latin typeface="Arial"/>
            </a:endParaRPr>
          </a:p>
          <a:p>
            <a:pPr marL="343080" indent="-343080">
              <a:spcBef>
                <a:spcPts val="1874"/>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Examples from Solar:</a:t>
            </a:r>
            <a:endParaRPr b="0" lang="en-US" sz="20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Solar Saturn (1,690 hp)</a:t>
            </a:r>
            <a:endParaRPr b="0" lang="en-US" sz="1800" strike="noStrike" u="none">
              <a:solidFill>
                <a:srgbClr val="000000"/>
              </a:solidFill>
              <a:effectLst/>
              <a:uFillTx/>
              <a:latin typeface="Arial"/>
            </a:endParaRPr>
          </a:p>
          <a:p>
            <a:pPr lvl="2" marL="1143000" indent="-228600">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Avg. purchase price of a new turbine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$1,324,720</a:t>
            </a:r>
            <a:endParaRPr b="0" lang="en-US" sz="1600" strike="noStrike" u="none">
              <a:solidFill>
                <a:srgbClr val="000000"/>
              </a:solidFill>
              <a:effectLst/>
              <a:uFillTx/>
              <a:latin typeface="Arial"/>
            </a:endParaRPr>
          </a:p>
          <a:p>
            <a:pPr lvl="2" marL="1143000" indent="-228600">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Avg. overhaul price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100,000</a:t>
            </a:r>
            <a:br>
              <a:rPr sz="1600"/>
            </a:b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(7.6%)  </a:t>
            </a:r>
            <a:endParaRPr b="0" lang="en-US" sz="16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Solar Mars (15,000 hp)</a:t>
            </a:r>
            <a:endParaRPr b="0" lang="en-US" sz="1800" strike="noStrike" u="none">
              <a:solidFill>
                <a:srgbClr val="000000"/>
              </a:solidFill>
              <a:effectLst/>
              <a:uFillTx/>
              <a:latin typeface="Arial"/>
            </a:endParaRPr>
          </a:p>
          <a:p>
            <a:pPr lvl="2" marL="1143000" indent="-228600">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Avg. purchase price of a new turbine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$6,060,450</a:t>
            </a:r>
            <a:endParaRPr b="0" lang="en-US" sz="1600" strike="noStrike" u="none">
              <a:solidFill>
                <a:srgbClr val="000000"/>
              </a:solidFill>
              <a:effectLst/>
              <a:uFillTx/>
              <a:latin typeface="Arial"/>
            </a:endParaRPr>
          </a:p>
          <a:p>
            <a:pPr lvl="2" marL="1143000" indent="-228600">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Avg. overhaul price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950,000</a:t>
            </a:r>
            <a:br>
              <a:rPr sz="1600"/>
            </a:b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(15.7%)</a:t>
            </a:r>
            <a:endParaRPr b="0" lang="en-US" sz="1600" strike="noStrike" u="none">
              <a:solidFill>
                <a:srgbClr val="000000"/>
              </a:solidFill>
              <a:effectLst/>
              <a:uFillTx/>
              <a:latin typeface="Arial"/>
            </a:endParaRPr>
          </a:p>
        </p:txBody>
      </p:sp>
      <p:sp>
        <p:nvSpPr>
          <p:cNvPr id="12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FD60BB8-8359-4319-A845-4B6CD548213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131" name="solarturbines" descr=""/>
          <p:cNvPicPr/>
          <p:nvPr/>
        </p:nvPicPr>
        <p:blipFill>
          <a:blip r:embed="rId1"/>
          <a:srcRect l="0" t="4364" r="14051" b="8728"/>
          <a:stretch/>
        </p:blipFill>
        <p:spPr>
          <a:xfrm>
            <a:off x="762120" y="34920"/>
            <a:ext cx="5168880" cy="6823080"/>
          </a:xfrm>
          <a:prstGeom prst="rect">
            <a:avLst/>
          </a:prstGeom>
          <a:noFill/>
          <a:ln w="0">
            <a:noFill/>
          </a:ln>
        </p:spPr>
      </p:pic>
      <p:sp>
        <p:nvSpPr>
          <p:cNvPr id="132"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3F207A2-4721-439F-B3FB-F4482AD043EC}"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“Modification” (1)</a:t>
            </a:r>
            <a:endParaRPr b="0" lang="en-US" sz="4000" strike="noStrike" u="none">
              <a:solidFill>
                <a:srgbClr val="fc0128"/>
              </a:solidFill>
              <a:effectLst/>
              <a:uFillTx/>
              <a:latin typeface="Arial"/>
            </a:endParaRPr>
          </a:p>
        </p:txBody>
      </p:sp>
      <p:sp>
        <p:nvSpPr>
          <p:cNvPr id="134"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Defined under NSPS and PSD regulations as changes that result in an increase in emissions</a:t>
            </a:r>
            <a:endParaRPr b="0" lang="en-US" sz="2000" strike="noStrike" u="none">
              <a:solidFill>
                <a:srgbClr val="000000"/>
              </a:solidFill>
              <a:effectLst/>
              <a:uFillTx/>
              <a:latin typeface="Arial"/>
            </a:endParaRPr>
          </a:p>
          <a:p>
            <a:pPr lvl="1" marL="743040" indent="-285840">
              <a:spcBef>
                <a:spcPts val="100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 CFR 60.14(a)</a:t>
            </a:r>
            <a:r>
              <a:rPr b="0" lang="en-US" sz="1800" strike="noStrike" u="none">
                <a:solidFill>
                  <a:srgbClr val="000000"/>
                </a:solidFill>
                <a:effectLst/>
                <a:uFillTx/>
                <a:latin typeface="Arial"/>
              </a:rPr>
              <a:t>:</a:t>
            </a:r>
            <a:r>
              <a:rPr b="0" lang="en-US" sz="2000" strike="noStrike" u="none">
                <a:solidFill>
                  <a:srgbClr val="000000"/>
                </a:solidFill>
                <a:effectLst/>
                <a:uFillTx/>
                <a:latin typeface="Arial"/>
              </a:rPr>
              <a:t> </a:t>
            </a:r>
            <a:r>
              <a:rPr b="0" lang="en-US" sz="1600" strike="noStrike" u="none">
                <a:solidFill>
                  <a:srgbClr val="000000"/>
                </a:solidFill>
                <a:effectLst/>
                <a:uFillTx/>
                <a:latin typeface="Arial"/>
              </a:rPr>
              <a:t>”Except as provided under paragraphs (e) and (f) of this section, any physical or operational change to an existing facility which results in an increase in the emission rate to the atmosphere of any pollutant to which a standard applies shall be considered a modification within the meaning of section 111 of the Act.”</a:t>
            </a:r>
            <a:endParaRPr b="0" lang="en-US" sz="1600" strike="noStrike" u="none">
              <a:solidFill>
                <a:srgbClr val="000000"/>
              </a:solidFill>
              <a:effectLst/>
              <a:uFillTx/>
              <a:latin typeface="Arial"/>
            </a:endParaRPr>
          </a:p>
          <a:p>
            <a:pPr lvl="1" marL="743040" indent="-285840">
              <a:spcBef>
                <a:spcPts val="100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 CFR 51.166(b)(2)(i):</a:t>
            </a: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“Major modification means any physical change in or change in the method of operation of a major stationary source that would result in a significant net emissions increase of any pollutant subject to regulation under the Act.”</a:t>
            </a:r>
            <a:endParaRPr b="0" lang="en-US" sz="1600" strike="noStrike" u="none">
              <a:solidFill>
                <a:srgbClr val="000000"/>
              </a:solidFill>
              <a:effectLst/>
              <a:uFillTx/>
              <a:latin typeface="Arial"/>
            </a:endParaRPr>
          </a:p>
          <a:p>
            <a:pPr marL="343080" indent="-343080">
              <a:spcBef>
                <a:spcPts val="174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Routine maintenance exempt from definition of “modification” under NSPS and PSD</a:t>
            </a:r>
            <a:endParaRPr b="0" lang="en-US" sz="2000" strike="noStrike" u="none">
              <a:solidFill>
                <a:srgbClr val="000000"/>
              </a:solidFill>
              <a:effectLst/>
              <a:uFillTx/>
              <a:latin typeface="Arial"/>
            </a:endParaRPr>
          </a:p>
          <a:p>
            <a:pPr lvl="2" marL="1143000" indent="-228600">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 CFR 60.14(e)(1) and 40 CFR 51.166(b)(2)(iii)(a)</a:t>
            </a:r>
            <a:endParaRPr b="0" lang="en-US" sz="1600" strike="noStrike" u="none">
              <a:solidFill>
                <a:srgbClr val="000000"/>
              </a:solidFill>
              <a:effectLst/>
              <a:uFillTx/>
              <a:latin typeface="Arial"/>
            </a:endParaRPr>
          </a:p>
        </p:txBody>
      </p:sp>
      <p:sp>
        <p:nvSpPr>
          <p:cNvPr id="135"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EFDCC42-68D7-41C7-BA72-02883C5C78B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“Modification” (2)</a:t>
            </a:r>
            <a:endParaRPr b="0" lang="en-US" sz="4000" strike="noStrike" u="none">
              <a:solidFill>
                <a:srgbClr val="fc0128"/>
              </a:solidFill>
              <a:effectLst/>
              <a:uFillTx/>
              <a:latin typeface="Arial"/>
            </a:endParaRPr>
          </a:p>
        </p:txBody>
      </p:sp>
      <p:sp>
        <p:nvSpPr>
          <p:cNvPr id="137"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regulations 60.14(e)(1) state that Administrator shall determine which activities are “routine” for a particular source category</a:t>
            </a:r>
            <a:endParaRPr b="0" lang="en-US" sz="2000" strike="noStrike" u="none">
              <a:solidFill>
                <a:srgbClr val="000000"/>
              </a:solidFill>
              <a:effectLst/>
              <a:uFillTx/>
              <a:latin typeface="Arial"/>
            </a:endParaRPr>
          </a:p>
          <a:p>
            <a:pPr lvl="2" marL="1143000" indent="-228600">
              <a:spcBef>
                <a:spcPts val="34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 the time EPA issued the NSPS for turbines, EPA declined to include a more specific finding about turbine maintenance and argued in the NSPS Support Document that the general NSPS definition was sufficient </a:t>
            </a:r>
            <a:r>
              <a:rPr b="0" lang="en-US" sz="1400" strike="noStrike" u="none">
                <a:solidFill>
                  <a:srgbClr val="000000"/>
                </a:solidFill>
                <a:effectLst/>
                <a:uFillTx/>
                <a:latin typeface="Arial"/>
              </a:rPr>
              <a:t>(Vol. II, pages 2-9 through 2-11)</a:t>
            </a:r>
            <a:endParaRPr b="0" lang="en-US" sz="1400" strike="noStrike" u="none">
              <a:solidFill>
                <a:srgbClr val="000000"/>
              </a:solidFill>
              <a:effectLst/>
              <a:uFillTx/>
              <a:latin typeface="Arial"/>
            </a:endParaRPr>
          </a:p>
          <a:p>
            <a:pPr marL="343080" indent="-343080">
              <a:spcBef>
                <a:spcPts val="14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Support Document recognizes that, “substantial portions of a turbine may be replaced as a matter of routine maintenance during the normal overhauls”</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(Vol. I, Page 5-6)</a:t>
            </a:r>
            <a:endParaRPr b="0" lang="en-US" sz="1400" strike="noStrike" u="none">
              <a:solidFill>
                <a:srgbClr val="000000"/>
              </a:solidFill>
              <a:effectLst/>
              <a:uFillTx/>
              <a:latin typeface="Arial"/>
            </a:endParaRPr>
          </a:p>
        </p:txBody>
      </p:sp>
      <p:sp>
        <p:nvSpPr>
          <p:cNvPr id="138"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B94035D-CB0E-457A-8B1D-1D13FBA5B6F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Turbines in Interstate Natural Gas Transmission Service (1)</a:t>
            </a:r>
            <a:endParaRPr b="0" lang="en-US" sz="3600" strike="noStrike" u="none">
              <a:solidFill>
                <a:srgbClr val="fc0128"/>
              </a:solidFill>
              <a:effectLst/>
              <a:uFillTx/>
              <a:latin typeface="Arial"/>
            </a:endParaRPr>
          </a:p>
        </p:txBody>
      </p:sp>
      <p:sp>
        <p:nvSpPr>
          <p:cNvPr id="15" name="PlaceHolder 2"/>
          <p:cNvSpPr>
            <a:spLocks noGrp="1"/>
          </p:cNvSpPr>
          <p:nvPr>
            <p:ph/>
          </p:nvPr>
        </p:nvSpPr>
        <p:spPr>
          <a:xfrm>
            <a:off x="387000" y="1752120"/>
            <a:ext cx="8599320" cy="4343400"/>
          </a:xfrm>
          <a:prstGeom prst="rect">
            <a:avLst/>
          </a:prstGeom>
          <a:noFill/>
          <a:ln w="0">
            <a:noFill/>
          </a:ln>
        </p:spPr>
        <p:txBody>
          <a:bodyPr lIns="90360" rIns="90360" tIns="44280" bIns="44280" anchor="t">
            <a:normAutofit fontScale="92500" lnSpcReduction="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Natural gas-fired turbines used at compressor stations to provide </a:t>
            </a:r>
            <a:br>
              <a:rPr sz="2000"/>
            </a:br>
            <a:r>
              <a:rPr b="0" lang="en-US" sz="2000" strike="noStrike" u="none">
                <a:solidFill>
                  <a:srgbClr val="000000"/>
                </a:solidFill>
                <a:effectLst/>
                <a:uFillTx/>
                <a:latin typeface="Arial"/>
              </a:rPr>
              <a:t>power to move natural gas within the pipeline</a:t>
            </a:r>
            <a:endParaRPr b="0" lang="en-US" sz="2000" strike="noStrike" u="none">
              <a:solidFill>
                <a:srgbClr val="000000"/>
              </a:solidFill>
              <a:effectLst/>
              <a:uFillTx/>
              <a:latin typeface="Arial"/>
            </a:endParaRPr>
          </a:p>
          <a:p>
            <a:pPr lvl="1" marL="743040" indent="-285840">
              <a:spcBef>
                <a:spcPts val="4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Industry relies on turbine operation to provide continuous and uninterrupted </a:t>
            </a:r>
            <a:br>
              <a:rPr sz="1600"/>
            </a:br>
            <a:r>
              <a:rPr b="0" lang="en-US" sz="1600" strike="noStrike" u="none">
                <a:solidFill>
                  <a:srgbClr val="000000"/>
                </a:solidFill>
                <a:effectLst/>
                <a:uFillTx/>
                <a:latin typeface="Arial"/>
              </a:rPr>
              <a:t>service of the pipeline system, as required by the Federal Energy Regulatory Commission (FERC)</a:t>
            </a:r>
            <a:endParaRPr b="0" lang="en-US" sz="16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Compressor stations located approximately every 70 miles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More than 900 natural gas-fired turbines in service</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Most units are simple-cycle, aero-derivative or light industrial turbines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Average size is approximately 6,300 horsepower</a:t>
            </a:r>
            <a:br>
              <a:rPr sz="2000"/>
            </a:br>
            <a:r>
              <a:rPr b="0" lang="en-US" sz="2000" strike="noStrike" u="none">
                <a:solidFill>
                  <a:srgbClr val="000000"/>
                </a:solidFill>
                <a:effectLst/>
                <a:uFillTx/>
                <a:latin typeface="Arial"/>
              </a:rPr>
              <a:t>Median size is approximately 4,400 horsepower</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Principal manufacturers:</a:t>
            </a:r>
            <a:endParaRPr b="0" lang="en-US" sz="2000" strike="noStrike" u="none">
              <a:solidFill>
                <a:srgbClr val="000000"/>
              </a:solidFill>
              <a:effectLst/>
              <a:uFillTx/>
              <a:latin typeface="Arial"/>
            </a:endParaRPr>
          </a:p>
          <a:p>
            <a:pPr lvl="1" marL="743040" indent="-285840">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General Electric, Rolls Royce, Solar Turbines, Allison</a:t>
            </a:r>
            <a:endParaRPr b="0" lang="en-US" sz="1800" strike="noStrike" u="none">
              <a:solidFill>
                <a:srgbClr val="000000"/>
              </a:solidFill>
              <a:effectLst/>
              <a:uFillTx/>
              <a:latin typeface="Arial"/>
            </a:endParaRPr>
          </a:p>
        </p:txBody>
      </p:sp>
      <p:sp>
        <p:nvSpPr>
          <p:cNvPr id="16"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B221F3-E973-4D1E-B763-EE8CABA78F7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“Modification” (3)</a:t>
            </a:r>
            <a:endParaRPr b="0" lang="en-US" sz="4000" strike="noStrike" u="none">
              <a:solidFill>
                <a:srgbClr val="fc0128"/>
              </a:solidFill>
              <a:effectLst/>
              <a:uFillTx/>
              <a:latin typeface="Arial"/>
            </a:endParaRPr>
          </a:p>
        </p:txBody>
      </p:sp>
      <p:sp>
        <p:nvSpPr>
          <p:cNvPr id="140"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114768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Support Document states that the type of replacements that occur during turbine overhaul will not be considered a modification:</a:t>
            </a:r>
            <a:endParaRPr b="0" lang="en-US" sz="2000" strike="noStrike" u="none">
              <a:solidFill>
                <a:srgbClr val="000000"/>
              </a:solidFill>
              <a:effectLst/>
              <a:uFillTx/>
              <a:latin typeface="Arial"/>
            </a:endParaRPr>
          </a:p>
          <a:p>
            <a:pPr lvl="1" marL="743040" indent="-285840">
              <a:spcBef>
                <a:spcPts val="799"/>
              </a:spcBef>
              <a:buClr>
                <a:srgbClr val="fafd00"/>
              </a:buClr>
              <a:buFont typeface="Arial"/>
              <a:buChar char="»"/>
              <a:tabLst>
                <a:tab algn="l" pos="114768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following physical or operational changes will not be considered as modifications to existing gas turbines:</a:t>
            </a:r>
            <a:br>
              <a:rPr sz="1600"/>
            </a:br>
            <a:r>
              <a:rPr b="0" lang="en-US" sz="1600" strike="noStrike" u="none">
                <a:solidFill>
                  <a:srgbClr val="000000"/>
                </a:solidFill>
                <a:effectLst/>
                <a:uFillTx/>
                <a:latin typeface="Arial"/>
              </a:rPr>
              <a:t>a.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Changes determined to be routine maintenance, repair, or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replacement in kind.  This will include repair or replacement of stator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blades, turbine nozzles, turbine buckets, fuel nozzles, combustion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chambers, seals, and shaft packings. (Vol. I, page 5-6)</a:t>
            </a:r>
            <a:endParaRPr b="0" lang="en-US" sz="1600" strike="noStrike" u="none">
              <a:solidFill>
                <a:srgbClr val="000000"/>
              </a:solidFill>
              <a:effectLst/>
              <a:uFillTx/>
              <a:latin typeface="Arial"/>
            </a:endParaRPr>
          </a:p>
          <a:p>
            <a:pPr marL="343080" indent="-343080">
              <a:spcBef>
                <a:spcPts val="1400"/>
              </a:spcBef>
              <a:buClr>
                <a:srgbClr val="fc0128"/>
              </a:buClr>
              <a:buSzPct val="75000"/>
              <a:buFont typeface="Monotype Sorts" charset="2"/>
              <a:buChar char=""/>
              <a:tabLst>
                <a:tab algn="l" pos="114768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Support Document notes that, because of these exemptions, the “impact of the modification provision on existing gas turbines should be very slight”</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(Vol. I, page 5-6)</a:t>
            </a:r>
            <a:endParaRPr b="0" lang="en-US" sz="1400" strike="noStrike" u="none">
              <a:solidFill>
                <a:srgbClr val="000000"/>
              </a:solidFill>
              <a:effectLst/>
              <a:uFillTx/>
              <a:latin typeface="Arial"/>
            </a:endParaRPr>
          </a:p>
          <a:p>
            <a:pPr lvl="1" marL="743040" indent="0">
              <a:spcBef>
                <a:spcPts val="349"/>
              </a:spcBef>
              <a:buNone/>
              <a:tabLst>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41"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4608D28-D58F-46DE-95F2-941129794E2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“Reconstruction”</a:t>
            </a:r>
            <a:endParaRPr b="0" lang="en-US" sz="4000" strike="noStrike" u="none">
              <a:solidFill>
                <a:srgbClr val="fc0128"/>
              </a:solidFill>
              <a:effectLst/>
              <a:uFillTx/>
              <a:latin typeface="Arial"/>
            </a:endParaRPr>
          </a:p>
        </p:txBody>
      </p:sp>
      <p:sp>
        <p:nvSpPr>
          <p:cNvPr id="143" name="PlaceHolder 2"/>
          <p:cNvSpPr>
            <a:spLocks noGrp="1"/>
          </p:cNvSpPr>
          <p:nvPr>
            <p:ph/>
          </p:nvPr>
        </p:nvSpPr>
        <p:spPr>
          <a:xfrm>
            <a:off x="609120" y="1752120"/>
            <a:ext cx="8153640" cy="4343400"/>
          </a:xfrm>
          <a:prstGeom prst="rect">
            <a:avLst/>
          </a:prstGeom>
          <a:noFill/>
          <a:ln w="0">
            <a:noFill/>
          </a:ln>
        </p:spPr>
        <p:txBody>
          <a:bodyPr lIns="90360" rIns="90360" tIns="44280" bIns="44280" anchor="t">
            <a:normAutofit fontScale="92500" lnSpcReduction="9999"/>
          </a:bodyPr>
          <a:p>
            <a:pPr marL="343080" indent="-343080">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50% Threshold as defined under NSPS regulations</a:t>
            </a:r>
            <a:endParaRPr b="0" lang="en-US" sz="1800" strike="noStrike" u="none">
              <a:solidFill>
                <a:srgbClr val="000000"/>
              </a:solidFill>
              <a:effectLst/>
              <a:uFillTx/>
              <a:latin typeface="Arial"/>
            </a:endParaRPr>
          </a:p>
          <a:p>
            <a:pPr lvl="1" marL="743040" indent="-285840">
              <a:spcBef>
                <a:spcPts val="4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 CFR 60.15(b):  “Replacement means the replacement of components of an existing facility to such an extent that: (1) the fixed capital cost of the new components exceeds 50 percent of the fixed capital cost that would be required to construct a comparable entirely new facility, and (2) it is technologically and economically feasible to meet the applicable standards set forth in this part”</a:t>
            </a:r>
            <a:endParaRPr b="0" lang="en-US" sz="1600" strike="noStrike" u="none">
              <a:solidFill>
                <a:srgbClr val="000000"/>
              </a:solidFill>
              <a:effectLst/>
              <a:uFillTx/>
              <a:latin typeface="Arial"/>
            </a:endParaRPr>
          </a:p>
          <a:p>
            <a:pPr marL="343080" indent="-343080">
              <a:spcBef>
                <a:spcPts val="9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NSPS support document notes that this provision is intended to:</a:t>
            </a:r>
            <a:endParaRPr b="0" lang="en-US" sz="1800" strike="noStrike" u="none">
              <a:solidFill>
                <a:srgbClr val="000000"/>
              </a:solidFill>
              <a:effectLst/>
              <a:uFillTx/>
              <a:latin typeface="Arial"/>
            </a:endParaRPr>
          </a:p>
          <a:p>
            <a:pPr lvl="1" marL="743040" indent="-285840">
              <a:spcBef>
                <a:spcPts val="4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“ensure that an owner or operator does not perpetuate an existing facility by replacing all but vestigial components, support structures, frames, housing, etc., rather than totally replacing it in order to avoid subjugation to applicable standards of performance” (Vol. I, page 5-3)</a:t>
            </a:r>
            <a:endParaRPr b="0" lang="en-US" sz="1600" strike="noStrike" u="none">
              <a:solidFill>
                <a:srgbClr val="000000"/>
              </a:solidFill>
              <a:effectLst/>
              <a:uFillTx/>
              <a:latin typeface="Arial"/>
            </a:endParaRPr>
          </a:p>
          <a:p>
            <a:pPr marL="343080" indent="-343080">
              <a:spcBef>
                <a:spcPts val="9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NSPS support document states:</a:t>
            </a:r>
            <a:endParaRPr b="0" lang="en-US" sz="1800" strike="noStrike" u="none">
              <a:solidFill>
                <a:srgbClr val="000000"/>
              </a:solidFill>
              <a:effectLst/>
              <a:uFillTx/>
              <a:latin typeface="Arial"/>
            </a:endParaRPr>
          </a:p>
          <a:p>
            <a:pPr lvl="1" marL="743040" indent="-285840">
              <a:spcBef>
                <a:spcPts val="4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Although substantial portions of turbines are replaced during normal overhauls, “such routine maintenance should be exempted from the regulatory consequences of becoming a reconstructed turbine, subject to the ‘50 percent rule’ discussed in 5.1.2. “</a:t>
            </a:r>
            <a:r>
              <a:rPr b="0" lang="en-US" sz="1200" strike="noStrike" u="none">
                <a:solidFill>
                  <a:srgbClr val="000000"/>
                </a:solidFill>
                <a:effectLst/>
                <a:uFillTx/>
                <a:latin typeface="Arial"/>
              </a:rPr>
              <a:t> </a:t>
            </a:r>
            <a:r>
              <a:rPr b="0" lang="en-US" sz="1600" strike="noStrike" u="none">
                <a:solidFill>
                  <a:srgbClr val="000000"/>
                </a:solidFill>
                <a:effectLst/>
                <a:uFillTx/>
                <a:latin typeface="Arial"/>
              </a:rPr>
              <a:t>(Vol. I, Page 5-6)</a:t>
            </a:r>
            <a:endParaRPr b="0" lang="en-US" sz="1600" strike="noStrike" u="none">
              <a:solidFill>
                <a:srgbClr val="000000"/>
              </a:solidFill>
              <a:effectLst/>
              <a:uFillTx/>
              <a:latin typeface="Arial"/>
            </a:endParaRPr>
          </a:p>
        </p:txBody>
      </p:sp>
      <p:sp>
        <p:nvSpPr>
          <p:cNvPr id="144"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CA869E6-B96A-41BF-B9F5-3D9E7105BEF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Industry Observations (1)</a:t>
            </a:r>
            <a:endParaRPr b="0" lang="en-US" sz="4000" strike="noStrike" u="none">
              <a:solidFill>
                <a:srgbClr val="fc0128"/>
              </a:solidFill>
              <a:effectLst/>
              <a:uFillTx/>
              <a:latin typeface="Arial"/>
            </a:endParaRPr>
          </a:p>
        </p:txBody>
      </p:sp>
      <p:sp>
        <p:nvSpPr>
          <p:cNvPr id="146"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of gas producer and/or power turbine components is considered “maintenance” for the turbine source category</a:t>
            </a:r>
            <a:endParaRPr b="0" lang="en-US" sz="2000" strike="noStrike" u="none">
              <a:solidFill>
                <a:srgbClr val="000000"/>
              </a:solidFill>
              <a:effectLst/>
              <a:uFillTx/>
              <a:latin typeface="Arial"/>
            </a:endParaRPr>
          </a:p>
          <a:p>
            <a:pPr lvl="1" marL="743040" indent="-285840">
              <a:spcBef>
                <a:spcPts val="1463"/>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Overhaul necessary to maintain safe and reliable operation of original turbine equipment</a:t>
            </a:r>
            <a:endParaRPr b="0" lang="en-US" sz="1800" strike="noStrike" u="none">
              <a:solidFill>
                <a:srgbClr val="000000"/>
              </a:solidFill>
              <a:effectLst/>
              <a:uFillTx/>
              <a:latin typeface="Arial"/>
            </a:endParaRPr>
          </a:p>
          <a:p>
            <a:pPr lvl="1" marL="743040" indent="-285840">
              <a:spcBef>
                <a:spcPts val="1463"/>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Overhaul recommended by all turbine manufacturers as a part of routine maintenance procedures</a:t>
            </a:r>
            <a:endParaRPr b="0" lang="en-US" sz="1800" strike="noStrike" u="none">
              <a:solidFill>
                <a:srgbClr val="000000"/>
              </a:solidFill>
              <a:effectLst/>
              <a:uFillTx/>
              <a:latin typeface="Arial"/>
            </a:endParaRPr>
          </a:p>
          <a:p>
            <a:pPr lvl="1" marL="743040" indent="-285840">
              <a:spcBef>
                <a:spcPts val="1463"/>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Overhaul performed on a routine basis, at least every 3 to 4 year years of operation, based on hours of operation or inspection results</a:t>
            </a:r>
            <a:endParaRPr b="0" lang="en-US" sz="1800" strike="noStrike" u="none">
              <a:solidFill>
                <a:srgbClr val="000000"/>
              </a:solidFill>
              <a:effectLst/>
              <a:uFillTx/>
              <a:latin typeface="Arial"/>
            </a:endParaRPr>
          </a:p>
        </p:txBody>
      </p:sp>
      <p:sp>
        <p:nvSpPr>
          <p:cNvPr id="147"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3912B2A-547D-406B-B34F-970876C7F6F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8"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Industry Observations (2)</a:t>
            </a:r>
            <a:endParaRPr b="0" lang="en-US" sz="4000" strike="noStrike" u="none">
              <a:solidFill>
                <a:srgbClr val="fc0128"/>
              </a:solidFill>
              <a:effectLst/>
              <a:uFillTx/>
              <a:latin typeface="Arial"/>
            </a:endParaRPr>
          </a:p>
        </p:txBody>
      </p:sp>
      <p:sp>
        <p:nvSpPr>
          <p:cNvPr id="149"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 many turbine models, use of replacement gas producer and/or power turbine components is a part of routine overhaul</a:t>
            </a:r>
            <a:endParaRPr b="0" lang="en-US" sz="2000" strike="noStrike" u="none">
              <a:solidFill>
                <a:srgbClr val="000000"/>
              </a:solidFill>
              <a:effectLst/>
              <a:uFillTx/>
              <a:latin typeface="Arial"/>
            </a:endParaRPr>
          </a:p>
          <a:p>
            <a:pPr lvl="1" marL="743040" indent="-285840">
              <a:spcBef>
                <a:spcPts val="7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Certain turbine models are specifically designed so that overhaul is achieved through the use of replacement gas producer and/or power turbine components</a:t>
            </a:r>
            <a:endParaRPr b="0" lang="en-US" sz="1600" strike="noStrike" u="none">
              <a:solidFill>
                <a:srgbClr val="000000"/>
              </a:solidFill>
              <a:effectLst/>
              <a:uFillTx/>
              <a:latin typeface="Arial"/>
            </a:endParaRPr>
          </a:p>
          <a:p>
            <a:pPr lvl="1" marL="743040" indent="-285840">
              <a:spcBef>
                <a:spcPts val="7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Replacement gas producer and/or power turbine components have been used as a part of the overhaul process for more than 30 years</a:t>
            </a:r>
            <a:endParaRPr b="0" lang="en-US" sz="1600" strike="noStrike" u="none">
              <a:solidFill>
                <a:srgbClr val="000000"/>
              </a:solidFill>
              <a:effectLst/>
              <a:uFillTx/>
              <a:latin typeface="Arial"/>
            </a:endParaRPr>
          </a:p>
          <a:p>
            <a:pPr lvl="1" marL="743040" indent="-285840">
              <a:spcBef>
                <a:spcPts val="79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use of standard exchange gas producer and/or power turbine components do not extend the life of the turbine</a:t>
            </a:r>
            <a:endParaRPr b="0" lang="en-US" sz="1600" strike="noStrike" u="none">
              <a:solidFill>
                <a:srgbClr val="000000"/>
              </a:solidFill>
              <a:effectLst/>
              <a:uFillTx/>
              <a:latin typeface="Arial"/>
            </a:endParaRPr>
          </a:p>
          <a:p>
            <a:pPr marL="343080" indent="-343080">
              <a:spcBef>
                <a:spcPts val="1375"/>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Therefore, overhaul, including the use of replacement components, is exempt from consideration as a “modification” under PSD and NSPS</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50"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509AD13-8B3C-4D4C-8597-424EF3F5ABF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Regulatory Context for Overhaul:</a:t>
            </a:r>
            <a:br>
              <a:rPr sz="4000"/>
            </a:br>
            <a:r>
              <a:rPr b="0" lang="en-US" sz="4000" strike="noStrike" u="none">
                <a:solidFill>
                  <a:srgbClr val="fc0128"/>
                </a:solidFill>
                <a:effectLst/>
                <a:uFillTx/>
                <a:latin typeface="Arial"/>
              </a:rPr>
              <a:t>Industry Observations (3)</a:t>
            </a:r>
            <a:endParaRPr b="0" lang="en-US" sz="4000" strike="noStrike" u="none">
              <a:solidFill>
                <a:srgbClr val="fc0128"/>
              </a:solidFill>
              <a:effectLst/>
              <a:uFillTx/>
              <a:latin typeface="Arial"/>
            </a:endParaRPr>
          </a:p>
        </p:txBody>
      </p:sp>
      <p:sp>
        <p:nvSpPr>
          <p:cNvPr id="152"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including the use of replacement gas producer and/or power turbine components, does not meet the regulatory definition of “reconstruction”</a:t>
            </a:r>
            <a:endParaRPr b="0" lang="en-US" sz="20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Costs for overhaul, including the use of replacement components, typically range from 6 to 17% of the cost to purchase a new natural gas-fired turbine</a:t>
            </a:r>
            <a:endParaRPr b="0" lang="en-US" sz="1800" strike="noStrike" u="none">
              <a:solidFill>
                <a:srgbClr val="000000"/>
              </a:solidFill>
              <a:effectLst/>
              <a:uFillTx/>
              <a:latin typeface="Arial"/>
            </a:endParaRPr>
          </a:p>
          <a:p>
            <a:pPr lvl="1" marL="743040" indent="-285840">
              <a:spcBef>
                <a:spcPts val="1687"/>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Since the costs to overhaul these components of a natural gas-fired turbine do not exceed 50% of the cost to purchase a complete turbine, the overhaul procedure does not meet the regulatory definition of “reconstruction”</a:t>
            </a:r>
            <a:endParaRPr b="0" lang="en-US" sz="1800" strike="noStrike" u="none">
              <a:solidFill>
                <a:srgbClr val="000000"/>
              </a:solidFill>
              <a:effectLst/>
              <a:uFillTx/>
              <a:latin typeface="Arial"/>
            </a:endParaRPr>
          </a:p>
        </p:txBody>
      </p:sp>
      <p:sp>
        <p:nvSpPr>
          <p:cNvPr id="153"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808990E-9BC5-4BD2-8B67-90AD426C477E}"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Options Proposed by Washington Department of Ecology</a:t>
            </a:r>
            <a:endParaRPr b="0" lang="en-US" sz="4000" strike="noStrike" u="none">
              <a:solidFill>
                <a:srgbClr val="fc0128"/>
              </a:solidFill>
              <a:effectLst/>
              <a:uFillTx/>
              <a:latin typeface="Arial"/>
            </a:endParaRPr>
          </a:p>
        </p:txBody>
      </p:sp>
      <p:sp>
        <p:nvSpPr>
          <p:cNvPr id="155"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fontScale="92500" lnSpcReduction="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Require each facility to undergo major and minor NSR permitting each time a compressor is sent out for routine maintenance/ replacement</a:t>
            </a:r>
            <a:endParaRPr b="0" lang="en-US" sz="1800" strike="noStrike" u="none">
              <a:solidFill>
                <a:srgbClr val="000000"/>
              </a:solidFill>
              <a:effectLst/>
              <a:uFillTx/>
              <a:latin typeface="Arial"/>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Require the facility (or pipeline company) to list the serial numbers of all compressor units that are owned and available for its use statewide -- this would require the company to own and keep available a pool of replacement turbine units</a:t>
            </a:r>
            <a:endParaRPr b="0" lang="en-US" sz="1800" strike="noStrike" u="none">
              <a:solidFill>
                <a:srgbClr val="000000"/>
              </a:solidFill>
              <a:effectLst/>
              <a:uFillTx/>
              <a:latin typeface="Arial"/>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Permit the equipment based on the manufacturer and model number of the equipment to be installed -- allow routine maintenance -- notification of maintenance by replacement would be required -- if replacement is not “like-kind” (e.g., different model, manufacturer, or anything that would increase emissions or capacity) the project must undergo permitting</a:t>
            </a:r>
            <a:endParaRPr b="0" lang="en-US" sz="1800" strike="noStrike" u="none">
              <a:solidFill>
                <a:srgbClr val="000000"/>
              </a:solidFill>
              <a:effectLst/>
              <a:uFillTx/>
              <a:latin typeface="Arial"/>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EPA agrees that routine maintenance operation of removal and replacement by a refurbished unit of the same make and model is not a modification of the source that requires permitting under federal rules</a:t>
            </a:r>
            <a:endParaRPr b="0" lang="en-US" sz="1800" strike="noStrike" u="none">
              <a:solidFill>
                <a:srgbClr val="000000"/>
              </a:solidFill>
              <a:effectLst/>
              <a:uFillTx/>
              <a:latin typeface="Arial"/>
            </a:endParaRPr>
          </a:p>
        </p:txBody>
      </p:sp>
      <p:sp>
        <p:nvSpPr>
          <p:cNvPr id="156"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A5AB8FC-303F-42DA-B200-3FF3AD5ED0F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Options Proposed:  </a:t>
            </a:r>
            <a:br>
              <a:rPr sz="4000"/>
            </a:br>
            <a:r>
              <a:rPr b="0" lang="en-US" sz="4000" strike="noStrike" u="none">
                <a:solidFill>
                  <a:srgbClr val="fc0128"/>
                </a:solidFill>
                <a:effectLst/>
                <a:uFillTx/>
                <a:latin typeface="Arial"/>
              </a:rPr>
              <a:t>Industry Observations (1)</a:t>
            </a:r>
            <a:endParaRPr b="0" lang="en-US" sz="4000" strike="noStrike" u="none">
              <a:solidFill>
                <a:srgbClr val="fc0128"/>
              </a:solidFill>
              <a:effectLst/>
              <a:uFillTx/>
              <a:latin typeface="Arial"/>
            </a:endParaRPr>
          </a:p>
        </p:txBody>
      </p:sp>
      <p:sp>
        <p:nvSpPr>
          <p:cNvPr id="158"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10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Washington’s letter implies the entire turbine entity covered by Subpart GG is being replaced, when, in fact, only components of the turbine entity are being replaced</a:t>
            </a:r>
            <a:endParaRPr b="0" lang="en-US" sz="2000" strike="noStrike" u="none">
              <a:solidFill>
                <a:srgbClr val="000000"/>
              </a:solidFill>
              <a:effectLst/>
              <a:uFillTx/>
              <a:latin typeface="Arial"/>
            </a:endParaRPr>
          </a:p>
          <a:p>
            <a:pPr marL="343080" indent="-343080">
              <a:spcBef>
                <a:spcPts val="10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Washington has requested EPA concurrence that the use of replacement components is routine maintenance</a:t>
            </a:r>
            <a:endParaRPr b="0" lang="en-US" sz="2000" strike="noStrike" u="none">
              <a:solidFill>
                <a:srgbClr val="000000"/>
              </a:solidFill>
              <a:effectLst/>
              <a:uFillTx/>
              <a:latin typeface="Arial"/>
            </a:endParaRPr>
          </a:p>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INGAA member companies believe that under the current NSPS and PSD regulations, EPA does not have discretion to move directly to choosing any one of the four options</a:t>
            </a:r>
            <a:endParaRPr b="0" lang="en-US" sz="2000" strike="noStrike" u="none">
              <a:solidFill>
                <a:srgbClr val="000000"/>
              </a:solidFill>
              <a:effectLst/>
              <a:uFillTx/>
              <a:latin typeface="Arial"/>
            </a:endParaRPr>
          </a:p>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Without EPA action to develop a new definition of maintenance, INGAA believes that options 1, 2, or 3 would be inconsistent with the exemption provided for routine maintenance, repair, and replacement included under the current PSD and NSPS regulations</a:t>
            </a:r>
            <a:endParaRPr b="0" lang="en-US" sz="2000" strike="noStrike" u="none">
              <a:solidFill>
                <a:srgbClr val="000000"/>
              </a:solidFill>
              <a:effectLst/>
              <a:uFillTx/>
              <a:latin typeface="Arial"/>
            </a:endParaRPr>
          </a:p>
        </p:txBody>
      </p:sp>
      <p:sp>
        <p:nvSpPr>
          <p:cNvPr id="15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BA42588-4422-4819-B264-961528CD69F9}"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Options Proposed:  </a:t>
            </a:r>
            <a:br>
              <a:rPr sz="4000"/>
            </a:br>
            <a:r>
              <a:rPr b="0" lang="en-US" sz="4000" strike="noStrike" u="none">
                <a:solidFill>
                  <a:srgbClr val="fc0128"/>
                </a:solidFill>
                <a:effectLst/>
                <a:uFillTx/>
                <a:latin typeface="Arial"/>
              </a:rPr>
              <a:t>Industry Observations (2)</a:t>
            </a:r>
            <a:endParaRPr b="0" lang="en-US" sz="4000" strike="noStrike" u="none">
              <a:solidFill>
                <a:srgbClr val="fc0128"/>
              </a:solidFill>
              <a:effectLst/>
              <a:uFillTx/>
              <a:latin typeface="Arial"/>
            </a:endParaRPr>
          </a:p>
        </p:txBody>
      </p:sp>
      <p:sp>
        <p:nvSpPr>
          <p:cNvPr id="161" name="PlaceHolder 2"/>
          <p:cNvSpPr>
            <a:spLocks noGrp="1"/>
          </p:cNvSpPr>
          <p:nvPr>
            <p:ph/>
          </p:nvPr>
        </p:nvSpPr>
        <p:spPr>
          <a:xfrm>
            <a:off x="609120" y="1752120"/>
            <a:ext cx="8153640" cy="4343400"/>
          </a:xfrm>
          <a:prstGeom prst="rect">
            <a:avLst/>
          </a:prstGeom>
          <a:noFill/>
          <a:ln w="0">
            <a:noFill/>
          </a:ln>
        </p:spPr>
        <p:txBody>
          <a:bodyPr lIns="90360" rIns="90360" tIns="44280" bIns="44280" anchor="t">
            <a:normAutofit fontScale="85000" lnSpcReduction="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Before EPA can select options 1, 2, or 3, the Agency would have to make one of two determinations:</a:t>
            </a:r>
            <a:endParaRPr b="0" lang="en-US" sz="20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Determine that routine maintenance practices conducted during the past 30 years, including the use of replacement gas producer and/or power turbine components, do not represent the regulatory definition of “maintenance”</a:t>
            </a:r>
            <a:endParaRPr b="0" lang="en-US" sz="1600" strike="noStrike" u="none">
              <a:solidFill>
                <a:srgbClr val="000000"/>
              </a:solidFill>
              <a:effectLst/>
              <a:uFillTx/>
              <a:latin typeface="Arial"/>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Determine that routine overhaul constitutes “reconstruction”</a:t>
            </a:r>
            <a:endParaRPr b="0" lang="en-US" sz="1600" strike="noStrike" u="none">
              <a:solidFill>
                <a:srgbClr val="000000"/>
              </a:solidFill>
              <a:effectLst/>
              <a:uFillTx/>
              <a:latin typeface="Arial"/>
            </a:endParaRPr>
          </a:p>
          <a:p>
            <a:pPr marL="343080" indent="-343080">
              <a:spcBef>
                <a:spcPts val="788"/>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Without one of these two determinations, EPA has no federal regulatory basis to require NSR review or notification of overhaul -- In short, a modification or reconstruction has not occurred</a:t>
            </a:r>
            <a:endParaRPr b="0" lang="en-US" sz="1800" strike="noStrike" u="none">
              <a:solidFill>
                <a:srgbClr val="000000"/>
              </a:solidFill>
              <a:effectLst/>
              <a:uFillTx/>
              <a:latin typeface="Arial"/>
            </a:endParaRPr>
          </a:p>
          <a:p>
            <a:pPr marL="343080" indent="-343080">
              <a:spcBef>
                <a:spcPts val="876"/>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If EPA were to adopt options 1, 2, or 3, the Agency would need to address the following issues:</a:t>
            </a:r>
            <a:endParaRPr b="0" lang="en-US" sz="2000" strike="noStrike" u="none">
              <a:solidFill>
                <a:srgbClr val="000000"/>
              </a:solidFill>
              <a:effectLst/>
              <a:uFillTx/>
              <a:latin typeface="Arial"/>
            </a:endParaRPr>
          </a:p>
          <a:p>
            <a:pPr lvl="1" marL="743040" indent="-285840">
              <a:spcBef>
                <a:spcPts val="20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Agency effectively would be limiting the life of a million-dollar or more combustion turbine to less than four years since the turbine would have to be permitted every four years when overhaul would be required</a:t>
            </a:r>
            <a:endParaRPr b="0" lang="en-US" sz="1600" strike="noStrike" u="none">
              <a:solidFill>
                <a:srgbClr val="000000"/>
              </a:solidFill>
              <a:effectLst/>
              <a:uFillTx/>
              <a:latin typeface="Arial"/>
            </a:endParaRPr>
          </a:p>
          <a:p>
            <a:pPr lvl="1" marL="743040" indent="-285840">
              <a:spcBef>
                <a:spcPts val="60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Costs for routine overhaul would be increased dramatically due to the need for a fleet of spare components</a:t>
            </a:r>
            <a:endParaRPr b="0" lang="en-US" sz="1600" strike="noStrike" u="none">
              <a:solidFill>
                <a:srgbClr val="000000"/>
              </a:solidFill>
              <a:effectLst/>
              <a:uFillTx/>
              <a:latin typeface="Arial"/>
            </a:endParaRPr>
          </a:p>
        </p:txBody>
      </p:sp>
      <p:sp>
        <p:nvSpPr>
          <p:cNvPr id="162"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C5F1B8-26C4-4D22-B932-EC830A87C39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Options Proposed:  </a:t>
            </a:r>
            <a:br>
              <a:rPr sz="4000"/>
            </a:br>
            <a:r>
              <a:rPr b="0" lang="en-US" sz="4000" strike="noStrike" u="none">
                <a:solidFill>
                  <a:srgbClr val="fc0128"/>
                </a:solidFill>
                <a:effectLst/>
                <a:uFillTx/>
                <a:latin typeface="Arial"/>
              </a:rPr>
              <a:t>Industry Observations (3)</a:t>
            </a:r>
            <a:endParaRPr b="0" lang="en-US" sz="4000" strike="noStrike" u="none">
              <a:solidFill>
                <a:srgbClr val="fc0128"/>
              </a:solidFill>
              <a:effectLst/>
              <a:uFillTx/>
              <a:latin typeface="Arial"/>
            </a:endParaRPr>
          </a:p>
        </p:txBody>
      </p:sp>
      <p:sp>
        <p:nvSpPr>
          <p:cNvPr id="164" name="PlaceHolder 2"/>
          <p:cNvSpPr>
            <a:spLocks noGrp="1"/>
          </p:cNvSpPr>
          <p:nvPr>
            <p:ph/>
          </p:nvPr>
        </p:nvSpPr>
        <p:spPr>
          <a:xfrm>
            <a:off x="609120" y="1752120"/>
            <a:ext cx="8153640" cy="4343400"/>
          </a:xfrm>
          <a:prstGeom prst="rect">
            <a:avLst/>
          </a:prstGeom>
          <a:noFill/>
          <a:ln w="0">
            <a:noFill/>
          </a:ln>
        </p:spPr>
        <p:txBody>
          <a:bodyPr lIns="90360" rIns="90360" tIns="44280" bIns="44280" anchor="t">
            <a:normAutofit fontScale="92500" lnSpcReduction="9999"/>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Option 4, that no further NSR or PSD review or notification is needed, is the only acceptable option:</a:t>
            </a:r>
            <a:endParaRPr b="0" lang="en-US" sz="2000" strike="noStrike" u="none">
              <a:solidFill>
                <a:srgbClr val="000000"/>
              </a:solidFill>
              <a:effectLst/>
              <a:uFillTx/>
              <a:latin typeface="Arial"/>
            </a:endParaRPr>
          </a:p>
          <a:p>
            <a:pPr lvl="1" marL="743040" indent="-285840">
              <a:spcBef>
                <a:spcPts val="123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solution is consistent with the regulatory exemption for routine maintenance, repair, and replacement under PSD and NSPS</a:t>
            </a:r>
            <a:endParaRPr b="0" lang="en-US" sz="1800" strike="noStrike" u="none">
              <a:solidFill>
                <a:srgbClr val="000000"/>
              </a:solidFill>
              <a:effectLst/>
              <a:uFillTx/>
              <a:latin typeface="Arial"/>
            </a:endParaRPr>
          </a:p>
          <a:p>
            <a:pPr lvl="1" marL="743040" indent="-285840">
              <a:spcBef>
                <a:spcPts val="123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solution is consistent with the documentary record regarding turbine maintenance practices</a:t>
            </a:r>
            <a:endParaRPr b="0" lang="en-US" sz="1800" strike="noStrike" u="none">
              <a:solidFill>
                <a:srgbClr val="000000"/>
              </a:solidFill>
              <a:effectLst/>
              <a:uFillTx/>
              <a:latin typeface="Arial"/>
            </a:endParaRPr>
          </a:p>
          <a:p>
            <a:pPr lvl="1" marL="743040" indent="-285840">
              <a:spcBef>
                <a:spcPts val="123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solution recognizes that industry practice for over 30 years has included the use of replacement components for the gas producer and/or power modules</a:t>
            </a:r>
            <a:endParaRPr b="0" lang="en-US" sz="1800" strike="noStrike" u="none">
              <a:solidFill>
                <a:srgbClr val="000000"/>
              </a:solidFill>
              <a:effectLst/>
              <a:uFillTx/>
              <a:latin typeface="Arial"/>
            </a:endParaRPr>
          </a:p>
          <a:p>
            <a:pPr lvl="1" marL="743040" indent="-285840">
              <a:spcBef>
                <a:spcPts val="123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solution does not impose additional capital investment to maintain a pool of spare components to ensure safe and reliable operation of turbomachinery</a:t>
            </a:r>
            <a:endParaRPr b="0" lang="en-US" sz="1800" strike="noStrike" u="none">
              <a:solidFill>
                <a:srgbClr val="000000"/>
              </a:solidFill>
              <a:effectLst/>
              <a:uFillTx/>
              <a:latin typeface="Arial"/>
            </a:endParaRPr>
          </a:p>
          <a:p>
            <a:pPr lvl="1" marL="743040" indent="-285840">
              <a:spcBef>
                <a:spcPts val="1239"/>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solution does not impose unnecessary reporting requirements</a:t>
            </a:r>
            <a:endParaRPr b="0" lang="en-US" sz="1800" strike="noStrike" u="none">
              <a:solidFill>
                <a:srgbClr val="000000"/>
              </a:solidFill>
              <a:effectLst/>
              <a:uFillTx/>
              <a:latin typeface="Arial"/>
            </a:endParaRPr>
          </a:p>
        </p:txBody>
      </p:sp>
      <p:sp>
        <p:nvSpPr>
          <p:cNvPr id="165"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274B55-D4B8-4037-9FDB-D455E93A3EE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Recommendations to EPA</a:t>
            </a:r>
            <a:endParaRPr b="0" lang="en-US" sz="4000" strike="noStrike" u="none">
              <a:solidFill>
                <a:srgbClr val="fc0128"/>
              </a:solidFill>
              <a:effectLst/>
              <a:uFillTx/>
              <a:latin typeface="Arial"/>
            </a:endParaRPr>
          </a:p>
        </p:txBody>
      </p:sp>
      <p:sp>
        <p:nvSpPr>
          <p:cNvPr id="167" name="PlaceHolder 2"/>
          <p:cNvSpPr>
            <a:spLocks noGrp="1"/>
          </p:cNvSpPr>
          <p:nvPr>
            <p:ph/>
          </p:nvPr>
        </p:nvSpPr>
        <p:spPr>
          <a:xfrm>
            <a:off x="609120" y="1752120"/>
            <a:ext cx="8153640" cy="4343400"/>
          </a:xfrm>
          <a:prstGeom prst="rect">
            <a:avLst/>
          </a:prstGeom>
          <a:noFill/>
          <a:ln w="0">
            <a:noFill/>
          </a:ln>
        </p:spPr>
        <p:txBody>
          <a:bodyPr lIns="90360" rIns="90360" tIns="44280" bIns="44280" anchor="t">
            <a:normAutofit/>
          </a:bodyPr>
          <a:p>
            <a:pPr marL="343080" indent="-343080">
              <a:spcBef>
                <a:spcPts val="25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is routine maintenance for natural gas-fired turbines and is exempt from the definition of “modification” under PSD or NSPS</a:t>
            </a:r>
            <a:endParaRPr b="0" lang="en-US" sz="2000" strike="noStrike" u="none">
              <a:solidFill>
                <a:srgbClr val="000000"/>
              </a:solidFill>
              <a:effectLst/>
              <a:uFillTx/>
              <a:latin typeface="Arial"/>
            </a:endParaRPr>
          </a:p>
          <a:p>
            <a:pPr marL="343080" indent="-343080">
              <a:spcBef>
                <a:spcPts val="25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Use of replacement gas producer and/or power turbine components as a part of the overhaul process  also is exempt from the definition of “modification” under PSD or NSPS</a:t>
            </a:r>
            <a:endParaRPr b="0" lang="en-US" sz="2000" strike="noStrike" u="none">
              <a:solidFill>
                <a:srgbClr val="000000"/>
              </a:solidFill>
              <a:effectLst/>
              <a:uFillTx/>
              <a:latin typeface="Arial"/>
            </a:endParaRPr>
          </a:p>
          <a:p>
            <a:pPr marL="343080" indent="-343080">
              <a:spcBef>
                <a:spcPts val="25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costs, including overhaul using replacement components, do not exceed 50% of the cost to purchase a new natural gas-fired turbine &amp; therefore overhaul is not considered “reconstruction” under NSPS</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68"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2C56AA7-7A89-4F49-909C-644005F78B1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PlaceHolder 1"/>
          <p:cNvSpPr>
            <a:spLocks noGrp="1"/>
          </p:cNvSpPr>
          <p:nvPr>
            <p:ph type="title"/>
          </p:nvPr>
        </p:nvSpPr>
        <p:spPr>
          <a:xfrm>
            <a:off x="609480" y="228600"/>
            <a:ext cx="7848720" cy="84456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Solar Taurus</a:t>
            </a:r>
            <a:endParaRPr b="0" lang="en-US" sz="4400" strike="noStrike" u="none">
              <a:solidFill>
                <a:srgbClr val="fc0128"/>
              </a:solidFill>
              <a:effectLst/>
              <a:uFillTx/>
              <a:latin typeface="Arial"/>
            </a:endParaRPr>
          </a:p>
        </p:txBody>
      </p:sp>
      <p:pic>
        <p:nvPicPr>
          <p:cNvPr id="19" name="tarus" descr=""/>
          <p:cNvPicPr/>
          <p:nvPr/>
        </p:nvPicPr>
        <p:blipFill>
          <a:blip r:embed="rId1"/>
          <a:stretch/>
        </p:blipFill>
        <p:spPr>
          <a:xfrm>
            <a:off x="1219320" y="1600200"/>
            <a:ext cx="6727680" cy="4573440"/>
          </a:xfrm>
          <a:prstGeom prst="rect">
            <a:avLst/>
          </a:prstGeom>
          <a:noFill/>
          <a:ln w="0">
            <a:noFill/>
          </a:ln>
        </p:spPr>
      </p:pic>
      <p:sp>
        <p:nvSpPr>
          <p:cNvPr id="20"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0057349-97FD-40F9-BEB1-C3F007541499}"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Solar Mars</a:t>
            </a:r>
            <a:endParaRPr b="0" lang="en-US" sz="4400" strike="noStrike" u="none">
              <a:solidFill>
                <a:srgbClr val="fc0128"/>
              </a:solidFill>
              <a:effectLst/>
              <a:uFillTx/>
              <a:latin typeface="Arial"/>
            </a:endParaRPr>
          </a:p>
        </p:txBody>
      </p:sp>
      <p:sp>
        <p:nvSpPr>
          <p:cNvPr id="22"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E3CC30E-5EA2-4502-B36B-6861CEC7CA3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ANR sideview (Detroit Diesel)</a:t>
            </a:r>
            <a:endParaRPr b="0" lang="en-US" sz="4400" strike="noStrike" u="none">
              <a:solidFill>
                <a:srgbClr val="fc0128"/>
              </a:solidFill>
              <a:effectLst/>
              <a:uFillTx/>
              <a:latin typeface="Arial"/>
            </a:endParaRPr>
          </a:p>
        </p:txBody>
      </p:sp>
      <p:sp>
        <p:nvSpPr>
          <p:cNvPr id="24"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817EE14-FD3B-40E0-8A38-7B4B36D14B10}"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General Electric </a:t>
            </a:r>
            <a:br>
              <a:rPr sz="4000"/>
            </a:br>
            <a:r>
              <a:rPr b="0" lang="en-US" sz="4000" strike="noStrike" u="none">
                <a:solidFill>
                  <a:srgbClr val="fc0128"/>
                </a:solidFill>
                <a:effectLst/>
                <a:uFillTx/>
                <a:latin typeface="Arial"/>
              </a:rPr>
              <a:t>LM1600 &amp; LM2500</a:t>
            </a:r>
            <a:endParaRPr b="0" lang="en-US" sz="4000" strike="noStrike" u="none">
              <a:solidFill>
                <a:srgbClr val="fc0128"/>
              </a:solidFill>
              <a:effectLst/>
              <a:uFillTx/>
              <a:latin typeface="Arial"/>
            </a:endParaRPr>
          </a:p>
        </p:txBody>
      </p:sp>
      <p:sp>
        <p:nvSpPr>
          <p:cNvPr id="27"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D26420E-E918-44B3-A0AC-2E013BD7249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28" name=""/>
          <p:cNvSpPr/>
          <p:nvPr/>
        </p:nvSpPr>
        <p:spPr>
          <a:xfrm>
            <a:off x="2143800" y="2438280"/>
            <a:ext cx="460260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photographs provided</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by Great Lakes &amp; ANR</a:t>
            </a:r>
            <a:endParaRPr b="0" lang="en-US" sz="2800" strike="noStrike" u="none">
              <a:solidFill>
                <a:srgbClr val="000000"/>
              </a:solidFill>
              <a:effectLst/>
              <a:uFillTx/>
              <a:latin typeface="Times New Roman"/>
            </a:endParaRPr>
          </a:p>
        </p:txBody>
      </p:sp>
    </p:spTree>
  </p:cSld>
  <p:transition>
    <p:pull dir="d"/>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General Electric </a:t>
            </a:r>
            <a:br>
              <a:rPr sz="4000"/>
            </a:br>
            <a:r>
              <a:rPr b="0" lang="en-US" sz="4000" strike="noStrike" u="none">
                <a:solidFill>
                  <a:srgbClr val="fc0128"/>
                </a:solidFill>
                <a:effectLst/>
                <a:uFillTx/>
                <a:latin typeface="Arial"/>
              </a:rPr>
              <a:t>LM1600 &amp; LM2500</a:t>
            </a:r>
            <a:endParaRPr b="0" lang="en-US" sz="4000" strike="noStrike" u="none">
              <a:solidFill>
                <a:srgbClr val="fc0128"/>
              </a:solidFill>
              <a:effectLst/>
              <a:uFillTx/>
              <a:latin typeface="Arial"/>
            </a:endParaRPr>
          </a:p>
        </p:txBody>
      </p:sp>
      <p:sp>
        <p:nvSpPr>
          <p:cNvPr id="31"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5C0EAA-EEFD-4662-BA31-294B2ADB339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2" name=""/>
          <p:cNvSpPr/>
          <p:nvPr/>
        </p:nvSpPr>
        <p:spPr>
          <a:xfrm>
            <a:off x="2143800" y="2438280"/>
            <a:ext cx="460260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photographs provided</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by Great Lakes &amp; ANR</a:t>
            </a:r>
            <a:endParaRPr b="0" lang="en-US" sz="2800" strike="noStrike" u="none">
              <a:solidFill>
                <a:srgbClr val="000000"/>
              </a:solidFill>
              <a:effectLst/>
              <a:uFillTx/>
              <a:latin typeface="Times New Roman"/>
            </a:endParaRPr>
          </a:p>
        </p:txBody>
      </p:sp>
    </p:spTree>
  </p:cSld>
  <p:transition>
    <p:pull dir="d"/>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fc0128"/>
                </a:solidFill>
                <a:effectLst/>
                <a:uFillTx/>
                <a:latin typeface="Arial"/>
              </a:rPr>
              <a:t>General Electric </a:t>
            </a:r>
            <a:br>
              <a:rPr sz="4000"/>
            </a:br>
            <a:r>
              <a:rPr b="0" lang="en-US" sz="4000" strike="noStrike" u="none">
                <a:solidFill>
                  <a:srgbClr val="fc0128"/>
                </a:solidFill>
                <a:effectLst/>
                <a:uFillTx/>
                <a:latin typeface="Arial"/>
              </a:rPr>
              <a:t>LM1600 &amp; LM2500</a:t>
            </a:r>
            <a:endParaRPr b="0" lang="en-US" sz="4000" strike="noStrike" u="none">
              <a:solidFill>
                <a:srgbClr val="fc0128"/>
              </a:solidFill>
              <a:effectLst/>
              <a:uFillTx/>
              <a:latin typeface="Arial"/>
            </a:endParaRPr>
          </a:p>
        </p:txBody>
      </p:sp>
      <p:sp>
        <p:nvSpPr>
          <p:cNvPr id="35"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CD57BC-B94B-4961-BBAB-D693DF8FF361}"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6" name=""/>
          <p:cNvSpPr/>
          <p:nvPr/>
        </p:nvSpPr>
        <p:spPr>
          <a:xfrm>
            <a:off x="2143800" y="2438280"/>
            <a:ext cx="4602600" cy="947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Insert photographs provided</a:t>
            </a:r>
            <a:endParaRPr b="0" lang="en-US" sz="2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by Great Lakes &amp; ANR</a:t>
            </a:r>
            <a:endParaRPr b="0" lang="en-US" sz="2800" strike="noStrike" u="none">
              <a:solidFill>
                <a:srgbClr val="000000"/>
              </a:solidFill>
              <a:effectLst/>
              <a:uFillTx/>
              <a:latin typeface="Times New Roman"/>
            </a:endParaRPr>
          </a:p>
        </p:txBody>
      </p:sp>
    </p:spTree>
  </p:cSld>
  <p:transition>
    <p:pull dir="d"/>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5648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1997-07-11T06:37:40Z</dcterms:created>
  <dc:creator>Stanton Coerr</dc:creator>
  <dc:description/>
  <dc:language>en-US</dc:language>
  <cp:lastModifiedBy>INGAA</cp:lastModifiedBy>
  <cp:lastPrinted>1999-11-08T22:31:38Z</cp:lastPrinted>
  <dcterms:modified xsi:type="dcterms:W3CDTF">1999-11-08T22:36:46Z</dcterms:modified>
  <cp:revision>277</cp:revision>
  <dc:subject>Air Regs</dc:subject>
  <dc:title>Status of Air Regulatory Issues</dc:title>
</cp:coreProperties>
</file>