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7088188" cy="9053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FAF5939-E826-41A0-841B-BE8076029F8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2A48B69-3653-4F9E-B857-1BAED99CF83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E590D13-91E1-4E43-97D0-67D36947240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8.wmf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0" y="266760"/>
            <a:ext cx="9144000" cy="6591240"/>
          </a:xfrm>
          <a:prstGeom prst="roundRect">
            <a:avLst>
              <a:gd name="adj" fmla="val 7056"/>
            </a:avLst>
          </a:prstGeom>
          <a:solidFill>
            <a:srgbClr val="ffffcc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0" y="588960"/>
            <a:ext cx="914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Natural Gas Pipelines Serving Metropolitan Areas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687320" y="1593720"/>
            <a:ext cx="4430880" cy="444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Aft>
                <a:spcPts val="524"/>
              </a:spcAft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Metropolitan Area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374"/>
              </a:spcAft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York-N. New Jersey-Long Island, NY-NJ-CT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374"/>
              </a:spcAft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Los Angeles-Riverside-Orange County, CA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374"/>
              </a:spcAft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Chicago-Gary-Kenosha, IL-IN-WI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374"/>
              </a:spcAft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Washington-Baltimore, DC-MD-VA-WV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374"/>
              </a:spcAft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Francisco-Oakland-San Jose, CA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374"/>
              </a:spcAft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Philadelphia-Wilmington-Atlantic City, PA-NJ-DE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374"/>
              </a:spcAft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Boston-Worcester-Lawrence, MA-NH-ME-CT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374"/>
              </a:spcAft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Detroit-Ann Arbor-Flint, MI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374"/>
              </a:spcAft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Dallas-Fort Worth, TX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374"/>
              </a:spcAft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Houston-Galveston-Brazoria, TX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374"/>
              </a:spcAft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Miami-Fort Lauderdale, FL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374"/>
              </a:spcAft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Seattle-Tacoma-Bremerton, WA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374"/>
              </a:spcAft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Cleveland-Akron, OH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374"/>
              </a:spcAft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Denver-Boulder-Greeley, CO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374"/>
              </a:spcAft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Portland-Salem, OR-WA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374"/>
              </a:spcAft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Cincinnati-Hamilton, OH-KY-IN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374"/>
              </a:spcAft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Sacramento-Yolo, CA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374"/>
              </a:spcAft>
              <a:tabLst>
                <a:tab algn="l" pos="0"/>
                <a:tab algn="l" pos="52056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Milwaukee-Racine, WI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790640" y="1841400"/>
            <a:ext cx="3403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178960" y="1227240"/>
            <a:ext cx="16120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Estimated Number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Pipelines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626080" y="1841400"/>
            <a:ext cx="723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709280" y="6205680"/>
            <a:ext cx="61005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“(MA-99-1) Metropolitan Area Population Estimates for July 1, 1999” U.S. Census Bureau (October 2000).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“Simplified Map of North American Natural Gas Pipelines”  Natural Gas Intelligence (March 1998).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“Natural Gas Pipelines of the US and Canada”  Pennwell Maps, 4th Edition.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15640" y="6205680"/>
            <a:ext cx="616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8281800" y="-66600"/>
            <a:ext cx="943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0" y="263520"/>
            <a:ext cx="9144000" cy="6591240"/>
          </a:xfrm>
          <a:prstGeom prst="roundRect">
            <a:avLst>
              <a:gd name="adj" fmla="val 7056"/>
            </a:avLst>
          </a:prstGeom>
          <a:solidFill>
            <a:srgbClr val="ffffcc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rot="16200000">
            <a:off x="-684720" y="3548880"/>
            <a:ext cx="2018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 Price ($/MMBtu)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0" y="488880"/>
            <a:ext cx="914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Oil and Gas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" name=""/>
          <p:cNvGraphicFramePr/>
          <p:nvPr/>
        </p:nvGraphicFramePr>
        <p:xfrm>
          <a:off x="366840" y="952560"/>
          <a:ext cx="8448480" cy="5475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66840" y="952560"/>
                    <a:ext cx="8448480" cy="5475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21" name=""/>
          <p:cNvGrpSpPr/>
          <p:nvPr/>
        </p:nvGrpSpPr>
        <p:grpSpPr>
          <a:xfrm>
            <a:off x="1021680" y="6308640"/>
            <a:ext cx="5787360" cy="399240"/>
            <a:chOff x="1021680" y="6308640"/>
            <a:chExt cx="5787360" cy="399240"/>
          </a:xfrm>
        </p:grpSpPr>
        <p:sp>
          <p:nvSpPr>
            <p:cNvPr id="22" name=""/>
            <p:cNvSpPr/>
            <p:nvPr/>
          </p:nvSpPr>
          <p:spPr>
            <a:xfrm>
              <a:off x="1523880" y="6308640"/>
              <a:ext cx="528516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Petroleum Marketing Monthly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, Energy Information Administration (May 1999), Table 19.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Natural Gas Monthly,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Energy Information Administration (January 1989 and 1995), Table 4.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1021680" y="6308640"/>
              <a:ext cx="6868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Source: 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" name=""/>
          <p:cNvSpPr/>
          <p:nvPr/>
        </p:nvSpPr>
        <p:spPr>
          <a:xfrm>
            <a:off x="457200" y="120816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343120" y="2620800"/>
            <a:ext cx="1637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Delivered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of Natural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842200" y="3021120"/>
            <a:ext cx="1501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Residual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Oil 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8232480" y="-85680"/>
            <a:ext cx="1019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Figure 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0" y="263520"/>
            <a:ext cx="9144000" cy="6591240"/>
          </a:xfrm>
          <a:prstGeom prst="roundRect">
            <a:avLst>
              <a:gd name="adj" fmla="val 7056"/>
            </a:avLst>
          </a:prstGeom>
          <a:solidFill>
            <a:srgbClr val="ffffcc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6200000">
            <a:off x="-113040" y="3038760"/>
            <a:ext cx="874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(Billion $)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0" y="474840"/>
            <a:ext cx="914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Estimated Stranded Supply Costs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" name=""/>
          <p:cNvGraphicFramePr/>
          <p:nvPr/>
        </p:nvGraphicFramePr>
        <p:xfrm>
          <a:off x="366840" y="716040"/>
          <a:ext cx="8448480" cy="4927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66840" y="716040"/>
                    <a:ext cx="8448480" cy="492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" name=""/>
          <p:cNvSpPr/>
          <p:nvPr/>
        </p:nvSpPr>
        <p:spPr>
          <a:xfrm>
            <a:off x="1006560" y="6111720"/>
            <a:ext cx="75499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82400" y="95076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" name=""/>
          <p:cNvGrpSpPr/>
          <p:nvPr/>
        </p:nvGrpSpPr>
        <p:grpSpPr>
          <a:xfrm>
            <a:off x="466560" y="5470560"/>
            <a:ext cx="8306640" cy="1467720"/>
            <a:chOff x="466560" y="5470560"/>
            <a:chExt cx="8306640" cy="1467720"/>
          </a:xfrm>
        </p:grpSpPr>
        <p:sp>
          <p:nvSpPr>
            <p:cNvPr id="36" name=""/>
            <p:cNvSpPr/>
            <p:nvPr/>
          </p:nvSpPr>
          <p:spPr>
            <a:xfrm>
              <a:off x="466560" y="5470560"/>
              <a:ext cx="6400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Source: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1148400" y="5470560"/>
              <a:ext cx="7624800" cy="1467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Gas Price Index, 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Natural Gas Intelligence, Vol. 3, No. 6 (June 25, 1990).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Historical Monthly Henry Hub Series, Gas Daily.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Wellhead Purchases by Interstate Pipeline Companies Since the NGPA, 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Energy Information Administration (1988), Table 7.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Natural Gas Monthly, 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Energy Information Administration (January 1993) Table 5.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“Natural Gas Consumption in the United States, 1930-1999", </a:t>
              </a:r>
              <a:r>
                <a:rPr b="0" i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Historical Natural Gas Annual 1930 through 1999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,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Energy Information Administration.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"Volumes and Prices of Natural Gas Sold by Major Interstate Natural Gas Pipeline Companies", </a:t>
              </a:r>
              <a:r>
                <a:rPr b="0" i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Natural Gas Monthly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(January 1989,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1992 and 1995), Energy Information Administration.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8" name=""/>
          <p:cNvSpPr/>
          <p:nvPr/>
        </p:nvSpPr>
        <p:spPr>
          <a:xfrm>
            <a:off x="8213400" y="-85680"/>
            <a:ext cx="1019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Figure 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"/>
          <p:cNvSpPr/>
          <p:nvPr/>
        </p:nvSpPr>
        <p:spPr>
          <a:xfrm>
            <a:off x="0" y="263520"/>
            <a:ext cx="9144000" cy="6591240"/>
          </a:xfrm>
          <a:prstGeom prst="roundRect">
            <a:avLst>
              <a:gd name="adj" fmla="val 7056"/>
            </a:avLst>
          </a:prstGeom>
          <a:solidFill>
            <a:srgbClr val="ffffcc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rot="16200000">
            <a:off x="-748800" y="3347280"/>
            <a:ext cx="2289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Volume of Natural Gas  (Bcf)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0" y="509760"/>
            <a:ext cx="91440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Volumes of Natural Gas Sold by Major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Interstate Pipeline Companies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" name=""/>
          <p:cNvGraphicFramePr/>
          <p:nvPr/>
        </p:nvGraphicFramePr>
        <p:xfrm>
          <a:off x="366840" y="1149480"/>
          <a:ext cx="8448480" cy="518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66840" y="1149480"/>
                    <a:ext cx="8448480" cy="518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44" name=""/>
          <p:cNvGrpSpPr/>
          <p:nvPr/>
        </p:nvGrpSpPr>
        <p:grpSpPr>
          <a:xfrm>
            <a:off x="944280" y="6099120"/>
            <a:ext cx="7356240" cy="704520"/>
            <a:chOff x="944280" y="6099120"/>
            <a:chExt cx="7356240" cy="704520"/>
          </a:xfrm>
        </p:grpSpPr>
        <p:sp>
          <p:nvSpPr>
            <p:cNvPr id="45" name=""/>
            <p:cNvSpPr/>
            <p:nvPr/>
          </p:nvSpPr>
          <p:spPr>
            <a:xfrm>
              <a:off x="1525320" y="6099120"/>
              <a:ext cx="6775200" cy="704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“Volumes and Prices of Natural Gas Sold by Major Interstate Natural Gas Pipeline Companies”, </a:t>
              </a:r>
              <a:r>
                <a:rPr b="0" i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Natural Gas Monthly,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Energy Information Administration (January 1989, 1992 and 1995).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“Natural Gas Consumption in the United States, 1930-1999", </a:t>
              </a:r>
              <a:r>
                <a:rPr b="0" i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Historical Natural Gas Annual 1930 through 1999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,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Energy Information Administration.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944280" y="6099120"/>
              <a:ext cx="6868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Source: 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7" name=""/>
          <p:cNvSpPr/>
          <p:nvPr/>
        </p:nvSpPr>
        <p:spPr>
          <a:xfrm>
            <a:off x="8442000" y="1376280"/>
            <a:ext cx="305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rot="5400000">
            <a:off x="7233480" y="3349080"/>
            <a:ext cx="325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Percent of Total Natural Gas Consumption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921200" y="1639800"/>
            <a:ext cx="2932200" cy="8254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987800" y="1855800"/>
            <a:ext cx="677880" cy="0"/>
          </a:xfrm>
          <a:prstGeom prst="line">
            <a:avLst/>
          </a:prstGeom>
          <a:ln w="3168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1" name=""/>
          <p:cNvGrpSpPr/>
          <p:nvPr/>
        </p:nvGrpSpPr>
        <p:grpSpPr>
          <a:xfrm>
            <a:off x="4987800" y="2157480"/>
            <a:ext cx="677880" cy="102960"/>
            <a:chOff x="4987800" y="2157480"/>
            <a:chExt cx="677880" cy="102960"/>
          </a:xfrm>
        </p:grpSpPr>
        <p:sp>
          <p:nvSpPr>
            <p:cNvPr id="52" name=""/>
            <p:cNvSpPr/>
            <p:nvPr/>
          </p:nvSpPr>
          <p:spPr>
            <a:xfrm>
              <a:off x="4987800" y="2207880"/>
              <a:ext cx="677880" cy="0"/>
            </a:xfrm>
            <a:prstGeom prst="line">
              <a:avLst/>
            </a:prstGeom>
            <a:ln w="316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5110200" y="2157480"/>
              <a:ext cx="114120" cy="10296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5452920" y="2157480"/>
              <a:ext cx="114480" cy="10296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5" name=""/>
          <p:cNvSpPr/>
          <p:nvPr/>
        </p:nvSpPr>
        <p:spPr>
          <a:xfrm>
            <a:off x="5727960" y="1719360"/>
            <a:ext cx="2086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 of Natural Gas (Bcf)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728320" y="2008080"/>
            <a:ext cx="2154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Percent of Total Natural Gas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8213400" y="-85680"/>
            <a:ext cx="1019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Figure 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"/>
          <p:cNvSpPr/>
          <p:nvPr/>
        </p:nvSpPr>
        <p:spPr>
          <a:xfrm>
            <a:off x="0" y="263520"/>
            <a:ext cx="9144000" cy="6591240"/>
          </a:xfrm>
          <a:prstGeom prst="roundRect">
            <a:avLst>
              <a:gd name="adj" fmla="val 7056"/>
            </a:avLst>
          </a:prstGeom>
          <a:solidFill>
            <a:srgbClr val="ffffcc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rot="16200000">
            <a:off x="-88920" y="3409200"/>
            <a:ext cx="883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(Percent)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0" y="246240"/>
            <a:ext cx="91440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Growth Rate of Interstate Pipeline Capacity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Natural Gas Consumption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1" name=""/>
          <p:cNvGraphicFramePr/>
          <p:nvPr/>
        </p:nvGraphicFramePr>
        <p:xfrm>
          <a:off x="366840" y="811080"/>
          <a:ext cx="8448480" cy="5475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66840" y="811080"/>
                    <a:ext cx="8448480" cy="5475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63" name=""/>
          <p:cNvGrpSpPr/>
          <p:nvPr/>
        </p:nvGrpSpPr>
        <p:grpSpPr>
          <a:xfrm>
            <a:off x="1299600" y="6080040"/>
            <a:ext cx="6933240" cy="704520"/>
            <a:chOff x="1299600" y="6080040"/>
            <a:chExt cx="6933240" cy="704520"/>
          </a:xfrm>
        </p:grpSpPr>
        <p:sp>
          <p:nvSpPr>
            <p:cNvPr id="64" name=""/>
            <p:cNvSpPr/>
            <p:nvPr/>
          </p:nvSpPr>
          <p:spPr>
            <a:xfrm>
              <a:off x="1798560" y="6080040"/>
              <a:ext cx="6434280" cy="704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Status of Natural Gas Pipeline System Capacity Entering the 2000-2001 Heating Season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, Energy Information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Administration (October 2000).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“Natural Gas Consumption in the United States, 1930-1999", </a:t>
              </a:r>
              <a:r>
                <a:rPr b="0" i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Historical Natural Gas Annual 1930 through 1999,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Energy Information Administration.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1299600" y="6080040"/>
              <a:ext cx="6868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Source: 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6" name=""/>
          <p:cNvSpPr/>
          <p:nvPr/>
        </p:nvSpPr>
        <p:spPr>
          <a:xfrm>
            <a:off x="798480" y="1066680"/>
            <a:ext cx="343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599520" y="2025720"/>
            <a:ext cx="1657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870800" y="4773600"/>
            <a:ext cx="1657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Consumption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8213400" y="-85680"/>
            <a:ext cx="1019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Figure 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"/>
          <p:cNvSpPr/>
          <p:nvPr/>
        </p:nvSpPr>
        <p:spPr>
          <a:xfrm>
            <a:off x="0" y="263520"/>
            <a:ext cx="9144000" cy="6591240"/>
          </a:xfrm>
          <a:prstGeom prst="roundRect">
            <a:avLst>
              <a:gd name="adj" fmla="val 7056"/>
            </a:avLst>
          </a:prstGeom>
          <a:solidFill>
            <a:srgbClr val="ffffcc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083960" y="1677960"/>
            <a:ext cx="2255040" cy="445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Algonquin Gas Transmission Corp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ANR Pipeline Company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Arkla Energy Resources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Colorado Interstate Gas 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Columbia Gas Transmission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 Tennessee Natural Gas 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Paso Natural Gas 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Florida Gas Transmission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Kern River Gas Transmission Corp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KN Energy Inc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Mountain Fuel Resources Inc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Pipeline of America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Natural 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Northwest Pipeline Corp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Panhandle Eastern Pipeline 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Sea Robin Pipeline Company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Natural 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Tennessee Gas Pipeline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 Eastern Transmission Corp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 Gas Transmission Corp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Transcontinental Gas Pipe Line Corp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Trunkline Gas 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United Gas Pipeline 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Williams Natural Gas 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008680" y="1677960"/>
            <a:ext cx="2964960" cy="49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CMS Energy Corporation (CMS)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Panhandle Eastern Pipe Line Company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Trunkline Gas Company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Sea Robin Pipeline Company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Duke Energy Corporation (DUK)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Algonquin Gas Transmission Corp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 Eastern Transmission Corp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 Tennessee Natural Gas 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Maritimes and Northeast Pipeline (partial)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Paso Energy Corporation (EPE)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Alliance Pipeline (partial)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ANR Pipeline Company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Colorado Interstate Gas 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Paso Natural Gas 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Empire Pipeline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Great Lakes Gas Transmission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Independence Pipeline Company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Tennessee Gas Pipeline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Natural 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Corporation (ENE)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Florida Gas Transmission Co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 Pipe Line 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Border Pipeline 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Natural 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Williams Companies Inc (WMB)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Kern River Gas Transmission 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 Gas Transmission Corp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Transcontinental Gas Pipe Line Corp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Williams Gas Pipelines - Central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921240" y="1062000"/>
            <a:ext cx="25797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Interstate Pipeline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Companies (1988)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627440" y="1062000"/>
            <a:ext cx="37288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Interstate Pipeline Companies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by Holding Company (2001)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8261280" y="-71280"/>
            <a:ext cx="943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"/>
          <p:cNvSpPr/>
          <p:nvPr/>
        </p:nvSpPr>
        <p:spPr>
          <a:xfrm>
            <a:off x="0" y="263520"/>
            <a:ext cx="9144000" cy="6591240"/>
          </a:xfrm>
          <a:prstGeom prst="roundRect">
            <a:avLst>
              <a:gd name="adj" fmla="val 7056"/>
            </a:avLst>
          </a:prstGeom>
          <a:solidFill>
            <a:srgbClr val="ffffcc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rot="16200000">
            <a:off x="-287280" y="3397680"/>
            <a:ext cx="1137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(2000$/MMcf)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0" y="246240"/>
            <a:ext cx="91440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Commission Expenses of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Interstate Pipeline Companies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9" name=""/>
          <p:cNvGraphicFramePr/>
          <p:nvPr/>
        </p:nvGraphicFramePr>
        <p:xfrm>
          <a:off x="366840" y="800280"/>
          <a:ext cx="8448480" cy="5475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66840" y="800280"/>
                    <a:ext cx="8448480" cy="5475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1" name=""/>
          <p:cNvSpPr/>
          <p:nvPr/>
        </p:nvSpPr>
        <p:spPr>
          <a:xfrm>
            <a:off x="1006560" y="6111720"/>
            <a:ext cx="754992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1980-1989:  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Statistics of Interstate Natural Gas Pipeline Companies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Energy Information Administration (1989), Table 9.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1990-1998:  Online Gas Pipeline Data, Form 2, Federal Energy Regulatory Commission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“Natural Gas Consumption in the United States, 1930-1999", 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Natural Gas Annual 1930 through 1999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Energy Information Administration.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53960" y="105084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66560" y="6111720"/>
            <a:ext cx="640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8189640" y="-85680"/>
            <a:ext cx="1019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Figure 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0" y="263520"/>
            <a:ext cx="9144000" cy="6591240"/>
          </a:xfrm>
          <a:prstGeom prst="roundRect">
            <a:avLst>
              <a:gd name="adj" fmla="val 7056"/>
            </a:avLst>
          </a:prstGeom>
          <a:solidFill>
            <a:srgbClr val="ffffcc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rot="16200000">
            <a:off x="-504720" y="3094200"/>
            <a:ext cx="1773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 Price ($/Mcf)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0" y="246240"/>
            <a:ext cx="914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Difference Between Spot and Delivered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8" name=""/>
          <p:cNvGraphicFramePr/>
          <p:nvPr/>
        </p:nvGraphicFramePr>
        <p:xfrm>
          <a:off x="366840" y="939960"/>
          <a:ext cx="8448480" cy="5475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66840" y="939960"/>
                    <a:ext cx="8448480" cy="5475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90" name=""/>
          <p:cNvGrpSpPr/>
          <p:nvPr/>
        </p:nvGrpSpPr>
        <p:grpSpPr>
          <a:xfrm>
            <a:off x="1021680" y="6308640"/>
            <a:ext cx="689760" cy="246600"/>
            <a:chOff x="1021680" y="6308640"/>
            <a:chExt cx="689760" cy="246600"/>
          </a:xfrm>
        </p:grpSpPr>
        <p:sp>
          <p:nvSpPr>
            <p:cNvPr id="91" name=""/>
            <p:cNvSpPr/>
            <p:nvPr/>
          </p:nvSpPr>
          <p:spPr>
            <a:xfrm>
              <a:off x="1527120" y="6308640"/>
              <a:ext cx="184320" cy="244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1021680" y="6308640"/>
              <a:ext cx="6868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Source: 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3" name=""/>
          <p:cNvSpPr/>
          <p:nvPr/>
        </p:nvSpPr>
        <p:spPr>
          <a:xfrm>
            <a:off x="457200" y="117936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774520" y="2521080"/>
            <a:ext cx="2442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Delivered Price of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789280" y="3909960"/>
            <a:ext cx="934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Spot 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8170560" y="-71280"/>
            <a:ext cx="1019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Figure 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"/>
          <p:cNvSpPr/>
          <p:nvPr/>
        </p:nvSpPr>
        <p:spPr>
          <a:xfrm>
            <a:off x="0" y="263520"/>
            <a:ext cx="9144000" cy="6591240"/>
          </a:xfrm>
          <a:prstGeom prst="roundRect">
            <a:avLst>
              <a:gd name="adj" fmla="val 7056"/>
            </a:avLst>
          </a:prstGeom>
          <a:solidFill>
            <a:srgbClr val="ffffcc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0" y="246240"/>
            <a:ext cx="914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Operating and Maintenance Expenses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9" name=""/>
          <p:cNvGraphicFramePr/>
          <p:nvPr/>
        </p:nvGraphicFramePr>
        <p:xfrm>
          <a:off x="216000" y="1168560"/>
          <a:ext cx="4444920" cy="3809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6000" y="1168560"/>
                    <a:ext cx="4444920" cy="380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1" name=""/>
          <p:cNvSpPr/>
          <p:nvPr/>
        </p:nvSpPr>
        <p:spPr>
          <a:xfrm>
            <a:off x="277560" y="1414440"/>
            <a:ext cx="2588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52320" y="5762520"/>
            <a:ext cx="640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3" name=""/>
          <p:cNvGraphicFramePr/>
          <p:nvPr/>
        </p:nvGraphicFramePr>
        <p:xfrm>
          <a:off x="4762440" y="1168560"/>
          <a:ext cx="4444920" cy="38098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62440" y="1168560"/>
                    <a:ext cx="4444920" cy="380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5" name=""/>
          <p:cNvSpPr/>
          <p:nvPr/>
        </p:nvSpPr>
        <p:spPr>
          <a:xfrm>
            <a:off x="4829040" y="1414440"/>
            <a:ext cx="2588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rot="16200000">
            <a:off x="-155160" y="2904120"/>
            <a:ext cx="94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(2000$/Mcf)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rot="16200000">
            <a:off x="4384800" y="2902680"/>
            <a:ext cx="94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(2000$/Mcf)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199520" y="5762520"/>
            <a:ext cx="687024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Statistics of Interstate Natural Gas Pipeline Companies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Energy Information Administration (1989), Table 9.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Online Gas Pipeline Data, Form 2, Federal Energy Regulatory Commission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“Natural Gas Consumption in the United States, 1930-1999", 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Natural Gas Annual 1930 through 1999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Energy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Administration.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8199360" y="-71280"/>
            <a:ext cx="1019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Figure 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2000-10-21T20:59:28Z</dcterms:created>
  <dc:creator>Iwu</dc:creator>
  <dc:description/>
  <dc:language>en-US</dc:language>
  <cp:lastModifiedBy>BDowner</cp:lastModifiedBy>
  <cp:lastPrinted>2001-05-22T20:26:14Z</cp:lastPrinted>
  <dcterms:modified xsi:type="dcterms:W3CDTF">2001-05-22T21:26:37Z</dcterms:modified>
  <cp:revision>96</cp:revision>
  <dc:subject/>
  <dc:title>No Slide Title</dc:title>
</cp:coreProperties>
</file>