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C-Elogo-N" descr=""/>
          <p:cNvPicPr/>
          <p:nvPr/>
        </p:nvPicPr>
        <p:blipFill>
          <a:blip r:embed="rId2"/>
          <a:stretch/>
        </p:blipFill>
        <p:spPr>
          <a:xfrm>
            <a:off x="9425160" y="6067440"/>
            <a:ext cx="70308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360" y="6661080"/>
            <a:ext cx="181080" cy="1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4853160" y="6562440"/>
            <a:ext cx="577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ACDF09-0B70-4EF1-BFA9-36E64F59CF9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836720"/>
            <a:ext cx="10252080" cy="153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 anchorCtr="1">
            <a:noAutofit/>
          </a:bodyPr>
          <a:p>
            <a:pPr indent="0" algn="ctr">
              <a:spcBef>
                <a:spcPts val="37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Order 2000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Pre-Filing Discussion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3768840" y="5595840"/>
            <a:ext cx="2743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6,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WC-Elogo-N" descr=""/>
          <p:cNvPicPr/>
          <p:nvPr/>
        </p:nvPicPr>
        <p:blipFill>
          <a:blip r:embed="rId1"/>
          <a:stretch/>
        </p:blipFill>
        <p:spPr>
          <a:xfrm>
            <a:off x="9425160" y="6067440"/>
            <a:ext cx="703080" cy="703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28240" y="282240"/>
            <a:ext cx="9829800" cy="5936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WEST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303200" y="1295280"/>
            <a:ext cx="771696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Collaborative development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Governance 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geographic scale with real time balancing market by RTO in a single control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inclusion of British Columbia and Alberta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Flowpath based, firm physical rights model for congestion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Transparent pricing with elimination of rate pancaking and through license plate type access fee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monitoring role not over reaching - leaves regulation to the regulators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re-imposition of volumetric export fee unwinding price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allocation of FTR’s eliminates transmission rights market by locking all existing capacity forever, i.e., covering existing load, incumbents’ load growth and assuming roll over for all existing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BPA’s assertions of regional preference for transmission used to retain strategic position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28240" y="282240"/>
            <a:ext cx="9829800" cy="5936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GRIDSOUTH RTO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496880" y="1171080"/>
            <a:ext cx="7748640" cy="386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1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profit structure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1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collaboration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1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Congestion management issues unclear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110000"/>
              </a:lnSpc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scope/configuration too small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110000"/>
              </a:lnSpc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Governance - Not sufficiently independent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110000"/>
              </a:lnSpc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control not held by RTO until unspecified date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1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balancing discrimination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11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40840" y="282240"/>
            <a:ext cx="9829800" cy="5936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TRANSCO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64920" y="1228320"/>
            <a:ext cx="9142200" cy="509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75000"/>
              </a:lnSpc>
              <a:spcBef>
                <a:spcPts val="13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Positives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25000"/>
              </a:lnSpc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7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Gridco concept is positive, but no details on independence from utility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75000"/>
              </a:lnSpc>
              <a:spcBef>
                <a:spcPts val="13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25000"/>
              </a:lnSpc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7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collaboration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7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structure includes firm transmission rights based on flowgates, but continues use of contract paths for reservation of service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7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Native load will not be scheduled under the RTO tariff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7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Insufficient geographic scope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75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7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Huge seams issues given current size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228240" y="282240"/>
            <a:ext cx="9829800" cy="5936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RTO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15480" y="136980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Positives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some collaborations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structure based on a physical flow gate design that encourages bilateral transactions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market and real time balancing mechanism reflect zonal pricing, not nodal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Concerns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grandfathering of transmission rights is undecided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limited collaboration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geographic scope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mandatory calls on generation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28240" y="295200"/>
            <a:ext cx="9829800" cy="58104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831960" y="1465200"/>
            <a:ext cx="8681760" cy="352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our information is right, you are probably going to be disappointed with the upcoming filings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needs to start helping Transmission Owners and other incumbents make some “voluntary” decisions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the lead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initiate Technical Conference on shortcomings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5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Don’t lose sight of the real goals – liquid electricity markets and manageable transmission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get this right, FERC must require that all transmission uses must be under the same rates, terms and conditions of the same tariff (use Order 888 Remand)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33280" y="264960"/>
            <a:ext cx="9829800" cy="59688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AGENDA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824040" y="1744560"/>
            <a:ext cx="8681760" cy="352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Elements of an RTO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Discussions of RTOs Filing on October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28240" y="261720"/>
            <a:ext cx="9829800" cy="59364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ELEMENTS OF AN RTO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33240" y="1488600"/>
            <a:ext cx="9118800" cy="468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transmission related impediments to a fully competitive wholesale market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the inherent engineering and economic inefficiencies in the current transmission grid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5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the ability for utilities to discriminate in favor of their own generation and marketing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5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32920" y="264960"/>
            <a:ext cx="9829800" cy="59688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ELEMENTS OF AN RTO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24040" y="1188720"/>
            <a:ext cx="86817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are not a goal in and of themselves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success of Order 2000 will be judged by one key metric – the liquidity of the electricity market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Necessary element of liquid electricity markets is the ability to have firm physical transmission rights to manage forward energy obligations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highlights that a key policy goal for FERC must be the creation of deep forward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should only do what is absolutely necessary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functions are basically to maintain reliability and to operate real-time balancing mechanism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exchange and Transmission exchange are necessary components but not operated by RTO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233280" y="264960"/>
            <a:ext cx="9829800" cy="59688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ELEMENTS OF AN RTO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824040" y="1189080"/>
            <a:ext cx="868176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should provide same transmission service for all customers –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Plus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 of transmission system must be under same tariff, including Bundled 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OATT distinction between Point-to-Point and Network Service creates a discriminatory model and has failed to support liquid electricity markets or increase reliability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Gate model appears to meet most marketplace needs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should provide all customers with same flexibility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economic advantage of operating a control area must be either ended or provided to all transmission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customers must be allowed to submit new schedules up until start of real-time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should not be imbalance penalties for hourly liquidation against the RTO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824040" y="1189080"/>
            <a:ext cx="868176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should be designed around “for profit” incentives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must have the right incentives to operate efficiently and provide “best in class” customer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must be able to raise capital to buy or build transmission plant and must facilitate merchant 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Relying upon luck and goodwill to ensure that the RTO will want to see liquid electricity markets is doomed for failure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should be independent from all market participants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owners must not dictate the development of the RTO business model – why not outsource the function?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owners must not dictate the RTO service offerings – why not let the RTO design service offerings rather than current incumbents?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arrangements with Transmission Owners must not give any veto power to incumbents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233280" y="264960"/>
            <a:ext cx="9829800" cy="59688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ELEMENTS OF AN RTO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824040" y="1189080"/>
            <a:ext cx="868176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RTOs should be fully implemented within 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Implementing RTOs is not about constructing hardware, it’s about putting together and people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often than not, delays are simply the result of parties chasing “set asides”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Don’t throw away current telemetry and communication infrastructure, just adapt as necessary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RTO should have sufficient geographic scope and configuration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Size matters for transmission pricing and liquid electricity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 is contingent upon facilities included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Bigger RTOs means fewer seams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33280" y="264960"/>
            <a:ext cx="9829800" cy="59688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ELEMENTS OF AN RTO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2048040" y="1306440"/>
            <a:ext cx="1971360" cy="9748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2441160" y="1363680"/>
            <a:ext cx="1229400" cy="8542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 / 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5932440" y="1322280"/>
            <a:ext cx="2340000" cy="97488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165720" y="1616760"/>
            <a:ext cx="17449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Gate Rights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3987720" y="2573280"/>
            <a:ext cx="2327400" cy="221796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175280" y="2881440"/>
            <a:ext cx="1925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1427040" y="3406680"/>
            <a:ext cx="1971720" cy="97488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548720" y="3715560"/>
            <a:ext cx="1734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Electronic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4025880" y="4819680"/>
            <a:ext cx="2274840" cy="57456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502080" y="5017680"/>
            <a:ext cx="3324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Transmission Tariff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6384960" y="393696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6896160" y="3406680"/>
            <a:ext cx="1971720" cy="9748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362720" y="3812760"/>
            <a:ext cx="1011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5400000">
            <a:off x="-2016720" y="3391560"/>
            <a:ext cx="5342040" cy="5745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6800" rIns="46800" anchor="ctr" anchorCtr="1" vert="eaVert" rot="10800000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5400000">
            <a:off x="-992880" y="3363480"/>
            <a:ext cx="33084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Monitoring Function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400560" y="3968640"/>
            <a:ext cx="593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075200" y="3486240"/>
            <a:ext cx="1042920" cy="1074600"/>
          </a:xfrm>
          <a:prstGeom prst="rect">
            <a:avLst/>
          </a:prstGeom>
          <a:solidFill>
            <a:srgbClr val="e971e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4172040" y="3664080"/>
            <a:ext cx="882720" cy="64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Indepent Grid Operator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5195880" y="3479760"/>
            <a:ext cx="1042920" cy="1074600"/>
          </a:xfrm>
          <a:prstGeom prst="rect">
            <a:avLst/>
          </a:prstGeom>
          <a:solidFill>
            <a:srgbClr val="e971e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276880" y="3673440"/>
            <a:ext cx="882720" cy="64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Indepent Market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4035600" y="5416560"/>
            <a:ext cx="2274840" cy="57456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527280" y="5475960"/>
            <a:ext cx="33242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Owner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233280" y="264960"/>
            <a:ext cx="9829800" cy="59688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ELEMENTS OF AN RTO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5520" y="276120"/>
            <a:ext cx="9988560" cy="594000"/>
          </a:xfrm>
          <a:prstGeom prst="rect">
            <a:avLst/>
          </a:prstGeom>
          <a:solidFill>
            <a:srgbClr val="004be9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TO EXPECT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15480" y="1550880"/>
            <a:ext cx="845532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Filings will be minimally compliant (if at all)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 has not been collaborative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RTOs (in the Eastern Interconnect) are too small geographically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real attempt to include public power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maintain control over their transmission facilities and will be able to continue their competitive advantage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Seams issues have not been addressed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jsteffe</cp:lastModifiedBy>
  <cp:lastPrinted>2000-10-05T19:12:28Z</cp:lastPrinted>
  <dcterms:modified xsi:type="dcterms:W3CDTF">2000-10-11T15:53:29Z</dcterms:modified>
  <cp:revision>663</cp:revision>
  <dc:subject/>
  <dc:title>No Slide Title</dc:title>
</cp:coreProperties>
</file>