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6.png" ContentType="image/png"/>
  <Override PartName="/ppt/media/image2.wmf" ContentType="image/x-wmf"/>
  <Override PartName="/ppt/media/image3.png" ContentType="image/png"/>
  <Override PartName="/ppt/media/image4.jpeg" ContentType="image/jpeg"/>
  <Override PartName="/ppt/media/image7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9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37.xml.rels" ContentType="application/vnd.openxmlformats-package.relationships+xml"/>
  <Override PartName="/ppt/slides/_rels/slide35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41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41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6858000"/>
  <p:notesSz cx="6796088" cy="99250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5" Type="http://schemas.openxmlformats.org/officeDocument/2006/relationships/image" Target="../media/image1.jpeg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wmf"/><Relationship Id="rId8" Type="http://schemas.openxmlformats.org/officeDocument/2006/relationships/image" Target="../media/image3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5" Type="http://schemas.openxmlformats.org/officeDocument/2006/relationships/image" Target="../media/image1.jpeg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wmf"/><Relationship Id="rId8" Type="http://schemas.openxmlformats.org/officeDocument/2006/relationships/image" Target="../media/image3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144000" cy="74520"/>
          </a:xfrm>
          <a:prstGeom prst="rect">
            <a:avLst/>
          </a:prstGeom>
          <a:gradFill rotWithShape="0">
            <a:gsLst>
              <a:gs pos="0">
                <a:srgbClr val="4b73d5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1036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1036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82480" y="1429920"/>
            <a:ext cx="7772400" cy="444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57240" indent="-28584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376280" indent="-22860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833480" indent="-26676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252520" indent="-22860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252520" indent="-228600">
              <a:spcAft>
                <a:spcPts val="825"/>
              </a:spcAft>
              <a:buClr>
                <a:srgbClr val="00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252520" indent="-228600">
              <a:spcAft>
                <a:spcPts val="825"/>
              </a:spcAft>
              <a:buClr>
                <a:srgbClr val="00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6" name="FT%20conference%20slides%20banner" descr=""/>
          <p:cNvPicPr/>
          <p:nvPr/>
        </p:nvPicPr>
        <p:blipFill>
          <a:blip r:embed="rId5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" name=""/>
          <p:cNvGraphicFramePr/>
          <p:nvPr/>
        </p:nvGraphicFramePr>
        <p:xfrm rot="10800000">
          <a:off x="8161200" y="28080"/>
          <a:ext cx="939960" cy="93996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 rot="10800000">
                    <a:off x="8161200" y="28080"/>
                    <a:ext cx="939960" cy="93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9" name="ecc_cap" descr=""/>
          <p:cNvPicPr/>
          <p:nvPr/>
        </p:nvPicPr>
        <p:blipFill>
          <a:blip r:embed="rId8"/>
          <a:stretch/>
        </p:blipFill>
        <p:spPr>
          <a:xfrm>
            <a:off x="38160" y="6377040"/>
            <a:ext cx="1463760" cy="357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FT%20conference%20slides%20banner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531120"/>
            <a:ext cx="9144000" cy="74520"/>
          </a:xfrm>
          <a:prstGeom prst="rect">
            <a:avLst/>
          </a:prstGeom>
          <a:gradFill rotWithShape="0">
            <a:gsLst>
              <a:gs pos="0">
                <a:srgbClr val="4b73d5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8010360" y="76320"/>
          <a:ext cx="879480" cy="879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8010360" y="76320"/>
                    <a:ext cx="879480" cy="87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82480" y="1429920"/>
            <a:ext cx="7772400" cy="444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57240" indent="-28584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376280" indent="-22860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833480" indent="-26676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252520" indent="-22860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252520" indent="-228600">
              <a:spcAft>
                <a:spcPts val="825"/>
              </a:spcAft>
              <a:buClr>
                <a:srgbClr val="00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252520" indent="-228600">
              <a:spcAft>
                <a:spcPts val="825"/>
              </a:spcAft>
              <a:buClr>
                <a:srgbClr val="00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5" name="FT%20conference%20slides%20banner" descr=""/>
          <p:cNvPicPr/>
          <p:nvPr/>
        </p:nvPicPr>
        <p:blipFill>
          <a:blip r:embed="rId5"/>
          <a:stretch/>
        </p:blipFill>
        <p:spPr>
          <a:xfrm>
            <a:off x="0" y="0"/>
            <a:ext cx="9144000" cy="1049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6" name=""/>
          <p:cNvGraphicFramePr/>
          <p:nvPr/>
        </p:nvGraphicFramePr>
        <p:xfrm rot="10800000">
          <a:off x="8161200" y="28080"/>
          <a:ext cx="939960" cy="939960"/>
        </p:xfrm>
        <a:graphic>
          <a:graphicData uri="http://schemas.openxmlformats.org/presentationml/2006/ole">
            <p:oleObj r:id="rId6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7"/>
                  <a:stretch/>
                </p:blipFill>
                <p:spPr>
                  <a:xfrm rot="10800000">
                    <a:off x="8161200" y="28080"/>
                    <a:ext cx="939960" cy="93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8" name="ecc_cap" descr=""/>
          <p:cNvPicPr/>
          <p:nvPr/>
        </p:nvPicPr>
        <p:blipFill>
          <a:blip r:embed="rId8"/>
          <a:stretch/>
        </p:blipFill>
        <p:spPr>
          <a:xfrm>
            <a:off x="38160" y="6377040"/>
            <a:ext cx="1463760" cy="357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FT%20conference%20backround%20copy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94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20" name=""/>
          <p:cNvGraphicFramePr/>
          <p:nvPr/>
        </p:nvGraphicFramePr>
        <p:xfrm>
          <a:off x="7999560" y="3408480"/>
          <a:ext cx="609480" cy="6062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999560" y="3408480"/>
                    <a:ext cx="609480" cy="60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22120" y="3220560"/>
            <a:ext cx="7064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r">
              <a:spcAft>
                <a:spcPts val="97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indent="214200" algn="ctr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indent="233280" algn="ctr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indent="195120" algn="ctr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indent="195120" algn="ctr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 indent="195120">
              <a:spcBef>
                <a:spcPts val="550"/>
              </a:spcBef>
              <a:buClr>
                <a:srgbClr val="00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 indent="195120">
              <a:spcBef>
                <a:spcPts val="550"/>
              </a:spcBef>
              <a:buClr>
                <a:srgbClr val="000000"/>
              </a:buClr>
              <a:buSzPct val="60000"/>
              <a:buFont typeface="Monotype Sorts" charset="2"/>
              <a:buChar char="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0" y="4892760"/>
            <a:ext cx="9144000" cy="65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31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7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EnronCredit.com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64880" y="3220560"/>
            <a:ext cx="7699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7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Trade Credit in the New Economy</a:t>
            </a:r>
            <a:endParaRPr b="1" lang="en-US" sz="3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04520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Old Economy Steps for </a:t>
            </a:r>
            <a:br>
              <a:rPr sz="2800"/>
            </a:b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Managing Trade Credit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76320" y="2120760"/>
            <a:ext cx="1209600" cy="1413000"/>
          </a:xfrm>
          <a:custGeom>
            <a:avLst/>
            <a:gdLst>
              <a:gd name="textAreaLeft" fmla="*/ 0 w 1209600"/>
              <a:gd name="textAreaRight" fmla="*/ 1209960 w 1209600"/>
              <a:gd name="textAreaTop" fmla="*/ 0 h 1413000"/>
              <a:gd name="textAreaBottom" fmla="*/ 1413360 h 14130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Buyer requests trade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from Seller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1301760" y="2120760"/>
            <a:ext cx="1258920" cy="1409760"/>
          </a:xfrm>
          <a:custGeom>
            <a:avLst/>
            <a:gdLst>
              <a:gd name="textAreaLeft" fmla="*/ 0 w 1258920"/>
              <a:gd name="textAreaRight" fmla="*/ 1259280 w 1258920"/>
              <a:gd name="textAreaTop" fmla="*/ 0 h 1409760"/>
              <a:gd name="textAreaBottom" fmla="*/ 1410120 h 1409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Salesforce request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approval from 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Dept.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7883640" y="4000680"/>
            <a:ext cx="1234800" cy="1371600"/>
          </a:xfrm>
          <a:custGeom>
            <a:avLst/>
            <a:gdLst>
              <a:gd name="textAreaLeft" fmla="*/ 0 w 1234800"/>
              <a:gd name="textAreaRight" fmla="*/ 1235160 w 123480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11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Seller’s Credit Dept. approves deal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2286000" y="5867280"/>
            <a:ext cx="45720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 Time:  3 to 15 business days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Number of Parties Involved: 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63440" y="1143000"/>
            <a:ext cx="3703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sng">
                <a:solidFill>
                  <a:srgbClr val="ffff0f"/>
                </a:solidFill>
                <a:effectLst/>
                <a:uFillTx/>
                <a:latin typeface="Arial"/>
              </a:rPr>
              <a:t>Letter of Credit Example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2616120" y="2120760"/>
            <a:ext cx="2129040" cy="1409760"/>
          </a:xfrm>
          <a:custGeom>
            <a:avLst/>
            <a:gdLst>
              <a:gd name="textAreaLeft" fmla="*/ 0 w 2129040"/>
              <a:gd name="textAreaRight" fmla="*/ 2129400 w 2129040"/>
              <a:gd name="textAreaTop" fmla="*/ 0 h 1409760"/>
              <a:gd name="textAreaBottom" fmla="*/ 1410120 h 1409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Dept. gathers info: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buyer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Info. Providers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buClr>
                <a:srgbClr val="ffffff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References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2850120" y="3541680"/>
            <a:ext cx="1102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 to 3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4803840" y="2124000"/>
            <a:ext cx="1054080" cy="1409760"/>
          </a:xfrm>
          <a:custGeom>
            <a:avLst/>
            <a:gdLst>
              <a:gd name="textAreaLeft" fmla="*/ 0 w 1054080"/>
              <a:gd name="textAreaRight" fmla="*/ 1054440 w 1054080"/>
              <a:gd name="textAreaTop" fmla="*/ 0 h 1409760"/>
              <a:gd name="textAreaBottom" fmla="*/ 1410120 h 1409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Dept. analyzes data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4678920" y="3541680"/>
            <a:ext cx="1102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 to 2 days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67" name=""/>
          <p:cNvGrpSpPr/>
          <p:nvPr/>
        </p:nvGrpSpPr>
        <p:grpSpPr>
          <a:xfrm>
            <a:off x="1618200" y="4000680"/>
            <a:ext cx="1455120" cy="1679040"/>
            <a:chOff x="1618200" y="4000680"/>
            <a:chExt cx="1455120" cy="1679040"/>
          </a:xfrm>
        </p:grpSpPr>
        <p:sp>
          <p:nvSpPr>
            <p:cNvPr id="68" name=""/>
            <p:cNvSpPr/>
            <p:nvPr/>
          </p:nvSpPr>
          <p:spPr>
            <a:xfrm>
              <a:off x="1625760" y="4000680"/>
              <a:ext cx="1447560" cy="1371600"/>
            </a:xfrm>
            <a:custGeom>
              <a:avLst/>
              <a:gdLst>
                <a:gd name="textAreaLeft" fmla="*/ 0 w 1447560"/>
                <a:gd name="textAreaRight" fmla="*/ 1447920 w 1447560"/>
                <a:gd name="textAreaTop" fmla="*/ 0 h 1371600"/>
                <a:gd name="textAreaBottom" fmla="*/ 1371960 h 13716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4b73d5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Step 7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Bank draws up 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letter </a:t>
              </a:r>
              <a:r>
                <a:rPr b="0" lang="en-GB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of credit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9" name=""/>
            <p:cNvSpPr/>
            <p:nvPr/>
          </p:nvSpPr>
          <p:spPr>
            <a:xfrm>
              <a:off x="1618200" y="5372280"/>
              <a:ext cx="1102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 to 3 days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0" name=""/>
          <p:cNvGrpSpPr/>
          <p:nvPr/>
        </p:nvGrpSpPr>
        <p:grpSpPr>
          <a:xfrm>
            <a:off x="3103560" y="4000680"/>
            <a:ext cx="1708200" cy="1679040"/>
            <a:chOff x="3103560" y="4000680"/>
            <a:chExt cx="1708200" cy="1679040"/>
          </a:xfrm>
        </p:grpSpPr>
        <p:sp>
          <p:nvSpPr>
            <p:cNvPr id="71" name=""/>
            <p:cNvSpPr/>
            <p:nvPr/>
          </p:nvSpPr>
          <p:spPr>
            <a:xfrm>
              <a:off x="3103560" y="4000680"/>
              <a:ext cx="1708200" cy="1371600"/>
            </a:xfrm>
            <a:custGeom>
              <a:avLst/>
              <a:gdLst>
                <a:gd name="textAreaLeft" fmla="*/ 0 w 1708200"/>
                <a:gd name="textAreaRight" fmla="*/ 1708560 w 1708200"/>
                <a:gd name="textAreaTop" fmla="*/ 0 h 1371600"/>
                <a:gd name="textAreaBottom" fmla="*/ 1371960 h 13716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4b73d5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Step 8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Seller’s lawyer reviews &amp; comments on 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letter </a:t>
              </a:r>
              <a:r>
                <a:rPr b="0" lang="en-GB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of credit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188520" y="5372280"/>
              <a:ext cx="1102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 to 2 days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3" name=""/>
          <p:cNvGrpSpPr/>
          <p:nvPr/>
        </p:nvGrpSpPr>
        <p:grpSpPr>
          <a:xfrm>
            <a:off x="4853160" y="4000680"/>
            <a:ext cx="1585800" cy="1679040"/>
            <a:chOff x="4853160" y="4000680"/>
            <a:chExt cx="1585800" cy="1679040"/>
          </a:xfrm>
        </p:grpSpPr>
        <p:sp>
          <p:nvSpPr>
            <p:cNvPr id="74" name=""/>
            <p:cNvSpPr/>
            <p:nvPr/>
          </p:nvSpPr>
          <p:spPr>
            <a:xfrm>
              <a:off x="4853160" y="4000680"/>
              <a:ext cx="1585800" cy="1371600"/>
            </a:xfrm>
            <a:custGeom>
              <a:avLst/>
              <a:gdLst>
                <a:gd name="textAreaLeft" fmla="*/ 0 w 1585800"/>
                <a:gd name="textAreaRight" fmla="*/ 1586160 w 1585800"/>
                <a:gd name="textAreaTop" fmla="*/ 0 h 1371600"/>
                <a:gd name="textAreaBottom" fmla="*/ 1371960 h 13716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4b73d5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GB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Step 9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GB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Bank revises </a:t>
              </a: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letter </a:t>
              </a:r>
              <a:r>
                <a:rPr b="0" lang="en-GB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of credit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875840" y="5372280"/>
              <a:ext cx="1102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 to 2 days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6" name=""/>
          <p:cNvGrpSpPr/>
          <p:nvPr/>
        </p:nvGrpSpPr>
        <p:grpSpPr>
          <a:xfrm>
            <a:off x="6527160" y="4000680"/>
            <a:ext cx="1300680" cy="1679040"/>
            <a:chOff x="6527160" y="4000680"/>
            <a:chExt cx="1300680" cy="1679040"/>
          </a:xfrm>
        </p:grpSpPr>
        <p:sp>
          <p:nvSpPr>
            <p:cNvPr id="77" name=""/>
            <p:cNvSpPr/>
            <p:nvPr/>
          </p:nvSpPr>
          <p:spPr>
            <a:xfrm>
              <a:off x="6556320" y="4000680"/>
              <a:ext cx="1271520" cy="1371600"/>
            </a:xfrm>
            <a:custGeom>
              <a:avLst/>
              <a:gdLst>
                <a:gd name="textAreaLeft" fmla="*/ 0 w 1271520"/>
                <a:gd name="textAreaRight" fmla="*/ 1271520 w 1271520"/>
                <a:gd name="textAreaTop" fmla="*/ 0 h 1371600"/>
                <a:gd name="textAreaBottom" fmla="*/ 1371960 h 13716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4b73d5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Step 10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Seller’s lawyer reviews changes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6527160" y="5372280"/>
              <a:ext cx="1003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 to 1 day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79" name=""/>
          <p:cNvSpPr/>
          <p:nvPr/>
        </p:nvSpPr>
        <p:spPr>
          <a:xfrm>
            <a:off x="7734240" y="2120760"/>
            <a:ext cx="1371600" cy="1409760"/>
          </a:xfrm>
          <a:custGeom>
            <a:avLst/>
            <a:gdLst>
              <a:gd name="textAreaLeft" fmla="*/ 0 w 1371600"/>
              <a:gd name="textAreaRight" fmla="*/ 1371960 w 1371600"/>
              <a:gd name="textAreaTop" fmla="*/ 0 h 1409760"/>
              <a:gd name="textAreaBottom" fmla="*/ 1410120 h 14097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Dept. requests letter of credit  from Buyer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7727400" y="3541680"/>
            <a:ext cx="1003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 to 1 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1" name=""/>
          <p:cNvGrpSpPr/>
          <p:nvPr/>
        </p:nvGrpSpPr>
        <p:grpSpPr>
          <a:xfrm>
            <a:off x="76320" y="4000680"/>
            <a:ext cx="1523880" cy="1679040"/>
            <a:chOff x="76320" y="4000680"/>
            <a:chExt cx="1523880" cy="1679040"/>
          </a:xfrm>
        </p:grpSpPr>
        <p:sp>
          <p:nvSpPr>
            <p:cNvPr id="82" name=""/>
            <p:cNvSpPr/>
            <p:nvPr/>
          </p:nvSpPr>
          <p:spPr>
            <a:xfrm>
              <a:off x="76320" y="4000680"/>
              <a:ext cx="1523880" cy="1371600"/>
            </a:xfrm>
            <a:custGeom>
              <a:avLst/>
              <a:gdLst>
                <a:gd name="textAreaLeft" fmla="*/ 0 w 1523880"/>
                <a:gd name="textAreaRight" fmla="*/ 1524240 w 1523880"/>
                <a:gd name="textAreaTop" fmla="*/ 0 h 1371600"/>
                <a:gd name="textAreaBottom" fmla="*/ 1371960 h 137160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4b73d5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Step 6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Buyer requests letter of credit from Bank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100800" y="5372280"/>
              <a:ext cx="1003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 to 1 day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84" name=""/>
          <p:cNvSpPr/>
          <p:nvPr/>
        </p:nvSpPr>
        <p:spPr>
          <a:xfrm>
            <a:off x="5843880" y="1636560"/>
            <a:ext cx="1488600" cy="307440"/>
          </a:xfrm>
          <a:prstGeom prst="rect">
            <a:avLst/>
          </a:prstGeom>
          <a:solidFill>
            <a:srgbClr val="ffff0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transaction!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 flipV="1" rot="16200000">
            <a:off x="6130800" y="2097720"/>
            <a:ext cx="933480" cy="765360"/>
          </a:xfrm>
          <a:prstGeom prst="rightArrow">
            <a:avLst>
              <a:gd name="adj1" fmla="val 50000"/>
              <a:gd name="adj2" fmla="val 30492"/>
            </a:avLst>
          </a:prstGeom>
          <a:solidFill>
            <a:srgbClr val="4b73d5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6386760" y="2052720"/>
            <a:ext cx="426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5905440" y="2527200"/>
            <a:ext cx="1739880" cy="676440"/>
          </a:xfrm>
          <a:prstGeom prst="rightArrow">
            <a:avLst>
              <a:gd name="adj1" fmla="val 50000"/>
              <a:gd name="adj2" fmla="val 64303"/>
            </a:avLst>
          </a:prstGeom>
          <a:solidFill>
            <a:srgbClr val="4b73d5"/>
          </a:solidFill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Dept.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Response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>
            <a:off x="7155000" y="2709720"/>
            <a:ext cx="452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1197720" y="2771640"/>
            <a:ext cx="671040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New Economy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Risk Management Process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76360" y="88920"/>
            <a:ext cx="73627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Credit Risk Management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753000" y="1419120"/>
            <a:ext cx="1981080" cy="762120"/>
          </a:xfrm>
          <a:prstGeom prst="rect">
            <a:avLst/>
          </a:prstGeom>
          <a:solidFill>
            <a:srgbClr val="6699ff"/>
          </a:solidFill>
          <a:ln w="93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MAKER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6186600" y="4467240"/>
            <a:ext cx="2590560" cy="965160"/>
          </a:xfrm>
          <a:prstGeom prst="rect">
            <a:avLst/>
          </a:prstGeom>
          <a:solidFill>
            <a:srgbClr val="ffff66"/>
          </a:solidFill>
          <a:ln w="93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CREDIT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328680" y="4432320"/>
            <a:ext cx="3705120" cy="981000"/>
          </a:xfrm>
          <a:prstGeom prst="rect">
            <a:avLst/>
          </a:prstGeom>
          <a:solidFill>
            <a:srgbClr val="6699ff"/>
          </a:solidFill>
          <a:ln w="93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Capital Allocation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Portfolio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2443320" y="2562120"/>
            <a:ext cx="4646520" cy="838440"/>
          </a:xfrm>
          <a:prstGeom prst="rect">
            <a:avLst/>
          </a:prstGeom>
          <a:solidFill>
            <a:srgbClr val="99ccff"/>
          </a:solidFill>
          <a:ln w="93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CREDIT FUNCTION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Credit Evaluation &amp; Price Discovery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476280" y="1495440"/>
            <a:ext cx="1981080" cy="762120"/>
          </a:xfrm>
          <a:prstGeom prst="rect">
            <a:avLst/>
          </a:prstGeom>
          <a:solidFill>
            <a:srgbClr val="333399"/>
          </a:solidFill>
          <a:ln w="936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2457360" y="1724040"/>
            <a:ext cx="129564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3905280" y="218124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 flipV="1">
            <a:off x="5581800" y="2181240"/>
            <a:ext cx="0" cy="3808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2046240" y="3533760"/>
            <a:ext cx="1741680" cy="8510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>
            <a:off x="5657760" y="3476520"/>
            <a:ext cx="1752840" cy="8384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"/>
          <p:cNvSpPr/>
          <p:nvPr/>
        </p:nvSpPr>
        <p:spPr>
          <a:xfrm flipV="1">
            <a:off x="4154400" y="4908240"/>
            <a:ext cx="1911600" cy="11160"/>
          </a:xfrm>
          <a:prstGeom prst="line">
            <a:avLst/>
          </a:prstGeom>
          <a:ln w="936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Typical Steps for Managing Trade Credit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>
            <a:off x="158040" y="1309680"/>
            <a:ext cx="3432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0f"/>
                </a:solidFill>
                <a:effectLst/>
                <a:uFillTx/>
                <a:latin typeface="Arial"/>
              </a:rPr>
              <a:t>New Economy Method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2286000" y="5397480"/>
            <a:ext cx="4572000" cy="2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 Time:  1 to 4 </a:t>
            </a:r>
            <a:r>
              <a:rPr b="1" i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hours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7229520" y="3086280"/>
            <a:ext cx="1901880" cy="1371600"/>
          </a:xfrm>
          <a:custGeom>
            <a:avLst/>
            <a:gdLst>
              <a:gd name="textAreaLeft" fmla="*/ 0 w 1901880"/>
              <a:gd name="textAreaRight" fmla="*/ 1902240 w 190188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 purchases Bankruptcy Swap either on- or off-line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142920" y="3086280"/>
            <a:ext cx="1944720" cy="1371600"/>
          </a:xfrm>
          <a:custGeom>
            <a:avLst/>
            <a:gdLst>
              <a:gd name="textAreaLeft" fmla="*/ 0 w 1944720"/>
              <a:gd name="textAreaRight" fmla="*/ 1945080 w 194472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Buyers request trade credit from Seller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2165400" y="3086280"/>
            <a:ext cx="2579760" cy="1371600"/>
          </a:xfrm>
          <a:custGeom>
            <a:avLst/>
            <a:gdLst>
              <a:gd name="textAreaLeft" fmla="*/ 0 w 2579760"/>
              <a:gd name="textAreaRight" fmla="*/ 2580120 w 257976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 checks Buyer’s Enron Cost of Credit and reviews limits to see if transaction is within limits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4875120" y="3086280"/>
            <a:ext cx="2211480" cy="1371600"/>
          </a:xfrm>
          <a:custGeom>
            <a:avLst/>
            <a:gdLst>
              <a:gd name="textAreaLeft" fmla="*/ 0 w 2211480"/>
              <a:gd name="textAreaRight" fmla="*/ 2211840 w 221148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4b73d5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Step 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not within limits, Seller checks Buyer’s Bankruptcy Swap price on-line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352440" y="3581280"/>
            <a:ext cx="6646680" cy="53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2900" strike="noStrike" u="none">
                <a:solidFill>
                  <a:srgbClr val="f00000"/>
                </a:solidFill>
                <a:effectLst/>
                <a:uFillTx/>
                <a:latin typeface="Arial"/>
              </a:rPr>
              <a:t>The Bankruptcy Swap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428760" y="1071720"/>
            <a:ext cx="8470800" cy="517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99ccff"/>
                </a:solidFill>
                <a:effectLst/>
                <a:uFillTx/>
                <a:latin typeface="Arial"/>
              </a:rPr>
              <a:t>Trade Credit Risks - Bankruptcy Swap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0400" indent="-326880">
              <a:lnSpc>
                <a:spcPct val="100000"/>
              </a:lnSpc>
              <a:spcAft>
                <a:spcPts val="1199"/>
              </a:spcAft>
              <a:buClr>
                <a:srgbClr val="000066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Bankruptcy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Aft>
                <a:spcPts val="67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The only credit event required to hedge non-payment risk in trade obligations is bankruptcy/ insolvency.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Aft>
                <a:spcPts val="638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99ccff"/>
                </a:solidFill>
                <a:effectLst/>
                <a:uFillTx/>
                <a:latin typeface="Arial"/>
              </a:rPr>
              <a:t>Securities &amp; Loan Risks - Credit Default Swaps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0400" indent="-326880">
              <a:lnSpc>
                <a:spcPct val="100000"/>
              </a:lnSpc>
              <a:spcAft>
                <a:spcPts val="751"/>
              </a:spcAft>
              <a:buClr>
                <a:srgbClr val="000066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Bankruptcy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0400" indent="-326880">
              <a:lnSpc>
                <a:spcPct val="100000"/>
              </a:lnSpc>
              <a:spcAft>
                <a:spcPts val="751"/>
              </a:spcAft>
              <a:buClr>
                <a:srgbClr val="000066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Failure to Pay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0400" indent="-326880">
              <a:lnSpc>
                <a:spcPct val="100000"/>
              </a:lnSpc>
              <a:spcAft>
                <a:spcPts val="751"/>
              </a:spcAft>
              <a:buClr>
                <a:srgbClr val="000066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Obligation Acceleration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0400" indent="-326880">
              <a:lnSpc>
                <a:spcPct val="100000"/>
              </a:lnSpc>
              <a:spcAft>
                <a:spcPts val="751"/>
              </a:spcAft>
              <a:buClr>
                <a:srgbClr val="000066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Restructuring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0400" indent="-326880">
              <a:lnSpc>
                <a:spcPct val="100000"/>
              </a:lnSpc>
              <a:spcAft>
                <a:spcPts val="751"/>
              </a:spcAft>
              <a:buClr>
                <a:srgbClr val="000066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Repudiation / Moratorium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Aft>
                <a:spcPts val="6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ISDA’s definition is solely designed to hedge non-payment risk in financial obligations (Bonds, loans, other debt) and mirrors default language in lending covenants.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1"/>
          <p:cNvSpPr>
            <a:spLocks noGrp="1"/>
          </p:cNvSpPr>
          <p:nvPr>
            <p:ph/>
          </p:nvPr>
        </p:nvSpPr>
        <p:spPr>
          <a:xfrm>
            <a:off x="582480" y="1430280"/>
            <a:ext cx="7772400" cy="5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0" y="76320"/>
            <a:ext cx="91440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Possible Credit Hedging Products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>
            <a:off x="4495680" y="3230640"/>
            <a:ext cx="677880" cy="23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0" strike="noStrike" u="none">
                <a:solidFill>
                  <a:srgbClr val="99ccff"/>
                </a:solidFill>
                <a:effectLst/>
                <a:uFillTx/>
                <a:latin typeface="Arial Narrow"/>
              </a:rPr>
              <a:t>}</a:t>
            </a:r>
            <a:endParaRPr b="0" lang="en-US" sz="15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"/>
          <p:cNvSpPr/>
          <p:nvPr/>
        </p:nvSpPr>
        <p:spPr>
          <a:xfrm>
            <a:off x="5181480" y="4387680"/>
            <a:ext cx="3495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99ff"/>
                </a:solidFill>
                <a:effectLst/>
                <a:uFillTx/>
                <a:latin typeface="Arial"/>
              </a:rPr>
              <a:t>“Technical Defaults”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-360" y="108000"/>
            <a:ext cx="8674200" cy="100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Why Is Bankruptcy the Relevant Credit Event?</a:t>
            </a:r>
            <a:endParaRPr b="1" lang="en-US" sz="29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/>
          </p:nvPr>
        </p:nvSpPr>
        <p:spPr>
          <a:xfrm>
            <a:off x="317520" y="1414080"/>
            <a:ext cx="7910640" cy="472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9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Viable businesses honor trade obligations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0">
              <a:lnSpc>
                <a:spcPct val="50000"/>
              </a:lnSpc>
              <a:spcAft>
                <a:spcPts val="9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9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 will restructure debt if business is viable but under financial strain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50000"/>
              </a:lnSpc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9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Well written contracts cover extraneous credit events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50000"/>
              </a:lnSpc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9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 loss will only occur if counterpart is insolvent/bankrupt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50000"/>
              </a:lnSpc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9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Publicly observable event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76360" y="235080"/>
            <a:ext cx="7362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sp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Defaults vs. Bankruptcy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336120" y="1519200"/>
            <a:ext cx="28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Defaults and Bankruptcies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>
            <a:off x="3564360" y="1758960"/>
            <a:ext cx="2364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Quarterly, 1973 - 1999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1427040" y="2071800"/>
            <a:ext cx="6288120" cy="3444840"/>
          </a:xfrm>
          <a:prstGeom prst="rect">
            <a:avLst/>
          </a:pr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>
            <a:off x="1422360" y="2073240"/>
            <a:ext cx="6280200" cy="3443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1398600" y="5168880"/>
            <a:ext cx="50760" cy="3477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1479600" y="5133960"/>
            <a:ext cx="49320" cy="3826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1596960" y="5291280"/>
            <a:ext cx="44640" cy="2253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1670040" y="5021280"/>
            <a:ext cx="50760" cy="4953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1749600" y="5213520"/>
            <a:ext cx="50760" cy="3031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828800" y="5021280"/>
            <a:ext cx="50760" cy="4953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909800" y="4829040"/>
            <a:ext cx="50760" cy="6876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1989000" y="5099040"/>
            <a:ext cx="44640" cy="4176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2062080" y="5168880"/>
            <a:ext cx="50760" cy="3477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2141640" y="5021280"/>
            <a:ext cx="50760" cy="4953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2220840" y="5168880"/>
            <a:ext cx="52560" cy="3477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2301840" y="5099040"/>
            <a:ext cx="50760" cy="4176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2382840" y="5021280"/>
            <a:ext cx="42840" cy="4953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5" name=""/>
          <p:cNvSpPr/>
          <p:nvPr/>
        </p:nvSpPr>
        <p:spPr>
          <a:xfrm>
            <a:off x="2454120" y="5133960"/>
            <a:ext cx="52560" cy="3826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6" name=""/>
          <p:cNvSpPr/>
          <p:nvPr/>
        </p:nvSpPr>
        <p:spPr>
          <a:xfrm>
            <a:off x="2533680" y="5246640"/>
            <a:ext cx="52200" cy="2700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"/>
          <p:cNvSpPr/>
          <p:nvPr/>
        </p:nvSpPr>
        <p:spPr>
          <a:xfrm>
            <a:off x="2614680" y="5021280"/>
            <a:ext cx="50760" cy="4953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"/>
          <p:cNvSpPr/>
          <p:nvPr/>
        </p:nvSpPr>
        <p:spPr>
          <a:xfrm>
            <a:off x="2695680" y="5133960"/>
            <a:ext cx="48960" cy="3826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2774880" y="5133960"/>
            <a:ext cx="42840" cy="3826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2847960" y="5213520"/>
            <a:ext cx="50760" cy="3031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2927520" y="5168880"/>
            <a:ext cx="50760" cy="3477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3006720" y="5168880"/>
            <a:ext cx="50760" cy="3477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>
            <a:off x="3087720" y="5133960"/>
            <a:ext cx="49320" cy="3826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4" name=""/>
          <p:cNvSpPr/>
          <p:nvPr/>
        </p:nvSpPr>
        <p:spPr>
          <a:xfrm>
            <a:off x="3166920" y="5021280"/>
            <a:ext cx="42840" cy="4953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5" name=""/>
          <p:cNvSpPr/>
          <p:nvPr/>
        </p:nvSpPr>
        <p:spPr>
          <a:xfrm>
            <a:off x="3240000" y="5099040"/>
            <a:ext cx="50760" cy="4176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6" name=""/>
          <p:cNvSpPr/>
          <p:nvPr/>
        </p:nvSpPr>
        <p:spPr>
          <a:xfrm>
            <a:off x="3319560" y="5054760"/>
            <a:ext cx="50760" cy="4618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7" name=""/>
          <p:cNvSpPr/>
          <p:nvPr/>
        </p:nvSpPr>
        <p:spPr>
          <a:xfrm>
            <a:off x="3398760" y="5054760"/>
            <a:ext cx="50760" cy="4618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8" name=""/>
          <p:cNvSpPr/>
          <p:nvPr/>
        </p:nvSpPr>
        <p:spPr>
          <a:xfrm>
            <a:off x="3479760" y="4749840"/>
            <a:ext cx="49320" cy="7668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9" name=""/>
          <p:cNvSpPr/>
          <p:nvPr/>
        </p:nvSpPr>
        <p:spPr>
          <a:xfrm>
            <a:off x="3559320" y="4863960"/>
            <a:ext cx="42840" cy="6526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0" name=""/>
          <p:cNvSpPr/>
          <p:nvPr/>
        </p:nvSpPr>
        <p:spPr>
          <a:xfrm>
            <a:off x="3632040" y="4908600"/>
            <a:ext cx="51120" cy="6080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1" name=""/>
          <p:cNvSpPr/>
          <p:nvPr/>
        </p:nvSpPr>
        <p:spPr>
          <a:xfrm>
            <a:off x="3711600" y="5054760"/>
            <a:ext cx="50760" cy="4618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2" name=""/>
          <p:cNvSpPr/>
          <p:nvPr/>
        </p:nvSpPr>
        <p:spPr>
          <a:xfrm>
            <a:off x="3790800" y="4559400"/>
            <a:ext cx="51120" cy="9572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3" name=""/>
          <p:cNvSpPr/>
          <p:nvPr/>
        </p:nvSpPr>
        <p:spPr>
          <a:xfrm>
            <a:off x="3871800" y="4749840"/>
            <a:ext cx="50760" cy="7668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"/>
          <p:cNvSpPr/>
          <p:nvPr/>
        </p:nvSpPr>
        <p:spPr>
          <a:xfrm>
            <a:off x="3952800" y="5054760"/>
            <a:ext cx="41400" cy="4618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5" name=""/>
          <p:cNvSpPr/>
          <p:nvPr/>
        </p:nvSpPr>
        <p:spPr>
          <a:xfrm>
            <a:off x="4024440" y="4594320"/>
            <a:ext cx="50760" cy="9223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4103640" y="4786200"/>
            <a:ext cx="52560" cy="7304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"/>
          <p:cNvSpPr/>
          <p:nvPr/>
        </p:nvSpPr>
        <p:spPr>
          <a:xfrm>
            <a:off x="4183200" y="4749840"/>
            <a:ext cx="52200" cy="7668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"/>
          <p:cNvSpPr/>
          <p:nvPr/>
        </p:nvSpPr>
        <p:spPr>
          <a:xfrm>
            <a:off x="4264200" y="4403880"/>
            <a:ext cx="50760" cy="11127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4344840" y="4524480"/>
            <a:ext cx="42840" cy="9921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"/>
          <p:cNvSpPr/>
          <p:nvPr/>
        </p:nvSpPr>
        <p:spPr>
          <a:xfrm>
            <a:off x="4416480" y="4332240"/>
            <a:ext cx="52200" cy="11844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1" name=""/>
          <p:cNvSpPr/>
          <p:nvPr/>
        </p:nvSpPr>
        <p:spPr>
          <a:xfrm>
            <a:off x="4497480" y="4594320"/>
            <a:ext cx="50760" cy="9223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4576680" y="4637160"/>
            <a:ext cx="50760" cy="8794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/>
          <p:nvPr/>
        </p:nvSpPr>
        <p:spPr>
          <a:xfrm>
            <a:off x="4656240" y="4749840"/>
            <a:ext cx="50760" cy="7668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/>
          <p:nvPr/>
        </p:nvSpPr>
        <p:spPr>
          <a:xfrm>
            <a:off x="4737240" y="4637160"/>
            <a:ext cx="42840" cy="8794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4809960" y="4976640"/>
            <a:ext cx="51120" cy="5400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4889520" y="4716360"/>
            <a:ext cx="50760" cy="8002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4968720" y="4716360"/>
            <a:ext cx="51120" cy="8002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5048280" y="4254480"/>
            <a:ext cx="50760" cy="12621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5129280" y="4908600"/>
            <a:ext cx="42840" cy="6080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5202360" y="4021200"/>
            <a:ext cx="50760" cy="14954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5281560" y="4446720"/>
            <a:ext cx="50760" cy="10699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"/>
          <p:cNvSpPr/>
          <p:nvPr/>
        </p:nvSpPr>
        <p:spPr>
          <a:xfrm>
            <a:off x="5361120" y="4211640"/>
            <a:ext cx="50760" cy="13050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3" name=""/>
          <p:cNvSpPr/>
          <p:nvPr/>
        </p:nvSpPr>
        <p:spPr>
          <a:xfrm>
            <a:off x="5440320" y="3908520"/>
            <a:ext cx="52560" cy="16081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4" name=""/>
          <p:cNvSpPr/>
          <p:nvPr/>
        </p:nvSpPr>
        <p:spPr>
          <a:xfrm>
            <a:off x="5521320" y="4637160"/>
            <a:ext cx="42840" cy="8794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/>
          <p:nvPr/>
        </p:nvSpPr>
        <p:spPr>
          <a:xfrm>
            <a:off x="5594400" y="4021200"/>
            <a:ext cx="50760" cy="14954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/>
          <p:nvPr/>
        </p:nvSpPr>
        <p:spPr>
          <a:xfrm>
            <a:off x="5673600" y="4141800"/>
            <a:ext cx="50760" cy="13748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/>
          <p:nvPr/>
        </p:nvSpPr>
        <p:spPr>
          <a:xfrm>
            <a:off x="5753160" y="4524480"/>
            <a:ext cx="52200" cy="9921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"/>
          <p:cNvSpPr/>
          <p:nvPr/>
        </p:nvSpPr>
        <p:spPr>
          <a:xfrm>
            <a:off x="5834160" y="4290840"/>
            <a:ext cx="50760" cy="12258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9" name=""/>
          <p:cNvSpPr/>
          <p:nvPr/>
        </p:nvSpPr>
        <p:spPr>
          <a:xfrm>
            <a:off x="5915160" y="4524480"/>
            <a:ext cx="41040" cy="9921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0" name=""/>
          <p:cNvSpPr/>
          <p:nvPr/>
        </p:nvSpPr>
        <p:spPr>
          <a:xfrm>
            <a:off x="5986440" y="4749840"/>
            <a:ext cx="50760" cy="7668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/>
          <p:nvPr/>
        </p:nvSpPr>
        <p:spPr>
          <a:xfrm>
            <a:off x="6066000" y="4594320"/>
            <a:ext cx="52200" cy="9223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/>
          <p:nvPr/>
        </p:nvSpPr>
        <p:spPr>
          <a:xfrm>
            <a:off x="6146640" y="4481640"/>
            <a:ext cx="51120" cy="10350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/>
          <p:nvPr/>
        </p:nvSpPr>
        <p:spPr>
          <a:xfrm>
            <a:off x="6226200" y="5021280"/>
            <a:ext cx="50760" cy="4953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"/>
          <p:cNvSpPr/>
          <p:nvPr/>
        </p:nvSpPr>
        <p:spPr>
          <a:xfrm>
            <a:off x="6307200" y="4098960"/>
            <a:ext cx="42840" cy="14176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5" name=""/>
          <p:cNvSpPr/>
          <p:nvPr/>
        </p:nvSpPr>
        <p:spPr>
          <a:xfrm>
            <a:off x="6380280" y="4908600"/>
            <a:ext cx="48960" cy="6080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6" name=""/>
          <p:cNvSpPr/>
          <p:nvPr/>
        </p:nvSpPr>
        <p:spPr>
          <a:xfrm>
            <a:off x="6459480" y="4716360"/>
            <a:ext cx="50760" cy="8002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/>
          <p:nvPr/>
        </p:nvSpPr>
        <p:spPr>
          <a:xfrm>
            <a:off x="6539040" y="4524480"/>
            <a:ext cx="50760" cy="9921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/>
          <p:nvPr/>
        </p:nvSpPr>
        <p:spPr>
          <a:xfrm>
            <a:off x="6618240" y="4446720"/>
            <a:ext cx="50760" cy="10699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/>
          <p:nvPr/>
        </p:nvSpPr>
        <p:spPr>
          <a:xfrm>
            <a:off x="6699240" y="4786200"/>
            <a:ext cx="42840" cy="7304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"/>
          <p:cNvSpPr/>
          <p:nvPr/>
        </p:nvSpPr>
        <p:spPr>
          <a:xfrm>
            <a:off x="6772320" y="4254480"/>
            <a:ext cx="49320" cy="12621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1" name=""/>
          <p:cNvSpPr/>
          <p:nvPr/>
        </p:nvSpPr>
        <p:spPr>
          <a:xfrm>
            <a:off x="6851520" y="4446720"/>
            <a:ext cx="50760" cy="10699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2" name=""/>
          <p:cNvSpPr/>
          <p:nvPr/>
        </p:nvSpPr>
        <p:spPr>
          <a:xfrm>
            <a:off x="6931080" y="4446720"/>
            <a:ext cx="50760" cy="10699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/>
          <p:nvPr/>
        </p:nvSpPr>
        <p:spPr>
          <a:xfrm>
            <a:off x="7010280" y="4211640"/>
            <a:ext cx="50760" cy="13050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/>
          <p:nvPr/>
        </p:nvSpPr>
        <p:spPr>
          <a:xfrm>
            <a:off x="7091280" y="4863960"/>
            <a:ext cx="42840" cy="6526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/>
          <p:nvPr/>
        </p:nvSpPr>
        <p:spPr>
          <a:xfrm>
            <a:off x="7164360" y="4403880"/>
            <a:ext cx="50760" cy="11127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7243920" y="4524480"/>
            <a:ext cx="50760" cy="9921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7323120" y="4368960"/>
            <a:ext cx="52560" cy="114768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7402680" y="4141800"/>
            <a:ext cx="52200" cy="137484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7483320" y="3827520"/>
            <a:ext cx="42840" cy="168912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7556400" y="4211640"/>
            <a:ext cx="50760" cy="130500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1749600" y="5168880"/>
            <a:ext cx="50760" cy="446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1989000" y="5054760"/>
            <a:ext cx="44640" cy="442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20" bIns="-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"/>
          <p:cNvSpPr/>
          <p:nvPr/>
        </p:nvSpPr>
        <p:spPr>
          <a:xfrm>
            <a:off x="2062080" y="5133960"/>
            <a:ext cx="50760" cy="349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" name=""/>
          <p:cNvSpPr/>
          <p:nvPr/>
        </p:nvSpPr>
        <p:spPr>
          <a:xfrm>
            <a:off x="2382840" y="4976640"/>
            <a:ext cx="42840" cy="446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160" bIns="-21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" name=""/>
          <p:cNvSpPr/>
          <p:nvPr/>
        </p:nvSpPr>
        <p:spPr>
          <a:xfrm>
            <a:off x="2454120" y="5099040"/>
            <a:ext cx="52560" cy="349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" name=""/>
          <p:cNvSpPr/>
          <p:nvPr/>
        </p:nvSpPr>
        <p:spPr>
          <a:xfrm>
            <a:off x="2927520" y="5054760"/>
            <a:ext cx="50760" cy="1141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" name=""/>
          <p:cNvSpPr/>
          <p:nvPr/>
        </p:nvSpPr>
        <p:spPr>
          <a:xfrm>
            <a:off x="3006720" y="5099040"/>
            <a:ext cx="50760" cy="698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" name=""/>
          <p:cNvSpPr/>
          <p:nvPr/>
        </p:nvSpPr>
        <p:spPr>
          <a:xfrm>
            <a:off x="3087720" y="5021280"/>
            <a:ext cx="49320" cy="1126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" name=""/>
          <p:cNvSpPr/>
          <p:nvPr/>
        </p:nvSpPr>
        <p:spPr>
          <a:xfrm>
            <a:off x="3166920" y="4941720"/>
            <a:ext cx="42840" cy="7956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" name=""/>
          <p:cNvSpPr/>
          <p:nvPr/>
        </p:nvSpPr>
        <p:spPr>
          <a:xfrm>
            <a:off x="3240000" y="4976640"/>
            <a:ext cx="50760" cy="12240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" name=""/>
          <p:cNvSpPr/>
          <p:nvPr/>
        </p:nvSpPr>
        <p:spPr>
          <a:xfrm>
            <a:off x="3398760" y="5021280"/>
            <a:ext cx="50760" cy="334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" name=""/>
          <p:cNvSpPr/>
          <p:nvPr/>
        </p:nvSpPr>
        <p:spPr>
          <a:xfrm>
            <a:off x="3479760" y="4672080"/>
            <a:ext cx="49320" cy="7776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" name=""/>
          <p:cNvSpPr/>
          <p:nvPr/>
        </p:nvSpPr>
        <p:spPr>
          <a:xfrm>
            <a:off x="3559320" y="4672080"/>
            <a:ext cx="42840" cy="1918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" name=""/>
          <p:cNvSpPr/>
          <p:nvPr/>
        </p:nvSpPr>
        <p:spPr>
          <a:xfrm>
            <a:off x="3632040" y="4672080"/>
            <a:ext cx="51120" cy="2365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" name=""/>
          <p:cNvSpPr/>
          <p:nvPr/>
        </p:nvSpPr>
        <p:spPr>
          <a:xfrm>
            <a:off x="3711600" y="4829040"/>
            <a:ext cx="50760" cy="2257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" name=""/>
          <p:cNvSpPr/>
          <p:nvPr/>
        </p:nvSpPr>
        <p:spPr>
          <a:xfrm>
            <a:off x="3790800" y="4524480"/>
            <a:ext cx="51120" cy="349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7" name=""/>
          <p:cNvSpPr/>
          <p:nvPr/>
        </p:nvSpPr>
        <p:spPr>
          <a:xfrm>
            <a:off x="3871800" y="4594320"/>
            <a:ext cx="50760" cy="1555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8" name=""/>
          <p:cNvSpPr/>
          <p:nvPr/>
        </p:nvSpPr>
        <p:spPr>
          <a:xfrm>
            <a:off x="3952800" y="4908600"/>
            <a:ext cx="41400" cy="14616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9" name=""/>
          <p:cNvSpPr/>
          <p:nvPr/>
        </p:nvSpPr>
        <p:spPr>
          <a:xfrm>
            <a:off x="4024440" y="4290840"/>
            <a:ext cx="50760" cy="3034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0" name=""/>
          <p:cNvSpPr/>
          <p:nvPr/>
        </p:nvSpPr>
        <p:spPr>
          <a:xfrm>
            <a:off x="4103640" y="4403880"/>
            <a:ext cx="52560" cy="3823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1" name=""/>
          <p:cNvSpPr/>
          <p:nvPr/>
        </p:nvSpPr>
        <p:spPr>
          <a:xfrm>
            <a:off x="4183200" y="4559400"/>
            <a:ext cx="52200" cy="1904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2" name=""/>
          <p:cNvSpPr/>
          <p:nvPr/>
        </p:nvSpPr>
        <p:spPr>
          <a:xfrm>
            <a:off x="4264200" y="4021200"/>
            <a:ext cx="50760" cy="3826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3" name=""/>
          <p:cNvSpPr/>
          <p:nvPr/>
        </p:nvSpPr>
        <p:spPr>
          <a:xfrm>
            <a:off x="4344840" y="4141800"/>
            <a:ext cx="42840" cy="3826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4" name=""/>
          <p:cNvSpPr/>
          <p:nvPr/>
        </p:nvSpPr>
        <p:spPr>
          <a:xfrm>
            <a:off x="4416480" y="3873600"/>
            <a:ext cx="52200" cy="4586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5" name=""/>
          <p:cNvSpPr/>
          <p:nvPr/>
        </p:nvSpPr>
        <p:spPr>
          <a:xfrm>
            <a:off x="4497480" y="4290840"/>
            <a:ext cx="50760" cy="3034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6" name=""/>
          <p:cNvSpPr/>
          <p:nvPr/>
        </p:nvSpPr>
        <p:spPr>
          <a:xfrm>
            <a:off x="4576680" y="4141800"/>
            <a:ext cx="50760" cy="49536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7" name=""/>
          <p:cNvSpPr/>
          <p:nvPr/>
        </p:nvSpPr>
        <p:spPr>
          <a:xfrm>
            <a:off x="4656240" y="4211640"/>
            <a:ext cx="50760" cy="53820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8" name=""/>
          <p:cNvSpPr/>
          <p:nvPr/>
        </p:nvSpPr>
        <p:spPr>
          <a:xfrm>
            <a:off x="4737240" y="4332240"/>
            <a:ext cx="42840" cy="3049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9" name=""/>
          <p:cNvSpPr/>
          <p:nvPr/>
        </p:nvSpPr>
        <p:spPr>
          <a:xfrm>
            <a:off x="4809960" y="4637160"/>
            <a:ext cx="51120" cy="3394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0" name=""/>
          <p:cNvSpPr/>
          <p:nvPr/>
        </p:nvSpPr>
        <p:spPr>
          <a:xfrm>
            <a:off x="4889520" y="4211640"/>
            <a:ext cx="50760" cy="5047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1" name=""/>
          <p:cNvSpPr/>
          <p:nvPr/>
        </p:nvSpPr>
        <p:spPr>
          <a:xfrm>
            <a:off x="4968720" y="4211640"/>
            <a:ext cx="51120" cy="5047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2" name=""/>
          <p:cNvSpPr/>
          <p:nvPr/>
        </p:nvSpPr>
        <p:spPr>
          <a:xfrm>
            <a:off x="5048280" y="3637080"/>
            <a:ext cx="50760" cy="61740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3" name=""/>
          <p:cNvSpPr/>
          <p:nvPr/>
        </p:nvSpPr>
        <p:spPr>
          <a:xfrm>
            <a:off x="5129280" y="4524480"/>
            <a:ext cx="42840" cy="3841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4" name=""/>
          <p:cNvSpPr/>
          <p:nvPr/>
        </p:nvSpPr>
        <p:spPr>
          <a:xfrm>
            <a:off x="5202360" y="3716280"/>
            <a:ext cx="50760" cy="3049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5" name=""/>
          <p:cNvSpPr/>
          <p:nvPr/>
        </p:nvSpPr>
        <p:spPr>
          <a:xfrm>
            <a:off x="5281560" y="3759120"/>
            <a:ext cx="50760" cy="68760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6" name=""/>
          <p:cNvSpPr/>
          <p:nvPr/>
        </p:nvSpPr>
        <p:spPr>
          <a:xfrm>
            <a:off x="5361120" y="3186000"/>
            <a:ext cx="50760" cy="10256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7" name=""/>
          <p:cNvSpPr/>
          <p:nvPr/>
        </p:nvSpPr>
        <p:spPr>
          <a:xfrm>
            <a:off x="5440320" y="3106800"/>
            <a:ext cx="52560" cy="8017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8" name=""/>
          <p:cNvSpPr/>
          <p:nvPr/>
        </p:nvSpPr>
        <p:spPr>
          <a:xfrm>
            <a:off x="5521320" y="3063960"/>
            <a:ext cx="42840" cy="157320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9" name=""/>
          <p:cNvSpPr/>
          <p:nvPr/>
        </p:nvSpPr>
        <p:spPr>
          <a:xfrm>
            <a:off x="5594400" y="2263680"/>
            <a:ext cx="50760" cy="17575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0" name=""/>
          <p:cNvSpPr/>
          <p:nvPr/>
        </p:nvSpPr>
        <p:spPr>
          <a:xfrm>
            <a:off x="5673600" y="2419200"/>
            <a:ext cx="50760" cy="172260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1" name=""/>
          <p:cNvSpPr/>
          <p:nvPr/>
        </p:nvSpPr>
        <p:spPr>
          <a:xfrm>
            <a:off x="5753160" y="2568600"/>
            <a:ext cx="52200" cy="19558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2" name=""/>
          <p:cNvSpPr/>
          <p:nvPr/>
        </p:nvSpPr>
        <p:spPr>
          <a:xfrm>
            <a:off x="5834160" y="3603600"/>
            <a:ext cx="50760" cy="6872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3" name=""/>
          <p:cNvSpPr/>
          <p:nvPr/>
        </p:nvSpPr>
        <p:spPr>
          <a:xfrm>
            <a:off x="5915160" y="3681360"/>
            <a:ext cx="41040" cy="8431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4" name=""/>
          <p:cNvSpPr/>
          <p:nvPr/>
        </p:nvSpPr>
        <p:spPr>
          <a:xfrm>
            <a:off x="5986440" y="3951360"/>
            <a:ext cx="50760" cy="7984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5" name=""/>
          <p:cNvSpPr/>
          <p:nvPr/>
        </p:nvSpPr>
        <p:spPr>
          <a:xfrm>
            <a:off x="6066000" y="3908520"/>
            <a:ext cx="52200" cy="68580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6" name=""/>
          <p:cNvSpPr/>
          <p:nvPr/>
        </p:nvSpPr>
        <p:spPr>
          <a:xfrm>
            <a:off x="6146640" y="3873600"/>
            <a:ext cx="51120" cy="6080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7" name=""/>
          <p:cNvSpPr/>
          <p:nvPr/>
        </p:nvSpPr>
        <p:spPr>
          <a:xfrm>
            <a:off x="6226200" y="4332240"/>
            <a:ext cx="50760" cy="6890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8" name=""/>
          <p:cNvSpPr/>
          <p:nvPr/>
        </p:nvSpPr>
        <p:spPr>
          <a:xfrm>
            <a:off x="6307200" y="3637080"/>
            <a:ext cx="42840" cy="4618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9" name=""/>
          <p:cNvSpPr/>
          <p:nvPr/>
        </p:nvSpPr>
        <p:spPr>
          <a:xfrm>
            <a:off x="6380280" y="4637160"/>
            <a:ext cx="48960" cy="2714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0" name=""/>
          <p:cNvSpPr/>
          <p:nvPr/>
        </p:nvSpPr>
        <p:spPr>
          <a:xfrm>
            <a:off x="6459480" y="4403880"/>
            <a:ext cx="50760" cy="3124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1" name=""/>
          <p:cNvSpPr/>
          <p:nvPr/>
        </p:nvSpPr>
        <p:spPr>
          <a:xfrm>
            <a:off x="6539040" y="4290840"/>
            <a:ext cx="50760" cy="2336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2" name=""/>
          <p:cNvSpPr/>
          <p:nvPr/>
        </p:nvSpPr>
        <p:spPr>
          <a:xfrm>
            <a:off x="6618240" y="4141800"/>
            <a:ext cx="50760" cy="3049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3" name=""/>
          <p:cNvSpPr/>
          <p:nvPr/>
        </p:nvSpPr>
        <p:spPr>
          <a:xfrm>
            <a:off x="6699240" y="4211640"/>
            <a:ext cx="42840" cy="57456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4" name=""/>
          <p:cNvSpPr/>
          <p:nvPr/>
        </p:nvSpPr>
        <p:spPr>
          <a:xfrm>
            <a:off x="6772320" y="3716280"/>
            <a:ext cx="49320" cy="53820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5" name=""/>
          <p:cNvSpPr/>
          <p:nvPr/>
        </p:nvSpPr>
        <p:spPr>
          <a:xfrm>
            <a:off x="6851520" y="4290840"/>
            <a:ext cx="50760" cy="1558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6" name=""/>
          <p:cNvSpPr/>
          <p:nvPr/>
        </p:nvSpPr>
        <p:spPr>
          <a:xfrm>
            <a:off x="6931080" y="4254480"/>
            <a:ext cx="50760" cy="1922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7" name=""/>
          <p:cNvSpPr/>
          <p:nvPr/>
        </p:nvSpPr>
        <p:spPr>
          <a:xfrm>
            <a:off x="7010280" y="4098960"/>
            <a:ext cx="50760" cy="1126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8" name=""/>
          <p:cNvSpPr/>
          <p:nvPr/>
        </p:nvSpPr>
        <p:spPr>
          <a:xfrm>
            <a:off x="7091280" y="4446720"/>
            <a:ext cx="42840" cy="4172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9" name=""/>
          <p:cNvSpPr/>
          <p:nvPr/>
        </p:nvSpPr>
        <p:spPr>
          <a:xfrm>
            <a:off x="7164360" y="3951360"/>
            <a:ext cx="50760" cy="45252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0" name=""/>
          <p:cNvSpPr/>
          <p:nvPr/>
        </p:nvSpPr>
        <p:spPr>
          <a:xfrm>
            <a:off x="7243920" y="4064040"/>
            <a:ext cx="50760" cy="4604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1" name=""/>
          <p:cNvSpPr/>
          <p:nvPr/>
        </p:nvSpPr>
        <p:spPr>
          <a:xfrm>
            <a:off x="7323120" y="3827520"/>
            <a:ext cx="52560" cy="5414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2" name=""/>
          <p:cNvSpPr/>
          <p:nvPr/>
        </p:nvSpPr>
        <p:spPr>
          <a:xfrm>
            <a:off x="7402680" y="3681360"/>
            <a:ext cx="52200" cy="4604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3" name=""/>
          <p:cNvSpPr/>
          <p:nvPr/>
        </p:nvSpPr>
        <p:spPr>
          <a:xfrm>
            <a:off x="7483320" y="3376440"/>
            <a:ext cx="42840" cy="45108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4" name=""/>
          <p:cNvSpPr/>
          <p:nvPr/>
        </p:nvSpPr>
        <p:spPr>
          <a:xfrm>
            <a:off x="7556400" y="3254400"/>
            <a:ext cx="50760" cy="95724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5" name=""/>
          <p:cNvSpPr/>
          <p:nvPr/>
        </p:nvSpPr>
        <p:spPr>
          <a:xfrm>
            <a:off x="1363680" y="5516640"/>
            <a:ext cx="2052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6" name=""/>
          <p:cNvSpPr/>
          <p:nvPr/>
        </p:nvSpPr>
        <p:spPr>
          <a:xfrm>
            <a:off x="1363680" y="5133960"/>
            <a:ext cx="20520" cy="32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7" name=""/>
          <p:cNvSpPr/>
          <p:nvPr/>
        </p:nvSpPr>
        <p:spPr>
          <a:xfrm>
            <a:off x="1363680" y="4749840"/>
            <a:ext cx="20520" cy="32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8" name=""/>
          <p:cNvSpPr/>
          <p:nvPr/>
        </p:nvSpPr>
        <p:spPr>
          <a:xfrm>
            <a:off x="1363680" y="4368960"/>
            <a:ext cx="2052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9" name=""/>
          <p:cNvSpPr/>
          <p:nvPr/>
        </p:nvSpPr>
        <p:spPr>
          <a:xfrm>
            <a:off x="1363680" y="3986280"/>
            <a:ext cx="2052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0" name=""/>
          <p:cNvSpPr/>
          <p:nvPr/>
        </p:nvSpPr>
        <p:spPr>
          <a:xfrm>
            <a:off x="1363680" y="3603600"/>
            <a:ext cx="2052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1" name=""/>
          <p:cNvSpPr/>
          <p:nvPr/>
        </p:nvSpPr>
        <p:spPr>
          <a:xfrm>
            <a:off x="1363680" y="3219480"/>
            <a:ext cx="2052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2" name=""/>
          <p:cNvSpPr/>
          <p:nvPr/>
        </p:nvSpPr>
        <p:spPr>
          <a:xfrm>
            <a:off x="1363680" y="2836800"/>
            <a:ext cx="2052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3" name=""/>
          <p:cNvSpPr/>
          <p:nvPr/>
        </p:nvSpPr>
        <p:spPr>
          <a:xfrm>
            <a:off x="1363680" y="2454120"/>
            <a:ext cx="20520" cy="32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4" name=""/>
          <p:cNvSpPr/>
          <p:nvPr/>
        </p:nvSpPr>
        <p:spPr>
          <a:xfrm>
            <a:off x="1363680" y="2073240"/>
            <a:ext cx="20520" cy="180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5" name=""/>
          <p:cNvSpPr/>
          <p:nvPr/>
        </p:nvSpPr>
        <p:spPr>
          <a:xfrm>
            <a:off x="1422360" y="5516640"/>
            <a:ext cx="6280200" cy="14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6" name=""/>
          <p:cNvSpPr/>
          <p:nvPr/>
        </p:nvSpPr>
        <p:spPr>
          <a:xfrm flipV="1">
            <a:off x="138420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7" name=""/>
          <p:cNvSpPr/>
          <p:nvPr/>
        </p:nvSpPr>
        <p:spPr>
          <a:xfrm flipV="1">
            <a:off x="14637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8" name=""/>
          <p:cNvSpPr/>
          <p:nvPr/>
        </p:nvSpPr>
        <p:spPr>
          <a:xfrm flipV="1">
            <a:off x="15447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9" name=""/>
          <p:cNvSpPr/>
          <p:nvPr/>
        </p:nvSpPr>
        <p:spPr>
          <a:xfrm flipV="1">
            <a:off x="165564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0" name=""/>
          <p:cNvSpPr/>
          <p:nvPr/>
        </p:nvSpPr>
        <p:spPr>
          <a:xfrm flipV="1">
            <a:off x="173520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1" name=""/>
          <p:cNvSpPr/>
          <p:nvPr/>
        </p:nvSpPr>
        <p:spPr>
          <a:xfrm flipV="1">
            <a:off x="181440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18939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3" name=""/>
          <p:cNvSpPr/>
          <p:nvPr/>
        </p:nvSpPr>
        <p:spPr>
          <a:xfrm flipV="1">
            <a:off x="19749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4" name=""/>
          <p:cNvSpPr/>
          <p:nvPr/>
        </p:nvSpPr>
        <p:spPr>
          <a:xfrm flipV="1">
            <a:off x="20480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5" name=""/>
          <p:cNvSpPr/>
          <p:nvPr/>
        </p:nvSpPr>
        <p:spPr>
          <a:xfrm flipV="1">
            <a:off x="21272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6" name=""/>
          <p:cNvSpPr/>
          <p:nvPr/>
        </p:nvSpPr>
        <p:spPr>
          <a:xfrm flipV="1">
            <a:off x="220680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7" name=""/>
          <p:cNvSpPr/>
          <p:nvPr/>
        </p:nvSpPr>
        <p:spPr>
          <a:xfrm flipV="1">
            <a:off x="228744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8" name=""/>
          <p:cNvSpPr/>
          <p:nvPr/>
        </p:nvSpPr>
        <p:spPr>
          <a:xfrm flipV="1">
            <a:off x="236844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9" name=""/>
          <p:cNvSpPr/>
          <p:nvPr/>
        </p:nvSpPr>
        <p:spPr>
          <a:xfrm flipV="1">
            <a:off x="244008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0" name=""/>
          <p:cNvSpPr/>
          <p:nvPr/>
        </p:nvSpPr>
        <p:spPr>
          <a:xfrm flipV="1">
            <a:off x="251928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1" name=""/>
          <p:cNvSpPr/>
          <p:nvPr/>
        </p:nvSpPr>
        <p:spPr>
          <a:xfrm flipV="1">
            <a:off x="260028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2" name=""/>
          <p:cNvSpPr/>
          <p:nvPr/>
        </p:nvSpPr>
        <p:spPr>
          <a:xfrm flipV="1">
            <a:off x="26798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3" name=""/>
          <p:cNvSpPr/>
          <p:nvPr/>
        </p:nvSpPr>
        <p:spPr>
          <a:xfrm flipV="1">
            <a:off x="276084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4" name=""/>
          <p:cNvSpPr/>
          <p:nvPr/>
        </p:nvSpPr>
        <p:spPr>
          <a:xfrm flipV="1">
            <a:off x="283356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5" name=""/>
          <p:cNvSpPr/>
          <p:nvPr/>
        </p:nvSpPr>
        <p:spPr>
          <a:xfrm flipV="1">
            <a:off x="291312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6" name=""/>
          <p:cNvSpPr/>
          <p:nvPr/>
        </p:nvSpPr>
        <p:spPr>
          <a:xfrm flipV="1">
            <a:off x="299232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7" name=""/>
          <p:cNvSpPr/>
          <p:nvPr/>
        </p:nvSpPr>
        <p:spPr>
          <a:xfrm flipV="1">
            <a:off x="307188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8" name=""/>
          <p:cNvSpPr/>
          <p:nvPr/>
        </p:nvSpPr>
        <p:spPr>
          <a:xfrm flipV="1">
            <a:off x="315288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9" name=""/>
          <p:cNvSpPr/>
          <p:nvPr/>
        </p:nvSpPr>
        <p:spPr>
          <a:xfrm flipV="1">
            <a:off x="322596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0" name=""/>
          <p:cNvSpPr/>
          <p:nvPr/>
        </p:nvSpPr>
        <p:spPr>
          <a:xfrm flipV="1">
            <a:off x="33051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1" name=""/>
          <p:cNvSpPr/>
          <p:nvPr/>
        </p:nvSpPr>
        <p:spPr>
          <a:xfrm flipV="1">
            <a:off x="338472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2" name=""/>
          <p:cNvSpPr/>
          <p:nvPr/>
        </p:nvSpPr>
        <p:spPr>
          <a:xfrm flipV="1">
            <a:off x="346392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3" name=""/>
          <p:cNvSpPr/>
          <p:nvPr/>
        </p:nvSpPr>
        <p:spPr>
          <a:xfrm flipV="1">
            <a:off x="354492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4" name=""/>
          <p:cNvSpPr/>
          <p:nvPr/>
        </p:nvSpPr>
        <p:spPr>
          <a:xfrm flipV="1">
            <a:off x="361800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5" name=""/>
          <p:cNvSpPr/>
          <p:nvPr/>
        </p:nvSpPr>
        <p:spPr>
          <a:xfrm flipV="1">
            <a:off x="369720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6" name=""/>
          <p:cNvSpPr/>
          <p:nvPr/>
        </p:nvSpPr>
        <p:spPr>
          <a:xfrm flipV="1">
            <a:off x="37767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7" name=""/>
          <p:cNvSpPr/>
          <p:nvPr/>
        </p:nvSpPr>
        <p:spPr>
          <a:xfrm flipV="1">
            <a:off x="385596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8" name=""/>
          <p:cNvSpPr/>
          <p:nvPr/>
        </p:nvSpPr>
        <p:spPr>
          <a:xfrm flipV="1">
            <a:off x="393696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9" name=""/>
          <p:cNvSpPr/>
          <p:nvPr/>
        </p:nvSpPr>
        <p:spPr>
          <a:xfrm flipV="1">
            <a:off x="40100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0" name=""/>
          <p:cNvSpPr/>
          <p:nvPr/>
        </p:nvSpPr>
        <p:spPr>
          <a:xfrm flipV="1">
            <a:off x="408924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1" name=""/>
          <p:cNvSpPr/>
          <p:nvPr/>
        </p:nvSpPr>
        <p:spPr>
          <a:xfrm flipV="1">
            <a:off x="417024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2" name=""/>
          <p:cNvSpPr/>
          <p:nvPr/>
        </p:nvSpPr>
        <p:spPr>
          <a:xfrm flipV="1">
            <a:off x="424980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3" name=""/>
          <p:cNvSpPr/>
          <p:nvPr/>
        </p:nvSpPr>
        <p:spPr>
          <a:xfrm flipV="1">
            <a:off x="432900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4" name=""/>
          <p:cNvSpPr/>
          <p:nvPr/>
        </p:nvSpPr>
        <p:spPr>
          <a:xfrm flipV="1">
            <a:off x="440208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5" name=""/>
          <p:cNvSpPr/>
          <p:nvPr/>
        </p:nvSpPr>
        <p:spPr>
          <a:xfrm flipV="1">
            <a:off x="448308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6" name=""/>
          <p:cNvSpPr/>
          <p:nvPr/>
        </p:nvSpPr>
        <p:spPr>
          <a:xfrm flipV="1">
            <a:off x="45626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7" name=""/>
          <p:cNvSpPr/>
          <p:nvPr/>
        </p:nvSpPr>
        <p:spPr>
          <a:xfrm flipV="1">
            <a:off x="46418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8" name=""/>
          <p:cNvSpPr/>
          <p:nvPr/>
        </p:nvSpPr>
        <p:spPr>
          <a:xfrm flipV="1">
            <a:off x="472140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9" name=""/>
          <p:cNvSpPr/>
          <p:nvPr/>
        </p:nvSpPr>
        <p:spPr>
          <a:xfrm flipV="1">
            <a:off x="479592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0" name=""/>
          <p:cNvSpPr/>
          <p:nvPr/>
        </p:nvSpPr>
        <p:spPr>
          <a:xfrm flipV="1">
            <a:off x="487512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1" name=""/>
          <p:cNvSpPr/>
          <p:nvPr/>
        </p:nvSpPr>
        <p:spPr>
          <a:xfrm flipV="1">
            <a:off x="495468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2" name=""/>
          <p:cNvSpPr/>
          <p:nvPr/>
        </p:nvSpPr>
        <p:spPr>
          <a:xfrm flipV="1">
            <a:off x="503388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3" name=""/>
          <p:cNvSpPr/>
          <p:nvPr/>
        </p:nvSpPr>
        <p:spPr>
          <a:xfrm flipV="1">
            <a:off x="51134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4" name=""/>
          <p:cNvSpPr/>
          <p:nvPr/>
        </p:nvSpPr>
        <p:spPr>
          <a:xfrm flipV="1">
            <a:off x="518796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5" name=""/>
          <p:cNvSpPr/>
          <p:nvPr/>
        </p:nvSpPr>
        <p:spPr>
          <a:xfrm flipV="1">
            <a:off x="526716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6" name=""/>
          <p:cNvSpPr/>
          <p:nvPr/>
        </p:nvSpPr>
        <p:spPr>
          <a:xfrm flipV="1">
            <a:off x="534672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7" name=""/>
          <p:cNvSpPr/>
          <p:nvPr/>
        </p:nvSpPr>
        <p:spPr>
          <a:xfrm flipV="1">
            <a:off x="542592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8" name=""/>
          <p:cNvSpPr/>
          <p:nvPr/>
        </p:nvSpPr>
        <p:spPr>
          <a:xfrm flipV="1">
            <a:off x="550692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9" name=""/>
          <p:cNvSpPr/>
          <p:nvPr/>
        </p:nvSpPr>
        <p:spPr>
          <a:xfrm flipV="1">
            <a:off x="558000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0" name=""/>
          <p:cNvSpPr/>
          <p:nvPr/>
        </p:nvSpPr>
        <p:spPr>
          <a:xfrm flipV="1">
            <a:off x="56595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1" name=""/>
          <p:cNvSpPr/>
          <p:nvPr/>
        </p:nvSpPr>
        <p:spPr>
          <a:xfrm flipV="1">
            <a:off x="573876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2" name=""/>
          <p:cNvSpPr/>
          <p:nvPr/>
        </p:nvSpPr>
        <p:spPr>
          <a:xfrm flipV="1">
            <a:off x="58197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3" name=""/>
          <p:cNvSpPr/>
          <p:nvPr/>
        </p:nvSpPr>
        <p:spPr>
          <a:xfrm flipV="1">
            <a:off x="589932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4" name=""/>
          <p:cNvSpPr/>
          <p:nvPr/>
        </p:nvSpPr>
        <p:spPr>
          <a:xfrm flipV="1">
            <a:off x="5972040" y="5516280"/>
            <a:ext cx="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5" name=""/>
          <p:cNvSpPr/>
          <p:nvPr/>
        </p:nvSpPr>
        <p:spPr>
          <a:xfrm flipV="1">
            <a:off x="605160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6" name=""/>
          <p:cNvSpPr/>
          <p:nvPr/>
        </p:nvSpPr>
        <p:spPr>
          <a:xfrm flipV="1">
            <a:off x="613260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7" name=""/>
          <p:cNvSpPr/>
          <p:nvPr/>
        </p:nvSpPr>
        <p:spPr>
          <a:xfrm flipV="1">
            <a:off x="621180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8" name=""/>
          <p:cNvSpPr/>
          <p:nvPr/>
        </p:nvSpPr>
        <p:spPr>
          <a:xfrm flipV="1">
            <a:off x="62913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9" name=""/>
          <p:cNvSpPr/>
          <p:nvPr/>
        </p:nvSpPr>
        <p:spPr>
          <a:xfrm flipV="1">
            <a:off x="63644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0" name=""/>
          <p:cNvSpPr/>
          <p:nvPr/>
        </p:nvSpPr>
        <p:spPr>
          <a:xfrm flipV="1">
            <a:off x="644508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1" name=""/>
          <p:cNvSpPr/>
          <p:nvPr/>
        </p:nvSpPr>
        <p:spPr>
          <a:xfrm flipV="1">
            <a:off x="65246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2" name=""/>
          <p:cNvSpPr/>
          <p:nvPr/>
        </p:nvSpPr>
        <p:spPr>
          <a:xfrm flipV="1">
            <a:off x="660384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3" name=""/>
          <p:cNvSpPr/>
          <p:nvPr/>
        </p:nvSpPr>
        <p:spPr>
          <a:xfrm flipV="1">
            <a:off x="668340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4" name=""/>
          <p:cNvSpPr/>
          <p:nvPr/>
        </p:nvSpPr>
        <p:spPr>
          <a:xfrm flipV="1">
            <a:off x="675648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5" name=""/>
          <p:cNvSpPr/>
          <p:nvPr/>
        </p:nvSpPr>
        <p:spPr>
          <a:xfrm flipV="1">
            <a:off x="683748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6" name=""/>
          <p:cNvSpPr/>
          <p:nvPr/>
        </p:nvSpPr>
        <p:spPr>
          <a:xfrm flipV="1">
            <a:off x="691668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7" name=""/>
          <p:cNvSpPr/>
          <p:nvPr/>
        </p:nvSpPr>
        <p:spPr>
          <a:xfrm flipV="1">
            <a:off x="699624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8" name=""/>
          <p:cNvSpPr/>
          <p:nvPr/>
        </p:nvSpPr>
        <p:spPr>
          <a:xfrm flipV="1">
            <a:off x="707544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9" name=""/>
          <p:cNvSpPr/>
          <p:nvPr/>
        </p:nvSpPr>
        <p:spPr>
          <a:xfrm flipV="1">
            <a:off x="714852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0" name=""/>
          <p:cNvSpPr/>
          <p:nvPr/>
        </p:nvSpPr>
        <p:spPr>
          <a:xfrm flipV="1">
            <a:off x="722952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1" name=""/>
          <p:cNvSpPr/>
          <p:nvPr/>
        </p:nvSpPr>
        <p:spPr>
          <a:xfrm flipV="1">
            <a:off x="730872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2" name=""/>
          <p:cNvSpPr/>
          <p:nvPr/>
        </p:nvSpPr>
        <p:spPr>
          <a:xfrm flipV="1">
            <a:off x="738828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3" name=""/>
          <p:cNvSpPr/>
          <p:nvPr/>
        </p:nvSpPr>
        <p:spPr>
          <a:xfrm flipV="1">
            <a:off x="746928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4" name=""/>
          <p:cNvSpPr/>
          <p:nvPr/>
        </p:nvSpPr>
        <p:spPr>
          <a:xfrm flipV="1">
            <a:off x="7540560" y="5516280"/>
            <a:ext cx="180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5" name=""/>
          <p:cNvSpPr/>
          <p:nvPr/>
        </p:nvSpPr>
        <p:spPr>
          <a:xfrm flipV="1">
            <a:off x="76215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7702560" y="5516280"/>
            <a:ext cx="1440" cy="42840"/>
          </a:xfrm>
          <a:prstGeom prst="line">
            <a:avLst/>
          </a:prstGeom>
          <a:ln w="0">
            <a:solidFill>
              <a:srgbClr val="ffffff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7" name=""/>
          <p:cNvSpPr/>
          <p:nvPr/>
        </p:nvSpPr>
        <p:spPr>
          <a:xfrm>
            <a:off x="1282320" y="5456160"/>
            <a:ext cx="709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8" name=""/>
          <p:cNvSpPr/>
          <p:nvPr/>
        </p:nvSpPr>
        <p:spPr>
          <a:xfrm>
            <a:off x="1239120" y="507348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9" name=""/>
          <p:cNvSpPr/>
          <p:nvPr/>
        </p:nvSpPr>
        <p:spPr>
          <a:xfrm>
            <a:off x="1239120" y="468936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0" name=""/>
          <p:cNvSpPr/>
          <p:nvPr/>
        </p:nvSpPr>
        <p:spPr>
          <a:xfrm>
            <a:off x="1239120" y="430704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1" name=""/>
          <p:cNvSpPr/>
          <p:nvPr/>
        </p:nvSpPr>
        <p:spPr>
          <a:xfrm>
            <a:off x="1239120" y="392436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2" name=""/>
          <p:cNvSpPr/>
          <p:nvPr/>
        </p:nvSpPr>
        <p:spPr>
          <a:xfrm>
            <a:off x="1239120" y="354168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3" name=""/>
          <p:cNvSpPr/>
          <p:nvPr/>
        </p:nvSpPr>
        <p:spPr>
          <a:xfrm>
            <a:off x="1239120" y="316080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4" name=""/>
          <p:cNvSpPr/>
          <p:nvPr/>
        </p:nvSpPr>
        <p:spPr>
          <a:xfrm>
            <a:off x="1239120" y="277668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5" name=""/>
          <p:cNvSpPr/>
          <p:nvPr/>
        </p:nvSpPr>
        <p:spPr>
          <a:xfrm>
            <a:off x="1239120" y="239400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6" name=""/>
          <p:cNvSpPr/>
          <p:nvPr/>
        </p:nvSpPr>
        <p:spPr>
          <a:xfrm>
            <a:off x="1239120" y="2011320"/>
            <a:ext cx="1414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7" name=""/>
          <p:cNvSpPr/>
          <p:nvPr/>
        </p:nvSpPr>
        <p:spPr>
          <a:xfrm rot="18900000">
            <a:off x="1253880" y="571752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1973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8" name=""/>
          <p:cNvSpPr/>
          <p:nvPr/>
        </p:nvSpPr>
        <p:spPr>
          <a:xfrm rot="18900000">
            <a:off x="149220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1974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9" name=""/>
          <p:cNvSpPr/>
          <p:nvPr/>
        </p:nvSpPr>
        <p:spPr>
          <a:xfrm rot="18900000">
            <a:off x="172548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1975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0" name=""/>
          <p:cNvSpPr/>
          <p:nvPr/>
        </p:nvSpPr>
        <p:spPr>
          <a:xfrm rot="18900000">
            <a:off x="196524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1976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1" name=""/>
          <p:cNvSpPr/>
          <p:nvPr/>
        </p:nvSpPr>
        <p:spPr>
          <a:xfrm rot="18900000">
            <a:off x="219708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1977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2" name=""/>
          <p:cNvSpPr/>
          <p:nvPr/>
        </p:nvSpPr>
        <p:spPr>
          <a:xfrm rot="18900000">
            <a:off x="2430360" y="57178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1978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3" name=""/>
          <p:cNvSpPr/>
          <p:nvPr/>
        </p:nvSpPr>
        <p:spPr>
          <a:xfrm rot="18900000">
            <a:off x="2668320" y="571752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1979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4" name=""/>
          <p:cNvSpPr/>
          <p:nvPr/>
        </p:nvSpPr>
        <p:spPr>
          <a:xfrm rot="18900000">
            <a:off x="290196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5" name=""/>
          <p:cNvSpPr/>
          <p:nvPr/>
        </p:nvSpPr>
        <p:spPr>
          <a:xfrm rot="18900000">
            <a:off x="3141360" y="57142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6" name=""/>
          <p:cNvSpPr/>
          <p:nvPr/>
        </p:nvSpPr>
        <p:spPr>
          <a:xfrm rot="18900000">
            <a:off x="337500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7" name=""/>
          <p:cNvSpPr/>
          <p:nvPr/>
        </p:nvSpPr>
        <p:spPr>
          <a:xfrm rot="18900000">
            <a:off x="3608280" y="57178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8" name=""/>
          <p:cNvSpPr/>
          <p:nvPr/>
        </p:nvSpPr>
        <p:spPr>
          <a:xfrm rot="18900000">
            <a:off x="3846240" y="57142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9" name=""/>
          <p:cNvSpPr/>
          <p:nvPr/>
        </p:nvSpPr>
        <p:spPr>
          <a:xfrm rot="18900000">
            <a:off x="407988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0" name=""/>
          <p:cNvSpPr/>
          <p:nvPr/>
        </p:nvSpPr>
        <p:spPr>
          <a:xfrm rot="18900000">
            <a:off x="4317840" y="57178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1" name=""/>
          <p:cNvSpPr/>
          <p:nvPr/>
        </p:nvSpPr>
        <p:spPr>
          <a:xfrm rot="18900000">
            <a:off x="454968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2" name=""/>
          <p:cNvSpPr/>
          <p:nvPr/>
        </p:nvSpPr>
        <p:spPr>
          <a:xfrm rot="18900000">
            <a:off x="4784400" y="57142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3" name=""/>
          <p:cNvSpPr/>
          <p:nvPr/>
        </p:nvSpPr>
        <p:spPr>
          <a:xfrm rot="18900000">
            <a:off x="5024160" y="57142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1989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4" name=""/>
          <p:cNvSpPr/>
          <p:nvPr/>
        </p:nvSpPr>
        <p:spPr>
          <a:xfrm rot="18900000">
            <a:off x="525780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5" name=""/>
          <p:cNvSpPr/>
          <p:nvPr/>
        </p:nvSpPr>
        <p:spPr>
          <a:xfrm rot="18900000">
            <a:off x="5497200" y="571752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6" name=""/>
          <p:cNvSpPr/>
          <p:nvPr/>
        </p:nvSpPr>
        <p:spPr>
          <a:xfrm rot="18900000">
            <a:off x="5729040" y="57142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1992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7" name=""/>
          <p:cNvSpPr/>
          <p:nvPr/>
        </p:nvSpPr>
        <p:spPr>
          <a:xfrm rot="18900000">
            <a:off x="5960880" y="57142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1993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8" name=""/>
          <p:cNvSpPr/>
          <p:nvPr/>
        </p:nvSpPr>
        <p:spPr>
          <a:xfrm rot="18900000">
            <a:off x="6200640" y="57178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1994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9" name=""/>
          <p:cNvSpPr/>
          <p:nvPr/>
        </p:nvSpPr>
        <p:spPr>
          <a:xfrm rot="18900000">
            <a:off x="6432480" y="571464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0" name=""/>
          <p:cNvSpPr/>
          <p:nvPr/>
        </p:nvSpPr>
        <p:spPr>
          <a:xfrm rot="18900000">
            <a:off x="6673680" y="57178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1996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1" name=""/>
          <p:cNvSpPr/>
          <p:nvPr/>
        </p:nvSpPr>
        <p:spPr>
          <a:xfrm rot="18900000">
            <a:off x="6906960" y="57142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2" name=""/>
          <p:cNvSpPr/>
          <p:nvPr/>
        </p:nvSpPr>
        <p:spPr>
          <a:xfrm rot="18900000">
            <a:off x="7138800" y="57142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3" name=""/>
          <p:cNvSpPr/>
          <p:nvPr/>
        </p:nvSpPr>
        <p:spPr>
          <a:xfrm rot="18900000">
            <a:off x="7377120" y="5717880"/>
            <a:ext cx="2548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4" name=""/>
          <p:cNvSpPr/>
          <p:nvPr/>
        </p:nvSpPr>
        <p:spPr>
          <a:xfrm>
            <a:off x="1638360" y="2208240"/>
            <a:ext cx="1324080" cy="474480"/>
          </a:xfrm>
          <a:prstGeom prst="rect">
            <a:avLst/>
          </a:prstGeom>
          <a:noFill/>
          <a:ln w="108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5" name=""/>
          <p:cNvSpPr/>
          <p:nvPr/>
        </p:nvSpPr>
        <p:spPr>
          <a:xfrm>
            <a:off x="1782720" y="2301840"/>
            <a:ext cx="87480" cy="104760"/>
          </a:xfrm>
          <a:prstGeom prst="rect">
            <a:avLst/>
          </a:prstGeom>
          <a:solidFill>
            <a:srgbClr val="882722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6" name=""/>
          <p:cNvSpPr/>
          <p:nvPr/>
        </p:nvSpPr>
        <p:spPr>
          <a:xfrm>
            <a:off x="1924200" y="2268360"/>
            <a:ext cx="5540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1a0604"/>
                </a:solidFill>
                <a:effectLst/>
                <a:uFillTx/>
                <a:latin typeface="Arial"/>
              </a:rPr>
              <a:t>Defaults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7" name=""/>
          <p:cNvSpPr/>
          <p:nvPr/>
        </p:nvSpPr>
        <p:spPr>
          <a:xfrm>
            <a:off x="1782720" y="2467080"/>
            <a:ext cx="87480" cy="104760"/>
          </a:xfrm>
          <a:prstGeom prst="rect">
            <a:avLst/>
          </a:prstGeom>
          <a:solidFill>
            <a:srgbClr val="8080ff"/>
          </a:solidFill>
          <a:ln w="79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8" name=""/>
          <p:cNvSpPr/>
          <p:nvPr/>
        </p:nvSpPr>
        <p:spPr>
          <a:xfrm>
            <a:off x="1924200" y="2435400"/>
            <a:ext cx="888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1a0604"/>
                </a:solidFill>
                <a:effectLst/>
                <a:uFillTx/>
                <a:latin typeface="Arial"/>
              </a:rPr>
              <a:t>Bankruptcies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Bankruptcy vs. Credit Default Swaps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0" name="PlaceHolder 2"/>
          <p:cNvSpPr>
            <a:spLocks noGrp="1"/>
          </p:cNvSpPr>
          <p:nvPr>
            <p:ph/>
          </p:nvPr>
        </p:nvSpPr>
        <p:spPr>
          <a:xfrm>
            <a:off x="368280" y="1409400"/>
            <a:ext cx="8623440" cy="4838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2999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Pricing is based on similar methodology as that used for Credit Default Swaps (CDS) -- structures used by banks.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2999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credit events have been standardized by the International Swaps and Derivatives Association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80000"/>
              </a:lnSpc>
              <a:spcAft>
                <a:spcPts val="2999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CDS covers more default events and therefore, are not wholly representative of corporate contract risk and may be too costly.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80000"/>
              </a:lnSpc>
              <a:spcAft>
                <a:spcPts val="2500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CDS premium is based on total exposure, not just unrecoverable amount</a:t>
            </a:r>
            <a:r>
              <a:rPr b="1" lang="en-GB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GB" sz="20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(based on deliverable obligation)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PlaceHolder 1"/>
          <p:cNvSpPr>
            <a:spLocks noGrp="1"/>
          </p:cNvSpPr>
          <p:nvPr>
            <p:ph type="title"/>
          </p:nvPr>
        </p:nvSpPr>
        <p:spPr>
          <a:xfrm>
            <a:off x="576360" y="88920"/>
            <a:ext cx="73627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Bankruptcy Swaps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2" name="PlaceHolder 2"/>
          <p:cNvSpPr>
            <a:spLocks noGrp="1"/>
          </p:cNvSpPr>
          <p:nvPr>
            <p:ph/>
          </p:nvPr>
        </p:nvSpPr>
        <p:spPr>
          <a:xfrm>
            <a:off x="609480" y="139068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lnSpcReduction="9999"/>
          </a:bodyPr>
          <a:p>
            <a:pPr marL="343080" indent="-343080">
              <a:spcAft>
                <a:spcPts val="975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Purpose: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901"/>
              </a:spcAft>
              <a:buClr>
                <a:srgbClr val="f0000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Provide a tradable product with which a firm can hedge it’s counterparty credit risk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Aft>
                <a:spcPts val="67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Aft>
                <a:spcPts val="975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Features:</a:t>
            </a:r>
            <a:endParaRPr b="1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901"/>
              </a:spcAft>
              <a:buClr>
                <a:srgbClr val="f0000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Event:  Bankruptcy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901"/>
              </a:spcAft>
              <a:buClr>
                <a:srgbClr val="f0000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Reference Entity:  Counterparty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901"/>
              </a:spcAft>
              <a:buClr>
                <a:srgbClr val="f0000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Notional:  Mark-to-Market of Transaction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901"/>
              </a:spcAft>
              <a:buClr>
                <a:srgbClr val="f0000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 (Years)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Aft>
                <a:spcPts val="901"/>
              </a:spcAft>
              <a:buClr>
                <a:srgbClr val="f00000"/>
              </a:buClr>
              <a:buSzPct val="60000"/>
              <a:buFont typeface="Monotype Sort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 (basis points): Cost of swap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Contents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22440" y="1810800"/>
            <a:ext cx="7734240" cy="2870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1049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Risks in the New Economy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1049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Traditional Economy Credit Process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1049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Economy Credit Process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1049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Bankruptcy Swap &amp; Risk Transfer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1049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Portfolio Approach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PlaceHolder 1"/>
          <p:cNvSpPr>
            <a:spLocks noGrp="1"/>
          </p:cNvSpPr>
          <p:nvPr>
            <p:ph type="title"/>
          </p:nvPr>
        </p:nvSpPr>
        <p:spPr>
          <a:xfrm>
            <a:off x="576360" y="235080"/>
            <a:ext cx="7362720" cy="50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sp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Bankruptcy Swaps:  Structure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4" name=""/>
          <p:cNvSpPr/>
          <p:nvPr/>
        </p:nvSpPr>
        <p:spPr>
          <a:xfrm>
            <a:off x="685800" y="2043000"/>
            <a:ext cx="1425600" cy="723960"/>
          </a:xfrm>
          <a:prstGeom prst="rect">
            <a:avLst/>
          </a:prstGeom>
          <a:solidFill>
            <a:srgbClr val="dddddd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5" name=""/>
          <p:cNvSpPr/>
          <p:nvPr/>
        </p:nvSpPr>
        <p:spPr>
          <a:xfrm>
            <a:off x="4902120" y="2043000"/>
            <a:ext cx="1424160" cy="723960"/>
          </a:xfrm>
          <a:prstGeom prst="rect">
            <a:avLst/>
          </a:prstGeom>
          <a:solidFill>
            <a:srgbClr val="99ccff"/>
          </a:solidFill>
          <a:ln w="4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6" name=""/>
          <p:cNvSpPr/>
          <p:nvPr/>
        </p:nvSpPr>
        <p:spPr>
          <a:xfrm>
            <a:off x="2111400" y="2322360"/>
            <a:ext cx="277812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7" name=""/>
          <p:cNvSpPr/>
          <p:nvPr/>
        </p:nvSpPr>
        <p:spPr>
          <a:xfrm flipH="1">
            <a:off x="2111040" y="2516040"/>
            <a:ext cx="2778120" cy="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8" name=""/>
          <p:cNvSpPr/>
          <p:nvPr/>
        </p:nvSpPr>
        <p:spPr>
          <a:xfrm flipH="1">
            <a:off x="2111040" y="2662200"/>
            <a:ext cx="142380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9" name=""/>
          <p:cNvSpPr/>
          <p:nvPr/>
        </p:nvSpPr>
        <p:spPr>
          <a:xfrm>
            <a:off x="4870800" y="2252520"/>
            <a:ext cx="1488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ENRONCREDIT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0" name=""/>
          <p:cNvSpPr/>
          <p:nvPr/>
        </p:nvSpPr>
        <p:spPr>
          <a:xfrm>
            <a:off x="2798280" y="2516040"/>
            <a:ext cx="1449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100 % Notional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1" name=""/>
          <p:cNvSpPr/>
          <p:nvPr/>
        </p:nvSpPr>
        <p:spPr>
          <a:xfrm>
            <a:off x="3020400" y="2017800"/>
            <a:ext cx="943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2" name=""/>
          <p:cNvSpPr/>
          <p:nvPr/>
        </p:nvSpPr>
        <p:spPr>
          <a:xfrm>
            <a:off x="1638360" y="3668760"/>
            <a:ext cx="0" cy="67320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3" name=""/>
          <p:cNvSpPr/>
          <p:nvPr/>
        </p:nvSpPr>
        <p:spPr>
          <a:xfrm flipV="1">
            <a:off x="1104840" y="2781360"/>
            <a:ext cx="0" cy="620640"/>
          </a:xfrm>
          <a:prstGeom prst="line">
            <a:avLst/>
          </a:prstGeom>
          <a:ln w="2844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4" name=""/>
          <p:cNvSpPr/>
          <p:nvPr/>
        </p:nvSpPr>
        <p:spPr>
          <a:xfrm>
            <a:off x="538920" y="3341520"/>
            <a:ext cx="1712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 year Contract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5" name=""/>
          <p:cNvSpPr/>
          <p:nvPr/>
        </p:nvSpPr>
        <p:spPr>
          <a:xfrm>
            <a:off x="3449520" y="3762360"/>
            <a:ext cx="441972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the reference entity goes bankrupt, the Swap Seller pays the Hedger the entire notional specified in the Swap contract.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6" name=""/>
          <p:cNvSpPr/>
          <p:nvPr/>
        </p:nvSpPr>
        <p:spPr>
          <a:xfrm flipV="1">
            <a:off x="1104840" y="3642840"/>
            <a:ext cx="0" cy="7239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7" name=""/>
          <p:cNvSpPr/>
          <p:nvPr/>
        </p:nvSpPr>
        <p:spPr>
          <a:xfrm>
            <a:off x="1638360" y="2801880"/>
            <a:ext cx="0" cy="61272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8" name=""/>
          <p:cNvSpPr/>
          <p:nvPr/>
        </p:nvSpPr>
        <p:spPr>
          <a:xfrm>
            <a:off x="896400" y="2251080"/>
            <a:ext cx="943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9" name=""/>
          <p:cNvSpPr/>
          <p:nvPr/>
        </p:nvSpPr>
        <p:spPr>
          <a:xfrm>
            <a:off x="635040" y="4346640"/>
            <a:ext cx="1460520" cy="662040"/>
          </a:xfrm>
          <a:prstGeom prst="rect">
            <a:avLst/>
          </a:prstGeom>
          <a:solidFill>
            <a:srgbClr val="882722"/>
          </a:solidFill>
          <a:ln w="432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938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Reference Entity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"/>
          <p:cNvSpPr/>
          <p:nvPr/>
        </p:nvSpPr>
        <p:spPr>
          <a:xfrm>
            <a:off x="352440" y="1434960"/>
            <a:ext cx="69231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1" name=""/>
          <p:cNvSpPr/>
          <p:nvPr/>
        </p:nvSpPr>
        <p:spPr>
          <a:xfrm>
            <a:off x="352440" y="3581280"/>
            <a:ext cx="7656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2800" strike="noStrike" u="none">
                <a:solidFill>
                  <a:srgbClr val="f00000"/>
                </a:solidFill>
                <a:effectLst/>
                <a:uFillTx/>
                <a:latin typeface="Arial"/>
              </a:rPr>
              <a:t>Credit Rating Information and Credit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"/>
          <p:cNvSpPr/>
          <p:nvPr/>
        </p:nvSpPr>
        <p:spPr>
          <a:xfrm>
            <a:off x="241200" y="1168560"/>
            <a:ext cx="6451560" cy="47750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3" name=""/>
          <p:cNvSpPr/>
          <p:nvPr/>
        </p:nvSpPr>
        <p:spPr>
          <a:xfrm>
            <a:off x="1622520" y="6000840"/>
            <a:ext cx="725004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89080" indent="-289080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for A to BBB+ increase significantly;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100000"/>
              </a:lnSpc>
              <a:spcBef>
                <a:spcPts val="300"/>
              </a:spcBef>
              <a:buClr>
                <a:srgbClr val="ffffff"/>
              </a:buClr>
              <a:buSzPct val="7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Then, increase dramatically from investment grade to non-investment grade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4" name=""/>
          <p:cNvSpPr/>
          <p:nvPr/>
        </p:nvSpPr>
        <p:spPr>
          <a:xfrm>
            <a:off x="5032440" y="6583320"/>
            <a:ext cx="2527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CreditMetrics 6 June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5" name=""/>
          <p:cNvSpPr/>
          <p:nvPr/>
        </p:nvSpPr>
        <p:spPr>
          <a:xfrm>
            <a:off x="3470400" y="5702400"/>
            <a:ext cx="415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6" name=""/>
          <p:cNvSpPr/>
          <p:nvPr/>
        </p:nvSpPr>
        <p:spPr>
          <a:xfrm>
            <a:off x="1014480" y="1409760"/>
            <a:ext cx="5333760" cy="4025880"/>
          </a:xfrm>
          <a:prstGeom prst="rect">
            <a:avLst/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7" name=""/>
          <p:cNvSpPr/>
          <p:nvPr/>
        </p:nvSpPr>
        <p:spPr>
          <a:xfrm>
            <a:off x="1247040" y="5487840"/>
            <a:ext cx="99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8" name=""/>
          <p:cNvSpPr/>
          <p:nvPr/>
        </p:nvSpPr>
        <p:spPr>
          <a:xfrm>
            <a:off x="2032920" y="5487840"/>
            <a:ext cx="99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9" name=""/>
          <p:cNvSpPr/>
          <p:nvPr/>
        </p:nvSpPr>
        <p:spPr>
          <a:xfrm>
            <a:off x="2817360" y="5487840"/>
            <a:ext cx="99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0" name=""/>
          <p:cNvSpPr/>
          <p:nvPr/>
        </p:nvSpPr>
        <p:spPr>
          <a:xfrm>
            <a:off x="3602880" y="5487840"/>
            <a:ext cx="99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1" name=""/>
          <p:cNvSpPr/>
          <p:nvPr/>
        </p:nvSpPr>
        <p:spPr>
          <a:xfrm>
            <a:off x="4385520" y="5487840"/>
            <a:ext cx="99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2" name=""/>
          <p:cNvSpPr/>
          <p:nvPr/>
        </p:nvSpPr>
        <p:spPr>
          <a:xfrm>
            <a:off x="5075640" y="5487840"/>
            <a:ext cx="199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3" name=""/>
          <p:cNvSpPr/>
          <p:nvPr/>
        </p:nvSpPr>
        <p:spPr>
          <a:xfrm>
            <a:off x="5861520" y="5486400"/>
            <a:ext cx="199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4" name=""/>
          <p:cNvSpPr/>
          <p:nvPr/>
        </p:nvSpPr>
        <p:spPr>
          <a:xfrm>
            <a:off x="1008000" y="4645080"/>
            <a:ext cx="534348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5" name=""/>
          <p:cNvSpPr/>
          <p:nvPr/>
        </p:nvSpPr>
        <p:spPr>
          <a:xfrm>
            <a:off x="1008000" y="3828960"/>
            <a:ext cx="534348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6" name=""/>
          <p:cNvSpPr/>
          <p:nvPr/>
        </p:nvSpPr>
        <p:spPr>
          <a:xfrm>
            <a:off x="1008000" y="3030480"/>
            <a:ext cx="534348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7" name=""/>
          <p:cNvSpPr/>
          <p:nvPr/>
        </p:nvSpPr>
        <p:spPr>
          <a:xfrm>
            <a:off x="1008000" y="2214720"/>
            <a:ext cx="534348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8" name=""/>
          <p:cNvSpPr/>
          <p:nvPr/>
        </p:nvSpPr>
        <p:spPr>
          <a:xfrm>
            <a:off x="1008000" y="1413000"/>
            <a:ext cx="1800" cy="403200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9" name=""/>
          <p:cNvSpPr/>
          <p:nvPr/>
        </p:nvSpPr>
        <p:spPr>
          <a:xfrm>
            <a:off x="901800" y="5445000"/>
            <a:ext cx="106200" cy="180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0" name=""/>
          <p:cNvSpPr/>
          <p:nvPr/>
        </p:nvSpPr>
        <p:spPr>
          <a:xfrm>
            <a:off x="901800" y="4645080"/>
            <a:ext cx="1062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1" name=""/>
          <p:cNvSpPr/>
          <p:nvPr/>
        </p:nvSpPr>
        <p:spPr>
          <a:xfrm>
            <a:off x="901800" y="3828960"/>
            <a:ext cx="1062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2" name=""/>
          <p:cNvSpPr/>
          <p:nvPr/>
        </p:nvSpPr>
        <p:spPr>
          <a:xfrm>
            <a:off x="901800" y="3030480"/>
            <a:ext cx="106200" cy="32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3" name=""/>
          <p:cNvSpPr/>
          <p:nvPr/>
        </p:nvSpPr>
        <p:spPr>
          <a:xfrm>
            <a:off x="901800" y="2214720"/>
            <a:ext cx="106200" cy="144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4" name=""/>
          <p:cNvSpPr/>
          <p:nvPr/>
        </p:nvSpPr>
        <p:spPr>
          <a:xfrm>
            <a:off x="901800" y="1413000"/>
            <a:ext cx="106200" cy="2880"/>
          </a:xfrm>
          <a:prstGeom prst="line">
            <a:avLst/>
          </a:prstGeom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920" bIns="-43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5" name=""/>
          <p:cNvSpPr/>
          <p:nvPr/>
        </p:nvSpPr>
        <p:spPr>
          <a:xfrm flipV="1">
            <a:off x="1008000" y="5444640"/>
            <a:ext cx="1800" cy="112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6" name=""/>
          <p:cNvSpPr/>
          <p:nvPr/>
        </p:nvSpPr>
        <p:spPr>
          <a:xfrm flipV="1">
            <a:off x="1773360" y="5444640"/>
            <a:ext cx="1440" cy="112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7" name=""/>
          <p:cNvSpPr/>
          <p:nvPr/>
        </p:nvSpPr>
        <p:spPr>
          <a:xfrm flipV="1">
            <a:off x="2536920" y="5444640"/>
            <a:ext cx="1440" cy="112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8" name=""/>
          <p:cNvSpPr/>
          <p:nvPr/>
        </p:nvSpPr>
        <p:spPr>
          <a:xfrm flipV="1">
            <a:off x="3303720" y="5444640"/>
            <a:ext cx="1440" cy="112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9" name=""/>
          <p:cNvSpPr/>
          <p:nvPr/>
        </p:nvSpPr>
        <p:spPr>
          <a:xfrm flipV="1">
            <a:off x="4054320" y="5444640"/>
            <a:ext cx="1800" cy="112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0" name=""/>
          <p:cNvSpPr/>
          <p:nvPr/>
        </p:nvSpPr>
        <p:spPr>
          <a:xfrm flipV="1">
            <a:off x="4822920" y="5444640"/>
            <a:ext cx="1440" cy="112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1" name=""/>
          <p:cNvSpPr/>
          <p:nvPr/>
        </p:nvSpPr>
        <p:spPr>
          <a:xfrm flipV="1">
            <a:off x="5586480" y="5444640"/>
            <a:ext cx="1440" cy="1126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2" name=""/>
          <p:cNvSpPr/>
          <p:nvPr/>
        </p:nvSpPr>
        <p:spPr>
          <a:xfrm>
            <a:off x="1380960" y="4967280"/>
            <a:ext cx="4594320" cy="281160"/>
          </a:xfrm>
          <a:custGeom>
            <a:avLst/>
            <a:gdLst/>
            <a:ahLst/>
            <a:rect l="l" t="t" r="r" b="b"/>
            <a:pathLst>
              <a:path w="354" h="20">
                <a:moveTo>
                  <a:pt x="0" y="20"/>
                </a:moveTo>
                <a:lnTo>
                  <a:pt x="59" y="16"/>
                </a:lnTo>
                <a:lnTo>
                  <a:pt x="118" y="14"/>
                </a:lnTo>
                <a:lnTo>
                  <a:pt x="177" y="10"/>
                </a:lnTo>
                <a:lnTo>
                  <a:pt x="236" y="6"/>
                </a:lnTo>
                <a:lnTo>
                  <a:pt x="295" y="2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3" name=""/>
          <p:cNvSpPr/>
          <p:nvPr/>
        </p:nvSpPr>
        <p:spPr>
          <a:xfrm>
            <a:off x="1380960" y="4897440"/>
            <a:ext cx="4594320" cy="322200"/>
          </a:xfrm>
          <a:custGeom>
            <a:avLst/>
            <a:gdLst/>
            <a:ahLst/>
            <a:rect l="l" t="t" r="r" b="b"/>
            <a:pathLst>
              <a:path w="354" h="23">
                <a:moveTo>
                  <a:pt x="0" y="23"/>
                </a:moveTo>
                <a:lnTo>
                  <a:pt x="59" y="20"/>
                </a:lnTo>
                <a:lnTo>
                  <a:pt x="118" y="17"/>
                </a:lnTo>
                <a:lnTo>
                  <a:pt x="177" y="14"/>
                </a:lnTo>
                <a:lnTo>
                  <a:pt x="236" y="9"/>
                </a:lnTo>
                <a:lnTo>
                  <a:pt x="295" y="3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4" name=""/>
          <p:cNvSpPr/>
          <p:nvPr/>
        </p:nvSpPr>
        <p:spPr>
          <a:xfrm>
            <a:off x="1380960" y="4854600"/>
            <a:ext cx="4594320" cy="338040"/>
          </a:xfrm>
          <a:custGeom>
            <a:avLst/>
            <a:gdLst/>
            <a:ahLst/>
            <a:rect l="l" t="t" r="r" b="b"/>
            <a:pathLst>
              <a:path w="354" h="24">
                <a:moveTo>
                  <a:pt x="0" y="24"/>
                </a:moveTo>
                <a:lnTo>
                  <a:pt x="59" y="22"/>
                </a:lnTo>
                <a:lnTo>
                  <a:pt x="118" y="19"/>
                </a:lnTo>
                <a:lnTo>
                  <a:pt x="177" y="14"/>
                </a:lnTo>
                <a:lnTo>
                  <a:pt x="236" y="10"/>
                </a:lnTo>
                <a:lnTo>
                  <a:pt x="295" y="4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5" name=""/>
          <p:cNvSpPr/>
          <p:nvPr/>
        </p:nvSpPr>
        <p:spPr>
          <a:xfrm>
            <a:off x="1380960" y="4797360"/>
            <a:ext cx="4594320" cy="381240"/>
          </a:xfrm>
          <a:custGeom>
            <a:avLst/>
            <a:gdLst/>
            <a:ahLst/>
            <a:rect l="l" t="t" r="r" b="b"/>
            <a:pathLst>
              <a:path w="354" h="27">
                <a:moveTo>
                  <a:pt x="0" y="27"/>
                </a:moveTo>
                <a:lnTo>
                  <a:pt x="59" y="23"/>
                </a:lnTo>
                <a:lnTo>
                  <a:pt x="118" y="21"/>
                </a:lnTo>
                <a:lnTo>
                  <a:pt x="177" y="16"/>
                </a:lnTo>
                <a:lnTo>
                  <a:pt x="236" y="11"/>
                </a:lnTo>
                <a:lnTo>
                  <a:pt x="295" y="4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00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6" name=""/>
          <p:cNvSpPr/>
          <p:nvPr/>
        </p:nvSpPr>
        <p:spPr>
          <a:xfrm>
            <a:off x="1380960" y="4716360"/>
            <a:ext cx="4594320" cy="447840"/>
          </a:xfrm>
          <a:custGeom>
            <a:avLst/>
            <a:gdLst/>
            <a:ahLst/>
            <a:rect l="l" t="t" r="r" b="b"/>
            <a:pathLst>
              <a:path w="354" h="32">
                <a:moveTo>
                  <a:pt x="0" y="32"/>
                </a:moveTo>
                <a:lnTo>
                  <a:pt x="59" y="27"/>
                </a:lnTo>
                <a:lnTo>
                  <a:pt x="118" y="24"/>
                </a:lnTo>
                <a:lnTo>
                  <a:pt x="177" y="20"/>
                </a:lnTo>
                <a:lnTo>
                  <a:pt x="236" y="16"/>
                </a:lnTo>
                <a:lnTo>
                  <a:pt x="295" y="8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7" name=""/>
          <p:cNvSpPr/>
          <p:nvPr/>
        </p:nvSpPr>
        <p:spPr>
          <a:xfrm>
            <a:off x="1380960" y="4645080"/>
            <a:ext cx="4594320" cy="490320"/>
          </a:xfrm>
          <a:custGeom>
            <a:avLst/>
            <a:gdLst/>
            <a:ahLst/>
            <a:rect l="l" t="t" r="r" b="b"/>
            <a:pathLst>
              <a:path w="354" h="35">
                <a:moveTo>
                  <a:pt x="0" y="35"/>
                </a:moveTo>
                <a:lnTo>
                  <a:pt x="59" y="29"/>
                </a:lnTo>
                <a:lnTo>
                  <a:pt x="118" y="28"/>
                </a:lnTo>
                <a:lnTo>
                  <a:pt x="177" y="22"/>
                </a:lnTo>
                <a:lnTo>
                  <a:pt x="236" y="18"/>
                </a:lnTo>
                <a:lnTo>
                  <a:pt x="295" y="9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8" name=""/>
          <p:cNvSpPr/>
          <p:nvPr/>
        </p:nvSpPr>
        <p:spPr>
          <a:xfrm>
            <a:off x="1380960" y="4518000"/>
            <a:ext cx="4594320" cy="574560"/>
          </a:xfrm>
          <a:custGeom>
            <a:avLst/>
            <a:gdLst/>
            <a:ahLst/>
            <a:rect l="l" t="t" r="r" b="b"/>
            <a:pathLst>
              <a:path w="354" h="41">
                <a:moveTo>
                  <a:pt x="0" y="41"/>
                </a:moveTo>
                <a:lnTo>
                  <a:pt x="59" y="37"/>
                </a:lnTo>
                <a:lnTo>
                  <a:pt x="118" y="34"/>
                </a:lnTo>
                <a:lnTo>
                  <a:pt x="177" y="28"/>
                </a:lnTo>
                <a:lnTo>
                  <a:pt x="236" y="24"/>
                </a:lnTo>
                <a:lnTo>
                  <a:pt x="295" y="14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008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9" name=""/>
          <p:cNvSpPr/>
          <p:nvPr/>
        </p:nvSpPr>
        <p:spPr>
          <a:xfrm>
            <a:off x="1380960" y="4475160"/>
            <a:ext cx="4594320" cy="563400"/>
          </a:xfrm>
          <a:custGeom>
            <a:avLst/>
            <a:gdLst/>
            <a:ahLst/>
            <a:rect l="l" t="t" r="r" b="b"/>
            <a:pathLst>
              <a:path w="354" h="40">
                <a:moveTo>
                  <a:pt x="0" y="40"/>
                </a:moveTo>
                <a:lnTo>
                  <a:pt x="59" y="36"/>
                </a:lnTo>
                <a:lnTo>
                  <a:pt x="118" y="31"/>
                </a:lnTo>
                <a:lnTo>
                  <a:pt x="177" y="23"/>
                </a:lnTo>
                <a:lnTo>
                  <a:pt x="236" y="21"/>
                </a:lnTo>
                <a:lnTo>
                  <a:pt x="295" y="8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0" name=""/>
          <p:cNvSpPr/>
          <p:nvPr/>
        </p:nvSpPr>
        <p:spPr>
          <a:xfrm>
            <a:off x="1380960" y="4392720"/>
            <a:ext cx="4594320" cy="603000"/>
          </a:xfrm>
          <a:custGeom>
            <a:avLst/>
            <a:gdLst/>
            <a:ahLst/>
            <a:rect l="l" t="t" r="r" b="b"/>
            <a:pathLst>
              <a:path w="354" h="43">
                <a:moveTo>
                  <a:pt x="0" y="43"/>
                </a:moveTo>
                <a:lnTo>
                  <a:pt x="59" y="37"/>
                </a:lnTo>
                <a:lnTo>
                  <a:pt x="118" y="35"/>
                </a:lnTo>
                <a:lnTo>
                  <a:pt x="177" y="25"/>
                </a:lnTo>
                <a:lnTo>
                  <a:pt x="236" y="21"/>
                </a:lnTo>
                <a:lnTo>
                  <a:pt x="295" y="8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00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1" name=""/>
          <p:cNvSpPr/>
          <p:nvPr/>
        </p:nvSpPr>
        <p:spPr>
          <a:xfrm>
            <a:off x="1380960" y="4294080"/>
            <a:ext cx="4594320" cy="617760"/>
          </a:xfrm>
          <a:custGeom>
            <a:avLst/>
            <a:gdLst/>
            <a:ahLst/>
            <a:rect l="l" t="t" r="r" b="b"/>
            <a:pathLst>
              <a:path w="354" h="44">
                <a:moveTo>
                  <a:pt x="0" y="44"/>
                </a:moveTo>
                <a:lnTo>
                  <a:pt x="59" y="40"/>
                </a:lnTo>
                <a:lnTo>
                  <a:pt x="118" y="36"/>
                </a:lnTo>
                <a:lnTo>
                  <a:pt x="177" y="28"/>
                </a:lnTo>
                <a:lnTo>
                  <a:pt x="236" y="24"/>
                </a:lnTo>
                <a:lnTo>
                  <a:pt x="295" y="8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2" name=""/>
          <p:cNvSpPr/>
          <p:nvPr/>
        </p:nvSpPr>
        <p:spPr>
          <a:xfrm>
            <a:off x="1380960" y="3733920"/>
            <a:ext cx="4594320" cy="1008000"/>
          </a:xfrm>
          <a:custGeom>
            <a:avLst/>
            <a:gdLst/>
            <a:ahLst/>
            <a:rect l="l" t="t" r="r" b="b"/>
            <a:pathLst>
              <a:path w="354" h="72">
                <a:moveTo>
                  <a:pt x="0" y="72"/>
                </a:moveTo>
                <a:lnTo>
                  <a:pt x="59" y="63"/>
                </a:lnTo>
                <a:lnTo>
                  <a:pt x="118" y="56"/>
                </a:lnTo>
                <a:lnTo>
                  <a:pt x="177" y="50"/>
                </a:lnTo>
                <a:lnTo>
                  <a:pt x="236" y="42"/>
                </a:lnTo>
                <a:lnTo>
                  <a:pt x="295" y="14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99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3" name=""/>
          <p:cNvSpPr/>
          <p:nvPr/>
        </p:nvSpPr>
        <p:spPr>
          <a:xfrm>
            <a:off x="1380960" y="3535200"/>
            <a:ext cx="4594320" cy="997200"/>
          </a:xfrm>
          <a:custGeom>
            <a:avLst/>
            <a:gdLst/>
            <a:ahLst/>
            <a:rect l="l" t="t" r="r" b="b"/>
            <a:pathLst>
              <a:path w="354" h="71">
                <a:moveTo>
                  <a:pt x="0" y="71"/>
                </a:moveTo>
                <a:lnTo>
                  <a:pt x="59" y="64"/>
                </a:lnTo>
                <a:lnTo>
                  <a:pt x="118" y="57"/>
                </a:lnTo>
                <a:lnTo>
                  <a:pt x="177" y="50"/>
                </a:lnTo>
                <a:lnTo>
                  <a:pt x="236" y="36"/>
                </a:lnTo>
                <a:lnTo>
                  <a:pt x="295" y="7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66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4" name=""/>
          <p:cNvSpPr/>
          <p:nvPr/>
        </p:nvSpPr>
        <p:spPr>
          <a:xfrm>
            <a:off x="1380960" y="3436920"/>
            <a:ext cx="4594320" cy="996840"/>
          </a:xfrm>
          <a:custGeom>
            <a:avLst/>
            <a:gdLst/>
            <a:ahLst/>
            <a:rect l="l" t="t" r="r" b="b"/>
            <a:pathLst>
              <a:path w="354" h="71">
                <a:moveTo>
                  <a:pt x="0" y="71"/>
                </a:moveTo>
                <a:lnTo>
                  <a:pt x="59" y="57"/>
                </a:lnTo>
                <a:lnTo>
                  <a:pt x="118" y="50"/>
                </a:lnTo>
                <a:lnTo>
                  <a:pt x="177" y="43"/>
                </a:lnTo>
                <a:lnTo>
                  <a:pt x="236" y="35"/>
                </a:lnTo>
                <a:lnTo>
                  <a:pt x="295" y="0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99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5" name=""/>
          <p:cNvSpPr/>
          <p:nvPr/>
        </p:nvSpPr>
        <p:spPr>
          <a:xfrm>
            <a:off x="1380960" y="2819520"/>
            <a:ext cx="4594320" cy="1319040"/>
          </a:xfrm>
          <a:custGeom>
            <a:avLst/>
            <a:gdLst/>
            <a:ahLst/>
            <a:rect l="l" t="t" r="r" b="b"/>
            <a:pathLst>
              <a:path w="354" h="94">
                <a:moveTo>
                  <a:pt x="0" y="94"/>
                </a:moveTo>
                <a:lnTo>
                  <a:pt x="59" y="87"/>
                </a:lnTo>
                <a:lnTo>
                  <a:pt x="118" y="79"/>
                </a:lnTo>
                <a:lnTo>
                  <a:pt x="177" y="65"/>
                </a:lnTo>
                <a:lnTo>
                  <a:pt x="236" y="58"/>
                </a:lnTo>
                <a:lnTo>
                  <a:pt x="295" y="29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ff99c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6" name=""/>
          <p:cNvSpPr/>
          <p:nvPr/>
        </p:nvSpPr>
        <p:spPr>
          <a:xfrm>
            <a:off x="1380960" y="2327400"/>
            <a:ext cx="4594320" cy="1501560"/>
          </a:xfrm>
          <a:custGeom>
            <a:avLst/>
            <a:gdLst/>
            <a:ahLst/>
            <a:rect l="l" t="t" r="r" b="b"/>
            <a:pathLst>
              <a:path w="354" h="107">
                <a:moveTo>
                  <a:pt x="0" y="107"/>
                </a:moveTo>
                <a:lnTo>
                  <a:pt x="59" y="100"/>
                </a:lnTo>
                <a:lnTo>
                  <a:pt x="118" y="86"/>
                </a:lnTo>
                <a:lnTo>
                  <a:pt x="177" y="71"/>
                </a:lnTo>
                <a:lnTo>
                  <a:pt x="236" y="50"/>
                </a:lnTo>
                <a:lnTo>
                  <a:pt x="295" y="35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cc99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7" name=""/>
          <p:cNvSpPr/>
          <p:nvPr/>
        </p:nvSpPr>
        <p:spPr>
          <a:xfrm>
            <a:off x="1380960" y="1822320"/>
            <a:ext cx="4594320" cy="1811520"/>
          </a:xfrm>
          <a:custGeom>
            <a:avLst/>
            <a:gdLst/>
            <a:ahLst/>
            <a:rect l="l" t="t" r="r" b="b"/>
            <a:pathLst>
              <a:path w="354" h="129">
                <a:moveTo>
                  <a:pt x="0" y="129"/>
                </a:moveTo>
                <a:lnTo>
                  <a:pt x="59" y="115"/>
                </a:lnTo>
                <a:lnTo>
                  <a:pt x="118" y="107"/>
                </a:lnTo>
                <a:lnTo>
                  <a:pt x="177" y="100"/>
                </a:lnTo>
                <a:lnTo>
                  <a:pt x="236" y="57"/>
                </a:lnTo>
                <a:lnTo>
                  <a:pt x="295" y="21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ff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8" name=""/>
          <p:cNvSpPr/>
          <p:nvPr/>
        </p:nvSpPr>
        <p:spPr>
          <a:xfrm>
            <a:off x="1380960" y="1512720"/>
            <a:ext cx="4594320" cy="1812960"/>
          </a:xfrm>
          <a:custGeom>
            <a:avLst/>
            <a:gdLst/>
            <a:ahLst/>
            <a:rect l="l" t="t" r="r" b="b"/>
            <a:pathLst>
              <a:path w="354" h="129">
                <a:moveTo>
                  <a:pt x="0" y="129"/>
                </a:moveTo>
                <a:lnTo>
                  <a:pt x="59" y="115"/>
                </a:lnTo>
                <a:lnTo>
                  <a:pt x="118" y="101"/>
                </a:lnTo>
                <a:lnTo>
                  <a:pt x="177" y="93"/>
                </a:lnTo>
                <a:lnTo>
                  <a:pt x="236" y="58"/>
                </a:lnTo>
                <a:lnTo>
                  <a:pt x="295" y="29"/>
                </a:lnTo>
                <a:lnTo>
                  <a:pt x="354" y="0"/>
                </a:lnTo>
              </a:path>
            </a:pathLst>
          </a:custGeom>
          <a:noFill/>
          <a:ln w="19080">
            <a:solidFill>
              <a:srgbClr val="3366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9" name=""/>
          <p:cNvSpPr/>
          <p:nvPr/>
        </p:nvSpPr>
        <p:spPr>
          <a:xfrm>
            <a:off x="1343160" y="5205240"/>
            <a:ext cx="79200" cy="8604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18"/>
                </a:lnTo>
                <a:lnTo>
                  <a:pt x="22" y="36"/>
                </a:lnTo>
                <a:lnTo>
                  <a:pt x="0" y="18"/>
                </a:lnTo>
                <a:lnTo>
                  <a:pt x="22" y="0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240" bIns="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0" name=""/>
          <p:cNvSpPr/>
          <p:nvPr/>
        </p:nvSpPr>
        <p:spPr>
          <a:xfrm>
            <a:off x="2109960" y="5149800"/>
            <a:ext cx="77760" cy="8424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18"/>
                </a:lnTo>
                <a:lnTo>
                  <a:pt x="22" y="36"/>
                </a:lnTo>
                <a:lnTo>
                  <a:pt x="0" y="18"/>
                </a:lnTo>
                <a:lnTo>
                  <a:pt x="22" y="0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1" name=""/>
          <p:cNvSpPr/>
          <p:nvPr/>
        </p:nvSpPr>
        <p:spPr>
          <a:xfrm>
            <a:off x="2874960" y="5121360"/>
            <a:ext cx="77760" cy="838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18"/>
                </a:lnTo>
                <a:lnTo>
                  <a:pt x="23" y="36"/>
                </a:lnTo>
                <a:lnTo>
                  <a:pt x="0" y="18"/>
                </a:lnTo>
                <a:lnTo>
                  <a:pt x="23" y="0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2" name=""/>
          <p:cNvSpPr/>
          <p:nvPr/>
        </p:nvSpPr>
        <p:spPr>
          <a:xfrm>
            <a:off x="3639960" y="5067360"/>
            <a:ext cx="78120" cy="82440"/>
          </a:xfrm>
          <a:custGeom>
            <a:avLst/>
            <a:gdLst/>
            <a:ahLst/>
            <a:rect l="l" t="t" r="r" b="b"/>
            <a:pathLst>
              <a:path w="45" h="35">
                <a:moveTo>
                  <a:pt x="23" y="0"/>
                </a:moveTo>
                <a:lnTo>
                  <a:pt x="45" y="17"/>
                </a:lnTo>
                <a:lnTo>
                  <a:pt x="23" y="35"/>
                </a:lnTo>
                <a:lnTo>
                  <a:pt x="0" y="17"/>
                </a:lnTo>
                <a:lnTo>
                  <a:pt x="23" y="0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3" name=""/>
          <p:cNvSpPr/>
          <p:nvPr/>
        </p:nvSpPr>
        <p:spPr>
          <a:xfrm>
            <a:off x="4405320" y="5010120"/>
            <a:ext cx="79200" cy="82440"/>
          </a:xfrm>
          <a:custGeom>
            <a:avLst/>
            <a:gdLst/>
            <a:ahLst/>
            <a:rect l="l" t="t" r="r" b="b"/>
            <a:pathLst>
              <a:path w="45" h="35">
                <a:moveTo>
                  <a:pt x="22" y="0"/>
                </a:moveTo>
                <a:lnTo>
                  <a:pt x="45" y="18"/>
                </a:lnTo>
                <a:lnTo>
                  <a:pt x="22" y="35"/>
                </a:lnTo>
                <a:lnTo>
                  <a:pt x="0" y="18"/>
                </a:lnTo>
                <a:lnTo>
                  <a:pt x="22" y="0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4" name=""/>
          <p:cNvSpPr/>
          <p:nvPr/>
        </p:nvSpPr>
        <p:spPr>
          <a:xfrm>
            <a:off x="5172120" y="4952880"/>
            <a:ext cx="7776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18"/>
                </a:lnTo>
                <a:lnTo>
                  <a:pt x="23" y="36"/>
                </a:lnTo>
                <a:lnTo>
                  <a:pt x="0" y="18"/>
                </a:lnTo>
                <a:lnTo>
                  <a:pt x="23" y="0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5" name=""/>
          <p:cNvSpPr/>
          <p:nvPr/>
        </p:nvSpPr>
        <p:spPr>
          <a:xfrm>
            <a:off x="5937120" y="4924440"/>
            <a:ext cx="7776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18"/>
                </a:lnTo>
                <a:lnTo>
                  <a:pt x="23" y="36"/>
                </a:lnTo>
                <a:lnTo>
                  <a:pt x="0" y="18"/>
                </a:lnTo>
                <a:lnTo>
                  <a:pt x="23" y="0"/>
                </a:lnTo>
                <a:close/>
              </a:path>
            </a:pathLst>
          </a:custGeom>
          <a:solidFill>
            <a:srgbClr val="ff0000"/>
          </a:solidFill>
          <a:ln w="1260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6" name=""/>
          <p:cNvSpPr/>
          <p:nvPr/>
        </p:nvSpPr>
        <p:spPr>
          <a:xfrm>
            <a:off x="1343160" y="5178600"/>
            <a:ext cx="79200" cy="83880"/>
          </a:xfrm>
          <a:prstGeom prst="rect">
            <a:avLst/>
          </a:prstGeom>
          <a:solidFill>
            <a:srgbClr val="ffff00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7" name=""/>
          <p:cNvSpPr/>
          <p:nvPr/>
        </p:nvSpPr>
        <p:spPr>
          <a:xfrm>
            <a:off x="2109960" y="5135400"/>
            <a:ext cx="77760" cy="84240"/>
          </a:xfrm>
          <a:prstGeom prst="rect">
            <a:avLst/>
          </a:prstGeom>
          <a:solidFill>
            <a:srgbClr val="ffff00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8" name=""/>
          <p:cNvSpPr/>
          <p:nvPr/>
        </p:nvSpPr>
        <p:spPr>
          <a:xfrm>
            <a:off x="2874960" y="5092560"/>
            <a:ext cx="77760" cy="86040"/>
          </a:xfrm>
          <a:prstGeom prst="rect">
            <a:avLst/>
          </a:prstGeom>
          <a:solidFill>
            <a:srgbClr val="ffff00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240" bIns="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9" name=""/>
          <p:cNvSpPr/>
          <p:nvPr/>
        </p:nvSpPr>
        <p:spPr>
          <a:xfrm>
            <a:off x="3639960" y="5052960"/>
            <a:ext cx="78120" cy="82440"/>
          </a:xfrm>
          <a:prstGeom prst="rect">
            <a:avLst/>
          </a:prstGeom>
          <a:solidFill>
            <a:srgbClr val="ffff00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0" name=""/>
          <p:cNvSpPr/>
          <p:nvPr/>
        </p:nvSpPr>
        <p:spPr>
          <a:xfrm>
            <a:off x="4405320" y="4981680"/>
            <a:ext cx="79200" cy="85680"/>
          </a:xfrm>
          <a:prstGeom prst="rect">
            <a:avLst/>
          </a:prstGeom>
          <a:solidFill>
            <a:srgbClr val="ffff00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1" name=""/>
          <p:cNvSpPr/>
          <p:nvPr/>
        </p:nvSpPr>
        <p:spPr>
          <a:xfrm>
            <a:off x="5172120" y="4897440"/>
            <a:ext cx="77760" cy="84240"/>
          </a:xfrm>
          <a:prstGeom prst="rect">
            <a:avLst/>
          </a:prstGeom>
          <a:solidFill>
            <a:srgbClr val="ffff00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2" name=""/>
          <p:cNvSpPr/>
          <p:nvPr/>
        </p:nvSpPr>
        <p:spPr>
          <a:xfrm>
            <a:off x="5937120" y="4854600"/>
            <a:ext cx="77760" cy="84240"/>
          </a:xfrm>
          <a:prstGeom prst="rect">
            <a:avLst/>
          </a:prstGeom>
          <a:solidFill>
            <a:srgbClr val="ffff00"/>
          </a:solidFill>
          <a:ln w="1260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3" name=""/>
          <p:cNvSpPr/>
          <p:nvPr/>
        </p:nvSpPr>
        <p:spPr>
          <a:xfrm>
            <a:off x="1343160" y="5149800"/>
            <a:ext cx="79200" cy="8424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36"/>
                </a:lnTo>
                <a:lnTo>
                  <a:pt x="0" y="36"/>
                </a:lnTo>
                <a:lnTo>
                  <a:pt x="22" y="0"/>
                </a:lnTo>
                <a:close/>
              </a:path>
            </a:pathLst>
          </a:custGeom>
          <a:solidFill>
            <a:srgbClr val="00ff00"/>
          </a:solidFill>
          <a:ln w="1260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4" name=""/>
          <p:cNvSpPr/>
          <p:nvPr/>
        </p:nvSpPr>
        <p:spPr>
          <a:xfrm>
            <a:off x="2109960" y="5121360"/>
            <a:ext cx="77760" cy="838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36"/>
                </a:lnTo>
                <a:lnTo>
                  <a:pt x="0" y="36"/>
                </a:lnTo>
                <a:lnTo>
                  <a:pt x="22" y="0"/>
                </a:lnTo>
                <a:close/>
              </a:path>
            </a:pathLst>
          </a:custGeom>
          <a:solidFill>
            <a:srgbClr val="00ff00"/>
          </a:solidFill>
          <a:ln w="1260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5" name=""/>
          <p:cNvSpPr/>
          <p:nvPr/>
        </p:nvSpPr>
        <p:spPr>
          <a:xfrm>
            <a:off x="2874960" y="5078520"/>
            <a:ext cx="7776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36"/>
                </a:lnTo>
                <a:lnTo>
                  <a:pt x="0" y="36"/>
                </a:lnTo>
                <a:lnTo>
                  <a:pt x="23" y="0"/>
                </a:lnTo>
                <a:close/>
              </a:path>
            </a:pathLst>
          </a:custGeom>
          <a:solidFill>
            <a:srgbClr val="00ff00"/>
          </a:solidFill>
          <a:ln w="1260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6" name=""/>
          <p:cNvSpPr/>
          <p:nvPr/>
        </p:nvSpPr>
        <p:spPr>
          <a:xfrm>
            <a:off x="3639960" y="5010120"/>
            <a:ext cx="78120" cy="82440"/>
          </a:xfrm>
          <a:custGeom>
            <a:avLst/>
            <a:gdLst/>
            <a:ahLst/>
            <a:rect l="l" t="t" r="r" b="b"/>
            <a:pathLst>
              <a:path w="45" h="35">
                <a:moveTo>
                  <a:pt x="23" y="0"/>
                </a:moveTo>
                <a:lnTo>
                  <a:pt x="45" y="35"/>
                </a:lnTo>
                <a:lnTo>
                  <a:pt x="0" y="35"/>
                </a:lnTo>
                <a:lnTo>
                  <a:pt x="23" y="0"/>
                </a:lnTo>
                <a:close/>
              </a:path>
            </a:pathLst>
          </a:custGeom>
          <a:solidFill>
            <a:srgbClr val="00ff00"/>
          </a:solidFill>
          <a:ln w="1260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7" name=""/>
          <p:cNvSpPr/>
          <p:nvPr/>
        </p:nvSpPr>
        <p:spPr>
          <a:xfrm>
            <a:off x="4405320" y="4952880"/>
            <a:ext cx="7920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36"/>
                </a:lnTo>
                <a:lnTo>
                  <a:pt x="0" y="36"/>
                </a:lnTo>
                <a:lnTo>
                  <a:pt x="22" y="0"/>
                </a:lnTo>
                <a:close/>
              </a:path>
            </a:pathLst>
          </a:custGeom>
          <a:solidFill>
            <a:srgbClr val="00ff00"/>
          </a:solidFill>
          <a:ln w="1260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8" name=""/>
          <p:cNvSpPr/>
          <p:nvPr/>
        </p:nvSpPr>
        <p:spPr>
          <a:xfrm>
            <a:off x="5172120" y="4869000"/>
            <a:ext cx="77760" cy="838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36"/>
                </a:lnTo>
                <a:lnTo>
                  <a:pt x="0" y="36"/>
                </a:lnTo>
                <a:lnTo>
                  <a:pt x="23" y="0"/>
                </a:lnTo>
                <a:close/>
              </a:path>
            </a:pathLst>
          </a:custGeom>
          <a:solidFill>
            <a:srgbClr val="00ff00"/>
          </a:solidFill>
          <a:ln w="1260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9" name=""/>
          <p:cNvSpPr/>
          <p:nvPr/>
        </p:nvSpPr>
        <p:spPr>
          <a:xfrm>
            <a:off x="5937120" y="4811760"/>
            <a:ext cx="7776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36"/>
                </a:lnTo>
                <a:lnTo>
                  <a:pt x="0" y="36"/>
                </a:lnTo>
                <a:lnTo>
                  <a:pt x="23" y="0"/>
                </a:lnTo>
                <a:close/>
              </a:path>
            </a:pathLst>
          </a:custGeom>
          <a:solidFill>
            <a:srgbClr val="00ff00"/>
          </a:solidFill>
          <a:ln w="1260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0" name=""/>
          <p:cNvSpPr/>
          <p:nvPr/>
        </p:nvSpPr>
        <p:spPr>
          <a:xfrm>
            <a:off x="1343160" y="5135400"/>
            <a:ext cx="104760" cy="11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1" name=""/>
          <p:cNvSpPr/>
          <p:nvPr/>
        </p:nvSpPr>
        <p:spPr>
          <a:xfrm flipH="1" flipV="1">
            <a:off x="1342800" y="5135400"/>
            <a:ext cx="37800" cy="4320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2" name=""/>
          <p:cNvSpPr/>
          <p:nvPr/>
        </p:nvSpPr>
        <p:spPr>
          <a:xfrm>
            <a:off x="1380960" y="5178600"/>
            <a:ext cx="41400" cy="410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3" name=""/>
          <p:cNvSpPr/>
          <p:nvPr/>
        </p:nvSpPr>
        <p:spPr>
          <a:xfrm flipH="1">
            <a:off x="1342800" y="5178600"/>
            <a:ext cx="37800" cy="410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4" name=""/>
          <p:cNvSpPr/>
          <p:nvPr/>
        </p:nvSpPr>
        <p:spPr>
          <a:xfrm flipV="1">
            <a:off x="1380960" y="5135400"/>
            <a:ext cx="41400" cy="4320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5" name=""/>
          <p:cNvSpPr/>
          <p:nvPr/>
        </p:nvSpPr>
        <p:spPr>
          <a:xfrm>
            <a:off x="2109960" y="5078520"/>
            <a:ext cx="102960" cy="11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6" name=""/>
          <p:cNvSpPr/>
          <p:nvPr/>
        </p:nvSpPr>
        <p:spPr>
          <a:xfrm flipH="1" flipV="1">
            <a:off x="2109600" y="5078160"/>
            <a:ext cx="3780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7" name=""/>
          <p:cNvSpPr/>
          <p:nvPr/>
        </p:nvSpPr>
        <p:spPr>
          <a:xfrm>
            <a:off x="2147760" y="5121360"/>
            <a:ext cx="399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8" name=""/>
          <p:cNvSpPr/>
          <p:nvPr/>
        </p:nvSpPr>
        <p:spPr>
          <a:xfrm flipH="1">
            <a:off x="2109600" y="5121360"/>
            <a:ext cx="3780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9" name=""/>
          <p:cNvSpPr/>
          <p:nvPr/>
        </p:nvSpPr>
        <p:spPr>
          <a:xfrm flipV="1">
            <a:off x="2147760" y="5078160"/>
            <a:ext cx="399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0" name=""/>
          <p:cNvSpPr/>
          <p:nvPr/>
        </p:nvSpPr>
        <p:spPr>
          <a:xfrm>
            <a:off x="2874960" y="5052960"/>
            <a:ext cx="10152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1" name=""/>
          <p:cNvSpPr/>
          <p:nvPr/>
        </p:nvSpPr>
        <p:spPr>
          <a:xfrm flipH="1" flipV="1">
            <a:off x="2874960" y="5052960"/>
            <a:ext cx="39600" cy="3960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2" name=""/>
          <p:cNvSpPr/>
          <p:nvPr/>
        </p:nvSpPr>
        <p:spPr>
          <a:xfrm>
            <a:off x="2914560" y="5092560"/>
            <a:ext cx="381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3" name=""/>
          <p:cNvSpPr/>
          <p:nvPr/>
        </p:nvSpPr>
        <p:spPr>
          <a:xfrm flipH="1">
            <a:off x="2874960" y="5092560"/>
            <a:ext cx="3960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4" name=""/>
          <p:cNvSpPr/>
          <p:nvPr/>
        </p:nvSpPr>
        <p:spPr>
          <a:xfrm flipV="1">
            <a:off x="2914560" y="5052960"/>
            <a:ext cx="38160" cy="3960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5" name=""/>
          <p:cNvSpPr/>
          <p:nvPr/>
        </p:nvSpPr>
        <p:spPr>
          <a:xfrm>
            <a:off x="3639960" y="4981680"/>
            <a:ext cx="105120" cy="11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6" name=""/>
          <p:cNvSpPr/>
          <p:nvPr/>
        </p:nvSpPr>
        <p:spPr>
          <a:xfrm flipH="1" flipV="1">
            <a:off x="3639600" y="4981320"/>
            <a:ext cx="399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7" name=""/>
          <p:cNvSpPr/>
          <p:nvPr/>
        </p:nvSpPr>
        <p:spPr>
          <a:xfrm>
            <a:off x="3679920" y="5024520"/>
            <a:ext cx="381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8" name=""/>
          <p:cNvSpPr/>
          <p:nvPr/>
        </p:nvSpPr>
        <p:spPr>
          <a:xfrm flipH="1">
            <a:off x="3639600" y="5024520"/>
            <a:ext cx="399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9" name=""/>
          <p:cNvSpPr/>
          <p:nvPr/>
        </p:nvSpPr>
        <p:spPr>
          <a:xfrm flipV="1">
            <a:off x="3679920" y="4981320"/>
            <a:ext cx="381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0" name=""/>
          <p:cNvSpPr/>
          <p:nvPr/>
        </p:nvSpPr>
        <p:spPr>
          <a:xfrm>
            <a:off x="4405320" y="4911840"/>
            <a:ext cx="10476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1" name=""/>
          <p:cNvSpPr/>
          <p:nvPr/>
        </p:nvSpPr>
        <p:spPr>
          <a:xfrm flipH="1" flipV="1">
            <a:off x="4405320" y="4911840"/>
            <a:ext cx="39600" cy="410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2" name=""/>
          <p:cNvSpPr/>
          <p:nvPr/>
        </p:nvSpPr>
        <p:spPr>
          <a:xfrm>
            <a:off x="4444920" y="4952880"/>
            <a:ext cx="3960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3" name=""/>
          <p:cNvSpPr/>
          <p:nvPr/>
        </p:nvSpPr>
        <p:spPr>
          <a:xfrm flipH="1">
            <a:off x="4405320" y="4952880"/>
            <a:ext cx="3960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4" name=""/>
          <p:cNvSpPr/>
          <p:nvPr/>
        </p:nvSpPr>
        <p:spPr>
          <a:xfrm flipV="1">
            <a:off x="4444920" y="4911840"/>
            <a:ext cx="39600" cy="410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5" name=""/>
          <p:cNvSpPr/>
          <p:nvPr/>
        </p:nvSpPr>
        <p:spPr>
          <a:xfrm>
            <a:off x="5172120" y="4811760"/>
            <a:ext cx="10152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6" name=""/>
          <p:cNvSpPr/>
          <p:nvPr/>
        </p:nvSpPr>
        <p:spPr>
          <a:xfrm flipH="1" flipV="1">
            <a:off x="5172120" y="4811400"/>
            <a:ext cx="381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7" name=""/>
          <p:cNvSpPr/>
          <p:nvPr/>
        </p:nvSpPr>
        <p:spPr>
          <a:xfrm>
            <a:off x="5210280" y="4854600"/>
            <a:ext cx="3960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8" name=""/>
          <p:cNvSpPr/>
          <p:nvPr/>
        </p:nvSpPr>
        <p:spPr>
          <a:xfrm flipH="1">
            <a:off x="5172120" y="4854600"/>
            <a:ext cx="381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9" name=""/>
          <p:cNvSpPr/>
          <p:nvPr/>
        </p:nvSpPr>
        <p:spPr>
          <a:xfrm flipV="1">
            <a:off x="5210280" y="4811400"/>
            <a:ext cx="3960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0" name=""/>
          <p:cNvSpPr/>
          <p:nvPr/>
        </p:nvSpPr>
        <p:spPr>
          <a:xfrm>
            <a:off x="5937120" y="4754520"/>
            <a:ext cx="103320" cy="1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1" name=""/>
          <p:cNvSpPr/>
          <p:nvPr/>
        </p:nvSpPr>
        <p:spPr>
          <a:xfrm flipH="1" flipV="1">
            <a:off x="5937120" y="4754160"/>
            <a:ext cx="381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2" name=""/>
          <p:cNvSpPr/>
          <p:nvPr/>
        </p:nvSpPr>
        <p:spPr>
          <a:xfrm>
            <a:off x="5975280" y="4797360"/>
            <a:ext cx="3960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3" name=""/>
          <p:cNvSpPr/>
          <p:nvPr/>
        </p:nvSpPr>
        <p:spPr>
          <a:xfrm flipH="1">
            <a:off x="5937120" y="4797360"/>
            <a:ext cx="3816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4" name=""/>
          <p:cNvSpPr/>
          <p:nvPr/>
        </p:nvSpPr>
        <p:spPr>
          <a:xfrm flipV="1">
            <a:off x="5975280" y="4754160"/>
            <a:ext cx="39600" cy="42840"/>
          </a:xfrm>
          <a:prstGeom prst="line">
            <a:avLst/>
          </a:prstGeom>
          <a:ln w="1260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5" name=""/>
          <p:cNvSpPr/>
          <p:nvPr/>
        </p:nvSpPr>
        <p:spPr>
          <a:xfrm>
            <a:off x="1343160" y="5121360"/>
            <a:ext cx="10476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6" name=""/>
          <p:cNvSpPr/>
          <p:nvPr/>
        </p:nvSpPr>
        <p:spPr>
          <a:xfrm flipH="1" flipV="1">
            <a:off x="1342800" y="5121000"/>
            <a:ext cx="378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7" name=""/>
          <p:cNvSpPr/>
          <p:nvPr/>
        </p:nvSpPr>
        <p:spPr>
          <a:xfrm>
            <a:off x="1380960" y="5164200"/>
            <a:ext cx="41400" cy="410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8" name=""/>
          <p:cNvSpPr/>
          <p:nvPr/>
        </p:nvSpPr>
        <p:spPr>
          <a:xfrm flipH="1">
            <a:off x="1342800" y="5164200"/>
            <a:ext cx="37800" cy="410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9" name=""/>
          <p:cNvSpPr/>
          <p:nvPr/>
        </p:nvSpPr>
        <p:spPr>
          <a:xfrm flipV="1">
            <a:off x="1380960" y="5121000"/>
            <a:ext cx="414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0" name=""/>
          <p:cNvSpPr/>
          <p:nvPr/>
        </p:nvSpPr>
        <p:spPr>
          <a:xfrm flipV="1">
            <a:off x="1380960" y="5121000"/>
            <a:ext cx="18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1" name=""/>
          <p:cNvSpPr/>
          <p:nvPr/>
        </p:nvSpPr>
        <p:spPr>
          <a:xfrm>
            <a:off x="1380960" y="5164200"/>
            <a:ext cx="1800" cy="410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2" name=""/>
          <p:cNvSpPr/>
          <p:nvPr/>
        </p:nvSpPr>
        <p:spPr>
          <a:xfrm>
            <a:off x="2109960" y="5052960"/>
            <a:ext cx="10296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3" name=""/>
          <p:cNvSpPr/>
          <p:nvPr/>
        </p:nvSpPr>
        <p:spPr>
          <a:xfrm flipH="1" flipV="1">
            <a:off x="2109600" y="5052960"/>
            <a:ext cx="37800" cy="396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4" name=""/>
          <p:cNvSpPr/>
          <p:nvPr/>
        </p:nvSpPr>
        <p:spPr>
          <a:xfrm>
            <a:off x="2147760" y="5092560"/>
            <a:ext cx="3996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5" name=""/>
          <p:cNvSpPr/>
          <p:nvPr/>
        </p:nvSpPr>
        <p:spPr>
          <a:xfrm flipH="1">
            <a:off x="2109600" y="5092560"/>
            <a:ext cx="378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6" name=""/>
          <p:cNvSpPr/>
          <p:nvPr/>
        </p:nvSpPr>
        <p:spPr>
          <a:xfrm flipV="1">
            <a:off x="2147760" y="5052960"/>
            <a:ext cx="39960" cy="396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7" name=""/>
          <p:cNvSpPr/>
          <p:nvPr/>
        </p:nvSpPr>
        <p:spPr>
          <a:xfrm flipV="1">
            <a:off x="2147760" y="5052960"/>
            <a:ext cx="1800" cy="396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8" name=""/>
          <p:cNvSpPr/>
          <p:nvPr/>
        </p:nvSpPr>
        <p:spPr>
          <a:xfrm>
            <a:off x="2147760" y="5092560"/>
            <a:ext cx="18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9" name=""/>
          <p:cNvSpPr/>
          <p:nvPr/>
        </p:nvSpPr>
        <p:spPr>
          <a:xfrm>
            <a:off x="2874960" y="5010120"/>
            <a:ext cx="10152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0" name=""/>
          <p:cNvSpPr/>
          <p:nvPr/>
        </p:nvSpPr>
        <p:spPr>
          <a:xfrm flipH="1" flipV="1">
            <a:off x="2874960" y="5009760"/>
            <a:ext cx="396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1" name=""/>
          <p:cNvSpPr/>
          <p:nvPr/>
        </p:nvSpPr>
        <p:spPr>
          <a:xfrm>
            <a:off x="2914560" y="5052960"/>
            <a:ext cx="38160" cy="396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2" name=""/>
          <p:cNvSpPr/>
          <p:nvPr/>
        </p:nvSpPr>
        <p:spPr>
          <a:xfrm flipH="1">
            <a:off x="2874960" y="5052960"/>
            <a:ext cx="39600" cy="396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3" name=""/>
          <p:cNvSpPr/>
          <p:nvPr/>
        </p:nvSpPr>
        <p:spPr>
          <a:xfrm flipV="1">
            <a:off x="2914560" y="5009760"/>
            <a:ext cx="3816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4" name=""/>
          <p:cNvSpPr/>
          <p:nvPr/>
        </p:nvSpPr>
        <p:spPr>
          <a:xfrm flipV="1">
            <a:off x="2914560" y="5009760"/>
            <a:ext cx="18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5" name=""/>
          <p:cNvSpPr/>
          <p:nvPr/>
        </p:nvSpPr>
        <p:spPr>
          <a:xfrm>
            <a:off x="2914560" y="5052960"/>
            <a:ext cx="1800" cy="396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6" name=""/>
          <p:cNvSpPr/>
          <p:nvPr/>
        </p:nvSpPr>
        <p:spPr>
          <a:xfrm>
            <a:off x="3639960" y="4952880"/>
            <a:ext cx="105120" cy="1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7" name=""/>
          <p:cNvSpPr/>
          <p:nvPr/>
        </p:nvSpPr>
        <p:spPr>
          <a:xfrm flipH="1" flipV="1">
            <a:off x="3639600" y="4952520"/>
            <a:ext cx="3996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8" name=""/>
          <p:cNvSpPr/>
          <p:nvPr/>
        </p:nvSpPr>
        <p:spPr>
          <a:xfrm>
            <a:off x="3679920" y="4995720"/>
            <a:ext cx="3816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9" name=""/>
          <p:cNvSpPr/>
          <p:nvPr/>
        </p:nvSpPr>
        <p:spPr>
          <a:xfrm flipH="1">
            <a:off x="3639600" y="4995720"/>
            <a:ext cx="3996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0" name=""/>
          <p:cNvSpPr/>
          <p:nvPr/>
        </p:nvSpPr>
        <p:spPr>
          <a:xfrm flipV="1">
            <a:off x="3679920" y="4952520"/>
            <a:ext cx="3816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1" name=""/>
          <p:cNvSpPr/>
          <p:nvPr/>
        </p:nvSpPr>
        <p:spPr>
          <a:xfrm flipV="1">
            <a:off x="3679920" y="4952520"/>
            <a:ext cx="144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2" name=""/>
          <p:cNvSpPr/>
          <p:nvPr/>
        </p:nvSpPr>
        <p:spPr>
          <a:xfrm>
            <a:off x="3679920" y="4995720"/>
            <a:ext cx="144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3" name=""/>
          <p:cNvSpPr/>
          <p:nvPr/>
        </p:nvSpPr>
        <p:spPr>
          <a:xfrm>
            <a:off x="4405320" y="4897440"/>
            <a:ext cx="10476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4" name=""/>
          <p:cNvSpPr/>
          <p:nvPr/>
        </p:nvSpPr>
        <p:spPr>
          <a:xfrm flipH="1" flipV="1">
            <a:off x="4405320" y="4897080"/>
            <a:ext cx="39600" cy="414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5" name=""/>
          <p:cNvSpPr/>
          <p:nvPr/>
        </p:nvSpPr>
        <p:spPr>
          <a:xfrm>
            <a:off x="4444920" y="4938840"/>
            <a:ext cx="396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6" name=""/>
          <p:cNvSpPr/>
          <p:nvPr/>
        </p:nvSpPr>
        <p:spPr>
          <a:xfrm flipH="1">
            <a:off x="4405320" y="4938840"/>
            <a:ext cx="396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7" name=""/>
          <p:cNvSpPr/>
          <p:nvPr/>
        </p:nvSpPr>
        <p:spPr>
          <a:xfrm flipV="1">
            <a:off x="4444920" y="4897080"/>
            <a:ext cx="39600" cy="414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8" name=""/>
          <p:cNvSpPr/>
          <p:nvPr/>
        </p:nvSpPr>
        <p:spPr>
          <a:xfrm flipV="1">
            <a:off x="4444920" y="4897080"/>
            <a:ext cx="1800" cy="414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9" name=""/>
          <p:cNvSpPr/>
          <p:nvPr/>
        </p:nvSpPr>
        <p:spPr>
          <a:xfrm>
            <a:off x="4444920" y="4938840"/>
            <a:ext cx="18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0" name=""/>
          <p:cNvSpPr/>
          <p:nvPr/>
        </p:nvSpPr>
        <p:spPr>
          <a:xfrm>
            <a:off x="5172120" y="4782960"/>
            <a:ext cx="101520" cy="1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1" name=""/>
          <p:cNvSpPr/>
          <p:nvPr/>
        </p:nvSpPr>
        <p:spPr>
          <a:xfrm flipH="1" flipV="1">
            <a:off x="5172120" y="4782960"/>
            <a:ext cx="38160" cy="432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2" name=""/>
          <p:cNvSpPr/>
          <p:nvPr/>
        </p:nvSpPr>
        <p:spPr>
          <a:xfrm>
            <a:off x="5210280" y="4826160"/>
            <a:ext cx="396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3" name=""/>
          <p:cNvSpPr/>
          <p:nvPr/>
        </p:nvSpPr>
        <p:spPr>
          <a:xfrm flipH="1">
            <a:off x="5172120" y="4826160"/>
            <a:ext cx="3816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4" name=""/>
          <p:cNvSpPr/>
          <p:nvPr/>
        </p:nvSpPr>
        <p:spPr>
          <a:xfrm flipV="1">
            <a:off x="5210280" y="4782960"/>
            <a:ext cx="39600" cy="432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5" name=""/>
          <p:cNvSpPr/>
          <p:nvPr/>
        </p:nvSpPr>
        <p:spPr>
          <a:xfrm flipV="1">
            <a:off x="5210280" y="4782960"/>
            <a:ext cx="1440" cy="4320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6" name=""/>
          <p:cNvSpPr/>
          <p:nvPr/>
        </p:nvSpPr>
        <p:spPr>
          <a:xfrm>
            <a:off x="5210280" y="4826160"/>
            <a:ext cx="144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7" name=""/>
          <p:cNvSpPr/>
          <p:nvPr/>
        </p:nvSpPr>
        <p:spPr>
          <a:xfrm>
            <a:off x="5937120" y="4673520"/>
            <a:ext cx="103320" cy="10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8" name=""/>
          <p:cNvSpPr/>
          <p:nvPr/>
        </p:nvSpPr>
        <p:spPr>
          <a:xfrm flipH="1" flipV="1">
            <a:off x="5937120" y="4673160"/>
            <a:ext cx="3816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9" name=""/>
          <p:cNvSpPr/>
          <p:nvPr/>
        </p:nvSpPr>
        <p:spPr>
          <a:xfrm>
            <a:off x="5975280" y="4716360"/>
            <a:ext cx="39600" cy="3816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0" name=""/>
          <p:cNvSpPr/>
          <p:nvPr/>
        </p:nvSpPr>
        <p:spPr>
          <a:xfrm flipH="1">
            <a:off x="5937120" y="4716360"/>
            <a:ext cx="38160" cy="3816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1" name=""/>
          <p:cNvSpPr/>
          <p:nvPr/>
        </p:nvSpPr>
        <p:spPr>
          <a:xfrm flipV="1">
            <a:off x="5975280" y="4673160"/>
            <a:ext cx="3960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2" name=""/>
          <p:cNvSpPr/>
          <p:nvPr/>
        </p:nvSpPr>
        <p:spPr>
          <a:xfrm flipV="1">
            <a:off x="5975280" y="4673160"/>
            <a:ext cx="3240" cy="4284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3" name=""/>
          <p:cNvSpPr/>
          <p:nvPr/>
        </p:nvSpPr>
        <p:spPr>
          <a:xfrm>
            <a:off x="5975280" y="4716360"/>
            <a:ext cx="3240" cy="38160"/>
          </a:xfrm>
          <a:prstGeom prst="line">
            <a:avLst/>
          </a:prstGeom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4" name=""/>
          <p:cNvSpPr/>
          <p:nvPr/>
        </p:nvSpPr>
        <p:spPr>
          <a:xfrm>
            <a:off x="1343160" y="5092560"/>
            <a:ext cx="79200" cy="86040"/>
          </a:xfrm>
          <a:prstGeom prst="ellipse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040" bIns="14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5" name=""/>
          <p:cNvSpPr/>
          <p:nvPr/>
        </p:nvSpPr>
        <p:spPr>
          <a:xfrm>
            <a:off x="2109960" y="5010120"/>
            <a:ext cx="77760" cy="82440"/>
          </a:xfrm>
          <a:prstGeom prst="ellipse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6" name=""/>
          <p:cNvSpPr/>
          <p:nvPr/>
        </p:nvSpPr>
        <p:spPr>
          <a:xfrm>
            <a:off x="2874960" y="4995720"/>
            <a:ext cx="77760" cy="82800"/>
          </a:xfrm>
          <a:prstGeom prst="ellipse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240" bIns="12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7" name=""/>
          <p:cNvSpPr/>
          <p:nvPr/>
        </p:nvSpPr>
        <p:spPr>
          <a:xfrm>
            <a:off x="3639960" y="4911840"/>
            <a:ext cx="78120" cy="83880"/>
          </a:xfrm>
          <a:prstGeom prst="ellipse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600" bIns="12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8" name=""/>
          <p:cNvSpPr/>
          <p:nvPr/>
        </p:nvSpPr>
        <p:spPr>
          <a:xfrm>
            <a:off x="4405320" y="4854600"/>
            <a:ext cx="79200" cy="84240"/>
          </a:xfrm>
          <a:prstGeom prst="ellipse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9" name=""/>
          <p:cNvSpPr/>
          <p:nvPr/>
        </p:nvSpPr>
        <p:spPr>
          <a:xfrm>
            <a:off x="5172120" y="4730760"/>
            <a:ext cx="77760" cy="81000"/>
          </a:xfrm>
          <a:prstGeom prst="ellipse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0" name=""/>
          <p:cNvSpPr/>
          <p:nvPr/>
        </p:nvSpPr>
        <p:spPr>
          <a:xfrm>
            <a:off x="5937120" y="4603680"/>
            <a:ext cx="77760" cy="84240"/>
          </a:xfrm>
          <a:prstGeom prst="ellipse">
            <a:avLst/>
          </a:prstGeom>
          <a:solidFill>
            <a:srgbClr val="ff00ff"/>
          </a:solidFill>
          <a:ln w="1260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1" name=""/>
          <p:cNvSpPr/>
          <p:nvPr/>
        </p:nvSpPr>
        <p:spPr>
          <a:xfrm>
            <a:off x="1343160" y="5052960"/>
            <a:ext cx="10476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2" name=""/>
          <p:cNvSpPr/>
          <p:nvPr/>
        </p:nvSpPr>
        <p:spPr>
          <a:xfrm flipV="1">
            <a:off x="1380960" y="5052960"/>
            <a:ext cx="1800" cy="3960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3" name=""/>
          <p:cNvSpPr/>
          <p:nvPr/>
        </p:nvSpPr>
        <p:spPr>
          <a:xfrm>
            <a:off x="1380960" y="5092560"/>
            <a:ext cx="180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4" name=""/>
          <p:cNvSpPr/>
          <p:nvPr/>
        </p:nvSpPr>
        <p:spPr>
          <a:xfrm flipH="1">
            <a:off x="1342800" y="5092560"/>
            <a:ext cx="37800" cy="180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5" name=""/>
          <p:cNvSpPr/>
          <p:nvPr/>
        </p:nvSpPr>
        <p:spPr>
          <a:xfrm>
            <a:off x="1380960" y="5092560"/>
            <a:ext cx="41400" cy="180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6" name=""/>
          <p:cNvSpPr/>
          <p:nvPr/>
        </p:nvSpPr>
        <p:spPr>
          <a:xfrm>
            <a:off x="2109960" y="4995720"/>
            <a:ext cx="10296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7" name=""/>
          <p:cNvSpPr/>
          <p:nvPr/>
        </p:nvSpPr>
        <p:spPr>
          <a:xfrm flipV="1">
            <a:off x="2147760" y="4995360"/>
            <a:ext cx="180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8" name=""/>
          <p:cNvSpPr/>
          <p:nvPr/>
        </p:nvSpPr>
        <p:spPr>
          <a:xfrm>
            <a:off x="2147760" y="5038560"/>
            <a:ext cx="1800" cy="3996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6840" bIns="-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9" name=""/>
          <p:cNvSpPr/>
          <p:nvPr/>
        </p:nvSpPr>
        <p:spPr>
          <a:xfrm flipH="1">
            <a:off x="2109600" y="5038560"/>
            <a:ext cx="37800" cy="180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0" name=""/>
          <p:cNvSpPr/>
          <p:nvPr/>
        </p:nvSpPr>
        <p:spPr>
          <a:xfrm>
            <a:off x="2147760" y="5038560"/>
            <a:ext cx="39960" cy="180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1" name=""/>
          <p:cNvSpPr/>
          <p:nvPr/>
        </p:nvSpPr>
        <p:spPr>
          <a:xfrm>
            <a:off x="2874960" y="4952880"/>
            <a:ext cx="101520" cy="1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2" name=""/>
          <p:cNvSpPr/>
          <p:nvPr/>
        </p:nvSpPr>
        <p:spPr>
          <a:xfrm flipV="1">
            <a:off x="2914560" y="4952520"/>
            <a:ext cx="180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3" name=""/>
          <p:cNvSpPr/>
          <p:nvPr/>
        </p:nvSpPr>
        <p:spPr>
          <a:xfrm>
            <a:off x="2914560" y="4995720"/>
            <a:ext cx="180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4" name=""/>
          <p:cNvSpPr/>
          <p:nvPr/>
        </p:nvSpPr>
        <p:spPr>
          <a:xfrm flipH="1">
            <a:off x="2874960" y="4995720"/>
            <a:ext cx="39600" cy="180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5" name=""/>
          <p:cNvSpPr/>
          <p:nvPr/>
        </p:nvSpPr>
        <p:spPr>
          <a:xfrm>
            <a:off x="2914560" y="4995720"/>
            <a:ext cx="38160" cy="180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6" name=""/>
          <p:cNvSpPr/>
          <p:nvPr/>
        </p:nvSpPr>
        <p:spPr>
          <a:xfrm>
            <a:off x="3639960" y="4869000"/>
            <a:ext cx="10512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7" name=""/>
          <p:cNvSpPr/>
          <p:nvPr/>
        </p:nvSpPr>
        <p:spPr>
          <a:xfrm flipV="1">
            <a:off x="3679920" y="4868640"/>
            <a:ext cx="144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8" name=""/>
          <p:cNvSpPr/>
          <p:nvPr/>
        </p:nvSpPr>
        <p:spPr>
          <a:xfrm>
            <a:off x="3679920" y="4911840"/>
            <a:ext cx="1440" cy="410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9" name=""/>
          <p:cNvSpPr/>
          <p:nvPr/>
        </p:nvSpPr>
        <p:spPr>
          <a:xfrm flipH="1">
            <a:off x="3639600" y="4911840"/>
            <a:ext cx="39960" cy="32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0" name=""/>
          <p:cNvSpPr/>
          <p:nvPr/>
        </p:nvSpPr>
        <p:spPr>
          <a:xfrm>
            <a:off x="3679920" y="4911840"/>
            <a:ext cx="38160" cy="32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1" name=""/>
          <p:cNvSpPr/>
          <p:nvPr/>
        </p:nvSpPr>
        <p:spPr>
          <a:xfrm>
            <a:off x="4405320" y="4811760"/>
            <a:ext cx="10476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2" name=""/>
          <p:cNvSpPr/>
          <p:nvPr/>
        </p:nvSpPr>
        <p:spPr>
          <a:xfrm flipV="1">
            <a:off x="4444920" y="4811400"/>
            <a:ext cx="180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3" name=""/>
          <p:cNvSpPr/>
          <p:nvPr/>
        </p:nvSpPr>
        <p:spPr>
          <a:xfrm>
            <a:off x="4444920" y="4854600"/>
            <a:ext cx="180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4" name=""/>
          <p:cNvSpPr/>
          <p:nvPr/>
        </p:nvSpPr>
        <p:spPr>
          <a:xfrm flipH="1">
            <a:off x="4405320" y="4854600"/>
            <a:ext cx="39600" cy="14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5" name=""/>
          <p:cNvSpPr/>
          <p:nvPr/>
        </p:nvSpPr>
        <p:spPr>
          <a:xfrm>
            <a:off x="4444920" y="4854600"/>
            <a:ext cx="39600" cy="14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6" name=""/>
          <p:cNvSpPr/>
          <p:nvPr/>
        </p:nvSpPr>
        <p:spPr>
          <a:xfrm>
            <a:off x="5172120" y="4673520"/>
            <a:ext cx="101520" cy="10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7" name=""/>
          <p:cNvSpPr/>
          <p:nvPr/>
        </p:nvSpPr>
        <p:spPr>
          <a:xfrm flipV="1">
            <a:off x="5210280" y="4673160"/>
            <a:ext cx="144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8" name=""/>
          <p:cNvSpPr/>
          <p:nvPr/>
        </p:nvSpPr>
        <p:spPr>
          <a:xfrm>
            <a:off x="5210280" y="4716360"/>
            <a:ext cx="1440" cy="3816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9" name=""/>
          <p:cNvSpPr/>
          <p:nvPr/>
        </p:nvSpPr>
        <p:spPr>
          <a:xfrm flipH="1">
            <a:off x="5172120" y="4716360"/>
            <a:ext cx="38160" cy="180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0" name=""/>
          <p:cNvSpPr/>
          <p:nvPr/>
        </p:nvSpPr>
        <p:spPr>
          <a:xfrm>
            <a:off x="5210280" y="4716360"/>
            <a:ext cx="39600" cy="180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1" name=""/>
          <p:cNvSpPr/>
          <p:nvPr/>
        </p:nvSpPr>
        <p:spPr>
          <a:xfrm>
            <a:off x="5937120" y="4475160"/>
            <a:ext cx="103320" cy="1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2" name=""/>
          <p:cNvSpPr/>
          <p:nvPr/>
        </p:nvSpPr>
        <p:spPr>
          <a:xfrm flipV="1">
            <a:off x="5975280" y="4474800"/>
            <a:ext cx="324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3" name=""/>
          <p:cNvSpPr/>
          <p:nvPr/>
        </p:nvSpPr>
        <p:spPr>
          <a:xfrm>
            <a:off x="5975280" y="4518000"/>
            <a:ext cx="3240" cy="428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4" name=""/>
          <p:cNvSpPr/>
          <p:nvPr/>
        </p:nvSpPr>
        <p:spPr>
          <a:xfrm flipH="1">
            <a:off x="5937120" y="4518000"/>
            <a:ext cx="38160" cy="14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5" name=""/>
          <p:cNvSpPr/>
          <p:nvPr/>
        </p:nvSpPr>
        <p:spPr>
          <a:xfrm>
            <a:off x="5975280" y="4518000"/>
            <a:ext cx="39600" cy="1440"/>
          </a:xfrm>
          <a:prstGeom prst="line">
            <a:avLst/>
          </a:prstGeom>
          <a:ln w="1260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6" name=""/>
          <p:cNvSpPr/>
          <p:nvPr/>
        </p:nvSpPr>
        <p:spPr>
          <a:xfrm>
            <a:off x="1380960" y="5024520"/>
            <a:ext cx="54000" cy="2844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7" name=""/>
          <p:cNvSpPr/>
          <p:nvPr/>
        </p:nvSpPr>
        <p:spPr>
          <a:xfrm>
            <a:off x="2147760" y="4967280"/>
            <a:ext cx="52560" cy="2844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8" name=""/>
          <p:cNvSpPr/>
          <p:nvPr/>
        </p:nvSpPr>
        <p:spPr>
          <a:xfrm>
            <a:off x="2914560" y="4897440"/>
            <a:ext cx="49320" cy="2700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9" name=""/>
          <p:cNvSpPr/>
          <p:nvPr/>
        </p:nvSpPr>
        <p:spPr>
          <a:xfrm>
            <a:off x="3679920" y="4782960"/>
            <a:ext cx="54000" cy="2880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0" name=""/>
          <p:cNvSpPr/>
          <p:nvPr/>
        </p:nvSpPr>
        <p:spPr>
          <a:xfrm>
            <a:off x="4444920" y="4754520"/>
            <a:ext cx="50760" cy="2844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1" name=""/>
          <p:cNvSpPr/>
          <p:nvPr/>
        </p:nvSpPr>
        <p:spPr>
          <a:xfrm>
            <a:off x="5210280" y="4575240"/>
            <a:ext cx="50760" cy="2844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2" name=""/>
          <p:cNvSpPr/>
          <p:nvPr/>
        </p:nvSpPr>
        <p:spPr>
          <a:xfrm>
            <a:off x="5975280" y="4460760"/>
            <a:ext cx="54000" cy="28800"/>
          </a:xfrm>
          <a:prstGeom prst="rect">
            <a:avLst/>
          </a:prstGeom>
          <a:solidFill>
            <a:srgbClr val="0000ff"/>
          </a:solidFill>
          <a:ln w="1260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3" name=""/>
          <p:cNvSpPr/>
          <p:nvPr/>
        </p:nvSpPr>
        <p:spPr>
          <a:xfrm>
            <a:off x="1343160" y="4981680"/>
            <a:ext cx="91800" cy="28440"/>
          </a:xfrm>
          <a:prstGeom prst="rect">
            <a:avLst/>
          </a:prstGeom>
          <a:solidFill>
            <a:srgbClr val="00ccff"/>
          </a:solidFill>
          <a:ln w="1260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4" name=""/>
          <p:cNvSpPr/>
          <p:nvPr/>
        </p:nvSpPr>
        <p:spPr>
          <a:xfrm>
            <a:off x="2109960" y="4897440"/>
            <a:ext cx="90360" cy="27000"/>
          </a:xfrm>
          <a:prstGeom prst="rect">
            <a:avLst/>
          </a:prstGeom>
          <a:solidFill>
            <a:srgbClr val="00ccff"/>
          </a:solidFill>
          <a:ln w="1260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5" name=""/>
          <p:cNvSpPr/>
          <p:nvPr/>
        </p:nvSpPr>
        <p:spPr>
          <a:xfrm>
            <a:off x="2874960" y="4869000"/>
            <a:ext cx="88920" cy="28440"/>
          </a:xfrm>
          <a:prstGeom prst="rect">
            <a:avLst/>
          </a:prstGeom>
          <a:solidFill>
            <a:srgbClr val="00ccff"/>
          </a:solidFill>
          <a:ln w="1260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6" name=""/>
          <p:cNvSpPr/>
          <p:nvPr/>
        </p:nvSpPr>
        <p:spPr>
          <a:xfrm>
            <a:off x="3639960" y="4730760"/>
            <a:ext cx="93960" cy="23760"/>
          </a:xfrm>
          <a:prstGeom prst="rect">
            <a:avLst/>
          </a:prstGeom>
          <a:solidFill>
            <a:srgbClr val="00ccff"/>
          </a:solidFill>
          <a:ln w="1260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7" name=""/>
          <p:cNvSpPr/>
          <p:nvPr/>
        </p:nvSpPr>
        <p:spPr>
          <a:xfrm>
            <a:off x="4405320" y="4673520"/>
            <a:ext cx="90360" cy="28800"/>
          </a:xfrm>
          <a:prstGeom prst="rect">
            <a:avLst/>
          </a:prstGeom>
          <a:solidFill>
            <a:srgbClr val="00ccff"/>
          </a:solidFill>
          <a:ln w="1260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8" name=""/>
          <p:cNvSpPr/>
          <p:nvPr/>
        </p:nvSpPr>
        <p:spPr>
          <a:xfrm>
            <a:off x="5172120" y="4489560"/>
            <a:ext cx="88920" cy="28440"/>
          </a:xfrm>
          <a:prstGeom prst="rect">
            <a:avLst/>
          </a:prstGeom>
          <a:solidFill>
            <a:srgbClr val="00ccff"/>
          </a:solidFill>
          <a:ln w="1260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9" name=""/>
          <p:cNvSpPr/>
          <p:nvPr/>
        </p:nvSpPr>
        <p:spPr>
          <a:xfrm>
            <a:off x="5937120" y="4378320"/>
            <a:ext cx="92160" cy="28440"/>
          </a:xfrm>
          <a:prstGeom prst="rect">
            <a:avLst/>
          </a:prstGeom>
          <a:solidFill>
            <a:srgbClr val="00ccff"/>
          </a:solidFill>
          <a:ln w="1260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0" name=""/>
          <p:cNvSpPr/>
          <p:nvPr/>
        </p:nvSpPr>
        <p:spPr>
          <a:xfrm>
            <a:off x="1343160" y="4869000"/>
            <a:ext cx="79200" cy="838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18"/>
                </a:lnTo>
                <a:lnTo>
                  <a:pt x="22" y="36"/>
                </a:lnTo>
                <a:lnTo>
                  <a:pt x="0" y="18"/>
                </a:lnTo>
                <a:lnTo>
                  <a:pt x="22" y="0"/>
                </a:lnTo>
                <a:close/>
              </a:path>
            </a:pathLst>
          </a:custGeom>
          <a:solidFill>
            <a:srgbClr val="ccffff"/>
          </a:solidFill>
          <a:ln w="1260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1" name=""/>
          <p:cNvSpPr/>
          <p:nvPr/>
        </p:nvSpPr>
        <p:spPr>
          <a:xfrm>
            <a:off x="2109960" y="4811760"/>
            <a:ext cx="7776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18"/>
                </a:lnTo>
                <a:lnTo>
                  <a:pt x="22" y="36"/>
                </a:lnTo>
                <a:lnTo>
                  <a:pt x="0" y="18"/>
                </a:lnTo>
                <a:lnTo>
                  <a:pt x="22" y="0"/>
                </a:lnTo>
                <a:close/>
              </a:path>
            </a:pathLst>
          </a:custGeom>
          <a:solidFill>
            <a:srgbClr val="ccffff"/>
          </a:solidFill>
          <a:ln w="1260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2" name=""/>
          <p:cNvSpPr/>
          <p:nvPr/>
        </p:nvSpPr>
        <p:spPr>
          <a:xfrm>
            <a:off x="2874960" y="4754520"/>
            <a:ext cx="7776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18"/>
                </a:lnTo>
                <a:lnTo>
                  <a:pt x="23" y="36"/>
                </a:lnTo>
                <a:lnTo>
                  <a:pt x="0" y="18"/>
                </a:lnTo>
                <a:lnTo>
                  <a:pt x="23" y="0"/>
                </a:lnTo>
                <a:close/>
              </a:path>
            </a:pathLst>
          </a:custGeom>
          <a:solidFill>
            <a:srgbClr val="ccffff"/>
          </a:solidFill>
          <a:ln w="1260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3" name=""/>
          <p:cNvSpPr/>
          <p:nvPr/>
        </p:nvSpPr>
        <p:spPr>
          <a:xfrm>
            <a:off x="3639960" y="4645080"/>
            <a:ext cx="7812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18"/>
                </a:lnTo>
                <a:lnTo>
                  <a:pt x="23" y="36"/>
                </a:lnTo>
                <a:lnTo>
                  <a:pt x="0" y="18"/>
                </a:lnTo>
                <a:lnTo>
                  <a:pt x="23" y="0"/>
                </a:lnTo>
                <a:close/>
              </a:path>
            </a:pathLst>
          </a:custGeom>
          <a:solidFill>
            <a:srgbClr val="ccffff"/>
          </a:solidFill>
          <a:ln w="1260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4" name=""/>
          <p:cNvSpPr/>
          <p:nvPr/>
        </p:nvSpPr>
        <p:spPr>
          <a:xfrm>
            <a:off x="4405320" y="4589640"/>
            <a:ext cx="79200" cy="838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18"/>
                </a:lnTo>
                <a:lnTo>
                  <a:pt x="22" y="36"/>
                </a:lnTo>
                <a:lnTo>
                  <a:pt x="0" y="18"/>
                </a:lnTo>
                <a:lnTo>
                  <a:pt x="22" y="0"/>
                </a:lnTo>
                <a:close/>
              </a:path>
            </a:pathLst>
          </a:custGeom>
          <a:solidFill>
            <a:srgbClr val="ccffff"/>
          </a:solidFill>
          <a:ln w="1260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5" name=""/>
          <p:cNvSpPr/>
          <p:nvPr/>
        </p:nvSpPr>
        <p:spPr>
          <a:xfrm>
            <a:off x="5172120" y="4363920"/>
            <a:ext cx="77760" cy="84240"/>
          </a:xfrm>
          <a:custGeom>
            <a:avLst/>
            <a:gdLst/>
            <a:ahLst/>
            <a:rect l="l" t="t" r="r" b="b"/>
            <a:pathLst>
              <a:path w="45" h="35">
                <a:moveTo>
                  <a:pt x="23" y="0"/>
                </a:moveTo>
                <a:lnTo>
                  <a:pt x="45" y="18"/>
                </a:lnTo>
                <a:lnTo>
                  <a:pt x="23" y="35"/>
                </a:lnTo>
                <a:lnTo>
                  <a:pt x="0" y="18"/>
                </a:lnTo>
                <a:lnTo>
                  <a:pt x="23" y="0"/>
                </a:lnTo>
                <a:close/>
              </a:path>
            </a:pathLst>
          </a:custGeom>
          <a:solidFill>
            <a:srgbClr val="ccffff"/>
          </a:solidFill>
          <a:ln w="1260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6" name=""/>
          <p:cNvSpPr/>
          <p:nvPr/>
        </p:nvSpPr>
        <p:spPr>
          <a:xfrm>
            <a:off x="5937120" y="4251240"/>
            <a:ext cx="7776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18"/>
                </a:lnTo>
                <a:lnTo>
                  <a:pt x="23" y="36"/>
                </a:lnTo>
                <a:lnTo>
                  <a:pt x="0" y="18"/>
                </a:lnTo>
                <a:lnTo>
                  <a:pt x="23" y="0"/>
                </a:lnTo>
                <a:close/>
              </a:path>
            </a:pathLst>
          </a:custGeom>
          <a:solidFill>
            <a:srgbClr val="ccffff"/>
          </a:solidFill>
          <a:ln w="1260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7" name=""/>
          <p:cNvSpPr/>
          <p:nvPr/>
        </p:nvSpPr>
        <p:spPr>
          <a:xfrm>
            <a:off x="1343160" y="4702320"/>
            <a:ext cx="79200" cy="80640"/>
          </a:xfrm>
          <a:prstGeom prst="rect">
            <a:avLst/>
          </a:prstGeom>
          <a:solidFill>
            <a:srgbClr val="990000"/>
          </a:solidFill>
          <a:ln w="1260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3840" bIns="33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8" name=""/>
          <p:cNvSpPr/>
          <p:nvPr/>
        </p:nvSpPr>
        <p:spPr>
          <a:xfrm>
            <a:off x="2109960" y="4575240"/>
            <a:ext cx="77760" cy="84240"/>
          </a:xfrm>
          <a:prstGeom prst="rect">
            <a:avLst/>
          </a:prstGeom>
          <a:solidFill>
            <a:srgbClr val="990000"/>
          </a:solidFill>
          <a:ln w="1260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9" name=""/>
          <p:cNvSpPr/>
          <p:nvPr/>
        </p:nvSpPr>
        <p:spPr>
          <a:xfrm>
            <a:off x="2874960" y="4475160"/>
            <a:ext cx="77760" cy="85680"/>
          </a:xfrm>
          <a:prstGeom prst="rect">
            <a:avLst/>
          </a:prstGeom>
          <a:solidFill>
            <a:srgbClr val="990000"/>
          </a:solidFill>
          <a:ln w="1260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0" name=""/>
          <p:cNvSpPr/>
          <p:nvPr/>
        </p:nvSpPr>
        <p:spPr>
          <a:xfrm>
            <a:off x="3639960" y="4392720"/>
            <a:ext cx="78120" cy="82440"/>
          </a:xfrm>
          <a:prstGeom prst="rect">
            <a:avLst/>
          </a:prstGeom>
          <a:solidFill>
            <a:srgbClr val="990000"/>
          </a:solidFill>
          <a:ln w="1260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1" name=""/>
          <p:cNvSpPr/>
          <p:nvPr/>
        </p:nvSpPr>
        <p:spPr>
          <a:xfrm>
            <a:off x="4405320" y="4280040"/>
            <a:ext cx="79200" cy="83880"/>
          </a:xfrm>
          <a:prstGeom prst="rect">
            <a:avLst/>
          </a:prstGeom>
          <a:solidFill>
            <a:srgbClr val="990000"/>
          </a:solidFill>
          <a:ln w="1260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2" name=""/>
          <p:cNvSpPr/>
          <p:nvPr/>
        </p:nvSpPr>
        <p:spPr>
          <a:xfrm>
            <a:off x="5172120" y="3886200"/>
            <a:ext cx="77760" cy="84240"/>
          </a:xfrm>
          <a:prstGeom prst="rect">
            <a:avLst/>
          </a:prstGeom>
          <a:solidFill>
            <a:srgbClr val="990000"/>
          </a:solidFill>
          <a:ln w="1260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3" name=""/>
          <p:cNvSpPr/>
          <p:nvPr/>
        </p:nvSpPr>
        <p:spPr>
          <a:xfrm>
            <a:off x="5937120" y="3691080"/>
            <a:ext cx="77760" cy="81000"/>
          </a:xfrm>
          <a:prstGeom prst="rect">
            <a:avLst/>
          </a:prstGeom>
          <a:solidFill>
            <a:srgbClr val="990000"/>
          </a:solidFill>
          <a:ln w="1260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4" name=""/>
          <p:cNvSpPr/>
          <p:nvPr/>
        </p:nvSpPr>
        <p:spPr>
          <a:xfrm>
            <a:off x="1343160" y="4489560"/>
            <a:ext cx="79200" cy="85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36"/>
                </a:lnTo>
                <a:lnTo>
                  <a:pt x="0" y="36"/>
                </a:lnTo>
                <a:lnTo>
                  <a:pt x="22" y="0"/>
                </a:lnTo>
                <a:close/>
              </a:path>
            </a:pathLst>
          </a:custGeom>
          <a:solidFill>
            <a:srgbClr val="660066"/>
          </a:solidFill>
          <a:ln w="12600">
            <a:solidFill>
              <a:srgbClr val="66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5" name=""/>
          <p:cNvSpPr/>
          <p:nvPr/>
        </p:nvSpPr>
        <p:spPr>
          <a:xfrm>
            <a:off x="2109960" y="4392720"/>
            <a:ext cx="77760" cy="82440"/>
          </a:xfrm>
          <a:custGeom>
            <a:avLst/>
            <a:gdLst/>
            <a:ahLst/>
            <a:rect l="l" t="t" r="r" b="b"/>
            <a:pathLst>
              <a:path w="45" h="35">
                <a:moveTo>
                  <a:pt x="22" y="0"/>
                </a:moveTo>
                <a:lnTo>
                  <a:pt x="45" y="35"/>
                </a:lnTo>
                <a:lnTo>
                  <a:pt x="0" y="35"/>
                </a:lnTo>
                <a:lnTo>
                  <a:pt x="22" y="0"/>
                </a:lnTo>
                <a:close/>
              </a:path>
            </a:pathLst>
          </a:custGeom>
          <a:solidFill>
            <a:srgbClr val="660066"/>
          </a:solidFill>
          <a:ln w="12600">
            <a:solidFill>
              <a:srgbClr val="66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6" name=""/>
          <p:cNvSpPr/>
          <p:nvPr/>
        </p:nvSpPr>
        <p:spPr>
          <a:xfrm>
            <a:off x="2874960" y="4294080"/>
            <a:ext cx="77760" cy="8424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36"/>
                </a:lnTo>
                <a:lnTo>
                  <a:pt x="0" y="36"/>
                </a:lnTo>
                <a:lnTo>
                  <a:pt x="23" y="0"/>
                </a:lnTo>
                <a:close/>
              </a:path>
            </a:pathLst>
          </a:custGeom>
          <a:solidFill>
            <a:srgbClr val="660066"/>
          </a:solidFill>
          <a:ln w="12600">
            <a:solidFill>
              <a:srgbClr val="66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7" name=""/>
          <p:cNvSpPr/>
          <p:nvPr/>
        </p:nvSpPr>
        <p:spPr>
          <a:xfrm>
            <a:off x="3639960" y="4194000"/>
            <a:ext cx="78120" cy="8604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36"/>
                </a:lnTo>
                <a:lnTo>
                  <a:pt x="0" y="36"/>
                </a:lnTo>
                <a:lnTo>
                  <a:pt x="23" y="0"/>
                </a:lnTo>
                <a:close/>
              </a:path>
            </a:pathLst>
          </a:custGeom>
          <a:solidFill>
            <a:srgbClr val="660066"/>
          </a:solidFill>
          <a:ln w="12600">
            <a:solidFill>
              <a:srgbClr val="66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240" bIns="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8" name=""/>
          <p:cNvSpPr/>
          <p:nvPr/>
        </p:nvSpPr>
        <p:spPr>
          <a:xfrm>
            <a:off x="4405320" y="3998880"/>
            <a:ext cx="79200" cy="82440"/>
          </a:xfrm>
          <a:custGeom>
            <a:avLst/>
            <a:gdLst/>
            <a:ahLst/>
            <a:rect l="l" t="t" r="r" b="b"/>
            <a:pathLst>
              <a:path w="45" h="35">
                <a:moveTo>
                  <a:pt x="22" y="0"/>
                </a:moveTo>
                <a:lnTo>
                  <a:pt x="45" y="35"/>
                </a:lnTo>
                <a:lnTo>
                  <a:pt x="0" y="35"/>
                </a:lnTo>
                <a:lnTo>
                  <a:pt x="22" y="0"/>
                </a:lnTo>
                <a:close/>
              </a:path>
            </a:pathLst>
          </a:custGeom>
          <a:solidFill>
            <a:srgbClr val="660066"/>
          </a:solidFill>
          <a:ln w="12600">
            <a:solidFill>
              <a:srgbClr val="66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5640" bIns="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9" name=""/>
          <p:cNvSpPr/>
          <p:nvPr/>
        </p:nvSpPr>
        <p:spPr>
          <a:xfrm>
            <a:off x="5172120" y="3592440"/>
            <a:ext cx="77760" cy="8424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36"/>
                </a:lnTo>
                <a:lnTo>
                  <a:pt x="0" y="36"/>
                </a:lnTo>
                <a:lnTo>
                  <a:pt x="23" y="0"/>
                </a:lnTo>
                <a:close/>
              </a:path>
            </a:pathLst>
          </a:custGeom>
          <a:solidFill>
            <a:srgbClr val="660066"/>
          </a:solidFill>
          <a:ln w="12600">
            <a:solidFill>
              <a:srgbClr val="66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440" bIns="37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0" name=""/>
          <p:cNvSpPr/>
          <p:nvPr/>
        </p:nvSpPr>
        <p:spPr>
          <a:xfrm>
            <a:off x="5937120" y="3492360"/>
            <a:ext cx="77760" cy="86040"/>
          </a:xfrm>
          <a:custGeom>
            <a:avLst/>
            <a:gdLst/>
            <a:ahLst/>
            <a:rect l="l" t="t" r="r" b="b"/>
            <a:pathLst>
              <a:path w="45" h="36">
                <a:moveTo>
                  <a:pt x="23" y="0"/>
                </a:moveTo>
                <a:lnTo>
                  <a:pt x="45" y="36"/>
                </a:lnTo>
                <a:lnTo>
                  <a:pt x="0" y="36"/>
                </a:lnTo>
                <a:lnTo>
                  <a:pt x="23" y="0"/>
                </a:lnTo>
                <a:close/>
              </a:path>
            </a:pathLst>
          </a:custGeom>
          <a:solidFill>
            <a:srgbClr val="660066"/>
          </a:solidFill>
          <a:ln w="12600">
            <a:solidFill>
              <a:srgbClr val="66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9240" bIns="39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1" name=""/>
          <p:cNvSpPr/>
          <p:nvPr/>
        </p:nvSpPr>
        <p:spPr>
          <a:xfrm>
            <a:off x="1343160" y="4392720"/>
            <a:ext cx="104760" cy="11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2" name=""/>
          <p:cNvSpPr/>
          <p:nvPr/>
        </p:nvSpPr>
        <p:spPr>
          <a:xfrm flipH="1" flipV="1">
            <a:off x="1342800" y="4392720"/>
            <a:ext cx="37800" cy="410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3" name=""/>
          <p:cNvSpPr/>
          <p:nvPr/>
        </p:nvSpPr>
        <p:spPr>
          <a:xfrm>
            <a:off x="1380960" y="4433760"/>
            <a:ext cx="4140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4" name=""/>
          <p:cNvSpPr/>
          <p:nvPr/>
        </p:nvSpPr>
        <p:spPr>
          <a:xfrm flipH="1">
            <a:off x="1342800" y="4433760"/>
            <a:ext cx="3780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5" name=""/>
          <p:cNvSpPr/>
          <p:nvPr/>
        </p:nvSpPr>
        <p:spPr>
          <a:xfrm flipV="1">
            <a:off x="1380960" y="4392720"/>
            <a:ext cx="41400" cy="410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6" name=""/>
          <p:cNvSpPr/>
          <p:nvPr/>
        </p:nvSpPr>
        <p:spPr>
          <a:xfrm>
            <a:off x="2109960" y="4194000"/>
            <a:ext cx="102960" cy="1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7" name=""/>
          <p:cNvSpPr/>
          <p:nvPr/>
        </p:nvSpPr>
        <p:spPr>
          <a:xfrm flipH="1" flipV="1">
            <a:off x="2109600" y="4194000"/>
            <a:ext cx="37800" cy="432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8" name=""/>
          <p:cNvSpPr/>
          <p:nvPr/>
        </p:nvSpPr>
        <p:spPr>
          <a:xfrm>
            <a:off x="2147760" y="4237200"/>
            <a:ext cx="39960" cy="428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9" name=""/>
          <p:cNvSpPr/>
          <p:nvPr/>
        </p:nvSpPr>
        <p:spPr>
          <a:xfrm flipH="1">
            <a:off x="2109600" y="4237200"/>
            <a:ext cx="37800" cy="428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0" name=""/>
          <p:cNvSpPr/>
          <p:nvPr/>
        </p:nvSpPr>
        <p:spPr>
          <a:xfrm flipV="1">
            <a:off x="2147760" y="4194000"/>
            <a:ext cx="39960" cy="432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1" name=""/>
          <p:cNvSpPr/>
          <p:nvPr/>
        </p:nvSpPr>
        <p:spPr>
          <a:xfrm>
            <a:off x="2874960" y="4095720"/>
            <a:ext cx="10152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2" name=""/>
          <p:cNvSpPr/>
          <p:nvPr/>
        </p:nvSpPr>
        <p:spPr>
          <a:xfrm flipH="1" flipV="1">
            <a:off x="2874960" y="4095360"/>
            <a:ext cx="39600" cy="428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3" name=""/>
          <p:cNvSpPr/>
          <p:nvPr/>
        </p:nvSpPr>
        <p:spPr>
          <a:xfrm>
            <a:off x="2914560" y="4138560"/>
            <a:ext cx="3816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4" name=""/>
          <p:cNvSpPr/>
          <p:nvPr/>
        </p:nvSpPr>
        <p:spPr>
          <a:xfrm flipH="1">
            <a:off x="2874960" y="4138560"/>
            <a:ext cx="3960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5" name=""/>
          <p:cNvSpPr/>
          <p:nvPr/>
        </p:nvSpPr>
        <p:spPr>
          <a:xfrm flipV="1">
            <a:off x="2914560" y="4095360"/>
            <a:ext cx="38160" cy="428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6" name=""/>
          <p:cNvSpPr/>
          <p:nvPr/>
        </p:nvSpPr>
        <p:spPr>
          <a:xfrm>
            <a:off x="3639960" y="3998880"/>
            <a:ext cx="10512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7" name=""/>
          <p:cNvSpPr/>
          <p:nvPr/>
        </p:nvSpPr>
        <p:spPr>
          <a:xfrm flipH="1" flipV="1">
            <a:off x="3639600" y="3998520"/>
            <a:ext cx="39960" cy="428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8" name=""/>
          <p:cNvSpPr/>
          <p:nvPr/>
        </p:nvSpPr>
        <p:spPr>
          <a:xfrm>
            <a:off x="3679920" y="4041720"/>
            <a:ext cx="38160" cy="396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9" name=""/>
          <p:cNvSpPr/>
          <p:nvPr/>
        </p:nvSpPr>
        <p:spPr>
          <a:xfrm flipH="1">
            <a:off x="3639600" y="4041720"/>
            <a:ext cx="39960" cy="396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0" name=""/>
          <p:cNvSpPr/>
          <p:nvPr/>
        </p:nvSpPr>
        <p:spPr>
          <a:xfrm flipV="1">
            <a:off x="3679920" y="3998520"/>
            <a:ext cx="38160" cy="428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1" name=""/>
          <p:cNvSpPr/>
          <p:nvPr/>
        </p:nvSpPr>
        <p:spPr>
          <a:xfrm>
            <a:off x="4405320" y="3886200"/>
            <a:ext cx="10476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2" name=""/>
          <p:cNvSpPr/>
          <p:nvPr/>
        </p:nvSpPr>
        <p:spPr>
          <a:xfrm flipH="1" flipV="1">
            <a:off x="4405320" y="3885840"/>
            <a:ext cx="3960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3" name=""/>
          <p:cNvSpPr/>
          <p:nvPr/>
        </p:nvSpPr>
        <p:spPr>
          <a:xfrm>
            <a:off x="4444920" y="3927600"/>
            <a:ext cx="39600" cy="428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4" name=""/>
          <p:cNvSpPr/>
          <p:nvPr/>
        </p:nvSpPr>
        <p:spPr>
          <a:xfrm flipH="1">
            <a:off x="4405320" y="3927600"/>
            <a:ext cx="39600" cy="4284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5" name=""/>
          <p:cNvSpPr/>
          <p:nvPr/>
        </p:nvSpPr>
        <p:spPr>
          <a:xfrm flipV="1">
            <a:off x="4444920" y="3885840"/>
            <a:ext cx="3960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6" name=""/>
          <p:cNvSpPr/>
          <p:nvPr/>
        </p:nvSpPr>
        <p:spPr>
          <a:xfrm>
            <a:off x="5172120" y="3395520"/>
            <a:ext cx="10152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7" name=""/>
          <p:cNvSpPr/>
          <p:nvPr/>
        </p:nvSpPr>
        <p:spPr>
          <a:xfrm flipH="1" flipV="1">
            <a:off x="5172120" y="3395160"/>
            <a:ext cx="3816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8" name=""/>
          <p:cNvSpPr/>
          <p:nvPr/>
        </p:nvSpPr>
        <p:spPr>
          <a:xfrm>
            <a:off x="5210280" y="3436920"/>
            <a:ext cx="3960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9" name=""/>
          <p:cNvSpPr/>
          <p:nvPr/>
        </p:nvSpPr>
        <p:spPr>
          <a:xfrm flipH="1">
            <a:off x="5172120" y="3436920"/>
            <a:ext cx="3816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0" name=""/>
          <p:cNvSpPr/>
          <p:nvPr/>
        </p:nvSpPr>
        <p:spPr>
          <a:xfrm flipV="1">
            <a:off x="5210280" y="3395160"/>
            <a:ext cx="3960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1" name=""/>
          <p:cNvSpPr/>
          <p:nvPr/>
        </p:nvSpPr>
        <p:spPr>
          <a:xfrm>
            <a:off x="5937120" y="3395520"/>
            <a:ext cx="10332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2" name=""/>
          <p:cNvSpPr/>
          <p:nvPr/>
        </p:nvSpPr>
        <p:spPr>
          <a:xfrm flipH="1" flipV="1">
            <a:off x="5937120" y="3395160"/>
            <a:ext cx="3816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3" name=""/>
          <p:cNvSpPr/>
          <p:nvPr/>
        </p:nvSpPr>
        <p:spPr>
          <a:xfrm>
            <a:off x="5975280" y="3436920"/>
            <a:ext cx="3960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4" name=""/>
          <p:cNvSpPr/>
          <p:nvPr/>
        </p:nvSpPr>
        <p:spPr>
          <a:xfrm flipH="1">
            <a:off x="5937120" y="3436920"/>
            <a:ext cx="3816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5" name=""/>
          <p:cNvSpPr/>
          <p:nvPr/>
        </p:nvSpPr>
        <p:spPr>
          <a:xfrm flipV="1">
            <a:off x="5975280" y="3395160"/>
            <a:ext cx="39600" cy="41400"/>
          </a:xfrm>
          <a:prstGeom prst="line">
            <a:avLst/>
          </a:prstGeom>
          <a:ln w="1260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6" name=""/>
          <p:cNvSpPr/>
          <p:nvPr/>
        </p:nvSpPr>
        <p:spPr>
          <a:xfrm>
            <a:off x="1343160" y="4095720"/>
            <a:ext cx="10476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7" name=""/>
          <p:cNvSpPr/>
          <p:nvPr/>
        </p:nvSpPr>
        <p:spPr>
          <a:xfrm flipH="1" flipV="1">
            <a:off x="1342800" y="4095360"/>
            <a:ext cx="378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8" name=""/>
          <p:cNvSpPr/>
          <p:nvPr/>
        </p:nvSpPr>
        <p:spPr>
          <a:xfrm>
            <a:off x="1380960" y="4138560"/>
            <a:ext cx="41400" cy="414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9" name=""/>
          <p:cNvSpPr/>
          <p:nvPr/>
        </p:nvSpPr>
        <p:spPr>
          <a:xfrm flipH="1">
            <a:off x="1342800" y="4138560"/>
            <a:ext cx="37800" cy="414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0" name=""/>
          <p:cNvSpPr/>
          <p:nvPr/>
        </p:nvSpPr>
        <p:spPr>
          <a:xfrm flipV="1">
            <a:off x="1380960" y="4095360"/>
            <a:ext cx="414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1" name=""/>
          <p:cNvSpPr/>
          <p:nvPr/>
        </p:nvSpPr>
        <p:spPr>
          <a:xfrm flipV="1">
            <a:off x="1380960" y="4095360"/>
            <a:ext cx="18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2" name=""/>
          <p:cNvSpPr/>
          <p:nvPr/>
        </p:nvSpPr>
        <p:spPr>
          <a:xfrm>
            <a:off x="1380960" y="4138560"/>
            <a:ext cx="1800" cy="414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3" name=""/>
          <p:cNvSpPr/>
          <p:nvPr/>
        </p:nvSpPr>
        <p:spPr>
          <a:xfrm>
            <a:off x="2109960" y="3998880"/>
            <a:ext cx="10296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4" name=""/>
          <p:cNvSpPr/>
          <p:nvPr/>
        </p:nvSpPr>
        <p:spPr>
          <a:xfrm flipH="1" flipV="1">
            <a:off x="2109600" y="3998520"/>
            <a:ext cx="378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5" name=""/>
          <p:cNvSpPr/>
          <p:nvPr/>
        </p:nvSpPr>
        <p:spPr>
          <a:xfrm>
            <a:off x="2147760" y="4041720"/>
            <a:ext cx="39960" cy="396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6" name=""/>
          <p:cNvSpPr/>
          <p:nvPr/>
        </p:nvSpPr>
        <p:spPr>
          <a:xfrm flipH="1">
            <a:off x="2109600" y="4041720"/>
            <a:ext cx="37800" cy="396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7" name=""/>
          <p:cNvSpPr/>
          <p:nvPr/>
        </p:nvSpPr>
        <p:spPr>
          <a:xfrm flipV="1">
            <a:off x="2147760" y="3998520"/>
            <a:ext cx="3996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8" name=""/>
          <p:cNvSpPr/>
          <p:nvPr/>
        </p:nvSpPr>
        <p:spPr>
          <a:xfrm flipV="1">
            <a:off x="2147760" y="3998520"/>
            <a:ext cx="18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9" name=""/>
          <p:cNvSpPr/>
          <p:nvPr/>
        </p:nvSpPr>
        <p:spPr>
          <a:xfrm>
            <a:off x="2147760" y="4041720"/>
            <a:ext cx="1800" cy="396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7200" bIns="-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0" name=""/>
          <p:cNvSpPr/>
          <p:nvPr/>
        </p:nvSpPr>
        <p:spPr>
          <a:xfrm>
            <a:off x="2874960" y="3886200"/>
            <a:ext cx="10152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1" name=""/>
          <p:cNvSpPr/>
          <p:nvPr/>
        </p:nvSpPr>
        <p:spPr>
          <a:xfrm flipH="1" flipV="1">
            <a:off x="2874960" y="3885840"/>
            <a:ext cx="39600" cy="414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2" name=""/>
          <p:cNvSpPr/>
          <p:nvPr/>
        </p:nvSpPr>
        <p:spPr>
          <a:xfrm>
            <a:off x="2914560" y="3927600"/>
            <a:ext cx="3816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3" name=""/>
          <p:cNvSpPr/>
          <p:nvPr/>
        </p:nvSpPr>
        <p:spPr>
          <a:xfrm flipH="1">
            <a:off x="2874960" y="3927600"/>
            <a:ext cx="396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4" name=""/>
          <p:cNvSpPr/>
          <p:nvPr/>
        </p:nvSpPr>
        <p:spPr>
          <a:xfrm flipV="1">
            <a:off x="2914560" y="3885840"/>
            <a:ext cx="38160" cy="414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5" name=""/>
          <p:cNvSpPr/>
          <p:nvPr/>
        </p:nvSpPr>
        <p:spPr>
          <a:xfrm flipV="1">
            <a:off x="2914560" y="3885840"/>
            <a:ext cx="1800" cy="414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6" name=""/>
          <p:cNvSpPr/>
          <p:nvPr/>
        </p:nvSpPr>
        <p:spPr>
          <a:xfrm>
            <a:off x="2914560" y="3927600"/>
            <a:ext cx="18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7" name=""/>
          <p:cNvSpPr/>
          <p:nvPr/>
        </p:nvSpPr>
        <p:spPr>
          <a:xfrm>
            <a:off x="3639960" y="3691080"/>
            <a:ext cx="105120" cy="10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8" name=""/>
          <p:cNvSpPr/>
          <p:nvPr/>
        </p:nvSpPr>
        <p:spPr>
          <a:xfrm flipH="1" flipV="1">
            <a:off x="3639600" y="3690720"/>
            <a:ext cx="3996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9" name=""/>
          <p:cNvSpPr/>
          <p:nvPr/>
        </p:nvSpPr>
        <p:spPr>
          <a:xfrm>
            <a:off x="3679920" y="3733920"/>
            <a:ext cx="38160" cy="3816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0" name=""/>
          <p:cNvSpPr/>
          <p:nvPr/>
        </p:nvSpPr>
        <p:spPr>
          <a:xfrm flipH="1">
            <a:off x="3639600" y="3733920"/>
            <a:ext cx="39960" cy="3816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1" name=""/>
          <p:cNvSpPr/>
          <p:nvPr/>
        </p:nvSpPr>
        <p:spPr>
          <a:xfrm flipV="1">
            <a:off x="3679920" y="3690720"/>
            <a:ext cx="3816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2" name=""/>
          <p:cNvSpPr/>
          <p:nvPr/>
        </p:nvSpPr>
        <p:spPr>
          <a:xfrm flipV="1">
            <a:off x="3679920" y="3690720"/>
            <a:ext cx="144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3" name=""/>
          <p:cNvSpPr/>
          <p:nvPr/>
        </p:nvSpPr>
        <p:spPr>
          <a:xfrm>
            <a:off x="3679920" y="3733920"/>
            <a:ext cx="1440" cy="3816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4" name=""/>
          <p:cNvSpPr/>
          <p:nvPr/>
        </p:nvSpPr>
        <p:spPr>
          <a:xfrm>
            <a:off x="4405320" y="3592440"/>
            <a:ext cx="10476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5" name=""/>
          <p:cNvSpPr/>
          <p:nvPr/>
        </p:nvSpPr>
        <p:spPr>
          <a:xfrm flipH="1" flipV="1">
            <a:off x="4405320" y="3592080"/>
            <a:ext cx="39600" cy="414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6" name=""/>
          <p:cNvSpPr/>
          <p:nvPr/>
        </p:nvSpPr>
        <p:spPr>
          <a:xfrm>
            <a:off x="4444920" y="3633840"/>
            <a:ext cx="396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7" name=""/>
          <p:cNvSpPr/>
          <p:nvPr/>
        </p:nvSpPr>
        <p:spPr>
          <a:xfrm flipH="1">
            <a:off x="4405320" y="3633840"/>
            <a:ext cx="396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8" name=""/>
          <p:cNvSpPr/>
          <p:nvPr/>
        </p:nvSpPr>
        <p:spPr>
          <a:xfrm flipV="1">
            <a:off x="4444920" y="3592080"/>
            <a:ext cx="39600" cy="414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9" name=""/>
          <p:cNvSpPr/>
          <p:nvPr/>
        </p:nvSpPr>
        <p:spPr>
          <a:xfrm flipV="1">
            <a:off x="4444920" y="3592080"/>
            <a:ext cx="1800" cy="414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0" name=""/>
          <p:cNvSpPr/>
          <p:nvPr/>
        </p:nvSpPr>
        <p:spPr>
          <a:xfrm>
            <a:off x="4444920" y="3633840"/>
            <a:ext cx="18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1" name=""/>
          <p:cNvSpPr/>
          <p:nvPr/>
        </p:nvSpPr>
        <p:spPr>
          <a:xfrm>
            <a:off x="5172120" y="3182760"/>
            <a:ext cx="101520" cy="1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2" name=""/>
          <p:cNvSpPr/>
          <p:nvPr/>
        </p:nvSpPr>
        <p:spPr>
          <a:xfrm flipH="1" flipV="1">
            <a:off x="5172120" y="3182760"/>
            <a:ext cx="38160" cy="432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3" name=""/>
          <p:cNvSpPr/>
          <p:nvPr/>
        </p:nvSpPr>
        <p:spPr>
          <a:xfrm>
            <a:off x="5210280" y="3225960"/>
            <a:ext cx="396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4" name=""/>
          <p:cNvSpPr/>
          <p:nvPr/>
        </p:nvSpPr>
        <p:spPr>
          <a:xfrm flipH="1">
            <a:off x="5172120" y="3225960"/>
            <a:ext cx="3816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5" name=""/>
          <p:cNvSpPr/>
          <p:nvPr/>
        </p:nvSpPr>
        <p:spPr>
          <a:xfrm flipV="1">
            <a:off x="5210280" y="3182760"/>
            <a:ext cx="39600" cy="432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6" name=""/>
          <p:cNvSpPr/>
          <p:nvPr/>
        </p:nvSpPr>
        <p:spPr>
          <a:xfrm flipV="1">
            <a:off x="5210280" y="3182760"/>
            <a:ext cx="1440" cy="4320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7" name=""/>
          <p:cNvSpPr/>
          <p:nvPr/>
        </p:nvSpPr>
        <p:spPr>
          <a:xfrm>
            <a:off x="5210280" y="3225960"/>
            <a:ext cx="144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8" name=""/>
          <p:cNvSpPr/>
          <p:nvPr/>
        </p:nvSpPr>
        <p:spPr>
          <a:xfrm>
            <a:off x="5937120" y="2776680"/>
            <a:ext cx="103320" cy="11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9" name=""/>
          <p:cNvSpPr/>
          <p:nvPr/>
        </p:nvSpPr>
        <p:spPr>
          <a:xfrm flipH="1" flipV="1">
            <a:off x="5937120" y="2776320"/>
            <a:ext cx="3816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0" name=""/>
          <p:cNvSpPr/>
          <p:nvPr/>
        </p:nvSpPr>
        <p:spPr>
          <a:xfrm>
            <a:off x="5975280" y="2819520"/>
            <a:ext cx="396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1" name=""/>
          <p:cNvSpPr/>
          <p:nvPr/>
        </p:nvSpPr>
        <p:spPr>
          <a:xfrm flipH="1">
            <a:off x="5937120" y="2819520"/>
            <a:ext cx="3816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2" name=""/>
          <p:cNvSpPr/>
          <p:nvPr/>
        </p:nvSpPr>
        <p:spPr>
          <a:xfrm flipV="1">
            <a:off x="5975280" y="2776320"/>
            <a:ext cx="3960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3" name=""/>
          <p:cNvSpPr/>
          <p:nvPr/>
        </p:nvSpPr>
        <p:spPr>
          <a:xfrm flipV="1">
            <a:off x="5975280" y="2776320"/>
            <a:ext cx="324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4" name=""/>
          <p:cNvSpPr/>
          <p:nvPr/>
        </p:nvSpPr>
        <p:spPr>
          <a:xfrm>
            <a:off x="5975280" y="2819520"/>
            <a:ext cx="3240" cy="42840"/>
          </a:xfrm>
          <a:prstGeom prst="line">
            <a:avLst/>
          </a:prstGeom>
          <a:ln w="1260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5" name=""/>
          <p:cNvSpPr/>
          <p:nvPr/>
        </p:nvSpPr>
        <p:spPr>
          <a:xfrm>
            <a:off x="1343160" y="3786120"/>
            <a:ext cx="79200" cy="85680"/>
          </a:xfrm>
          <a:prstGeom prst="ellipse">
            <a:avLst/>
          </a:prstGeom>
          <a:solidFill>
            <a:srgbClr val="cc99ff"/>
          </a:solidFill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6" name=""/>
          <p:cNvSpPr/>
          <p:nvPr/>
        </p:nvSpPr>
        <p:spPr>
          <a:xfrm>
            <a:off x="2109960" y="3691080"/>
            <a:ext cx="77760" cy="81000"/>
          </a:xfrm>
          <a:prstGeom prst="ellipse">
            <a:avLst/>
          </a:prstGeom>
          <a:solidFill>
            <a:srgbClr val="cc99ff"/>
          </a:solidFill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7" name=""/>
          <p:cNvSpPr/>
          <p:nvPr/>
        </p:nvSpPr>
        <p:spPr>
          <a:xfrm>
            <a:off x="2874960" y="3492360"/>
            <a:ext cx="77760" cy="86040"/>
          </a:xfrm>
          <a:prstGeom prst="ellipse">
            <a:avLst/>
          </a:prstGeom>
          <a:solidFill>
            <a:srgbClr val="cc99ff"/>
          </a:solidFill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040" bIns="14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8" name=""/>
          <p:cNvSpPr/>
          <p:nvPr/>
        </p:nvSpPr>
        <p:spPr>
          <a:xfrm>
            <a:off x="3639960" y="3282840"/>
            <a:ext cx="78120" cy="84240"/>
          </a:xfrm>
          <a:prstGeom prst="ellipse">
            <a:avLst/>
          </a:prstGeom>
          <a:solidFill>
            <a:srgbClr val="cc99ff"/>
          </a:solidFill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9" name=""/>
          <p:cNvSpPr/>
          <p:nvPr/>
        </p:nvSpPr>
        <p:spPr>
          <a:xfrm>
            <a:off x="4405320" y="2987640"/>
            <a:ext cx="79200" cy="84240"/>
          </a:xfrm>
          <a:prstGeom prst="ellipse">
            <a:avLst/>
          </a:prstGeom>
          <a:solidFill>
            <a:srgbClr val="cc99ff"/>
          </a:solidFill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0" name=""/>
          <p:cNvSpPr/>
          <p:nvPr/>
        </p:nvSpPr>
        <p:spPr>
          <a:xfrm>
            <a:off x="5172120" y="2776680"/>
            <a:ext cx="77760" cy="85680"/>
          </a:xfrm>
          <a:prstGeom prst="ellipse">
            <a:avLst/>
          </a:prstGeom>
          <a:solidFill>
            <a:srgbClr val="cc99ff"/>
          </a:solidFill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4400" bIns="14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1" name=""/>
          <p:cNvSpPr/>
          <p:nvPr/>
        </p:nvSpPr>
        <p:spPr>
          <a:xfrm>
            <a:off x="5937120" y="2286000"/>
            <a:ext cx="77760" cy="84240"/>
          </a:xfrm>
          <a:prstGeom prst="ellipse">
            <a:avLst/>
          </a:prstGeom>
          <a:solidFill>
            <a:srgbClr val="cc99ff"/>
          </a:solidFill>
          <a:ln w="1260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2960" bIns="12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2" name=""/>
          <p:cNvSpPr/>
          <p:nvPr/>
        </p:nvSpPr>
        <p:spPr>
          <a:xfrm>
            <a:off x="1343160" y="3592440"/>
            <a:ext cx="10476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3" name=""/>
          <p:cNvSpPr/>
          <p:nvPr/>
        </p:nvSpPr>
        <p:spPr>
          <a:xfrm flipV="1">
            <a:off x="1380960" y="3592080"/>
            <a:ext cx="1800" cy="414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4" name=""/>
          <p:cNvSpPr/>
          <p:nvPr/>
        </p:nvSpPr>
        <p:spPr>
          <a:xfrm>
            <a:off x="1380960" y="3633840"/>
            <a:ext cx="1800" cy="428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5" name=""/>
          <p:cNvSpPr/>
          <p:nvPr/>
        </p:nvSpPr>
        <p:spPr>
          <a:xfrm flipH="1">
            <a:off x="1342800" y="3633840"/>
            <a:ext cx="37800" cy="32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6" name=""/>
          <p:cNvSpPr/>
          <p:nvPr/>
        </p:nvSpPr>
        <p:spPr>
          <a:xfrm>
            <a:off x="1380960" y="3633840"/>
            <a:ext cx="41400" cy="32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7" name=""/>
          <p:cNvSpPr/>
          <p:nvPr/>
        </p:nvSpPr>
        <p:spPr>
          <a:xfrm>
            <a:off x="2109960" y="3395520"/>
            <a:ext cx="102960" cy="11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8" name=""/>
          <p:cNvSpPr/>
          <p:nvPr/>
        </p:nvSpPr>
        <p:spPr>
          <a:xfrm flipV="1">
            <a:off x="2147760" y="3395160"/>
            <a:ext cx="1800" cy="414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9" name=""/>
          <p:cNvSpPr/>
          <p:nvPr/>
        </p:nvSpPr>
        <p:spPr>
          <a:xfrm>
            <a:off x="2147760" y="3436920"/>
            <a:ext cx="1800" cy="414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0" name=""/>
          <p:cNvSpPr/>
          <p:nvPr/>
        </p:nvSpPr>
        <p:spPr>
          <a:xfrm flipH="1">
            <a:off x="2109600" y="3436920"/>
            <a:ext cx="37800" cy="14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1" name=""/>
          <p:cNvSpPr/>
          <p:nvPr/>
        </p:nvSpPr>
        <p:spPr>
          <a:xfrm>
            <a:off x="2147760" y="3436920"/>
            <a:ext cx="39960" cy="14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2" name=""/>
          <p:cNvSpPr/>
          <p:nvPr/>
        </p:nvSpPr>
        <p:spPr>
          <a:xfrm>
            <a:off x="2874960" y="3282840"/>
            <a:ext cx="10152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3" name=""/>
          <p:cNvSpPr/>
          <p:nvPr/>
        </p:nvSpPr>
        <p:spPr>
          <a:xfrm flipV="1">
            <a:off x="2914560" y="3282480"/>
            <a:ext cx="1800" cy="428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4" name=""/>
          <p:cNvSpPr/>
          <p:nvPr/>
        </p:nvSpPr>
        <p:spPr>
          <a:xfrm>
            <a:off x="2914560" y="3325680"/>
            <a:ext cx="1800" cy="414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5" name=""/>
          <p:cNvSpPr/>
          <p:nvPr/>
        </p:nvSpPr>
        <p:spPr>
          <a:xfrm flipH="1">
            <a:off x="2874960" y="3325680"/>
            <a:ext cx="39600" cy="18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6" name=""/>
          <p:cNvSpPr/>
          <p:nvPr/>
        </p:nvSpPr>
        <p:spPr>
          <a:xfrm>
            <a:off x="2914560" y="3325680"/>
            <a:ext cx="38160" cy="18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7" name=""/>
          <p:cNvSpPr/>
          <p:nvPr/>
        </p:nvSpPr>
        <p:spPr>
          <a:xfrm>
            <a:off x="3639960" y="3182760"/>
            <a:ext cx="105120" cy="1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8" name=""/>
          <p:cNvSpPr/>
          <p:nvPr/>
        </p:nvSpPr>
        <p:spPr>
          <a:xfrm flipV="1">
            <a:off x="3679920" y="3182760"/>
            <a:ext cx="1440" cy="432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600" bIns="-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9" name=""/>
          <p:cNvSpPr/>
          <p:nvPr/>
        </p:nvSpPr>
        <p:spPr>
          <a:xfrm>
            <a:off x="3679920" y="3225960"/>
            <a:ext cx="1440" cy="428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0" name=""/>
          <p:cNvSpPr/>
          <p:nvPr/>
        </p:nvSpPr>
        <p:spPr>
          <a:xfrm flipH="1">
            <a:off x="3639600" y="3225960"/>
            <a:ext cx="39960" cy="14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1" name=""/>
          <p:cNvSpPr/>
          <p:nvPr/>
        </p:nvSpPr>
        <p:spPr>
          <a:xfrm>
            <a:off x="3679920" y="3225960"/>
            <a:ext cx="38160" cy="14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2" name=""/>
          <p:cNvSpPr/>
          <p:nvPr/>
        </p:nvSpPr>
        <p:spPr>
          <a:xfrm>
            <a:off x="4405320" y="2581200"/>
            <a:ext cx="10476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3" name=""/>
          <p:cNvSpPr/>
          <p:nvPr/>
        </p:nvSpPr>
        <p:spPr>
          <a:xfrm flipV="1">
            <a:off x="4444920" y="2580840"/>
            <a:ext cx="1800" cy="414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4" name=""/>
          <p:cNvSpPr/>
          <p:nvPr/>
        </p:nvSpPr>
        <p:spPr>
          <a:xfrm>
            <a:off x="4444920" y="2622600"/>
            <a:ext cx="1800" cy="428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5" name=""/>
          <p:cNvSpPr/>
          <p:nvPr/>
        </p:nvSpPr>
        <p:spPr>
          <a:xfrm flipH="1">
            <a:off x="4405320" y="2622600"/>
            <a:ext cx="39600" cy="32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6" name=""/>
          <p:cNvSpPr/>
          <p:nvPr/>
        </p:nvSpPr>
        <p:spPr>
          <a:xfrm>
            <a:off x="4444920" y="2622600"/>
            <a:ext cx="39600" cy="32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7" name=""/>
          <p:cNvSpPr/>
          <p:nvPr/>
        </p:nvSpPr>
        <p:spPr>
          <a:xfrm>
            <a:off x="5172120" y="2075040"/>
            <a:ext cx="101520" cy="11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8" name=""/>
          <p:cNvSpPr/>
          <p:nvPr/>
        </p:nvSpPr>
        <p:spPr>
          <a:xfrm flipV="1">
            <a:off x="5210280" y="2075040"/>
            <a:ext cx="1440" cy="410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760" bIns="-5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9" name=""/>
          <p:cNvSpPr/>
          <p:nvPr/>
        </p:nvSpPr>
        <p:spPr>
          <a:xfrm>
            <a:off x="5210280" y="2116080"/>
            <a:ext cx="1440" cy="414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0" name=""/>
          <p:cNvSpPr/>
          <p:nvPr/>
        </p:nvSpPr>
        <p:spPr>
          <a:xfrm flipH="1">
            <a:off x="5172120" y="2116080"/>
            <a:ext cx="38160" cy="18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1" name=""/>
          <p:cNvSpPr/>
          <p:nvPr/>
        </p:nvSpPr>
        <p:spPr>
          <a:xfrm>
            <a:off x="5210280" y="2116080"/>
            <a:ext cx="39600" cy="18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2" name=""/>
          <p:cNvSpPr/>
          <p:nvPr/>
        </p:nvSpPr>
        <p:spPr>
          <a:xfrm>
            <a:off x="5937120" y="1779480"/>
            <a:ext cx="103320" cy="11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3" name=""/>
          <p:cNvSpPr/>
          <p:nvPr/>
        </p:nvSpPr>
        <p:spPr>
          <a:xfrm flipV="1">
            <a:off x="5975280" y="1779120"/>
            <a:ext cx="3240" cy="4284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4" name=""/>
          <p:cNvSpPr/>
          <p:nvPr/>
        </p:nvSpPr>
        <p:spPr>
          <a:xfrm>
            <a:off x="5975280" y="1822320"/>
            <a:ext cx="3240" cy="414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5" name=""/>
          <p:cNvSpPr/>
          <p:nvPr/>
        </p:nvSpPr>
        <p:spPr>
          <a:xfrm flipH="1">
            <a:off x="5937120" y="1822320"/>
            <a:ext cx="38160" cy="18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6" name=""/>
          <p:cNvSpPr/>
          <p:nvPr/>
        </p:nvSpPr>
        <p:spPr>
          <a:xfrm>
            <a:off x="5975280" y="1822320"/>
            <a:ext cx="39600" cy="1800"/>
          </a:xfrm>
          <a:prstGeom prst="line">
            <a:avLst/>
          </a:prstGeom>
          <a:ln w="1260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7" name=""/>
          <p:cNvSpPr/>
          <p:nvPr/>
        </p:nvSpPr>
        <p:spPr>
          <a:xfrm>
            <a:off x="1380960" y="3311640"/>
            <a:ext cx="54000" cy="27000"/>
          </a:xfrm>
          <a:prstGeom prst="rect">
            <a:avLst/>
          </a:prstGeom>
          <a:solidFill>
            <a:srgbClr val="3366ff"/>
          </a:solidFill>
          <a:ln w="1260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9800" bIns="-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8" name=""/>
          <p:cNvSpPr/>
          <p:nvPr/>
        </p:nvSpPr>
        <p:spPr>
          <a:xfrm>
            <a:off x="2147760" y="3112920"/>
            <a:ext cx="52560" cy="28800"/>
          </a:xfrm>
          <a:prstGeom prst="rect">
            <a:avLst/>
          </a:prstGeom>
          <a:solidFill>
            <a:srgbClr val="3366ff"/>
          </a:solidFill>
          <a:ln w="1260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9" name=""/>
          <p:cNvSpPr/>
          <p:nvPr/>
        </p:nvSpPr>
        <p:spPr>
          <a:xfrm>
            <a:off x="2914560" y="2916360"/>
            <a:ext cx="49320" cy="28440"/>
          </a:xfrm>
          <a:prstGeom prst="rect">
            <a:avLst/>
          </a:prstGeom>
          <a:solidFill>
            <a:srgbClr val="3366ff"/>
          </a:solidFill>
          <a:ln w="1260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0" name=""/>
          <p:cNvSpPr/>
          <p:nvPr/>
        </p:nvSpPr>
        <p:spPr>
          <a:xfrm>
            <a:off x="3679920" y="2805120"/>
            <a:ext cx="54000" cy="28440"/>
          </a:xfrm>
          <a:prstGeom prst="rect">
            <a:avLst/>
          </a:prstGeom>
          <a:solidFill>
            <a:srgbClr val="3366ff"/>
          </a:solidFill>
          <a:ln w="1260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1" name=""/>
          <p:cNvSpPr/>
          <p:nvPr/>
        </p:nvSpPr>
        <p:spPr>
          <a:xfrm>
            <a:off x="4444920" y="2313000"/>
            <a:ext cx="50760" cy="28440"/>
          </a:xfrm>
          <a:prstGeom prst="rect">
            <a:avLst/>
          </a:prstGeom>
          <a:solidFill>
            <a:srgbClr val="3366ff"/>
          </a:solidFill>
          <a:ln w="1260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2" name=""/>
          <p:cNvSpPr/>
          <p:nvPr/>
        </p:nvSpPr>
        <p:spPr>
          <a:xfrm>
            <a:off x="5210280" y="1906560"/>
            <a:ext cx="50760" cy="28440"/>
          </a:xfrm>
          <a:prstGeom prst="rect">
            <a:avLst/>
          </a:prstGeom>
          <a:solidFill>
            <a:srgbClr val="3366ff"/>
          </a:solidFill>
          <a:ln w="1260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3" name=""/>
          <p:cNvSpPr/>
          <p:nvPr/>
        </p:nvSpPr>
        <p:spPr>
          <a:xfrm>
            <a:off x="5975280" y="1498680"/>
            <a:ext cx="54000" cy="28440"/>
          </a:xfrm>
          <a:prstGeom prst="rect">
            <a:avLst/>
          </a:prstGeom>
          <a:solidFill>
            <a:srgbClr val="3366ff"/>
          </a:solidFill>
          <a:ln w="1260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4" name=""/>
          <p:cNvSpPr/>
          <p:nvPr/>
        </p:nvSpPr>
        <p:spPr>
          <a:xfrm>
            <a:off x="789840" y="5332320"/>
            <a:ext cx="99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5" name=""/>
          <p:cNvSpPr/>
          <p:nvPr/>
        </p:nvSpPr>
        <p:spPr>
          <a:xfrm>
            <a:off x="592200" y="453060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6" name=""/>
          <p:cNvSpPr/>
          <p:nvPr/>
        </p:nvSpPr>
        <p:spPr>
          <a:xfrm>
            <a:off x="592200" y="371484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7" name=""/>
          <p:cNvSpPr/>
          <p:nvPr/>
        </p:nvSpPr>
        <p:spPr>
          <a:xfrm>
            <a:off x="592200" y="291132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8" name=""/>
          <p:cNvSpPr/>
          <p:nvPr/>
        </p:nvSpPr>
        <p:spPr>
          <a:xfrm>
            <a:off x="592200" y="2097000"/>
            <a:ext cx="298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9" name=""/>
          <p:cNvSpPr/>
          <p:nvPr/>
        </p:nvSpPr>
        <p:spPr>
          <a:xfrm>
            <a:off x="493560" y="1293840"/>
            <a:ext cx="39744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0" name=""/>
          <p:cNvSpPr/>
          <p:nvPr/>
        </p:nvSpPr>
        <p:spPr>
          <a:xfrm rot="16200000">
            <a:off x="-564480" y="3236400"/>
            <a:ext cx="19825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over Treasury (bps)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1" name=""/>
          <p:cNvSpPr/>
          <p:nvPr/>
        </p:nvSpPr>
        <p:spPr>
          <a:xfrm>
            <a:off x="7134120" y="1401840"/>
            <a:ext cx="960480" cy="4025880"/>
          </a:xfrm>
          <a:prstGeom prst="rect">
            <a:avLst/>
          </a:prstGeom>
          <a:noFill/>
          <a:ln w="648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2" name=""/>
          <p:cNvSpPr/>
          <p:nvPr/>
        </p:nvSpPr>
        <p:spPr>
          <a:xfrm>
            <a:off x="7209000" y="1530360"/>
            <a:ext cx="312480" cy="1440"/>
          </a:xfrm>
          <a:prstGeom prst="line">
            <a:avLst/>
          </a:prstGeom>
          <a:ln w="1908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3" name=""/>
          <p:cNvSpPr/>
          <p:nvPr/>
        </p:nvSpPr>
        <p:spPr>
          <a:xfrm>
            <a:off x="7331040" y="1500120"/>
            <a:ext cx="69840" cy="604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18"/>
                </a:lnTo>
                <a:lnTo>
                  <a:pt x="22" y="36"/>
                </a:lnTo>
                <a:lnTo>
                  <a:pt x="0" y="18"/>
                </a:lnTo>
                <a:lnTo>
                  <a:pt x="22" y="0"/>
                </a:lnTo>
                <a:close/>
              </a:path>
            </a:pathLst>
          </a:custGeom>
          <a:solidFill>
            <a:srgbClr val="ff0000"/>
          </a:solidFill>
          <a:ln w="19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680" bIns="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4" name=""/>
          <p:cNvSpPr/>
          <p:nvPr/>
        </p:nvSpPr>
        <p:spPr>
          <a:xfrm>
            <a:off x="7623720" y="1433520"/>
            <a:ext cx="330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AAA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5" name=""/>
          <p:cNvSpPr/>
          <p:nvPr/>
        </p:nvSpPr>
        <p:spPr>
          <a:xfrm>
            <a:off x="7209000" y="1765440"/>
            <a:ext cx="312480" cy="0"/>
          </a:xfrm>
          <a:prstGeom prst="line">
            <a:avLst/>
          </a:prstGeom>
          <a:ln w="190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6" name=""/>
          <p:cNvSpPr/>
          <p:nvPr/>
        </p:nvSpPr>
        <p:spPr>
          <a:xfrm>
            <a:off x="7331040" y="1735200"/>
            <a:ext cx="69840" cy="58680"/>
          </a:xfrm>
          <a:prstGeom prst="rect">
            <a:avLst/>
          </a:prstGeom>
          <a:solidFill>
            <a:srgbClr val="ffff00"/>
          </a:solidFill>
          <a:ln w="1908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7" name=""/>
          <p:cNvSpPr/>
          <p:nvPr/>
        </p:nvSpPr>
        <p:spPr>
          <a:xfrm>
            <a:off x="7623720" y="1665360"/>
            <a:ext cx="309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AA+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8" name=""/>
          <p:cNvSpPr/>
          <p:nvPr/>
        </p:nvSpPr>
        <p:spPr>
          <a:xfrm>
            <a:off x="7209000" y="1998720"/>
            <a:ext cx="312480" cy="1440"/>
          </a:xfrm>
          <a:prstGeom prst="line">
            <a:avLst/>
          </a:prstGeom>
          <a:ln w="19080">
            <a:solidFill>
              <a:srgbClr val="00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9" name=""/>
          <p:cNvSpPr/>
          <p:nvPr/>
        </p:nvSpPr>
        <p:spPr>
          <a:xfrm>
            <a:off x="7331040" y="1968480"/>
            <a:ext cx="69840" cy="5868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36"/>
                </a:lnTo>
                <a:lnTo>
                  <a:pt x="0" y="36"/>
                </a:lnTo>
                <a:lnTo>
                  <a:pt x="22" y="0"/>
                </a:lnTo>
                <a:close/>
              </a:path>
            </a:pathLst>
          </a:custGeom>
          <a:solidFill>
            <a:srgbClr val="00ff00"/>
          </a:solidFill>
          <a:ln w="19080">
            <a:solidFill>
              <a:srgbClr val="00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0" name=""/>
          <p:cNvSpPr/>
          <p:nvPr/>
        </p:nvSpPr>
        <p:spPr>
          <a:xfrm>
            <a:off x="7624080" y="1903320"/>
            <a:ext cx="220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1" name=""/>
          <p:cNvSpPr/>
          <p:nvPr/>
        </p:nvSpPr>
        <p:spPr>
          <a:xfrm>
            <a:off x="7209000" y="2232000"/>
            <a:ext cx="312480" cy="1440"/>
          </a:xfrm>
          <a:prstGeom prst="line">
            <a:avLst/>
          </a:prstGeom>
          <a:ln w="1908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2" name=""/>
          <p:cNvSpPr/>
          <p:nvPr/>
        </p:nvSpPr>
        <p:spPr>
          <a:xfrm>
            <a:off x="7318440" y="2203560"/>
            <a:ext cx="93600" cy="7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3" name=""/>
          <p:cNvSpPr/>
          <p:nvPr/>
        </p:nvSpPr>
        <p:spPr>
          <a:xfrm flipH="1" flipV="1">
            <a:off x="7348320" y="2203200"/>
            <a:ext cx="34920" cy="28440"/>
          </a:xfrm>
          <a:prstGeom prst="line">
            <a:avLst/>
          </a:prstGeom>
          <a:ln w="1908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4" name=""/>
          <p:cNvSpPr/>
          <p:nvPr/>
        </p:nvSpPr>
        <p:spPr>
          <a:xfrm>
            <a:off x="7348680" y="2232000"/>
            <a:ext cx="34920" cy="30240"/>
          </a:xfrm>
          <a:prstGeom prst="line">
            <a:avLst/>
          </a:prstGeom>
          <a:ln w="1908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5" name=""/>
          <p:cNvSpPr/>
          <p:nvPr/>
        </p:nvSpPr>
        <p:spPr>
          <a:xfrm flipH="1">
            <a:off x="7348320" y="2232000"/>
            <a:ext cx="34920" cy="30240"/>
          </a:xfrm>
          <a:prstGeom prst="line">
            <a:avLst/>
          </a:prstGeom>
          <a:ln w="1908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6" name=""/>
          <p:cNvSpPr/>
          <p:nvPr/>
        </p:nvSpPr>
        <p:spPr>
          <a:xfrm flipV="1">
            <a:off x="7348680" y="2203200"/>
            <a:ext cx="34920" cy="28440"/>
          </a:xfrm>
          <a:prstGeom prst="line">
            <a:avLst/>
          </a:prstGeom>
          <a:ln w="19080">
            <a:solidFill>
              <a:srgbClr val="00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7" name=""/>
          <p:cNvSpPr/>
          <p:nvPr/>
        </p:nvSpPr>
        <p:spPr>
          <a:xfrm>
            <a:off x="7624080" y="2139840"/>
            <a:ext cx="2714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AA-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8" name=""/>
          <p:cNvSpPr/>
          <p:nvPr/>
        </p:nvSpPr>
        <p:spPr>
          <a:xfrm>
            <a:off x="7209000" y="2467080"/>
            <a:ext cx="312480" cy="1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9" name=""/>
          <p:cNvSpPr/>
          <p:nvPr/>
        </p:nvSpPr>
        <p:spPr>
          <a:xfrm>
            <a:off x="7318440" y="2436840"/>
            <a:ext cx="93600" cy="7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0" name=""/>
          <p:cNvSpPr/>
          <p:nvPr/>
        </p:nvSpPr>
        <p:spPr>
          <a:xfrm flipH="1" flipV="1">
            <a:off x="7348320" y="2436840"/>
            <a:ext cx="34920" cy="302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1" name=""/>
          <p:cNvSpPr/>
          <p:nvPr/>
        </p:nvSpPr>
        <p:spPr>
          <a:xfrm>
            <a:off x="7348680" y="2467080"/>
            <a:ext cx="34920" cy="28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2" name=""/>
          <p:cNvSpPr/>
          <p:nvPr/>
        </p:nvSpPr>
        <p:spPr>
          <a:xfrm flipH="1">
            <a:off x="7348320" y="2467080"/>
            <a:ext cx="34920" cy="28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3" name=""/>
          <p:cNvSpPr/>
          <p:nvPr/>
        </p:nvSpPr>
        <p:spPr>
          <a:xfrm flipV="1">
            <a:off x="7348680" y="2436840"/>
            <a:ext cx="34920" cy="302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4" name=""/>
          <p:cNvSpPr/>
          <p:nvPr/>
        </p:nvSpPr>
        <p:spPr>
          <a:xfrm flipV="1">
            <a:off x="7364520" y="2436840"/>
            <a:ext cx="1440" cy="302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5" name=""/>
          <p:cNvSpPr/>
          <p:nvPr/>
        </p:nvSpPr>
        <p:spPr>
          <a:xfrm>
            <a:off x="7364520" y="2467080"/>
            <a:ext cx="1440" cy="28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6" name=""/>
          <p:cNvSpPr/>
          <p:nvPr/>
        </p:nvSpPr>
        <p:spPr>
          <a:xfrm>
            <a:off x="7624080" y="2370240"/>
            <a:ext cx="199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7" name=""/>
          <p:cNvSpPr/>
          <p:nvPr/>
        </p:nvSpPr>
        <p:spPr>
          <a:xfrm>
            <a:off x="7209000" y="2700360"/>
            <a:ext cx="312480" cy="1440"/>
          </a:xfrm>
          <a:prstGeom prst="line">
            <a:avLst/>
          </a:prstGeom>
          <a:ln w="1908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8" name=""/>
          <p:cNvSpPr/>
          <p:nvPr/>
        </p:nvSpPr>
        <p:spPr>
          <a:xfrm>
            <a:off x="7331040" y="2671920"/>
            <a:ext cx="69840" cy="58680"/>
          </a:xfrm>
          <a:prstGeom prst="ellipse">
            <a:avLst/>
          </a:prstGeom>
          <a:solidFill>
            <a:srgbClr val="ff00ff"/>
          </a:solidFill>
          <a:ln w="1908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9" name=""/>
          <p:cNvSpPr/>
          <p:nvPr/>
        </p:nvSpPr>
        <p:spPr>
          <a:xfrm>
            <a:off x="7624080" y="2602080"/>
            <a:ext cx="110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0" name=""/>
          <p:cNvSpPr/>
          <p:nvPr/>
        </p:nvSpPr>
        <p:spPr>
          <a:xfrm>
            <a:off x="7209000" y="2935440"/>
            <a:ext cx="312480" cy="0"/>
          </a:xfrm>
          <a:prstGeom prst="line">
            <a:avLst/>
          </a:prstGeom>
          <a:ln w="1908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1" name=""/>
          <p:cNvSpPr/>
          <p:nvPr/>
        </p:nvSpPr>
        <p:spPr>
          <a:xfrm>
            <a:off x="7318440" y="2905200"/>
            <a:ext cx="93600" cy="79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400" bIns="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2" name=""/>
          <p:cNvSpPr/>
          <p:nvPr/>
        </p:nvSpPr>
        <p:spPr>
          <a:xfrm flipV="1">
            <a:off x="7364520" y="2905200"/>
            <a:ext cx="1440" cy="30240"/>
          </a:xfrm>
          <a:prstGeom prst="line">
            <a:avLst/>
          </a:prstGeom>
          <a:ln w="1908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3" name=""/>
          <p:cNvSpPr/>
          <p:nvPr/>
        </p:nvSpPr>
        <p:spPr>
          <a:xfrm>
            <a:off x="7364520" y="2935440"/>
            <a:ext cx="1440" cy="28440"/>
          </a:xfrm>
          <a:prstGeom prst="line">
            <a:avLst/>
          </a:prstGeom>
          <a:ln w="1908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4" name=""/>
          <p:cNvSpPr/>
          <p:nvPr/>
        </p:nvSpPr>
        <p:spPr>
          <a:xfrm flipH="1">
            <a:off x="7348320" y="2935440"/>
            <a:ext cx="34920" cy="0"/>
          </a:xfrm>
          <a:prstGeom prst="line">
            <a:avLst/>
          </a:prstGeom>
          <a:ln w="1908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5" name=""/>
          <p:cNvSpPr/>
          <p:nvPr/>
        </p:nvSpPr>
        <p:spPr>
          <a:xfrm>
            <a:off x="7348680" y="2935440"/>
            <a:ext cx="34920" cy="0"/>
          </a:xfrm>
          <a:prstGeom prst="line">
            <a:avLst/>
          </a:prstGeom>
          <a:ln w="19080">
            <a:solidFill>
              <a:srgbClr val="0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6" name=""/>
          <p:cNvSpPr/>
          <p:nvPr/>
        </p:nvSpPr>
        <p:spPr>
          <a:xfrm>
            <a:off x="7624080" y="2838600"/>
            <a:ext cx="161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7" name=""/>
          <p:cNvSpPr/>
          <p:nvPr/>
        </p:nvSpPr>
        <p:spPr>
          <a:xfrm>
            <a:off x="7209000" y="3168720"/>
            <a:ext cx="312480" cy="1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8" name=""/>
          <p:cNvSpPr/>
          <p:nvPr/>
        </p:nvSpPr>
        <p:spPr>
          <a:xfrm>
            <a:off x="7342200" y="3159000"/>
            <a:ext cx="46080" cy="20880"/>
          </a:xfrm>
          <a:prstGeom prst="rect">
            <a:avLst/>
          </a:prstGeom>
          <a:solidFill>
            <a:srgbClr val="0000ff"/>
          </a:solidFill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5920" bIns="-25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9" name=""/>
          <p:cNvSpPr/>
          <p:nvPr/>
        </p:nvSpPr>
        <p:spPr>
          <a:xfrm>
            <a:off x="7623720" y="3073320"/>
            <a:ext cx="4197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0" name=""/>
          <p:cNvSpPr/>
          <p:nvPr/>
        </p:nvSpPr>
        <p:spPr>
          <a:xfrm>
            <a:off x="7209000" y="3402000"/>
            <a:ext cx="312480" cy="3240"/>
          </a:xfrm>
          <a:prstGeom prst="line">
            <a:avLst/>
          </a:prstGeom>
          <a:ln w="1908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1" name=""/>
          <p:cNvSpPr/>
          <p:nvPr/>
        </p:nvSpPr>
        <p:spPr>
          <a:xfrm>
            <a:off x="7324560" y="3392640"/>
            <a:ext cx="81000" cy="18720"/>
          </a:xfrm>
          <a:prstGeom prst="rect">
            <a:avLst/>
          </a:prstGeom>
          <a:solidFill>
            <a:srgbClr val="00ccff"/>
          </a:solidFill>
          <a:ln w="19080">
            <a:solidFill>
              <a:srgbClr val="00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2" name=""/>
          <p:cNvSpPr/>
          <p:nvPr/>
        </p:nvSpPr>
        <p:spPr>
          <a:xfrm>
            <a:off x="7623720" y="3306600"/>
            <a:ext cx="330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BBB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3" name=""/>
          <p:cNvSpPr/>
          <p:nvPr/>
        </p:nvSpPr>
        <p:spPr>
          <a:xfrm>
            <a:off x="7209000" y="3637080"/>
            <a:ext cx="312480" cy="1440"/>
          </a:xfrm>
          <a:prstGeom prst="line">
            <a:avLst/>
          </a:prstGeom>
          <a:ln w="19080">
            <a:solidFill>
              <a:srgbClr val="cc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4" name=""/>
          <p:cNvSpPr/>
          <p:nvPr/>
        </p:nvSpPr>
        <p:spPr>
          <a:xfrm>
            <a:off x="7331040" y="3606840"/>
            <a:ext cx="69840" cy="6012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18"/>
                </a:lnTo>
                <a:lnTo>
                  <a:pt x="22" y="36"/>
                </a:lnTo>
                <a:lnTo>
                  <a:pt x="0" y="18"/>
                </a:lnTo>
                <a:lnTo>
                  <a:pt x="22" y="0"/>
                </a:lnTo>
                <a:close/>
              </a:path>
            </a:pathLst>
          </a:custGeom>
          <a:solidFill>
            <a:srgbClr val="ccffff"/>
          </a:solidFill>
          <a:ln w="19080">
            <a:solidFill>
              <a:srgbClr val="cc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3320" bIns="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5" name=""/>
          <p:cNvSpPr/>
          <p:nvPr/>
        </p:nvSpPr>
        <p:spPr>
          <a:xfrm>
            <a:off x="7623720" y="3540240"/>
            <a:ext cx="3816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BBB-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6" name=""/>
          <p:cNvSpPr/>
          <p:nvPr/>
        </p:nvSpPr>
        <p:spPr>
          <a:xfrm>
            <a:off x="7209000" y="3871800"/>
            <a:ext cx="312480" cy="0"/>
          </a:xfrm>
          <a:prstGeom prst="line">
            <a:avLst/>
          </a:prstGeom>
          <a:ln w="1908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7" name=""/>
          <p:cNvSpPr/>
          <p:nvPr/>
        </p:nvSpPr>
        <p:spPr>
          <a:xfrm>
            <a:off x="7331040" y="3841920"/>
            <a:ext cx="69840" cy="58680"/>
          </a:xfrm>
          <a:prstGeom prst="rect">
            <a:avLst/>
          </a:prstGeom>
          <a:solidFill>
            <a:srgbClr val="990000"/>
          </a:solidFill>
          <a:ln w="19080">
            <a:solidFill>
              <a:srgbClr val="99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8" name=""/>
          <p:cNvSpPr/>
          <p:nvPr/>
        </p:nvSpPr>
        <p:spPr>
          <a:xfrm>
            <a:off x="7623720" y="3780000"/>
            <a:ext cx="3099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9" name=""/>
          <p:cNvSpPr/>
          <p:nvPr/>
        </p:nvSpPr>
        <p:spPr>
          <a:xfrm>
            <a:off x="7209000" y="4105440"/>
            <a:ext cx="312480" cy="1440"/>
          </a:xfrm>
          <a:prstGeom prst="line">
            <a:avLst/>
          </a:prstGeom>
          <a:ln w="19080">
            <a:solidFill>
              <a:srgbClr val="66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0" name=""/>
          <p:cNvSpPr/>
          <p:nvPr/>
        </p:nvSpPr>
        <p:spPr>
          <a:xfrm>
            <a:off x="7331040" y="4076640"/>
            <a:ext cx="69840" cy="57240"/>
          </a:xfrm>
          <a:custGeom>
            <a:avLst/>
            <a:gdLst/>
            <a:ahLst/>
            <a:rect l="l" t="t" r="r" b="b"/>
            <a:pathLst>
              <a:path w="45" h="36">
                <a:moveTo>
                  <a:pt x="22" y="0"/>
                </a:moveTo>
                <a:lnTo>
                  <a:pt x="45" y="36"/>
                </a:lnTo>
                <a:lnTo>
                  <a:pt x="0" y="36"/>
                </a:lnTo>
                <a:lnTo>
                  <a:pt x="22" y="0"/>
                </a:lnTo>
                <a:close/>
              </a:path>
            </a:pathLst>
          </a:custGeom>
          <a:solidFill>
            <a:srgbClr val="660066"/>
          </a:solidFill>
          <a:ln w="19080">
            <a:solidFill>
              <a:srgbClr val="6600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1" name=""/>
          <p:cNvSpPr/>
          <p:nvPr/>
        </p:nvSpPr>
        <p:spPr>
          <a:xfrm>
            <a:off x="7624080" y="4008600"/>
            <a:ext cx="220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2" name=""/>
          <p:cNvSpPr/>
          <p:nvPr/>
        </p:nvSpPr>
        <p:spPr>
          <a:xfrm>
            <a:off x="7209000" y="4338720"/>
            <a:ext cx="312480" cy="1440"/>
          </a:xfrm>
          <a:prstGeom prst="line">
            <a:avLst/>
          </a:prstGeom>
          <a:ln w="1908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3" name=""/>
          <p:cNvSpPr/>
          <p:nvPr/>
        </p:nvSpPr>
        <p:spPr>
          <a:xfrm>
            <a:off x="7318440" y="4309920"/>
            <a:ext cx="93600" cy="7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4" name=""/>
          <p:cNvSpPr/>
          <p:nvPr/>
        </p:nvSpPr>
        <p:spPr>
          <a:xfrm flipH="1" flipV="1">
            <a:off x="7348320" y="4309920"/>
            <a:ext cx="34920" cy="28800"/>
          </a:xfrm>
          <a:prstGeom prst="line">
            <a:avLst/>
          </a:prstGeom>
          <a:ln w="1908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5" name=""/>
          <p:cNvSpPr/>
          <p:nvPr/>
        </p:nvSpPr>
        <p:spPr>
          <a:xfrm>
            <a:off x="7348680" y="4338720"/>
            <a:ext cx="34920" cy="30240"/>
          </a:xfrm>
          <a:prstGeom prst="line">
            <a:avLst/>
          </a:prstGeom>
          <a:ln w="1908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6" name=""/>
          <p:cNvSpPr/>
          <p:nvPr/>
        </p:nvSpPr>
        <p:spPr>
          <a:xfrm flipH="1">
            <a:off x="7348320" y="4338720"/>
            <a:ext cx="34920" cy="30240"/>
          </a:xfrm>
          <a:prstGeom prst="line">
            <a:avLst/>
          </a:prstGeom>
          <a:ln w="1908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7" name=""/>
          <p:cNvSpPr/>
          <p:nvPr/>
        </p:nvSpPr>
        <p:spPr>
          <a:xfrm flipV="1">
            <a:off x="7348680" y="4309920"/>
            <a:ext cx="34920" cy="28800"/>
          </a:xfrm>
          <a:prstGeom prst="line">
            <a:avLst/>
          </a:prstGeom>
          <a:ln w="19080">
            <a:solidFill>
              <a:srgbClr val="99cc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8" name=""/>
          <p:cNvSpPr/>
          <p:nvPr/>
        </p:nvSpPr>
        <p:spPr>
          <a:xfrm>
            <a:off x="7624080" y="4243320"/>
            <a:ext cx="2714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BB-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9" name=""/>
          <p:cNvSpPr/>
          <p:nvPr/>
        </p:nvSpPr>
        <p:spPr>
          <a:xfrm>
            <a:off x="7209000" y="4573440"/>
            <a:ext cx="312480" cy="1800"/>
          </a:xfrm>
          <a:prstGeom prst="line">
            <a:avLst/>
          </a:prstGeom>
          <a:ln w="1908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0" name=""/>
          <p:cNvSpPr/>
          <p:nvPr/>
        </p:nvSpPr>
        <p:spPr>
          <a:xfrm>
            <a:off x="7318440" y="4543560"/>
            <a:ext cx="93600" cy="7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1" name=""/>
          <p:cNvSpPr/>
          <p:nvPr/>
        </p:nvSpPr>
        <p:spPr>
          <a:xfrm flipH="1" flipV="1">
            <a:off x="7348320" y="4543200"/>
            <a:ext cx="34920" cy="29880"/>
          </a:xfrm>
          <a:prstGeom prst="line">
            <a:avLst/>
          </a:prstGeom>
          <a:ln w="1908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2" name=""/>
          <p:cNvSpPr/>
          <p:nvPr/>
        </p:nvSpPr>
        <p:spPr>
          <a:xfrm>
            <a:off x="7348680" y="4573440"/>
            <a:ext cx="34920" cy="28800"/>
          </a:xfrm>
          <a:prstGeom prst="line">
            <a:avLst/>
          </a:prstGeom>
          <a:ln w="1908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3" name=""/>
          <p:cNvSpPr/>
          <p:nvPr/>
        </p:nvSpPr>
        <p:spPr>
          <a:xfrm flipH="1">
            <a:off x="7348320" y="4573440"/>
            <a:ext cx="34920" cy="28800"/>
          </a:xfrm>
          <a:prstGeom prst="line">
            <a:avLst/>
          </a:prstGeom>
          <a:ln w="1908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4" name=""/>
          <p:cNvSpPr/>
          <p:nvPr/>
        </p:nvSpPr>
        <p:spPr>
          <a:xfrm flipV="1">
            <a:off x="7348680" y="4543200"/>
            <a:ext cx="34920" cy="29880"/>
          </a:xfrm>
          <a:prstGeom prst="line">
            <a:avLst/>
          </a:prstGeom>
          <a:ln w="1908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5" name=""/>
          <p:cNvSpPr/>
          <p:nvPr/>
        </p:nvSpPr>
        <p:spPr>
          <a:xfrm flipV="1">
            <a:off x="7364520" y="4543200"/>
            <a:ext cx="1440" cy="29880"/>
          </a:xfrm>
          <a:prstGeom prst="line">
            <a:avLst/>
          </a:prstGeom>
          <a:ln w="1908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920" bIns="-169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6" name=""/>
          <p:cNvSpPr/>
          <p:nvPr/>
        </p:nvSpPr>
        <p:spPr>
          <a:xfrm>
            <a:off x="7364520" y="4573440"/>
            <a:ext cx="1440" cy="28800"/>
          </a:xfrm>
          <a:prstGeom prst="line">
            <a:avLst/>
          </a:prstGeom>
          <a:ln w="19080">
            <a:solidFill>
              <a:srgbClr val="ff99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7" name=""/>
          <p:cNvSpPr/>
          <p:nvPr/>
        </p:nvSpPr>
        <p:spPr>
          <a:xfrm>
            <a:off x="7624080" y="4479840"/>
            <a:ext cx="19980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B+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8" name=""/>
          <p:cNvSpPr/>
          <p:nvPr/>
        </p:nvSpPr>
        <p:spPr>
          <a:xfrm>
            <a:off x="7209000" y="4807080"/>
            <a:ext cx="312480" cy="1440"/>
          </a:xfrm>
          <a:prstGeom prst="line">
            <a:avLst/>
          </a:prstGeom>
          <a:ln w="1908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9" name=""/>
          <p:cNvSpPr/>
          <p:nvPr/>
        </p:nvSpPr>
        <p:spPr>
          <a:xfrm>
            <a:off x="7331040" y="4778280"/>
            <a:ext cx="69840" cy="58680"/>
          </a:xfrm>
          <a:prstGeom prst="ellipse">
            <a:avLst/>
          </a:prstGeom>
          <a:solidFill>
            <a:srgbClr val="cc99ff"/>
          </a:solidFill>
          <a:ln w="19080">
            <a:solidFill>
              <a:srgbClr val="cc99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5400" bIns="-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0" name=""/>
          <p:cNvSpPr/>
          <p:nvPr/>
        </p:nvSpPr>
        <p:spPr>
          <a:xfrm>
            <a:off x="7624080" y="4713120"/>
            <a:ext cx="1108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1" name=""/>
          <p:cNvSpPr/>
          <p:nvPr/>
        </p:nvSpPr>
        <p:spPr>
          <a:xfrm>
            <a:off x="7205760" y="5041800"/>
            <a:ext cx="320400" cy="0"/>
          </a:xfrm>
          <a:prstGeom prst="line">
            <a:avLst/>
          </a:prstGeom>
          <a:ln w="1908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2" name=""/>
          <p:cNvSpPr/>
          <p:nvPr/>
        </p:nvSpPr>
        <p:spPr>
          <a:xfrm>
            <a:off x="7318440" y="5011560"/>
            <a:ext cx="95040" cy="7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3" name=""/>
          <p:cNvSpPr/>
          <p:nvPr/>
        </p:nvSpPr>
        <p:spPr>
          <a:xfrm flipV="1">
            <a:off x="7365960" y="5011560"/>
            <a:ext cx="1800" cy="30240"/>
          </a:xfrm>
          <a:prstGeom prst="line">
            <a:avLst/>
          </a:prstGeom>
          <a:ln w="1908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6560" bIns="-165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4" name=""/>
          <p:cNvSpPr/>
          <p:nvPr/>
        </p:nvSpPr>
        <p:spPr>
          <a:xfrm>
            <a:off x="7365960" y="5041800"/>
            <a:ext cx="1800" cy="28800"/>
          </a:xfrm>
          <a:prstGeom prst="line">
            <a:avLst/>
          </a:prstGeom>
          <a:ln w="1908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5" name=""/>
          <p:cNvSpPr/>
          <p:nvPr/>
        </p:nvSpPr>
        <p:spPr>
          <a:xfrm flipH="1">
            <a:off x="7348320" y="5041800"/>
            <a:ext cx="34920" cy="0"/>
          </a:xfrm>
          <a:prstGeom prst="line">
            <a:avLst/>
          </a:prstGeom>
          <a:ln w="1908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6" name=""/>
          <p:cNvSpPr/>
          <p:nvPr/>
        </p:nvSpPr>
        <p:spPr>
          <a:xfrm>
            <a:off x="7348680" y="5041800"/>
            <a:ext cx="36360" cy="0"/>
          </a:xfrm>
          <a:prstGeom prst="line">
            <a:avLst/>
          </a:prstGeom>
          <a:ln w="19080">
            <a:solidFill>
              <a:srgbClr val="ff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7" name=""/>
          <p:cNvSpPr/>
          <p:nvPr/>
        </p:nvSpPr>
        <p:spPr>
          <a:xfrm>
            <a:off x="7624080" y="4948200"/>
            <a:ext cx="1616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8" name=""/>
          <p:cNvSpPr/>
          <p:nvPr/>
        </p:nvSpPr>
        <p:spPr>
          <a:xfrm>
            <a:off x="7205760" y="5275440"/>
            <a:ext cx="320400" cy="1440"/>
          </a:xfrm>
          <a:prstGeom prst="line">
            <a:avLst/>
          </a:prstGeom>
          <a:ln w="1908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9" name=""/>
          <p:cNvSpPr/>
          <p:nvPr/>
        </p:nvSpPr>
        <p:spPr>
          <a:xfrm>
            <a:off x="7342200" y="5265720"/>
            <a:ext cx="47520" cy="20520"/>
          </a:xfrm>
          <a:prstGeom prst="rect">
            <a:avLst/>
          </a:prstGeom>
          <a:solidFill>
            <a:srgbClr val="3366ff"/>
          </a:solidFill>
          <a:ln w="1908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6280" bIns="-262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0" name=""/>
          <p:cNvSpPr/>
          <p:nvPr/>
        </p:nvSpPr>
        <p:spPr>
          <a:xfrm>
            <a:off x="7623720" y="5180040"/>
            <a:ext cx="33084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CCC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1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 Credit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2" name=""/>
          <p:cNvSpPr/>
          <p:nvPr/>
        </p:nvSpPr>
        <p:spPr>
          <a:xfrm>
            <a:off x="444600" y="914400"/>
            <a:ext cx="7264440" cy="505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"/>
          <p:cNvSpPr/>
          <p:nvPr/>
        </p:nvSpPr>
        <p:spPr>
          <a:xfrm>
            <a:off x="1081080" y="1689120"/>
            <a:ext cx="7302600" cy="3330720"/>
          </a:xfrm>
          <a:prstGeom prst="rect">
            <a:avLst/>
          </a:prstGeom>
          <a:solidFill>
            <a:srgbClr val="ffffff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4" name="PlaceHolder 1"/>
          <p:cNvSpPr>
            <a:spLocks noGrp="1"/>
          </p:cNvSpPr>
          <p:nvPr>
            <p:ph type="title"/>
          </p:nvPr>
        </p:nvSpPr>
        <p:spPr>
          <a:xfrm>
            <a:off x="136080" y="63360"/>
            <a:ext cx="7737480" cy="914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sp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Large Variation in Credit Prices</a:t>
            </a:r>
            <a:br>
              <a:rPr sz="3000"/>
            </a:b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within the Same Rating Band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5" name=""/>
          <p:cNvSpPr/>
          <p:nvPr/>
        </p:nvSpPr>
        <p:spPr>
          <a:xfrm>
            <a:off x="2060640" y="1141560"/>
            <a:ext cx="4913280" cy="25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 Year Mid Credit Prices for BBB+ Entities (bps)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876" name=""/>
          <p:cNvGrpSpPr/>
          <p:nvPr/>
        </p:nvGrpSpPr>
        <p:grpSpPr>
          <a:xfrm>
            <a:off x="1724040" y="5435640"/>
            <a:ext cx="961560" cy="183240"/>
            <a:chOff x="1724040" y="5435640"/>
            <a:chExt cx="961560" cy="183240"/>
          </a:xfrm>
        </p:grpSpPr>
        <p:sp>
          <p:nvSpPr>
            <p:cNvPr id="877" name=""/>
            <p:cNvSpPr/>
            <p:nvPr/>
          </p:nvSpPr>
          <p:spPr>
            <a:xfrm>
              <a:off x="1905480" y="5435640"/>
              <a:ext cx="7801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Praxair Inc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1724040" y="5470560"/>
              <a:ext cx="102960" cy="111240"/>
            </a:xfrm>
            <a:prstGeom prst="rect">
              <a:avLst/>
            </a:prstGeom>
            <a:solidFill>
              <a:srgbClr val="ff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79" name=""/>
          <p:cNvGrpSpPr/>
          <p:nvPr/>
        </p:nvGrpSpPr>
        <p:grpSpPr>
          <a:xfrm>
            <a:off x="3873600" y="5138640"/>
            <a:ext cx="891720" cy="183240"/>
            <a:chOff x="3873600" y="5138640"/>
            <a:chExt cx="891720" cy="183240"/>
          </a:xfrm>
        </p:grpSpPr>
        <p:sp>
          <p:nvSpPr>
            <p:cNvPr id="880" name=""/>
            <p:cNvSpPr/>
            <p:nvPr/>
          </p:nvSpPr>
          <p:spPr>
            <a:xfrm>
              <a:off x="3873600" y="5173560"/>
              <a:ext cx="102960" cy="111240"/>
            </a:xfrm>
            <a:prstGeom prst="rect">
              <a:avLst/>
            </a:prstGeom>
            <a:solidFill>
              <a:srgbClr val="99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4053240" y="5138640"/>
              <a:ext cx="7120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Teleglobe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82" name=""/>
          <p:cNvGrpSpPr/>
          <p:nvPr/>
        </p:nvGrpSpPr>
        <p:grpSpPr>
          <a:xfrm>
            <a:off x="5827680" y="5435640"/>
            <a:ext cx="880560" cy="183240"/>
            <a:chOff x="5827680" y="5435640"/>
            <a:chExt cx="880560" cy="183240"/>
          </a:xfrm>
        </p:grpSpPr>
        <p:sp>
          <p:nvSpPr>
            <p:cNvPr id="883" name=""/>
            <p:cNvSpPr/>
            <p:nvPr/>
          </p:nvSpPr>
          <p:spPr>
            <a:xfrm>
              <a:off x="5827680" y="5472360"/>
              <a:ext cx="101520" cy="110880"/>
            </a:xfrm>
            <a:prstGeom prst="rect">
              <a:avLst/>
            </a:prstGeom>
            <a:solidFill>
              <a:srgbClr val="ff9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6004440" y="5435640"/>
              <a:ext cx="7038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Anadarko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85" name=""/>
          <p:cNvGrpSpPr/>
          <p:nvPr/>
        </p:nvGrpSpPr>
        <p:grpSpPr>
          <a:xfrm>
            <a:off x="1724040" y="5738760"/>
            <a:ext cx="724680" cy="183240"/>
            <a:chOff x="1724040" y="5738760"/>
            <a:chExt cx="724680" cy="183240"/>
          </a:xfrm>
        </p:grpSpPr>
        <p:sp>
          <p:nvSpPr>
            <p:cNvPr id="886" name=""/>
            <p:cNvSpPr/>
            <p:nvPr/>
          </p:nvSpPr>
          <p:spPr>
            <a:xfrm>
              <a:off x="1905840" y="5738760"/>
              <a:ext cx="5428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Viacom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1724040" y="5773320"/>
              <a:ext cx="102960" cy="110880"/>
            </a:xfrm>
            <a:prstGeom prst="rect">
              <a:avLst/>
            </a:prstGeom>
            <a:solidFill>
              <a:srgbClr val="0066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88" name=""/>
          <p:cNvGrpSpPr/>
          <p:nvPr/>
        </p:nvGrpSpPr>
        <p:grpSpPr>
          <a:xfrm>
            <a:off x="1724040" y="5137200"/>
            <a:ext cx="1538640" cy="183240"/>
            <a:chOff x="1724040" y="5137200"/>
            <a:chExt cx="1538640" cy="183240"/>
          </a:xfrm>
        </p:grpSpPr>
        <p:sp>
          <p:nvSpPr>
            <p:cNvPr id="889" name=""/>
            <p:cNvSpPr/>
            <p:nvPr/>
          </p:nvSpPr>
          <p:spPr>
            <a:xfrm>
              <a:off x="1724040" y="5172120"/>
              <a:ext cx="102960" cy="111240"/>
            </a:xfrm>
            <a:prstGeom prst="rect">
              <a:avLst/>
            </a:prstGeom>
            <a:solidFill>
              <a:srgbClr val="33cc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1907280" y="5137200"/>
              <a:ext cx="1355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Enron Corporation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91" name=""/>
          <p:cNvGrpSpPr/>
          <p:nvPr/>
        </p:nvGrpSpPr>
        <p:grpSpPr>
          <a:xfrm>
            <a:off x="5827680" y="5138640"/>
            <a:ext cx="1558800" cy="183240"/>
            <a:chOff x="5827680" y="5138640"/>
            <a:chExt cx="1558800" cy="183240"/>
          </a:xfrm>
        </p:grpSpPr>
        <p:sp>
          <p:nvSpPr>
            <p:cNvPr id="892" name=""/>
            <p:cNvSpPr/>
            <p:nvPr/>
          </p:nvSpPr>
          <p:spPr>
            <a:xfrm>
              <a:off x="5827680" y="5173560"/>
              <a:ext cx="101520" cy="110880"/>
            </a:xfrm>
            <a:prstGeom prst="rect">
              <a:avLst/>
            </a:prstGeom>
            <a:solidFill>
              <a:srgbClr val="6666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6005520" y="5138640"/>
              <a:ext cx="13809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International Paper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94" name=""/>
          <p:cNvGrpSpPr/>
          <p:nvPr/>
        </p:nvGrpSpPr>
        <p:grpSpPr>
          <a:xfrm>
            <a:off x="5827680" y="5740560"/>
            <a:ext cx="1744920" cy="183240"/>
            <a:chOff x="5827680" y="5740560"/>
            <a:chExt cx="1744920" cy="183240"/>
          </a:xfrm>
        </p:grpSpPr>
        <p:sp>
          <p:nvSpPr>
            <p:cNvPr id="895" name=""/>
            <p:cNvSpPr/>
            <p:nvPr/>
          </p:nvSpPr>
          <p:spPr>
            <a:xfrm>
              <a:off x="6005520" y="5740560"/>
              <a:ext cx="156708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Cox Communications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5827680" y="5775480"/>
              <a:ext cx="101520" cy="110880"/>
            </a:xfrm>
            <a:prstGeom prst="rect">
              <a:avLst/>
            </a:prstGeom>
            <a:solidFill>
              <a:srgbClr val="ff99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897" name=""/>
          <p:cNvGrpSpPr/>
          <p:nvPr/>
        </p:nvGrpSpPr>
        <p:grpSpPr>
          <a:xfrm>
            <a:off x="3873600" y="5740560"/>
            <a:ext cx="1399320" cy="183240"/>
            <a:chOff x="3873600" y="5740560"/>
            <a:chExt cx="1399320" cy="183240"/>
          </a:xfrm>
        </p:grpSpPr>
        <p:sp>
          <p:nvSpPr>
            <p:cNvPr id="898" name=""/>
            <p:cNvSpPr/>
            <p:nvPr/>
          </p:nvSpPr>
          <p:spPr>
            <a:xfrm>
              <a:off x="3873600" y="5775480"/>
              <a:ext cx="102960" cy="110880"/>
            </a:xfrm>
            <a:prstGeom prst="rect">
              <a:avLst/>
            </a:prstGeom>
            <a:solidFill>
              <a:srgbClr val="ff33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4052520" y="5740560"/>
              <a:ext cx="122040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Talisman Energy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00" name=""/>
          <p:cNvGrpSpPr/>
          <p:nvPr/>
        </p:nvGrpSpPr>
        <p:grpSpPr>
          <a:xfrm>
            <a:off x="3873600" y="5435640"/>
            <a:ext cx="1424880" cy="183240"/>
            <a:chOff x="3873600" y="5435640"/>
            <a:chExt cx="1424880" cy="183240"/>
          </a:xfrm>
        </p:grpSpPr>
        <p:sp>
          <p:nvSpPr>
            <p:cNvPr id="901" name=""/>
            <p:cNvSpPr/>
            <p:nvPr/>
          </p:nvSpPr>
          <p:spPr>
            <a:xfrm>
              <a:off x="3873600" y="5470560"/>
              <a:ext cx="102960" cy="111240"/>
            </a:xfrm>
            <a:prstGeom prst="rect">
              <a:avLst/>
            </a:prstGeom>
            <a:solidFill>
              <a:srgbClr val="0000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4053240" y="5435640"/>
              <a:ext cx="12452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Norfolk Southern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03" name=""/>
          <p:cNvGrpSpPr/>
          <p:nvPr/>
        </p:nvGrpSpPr>
        <p:grpSpPr>
          <a:xfrm>
            <a:off x="5827680" y="6048360"/>
            <a:ext cx="1523880" cy="183240"/>
            <a:chOff x="5827680" y="6048360"/>
            <a:chExt cx="1523880" cy="183240"/>
          </a:xfrm>
        </p:grpSpPr>
        <p:sp>
          <p:nvSpPr>
            <p:cNvPr id="904" name=""/>
            <p:cNvSpPr/>
            <p:nvPr/>
          </p:nvSpPr>
          <p:spPr>
            <a:xfrm>
              <a:off x="6004440" y="6048360"/>
              <a:ext cx="134712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Berkley (WR) Corp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5827680" y="6084720"/>
              <a:ext cx="101520" cy="109440"/>
            </a:xfrm>
            <a:prstGeom prst="rect">
              <a:avLst/>
            </a:prstGeom>
            <a:solidFill>
              <a:srgbClr val="000099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06" name=""/>
          <p:cNvGrpSpPr/>
          <p:nvPr/>
        </p:nvGrpSpPr>
        <p:grpSpPr>
          <a:xfrm>
            <a:off x="3873600" y="6048360"/>
            <a:ext cx="1204200" cy="183240"/>
            <a:chOff x="3873600" y="6048360"/>
            <a:chExt cx="1204200" cy="183240"/>
          </a:xfrm>
        </p:grpSpPr>
        <p:sp>
          <p:nvSpPr>
            <p:cNvPr id="907" name=""/>
            <p:cNvSpPr/>
            <p:nvPr/>
          </p:nvSpPr>
          <p:spPr>
            <a:xfrm>
              <a:off x="3873600" y="6084720"/>
              <a:ext cx="102960" cy="109440"/>
            </a:xfrm>
            <a:prstGeom prst="rect">
              <a:avLst/>
            </a:prstGeom>
            <a:solidFill>
              <a:srgbClr val="66003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4052160" y="6048360"/>
              <a:ext cx="10256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Texas Utilities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909" name=""/>
          <p:cNvGrpSpPr/>
          <p:nvPr/>
        </p:nvGrpSpPr>
        <p:grpSpPr>
          <a:xfrm>
            <a:off x="1724040" y="6048360"/>
            <a:ext cx="1623240" cy="183240"/>
            <a:chOff x="1724040" y="6048360"/>
            <a:chExt cx="1623240" cy="183240"/>
          </a:xfrm>
        </p:grpSpPr>
        <p:sp>
          <p:nvSpPr>
            <p:cNvPr id="910" name=""/>
            <p:cNvSpPr/>
            <p:nvPr/>
          </p:nvSpPr>
          <p:spPr>
            <a:xfrm>
              <a:off x="1724040" y="6084720"/>
              <a:ext cx="102960" cy="109440"/>
            </a:xfrm>
            <a:prstGeom prst="rect">
              <a:avLst/>
            </a:prstGeom>
            <a:solidFill>
              <a:srgbClr val="ffcc0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1906920" y="6048360"/>
              <a:ext cx="144036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Finova Capital Corp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912" name=""/>
          <p:cNvSpPr/>
          <p:nvPr/>
        </p:nvSpPr>
        <p:spPr>
          <a:xfrm>
            <a:off x="1557360" y="1969920"/>
            <a:ext cx="6588000" cy="2772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3" name=""/>
          <p:cNvSpPr/>
          <p:nvPr/>
        </p:nvSpPr>
        <p:spPr>
          <a:xfrm>
            <a:off x="1557360" y="4280040"/>
            <a:ext cx="65880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4" name=""/>
          <p:cNvSpPr/>
          <p:nvPr/>
        </p:nvSpPr>
        <p:spPr>
          <a:xfrm>
            <a:off x="1557360" y="3817800"/>
            <a:ext cx="65880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5" name=""/>
          <p:cNvSpPr/>
          <p:nvPr/>
        </p:nvSpPr>
        <p:spPr>
          <a:xfrm>
            <a:off x="1557360" y="3355920"/>
            <a:ext cx="65880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6" name=""/>
          <p:cNvSpPr/>
          <p:nvPr/>
        </p:nvSpPr>
        <p:spPr>
          <a:xfrm>
            <a:off x="1557360" y="2894040"/>
            <a:ext cx="65880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7" name=""/>
          <p:cNvSpPr/>
          <p:nvPr/>
        </p:nvSpPr>
        <p:spPr>
          <a:xfrm>
            <a:off x="1557360" y="2432160"/>
            <a:ext cx="658800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8" name=""/>
          <p:cNvSpPr/>
          <p:nvPr/>
        </p:nvSpPr>
        <p:spPr>
          <a:xfrm>
            <a:off x="1557360" y="1969920"/>
            <a:ext cx="658800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9" name=""/>
          <p:cNvSpPr/>
          <p:nvPr/>
        </p:nvSpPr>
        <p:spPr>
          <a:xfrm>
            <a:off x="1557360" y="1969920"/>
            <a:ext cx="6588000" cy="2772000"/>
          </a:xfrm>
          <a:prstGeom prst="rect">
            <a:avLst/>
          </a:prstGeom>
          <a:noFill/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0" name=""/>
          <p:cNvSpPr/>
          <p:nvPr/>
        </p:nvSpPr>
        <p:spPr>
          <a:xfrm>
            <a:off x="1725480" y="4433760"/>
            <a:ext cx="212760" cy="308160"/>
          </a:xfrm>
          <a:prstGeom prst="rect">
            <a:avLst/>
          </a:prstGeom>
          <a:solidFill>
            <a:srgbClr val="33cc33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1" name=""/>
          <p:cNvSpPr/>
          <p:nvPr/>
        </p:nvSpPr>
        <p:spPr>
          <a:xfrm>
            <a:off x="2273400" y="4433760"/>
            <a:ext cx="212760" cy="308160"/>
          </a:xfrm>
          <a:prstGeom prst="rect">
            <a:avLst/>
          </a:prstGeom>
          <a:solidFill>
            <a:srgbClr val="ff0000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2" name=""/>
          <p:cNvSpPr/>
          <p:nvPr/>
        </p:nvSpPr>
        <p:spPr>
          <a:xfrm>
            <a:off x="2820960" y="4233960"/>
            <a:ext cx="212760" cy="507960"/>
          </a:xfrm>
          <a:prstGeom prst="rect">
            <a:avLst/>
          </a:prstGeom>
          <a:solidFill>
            <a:srgbClr val="0066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3" name=""/>
          <p:cNvSpPr/>
          <p:nvPr/>
        </p:nvSpPr>
        <p:spPr>
          <a:xfrm>
            <a:off x="3368520" y="4156200"/>
            <a:ext cx="212760" cy="585720"/>
          </a:xfrm>
          <a:prstGeom prst="rect">
            <a:avLst/>
          </a:prstGeom>
          <a:solidFill>
            <a:srgbClr val="ffcc00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4" name=""/>
          <p:cNvSpPr/>
          <p:nvPr/>
        </p:nvSpPr>
        <p:spPr>
          <a:xfrm>
            <a:off x="3916440" y="4017960"/>
            <a:ext cx="212760" cy="723960"/>
          </a:xfrm>
          <a:prstGeom prst="rect">
            <a:avLst/>
          </a:prstGeom>
          <a:solidFill>
            <a:srgbClr val="9966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5" name=""/>
          <p:cNvSpPr/>
          <p:nvPr/>
        </p:nvSpPr>
        <p:spPr>
          <a:xfrm>
            <a:off x="4464000" y="4002120"/>
            <a:ext cx="228600" cy="739800"/>
          </a:xfrm>
          <a:prstGeom prst="rect">
            <a:avLst/>
          </a:prstGeom>
          <a:solidFill>
            <a:srgbClr val="000000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6" name=""/>
          <p:cNvSpPr/>
          <p:nvPr/>
        </p:nvSpPr>
        <p:spPr>
          <a:xfrm>
            <a:off x="5025960" y="4002120"/>
            <a:ext cx="214200" cy="739800"/>
          </a:xfrm>
          <a:prstGeom prst="rect">
            <a:avLst/>
          </a:prstGeom>
          <a:solidFill>
            <a:srgbClr val="ff3399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7" name=""/>
          <p:cNvSpPr/>
          <p:nvPr/>
        </p:nvSpPr>
        <p:spPr>
          <a:xfrm>
            <a:off x="5573880" y="3940200"/>
            <a:ext cx="214200" cy="801720"/>
          </a:xfrm>
          <a:prstGeom prst="rect">
            <a:avLst/>
          </a:prstGeom>
          <a:solidFill>
            <a:srgbClr val="660033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8" name=""/>
          <p:cNvSpPr/>
          <p:nvPr/>
        </p:nvSpPr>
        <p:spPr>
          <a:xfrm>
            <a:off x="6121440" y="3909960"/>
            <a:ext cx="214200" cy="831960"/>
          </a:xfrm>
          <a:prstGeom prst="rect">
            <a:avLst/>
          </a:prstGeom>
          <a:solidFill>
            <a:srgbClr val="666699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9" name=""/>
          <p:cNvSpPr/>
          <p:nvPr/>
        </p:nvSpPr>
        <p:spPr>
          <a:xfrm>
            <a:off x="6670800" y="3693960"/>
            <a:ext cx="212760" cy="1047960"/>
          </a:xfrm>
          <a:prstGeom prst="rect">
            <a:avLst/>
          </a:prstGeom>
          <a:solidFill>
            <a:srgbClr val="ff99ff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0" name=""/>
          <p:cNvSpPr/>
          <p:nvPr/>
        </p:nvSpPr>
        <p:spPr>
          <a:xfrm>
            <a:off x="7218360" y="3525840"/>
            <a:ext cx="212760" cy="1216080"/>
          </a:xfrm>
          <a:prstGeom prst="rect">
            <a:avLst/>
          </a:prstGeom>
          <a:solidFill>
            <a:srgbClr val="ff9933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1" name=""/>
          <p:cNvSpPr/>
          <p:nvPr/>
        </p:nvSpPr>
        <p:spPr>
          <a:xfrm>
            <a:off x="7765920" y="2509920"/>
            <a:ext cx="212760" cy="2232000"/>
          </a:xfrm>
          <a:prstGeom prst="rect">
            <a:avLst/>
          </a:prstGeom>
          <a:solidFill>
            <a:srgbClr val="000099"/>
          </a:solidFill>
          <a:ln w="158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2" name=""/>
          <p:cNvSpPr/>
          <p:nvPr/>
        </p:nvSpPr>
        <p:spPr>
          <a:xfrm>
            <a:off x="1557360" y="1969920"/>
            <a:ext cx="1440" cy="27720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3" name=""/>
          <p:cNvSpPr/>
          <p:nvPr/>
        </p:nvSpPr>
        <p:spPr>
          <a:xfrm>
            <a:off x="1511280" y="4741920"/>
            <a:ext cx="46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4" name=""/>
          <p:cNvSpPr/>
          <p:nvPr/>
        </p:nvSpPr>
        <p:spPr>
          <a:xfrm>
            <a:off x="1511280" y="4280040"/>
            <a:ext cx="46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5" name=""/>
          <p:cNvSpPr/>
          <p:nvPr/>
        </p:nvSpPr>
        <p:spPr>
          <a:xfrm>
            <a:off x="1511280" y="3817800"/>
            <a:ext cx="46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6" name=""/>
          <p:cNvSpPr/>
          <p:nvPr/>
        </p:nvSpPr>
        <p:spPr>
          <a:xfrm>
            <a:off x="1511280" y="3355920"/>
            <a:ext cx="46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7" name=""/>
          <p:cNvSpPr/>
          <p:nvPr/>
        </p:nvSpPr>
        <p:spPr>
          <a:xfrm>
            <a:off x="1511280" y="2894040"/>
            <a:ext cx="46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8" name=""/>
          <p:cNvSpPr/>
          <p:nvPr/>
        </p:nvSpPr>
        <p:spPr>
          <a:xfrm>
            <a:off x="1511280" y="2432160"/>
            <a:ext cx="46080" cy="144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9" name=""/>
          <p:cNvSpPr/>
          <p:nvPr/>
        </p:nvSpPr>
        <p:spPr>
          <a:xfrm>
            <a:off x="1511280" y="1969920"/>
            <a:ext cx="46080" cy="1800"/>
          </a:xfrm>
          <a:prstGeom prst="line">
            <a:avLst/>
          </a:prstGeom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0" name=""/>
          <p:cNvSpPr/>
          <p:nvPr/>
        </p:nvSpPr>
        <p:spPr>
          <a:xfrm>
            <a:off x="1389240" y="4633920"/>
            <a:ext cx="921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1" name=""/>
          <p:cNvSpPr/>
          <p:nvPr/>
        </p:nvSpPr>
        <p:spPr>
          <a:xfrm>
            <a:off x="1305000" y="4172040"/>
            <a:ext cx="18396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2" name=""/>
          <p:cNvSpPr/>
          <p:nvPr/>
        </p:nvSpPr>
        <p:spPr>
          <a:xfrm>
            <a:off x="1214640" y="3710160"/>
            <a:ext cx="275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3" name=""/>
          <p:cNvSpPr/>
          <p:nvPr/>
        </p:nvSpPr>
        <p:spPr>
          <a:xfrm>
            <a:off x="1214640" y="3247920"/>
            <a:ext cx="275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4" name=""/>
          <p:cNvSpPr/>
          <p:nvPr/>
        </p:nvSpPr>
        <p:spPr>
          <a:xfrm>
            <a:off x="1214640" y="2786040"/>
            <a:ext cx="275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5" name=""/>
          <p:cNvSpPr/>
          <p:nvPr/>
        </p:nvSpPr>
        <p:spPr>
          <a:xfrm>
            <a:off x="1214640" y="2324160"/>
            <a:ext cx="275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6" name=""/>
          <p:cNvSpPr/>
          <p:nvPr/>
        </p:nvSpPr>
        <p:spPr>
          <a:xfrm>
            <a:off x="1214640" y="1863720"/>
            <a:ext cx="27540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PlaceHolder 1"/>
          <p:cNvSpPr>
            <a:spLocks noGrp="1"/>
          </p:cNvSpPr>
          <p:nvPr>
            <p:ph type="title"/>
          </p:nvPr>
        </p:nvSpPr>
        <p:spPr>
          <a:xfrm>
            <a:off x="185760" y="146160"/>
            <a:ext cx="80359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Exposures:</a:t>
            </a: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Some Indicative Sample Pricing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48" name=""/>
          <p:cNvGraphicFramePr/>
          <p:nvPr/>
        </p:nvGraphicFramePr>
        <p:xfrm>
          <a:off x="282600" y="1279440"/>
          <a:ext cx="8550360" cy="4724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82600" y="1279440"/>
                    <a:ext cx="8550360" cy="47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50" name=""/>
          <p:cNvSpPr/>
          <p:nvPr/>
        </p:nvSpPr>
        <p:spPr>
          <a:xfrm>
            <a:off x="4966920" y="1337400"/>
            <a:ext cx="3490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(in Basis Points: 100bps = 1%)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PlaceHolder 1"/>
          <p:cNvSpPr>
            <a:spLocks noGrp="1"/>
          </p:cNvSpPr>
          <p:nvPr>
            <p:ph type="title"/>
          </p:nvPr>
        </p:nvSpPr>
        <p:spPr>
          <a:xfrm>
            <a:off x="244440" y="42480"/>
            <a:ext cx="769464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Online Portfolio Tracking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52" name="" descr=""/>
          <p:cNvPicPr/>
          <p:nvPr/>
        </p:nvPicPr>
        <p:blipFill>
          <a:blip r:embed="rId1"/>
          <a:stretch/>
        </p:blipFill>
        <p:spPr>
          <a:xfrm>
            <a:off x="0" y="966960"/>
            <a:ext cx="9144000" cy="5891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Value of the Enron Cost of Credit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4" name=""/>
          <p:cNvSpPr/>
          <p:nvPr/>
        </p:nvSpPr>
        <p:spPr>
          <a:xfrm>
            <a:off x="141120" y="2413080"/>
            <a:ext cx="2576520" cy="37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22 rating levels     (AAA to 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Updated infrequently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 time dimension (current period only)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Qualitative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“Opinion” oriented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Coarse granularity - inconsistencies with levels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Rating based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tabLst>
                <a:tab algn="l" pos="0"/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looking backwards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5" name=""/>
          <p:cNvSpPr/>
          <p:nvPr/>
        </p:nvSpPr>
        <p:spPr>
          <a:xfrm>
            <a:off x="41400" y="1508040"/>
            <a:ext cx="27795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Traditional Credit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6" name=""/>
          <p:cNvSpPr/>
          <p:nvPr/>
        </p:nvSpPr>
        <p:spPr>
          <a:xfrm>
            <a:off x="6254640" y="1469880"/>
            <a:ext cx="28800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New Economy Credit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Management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7" name=""/>
          <p:cNvSpPr/>
          <p:nvPr/>
        </p:nvSpPr>
        <p:spPr>
          <a:xfrm>
            <a:off x="6432480" y="2413080"/>
            <a:ext cx="2525760" cy="365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Cost of Credit (ECC)  10,000 ratings levels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Updated daily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5 year time horizon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Quantitative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“Price” oriented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Fine granularity - no inconsistencies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based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20000"/>
              </a:lnSpc>
              <a:tabLst>
                <a:tab algn="l" pos="0"/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looking forward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8" name=""/>
          <p:cNvSpPr/>
          <p:nvPr/>
        </p:nvSpPr>
        <p:spPr>
          <a:xfrm>
            <a:off x="2563920" y="2324160"/>
            <a:ext cx="3848040" cy="4098960"/>
          </a:xfrm>
          <a:prstGeom prst="rect">
            <a:avLst/>
          </a:prstGeom>
          <a:solidFill>
            <a:srgbClr val="4b73d5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168120" algn="ctr">
              <a:lnSpc>
                <a:spcPct val="120000"/>
              </a:lnSpc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Example Exchange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 algn="ctr">
              <a:lnSpc>
                <a:spcPct val="120000"/>
              </a:lnSpc>
              <a:spcAft>
                <a:spcPts val="451"/>
              </a:spcAft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Participants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20000"/>
              </a:lnSpc>
              <a:spcAft>
                <a:spcPts val="400"/>
              </a:spcAft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“Rating”</a:t>
            </a:r>
            <a:r>
              <a:rPr b="1" i="1" lang="en-US" sz="16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“Price”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20000"/>
              </a:lnSpc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S&amp;P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ECC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20000"/>
              </a:lnSpc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AAA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General Electric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0.06%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20000"/>
              </a:lnSpc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20000"/>
              </a:lnSpc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BBB+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International Paper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0.56%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BBB+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 </a:t>
            </a: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        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0.52%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20000"/>
              </a:lnSpc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BBB+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Marconi Corp.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0.31%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20000"/>
              </a:lnSpc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20000"/>
              </a:lnSpc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B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Amazon.com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11.65%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00000"/>
              </a:lnSpc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8120">
              <a:lnSpc>
                <a:spcPct val="120000"/>
              </a:lnSpc>
              <a:spcAft>
                <a:spcPts val="799"/>
              </a:spcAft>
              <a:tabLst>
                <a:tab algn="l" pos="0"/>
                <a:tab algn="l" pos="795240"/>
                <a:tab algn="l" pos="2463840"/>
                <a:tab algn="l" pos="25146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B-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Dictaphone Corp.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66"/>
                </a:solidFill>
                <a:effectLst/>
                <a:uFillTx/>
                <a:latin typeface="Arial"/>
              </a:rPr>
              <a:t>6.03%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59" name="ecc_cap" descr=""/>
          <p:cNvPicPr/>
          <p:nvPr/>
        </p:nvPicPr>
        <p:blipFill>
          <a:blip r:embed="rId1"/>
          <a:stretch/>
        </p:blipFill>
        <p:spPr>
          <a:xfrm>
            <a:off x="2946240" y="1477800"/>
            <a:ext cx="3083040" cy="75276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Product Comparisons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1" name=""/>
          <p:cNvSpPr/>
          <p:nvPr/>
        </p:nvSpPr>
        <p:spPr>
          <a:xfrm>
            <a:off x="76320" y="2070000"/>
            <a:ext cx="8889840" cy="428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60000"/>
              </a:lnSpc>
              <a:spcAft>
                <a:spcPts val="10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Time to payout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 days after filing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60000"/>
              </a:lnSpc>
              <a:spcAft>
                <a:spcPts val="10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Certainty of payout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definite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moderate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60000"/>
              </a:lnSpc>
              <a:spcAft>
                <a:spcPts val="10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Time to implement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hours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 to 13 days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days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60000"/>
              </a:lnSpc>
              <a:spcAft>
                <a:spcPts val="10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Linked to specific transactions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yes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60000"/>
              </a:lnSpc>
              <a:spcAft>
                <a:spcPts val="10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Liquidity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yes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28600" indent="-228600">
              <a:lnSpc>
                <a:spcPct val="160000"/>
              </a:lnSpc>
              <a:spcAft>
                <a:spcPts val="1001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2057400"/>
                <a:tab algn="l" pos="292104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Repeated legal intervention</a:t>
            </a: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yes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yes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2" name=""/>
          <p:cNvSpPr/>
          <p:nvPr/>
        </p:nvSpPr>
        <p:spPr>
          <a:xfrm>
            <a:off x="438840" y="1711440"/>
            <a:ext cx="1241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Features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3" name=""/>
          <p:cNvSpPr/>
          <p:nvPr/>
        </p:nvSpPr>
        <p:spPr>
          <a:xfrm>
            <a:off x="5473440" y="1498680"/>
            <a:ext cx="1269360" cy="61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Letter of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Credit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4" name=""/>
          <p:cNvSpPr/>
          <p:nvPr/>
        </p:nvSpPr>
        <p:spPr>
          <a:xfrm>
            <a:off x="7121880" y="1406520"/>
            <a:ext cx="13831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Credit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Insurance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5" name=""/>
          <p:cNvSpPr/>
          <p:nvPr/>
        </p:nvSpPr>
        <p:spPr>
          <a:xfrm>
            <a:off x="2825640" y="1406520"/>
            <a:ext cx="24577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EnronCredit.com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Bankruptcy Swaps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"/>
          <p:cNvSpPr/>
          <p:nvPr/>
        </p:nvSpPr>
        <p:spPr>
          <a:xfrm>
            <a:off x="352440" y="1384200"/>
            <a:ext cx="69231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7" name=""/>
          <p:cNvSpPr/>
          <p:nvPr/>
        </p:nvSpPr>
        <p:spPr>
          <a:xfrm>
            <a:off x="352440" y="3581280"/>
            <a:ext cx="6646680" cy="97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2900" strike="noStrike" u="none">
                <a:solidFill>
                  <a:srgbClr val="f00000"/>
                </a:solidFill>
                <a:effectLst/>
                <a:uFillTx/>
                <a:latin typeface="Arial"/>
              </a:rPr>
              <a:t>Credit Risk - 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2900" strike="noStrike" u="none">
                <a:solidFill>
                  <a:srgbClr val="f00000"/>
                </a:solidFill>
                <a:effectLst/>
                <a:uFillTx/>
                <a:latin typeface="Arial"/>
              </a:rPr>
              <a:t>Portfolio Management Approach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PlaceHolder 1"/>
          <p:cNvSpPr>
            <a:spLocks noGrp="1"/>
          </p:cNvSpPr>
          <p:nvPr>
            <p:ph type="title"/>
          </p:nvPr>
        </p:nvSpPr>
        <p:spPr>
          <a:xfrm>
            <a:off x="576360" y="88920"/>
            <a:ext cx="73627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Firms can Optimize Credit Profiles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969" name=""/>
          <p:cNvGrpSpPr/>
          <p:nvPr/>
        </p:nvGrpSpPr>
        <p:grpSpPr>
          <a:xfrm>
            <a:off x="968400" y="1228680"/>
            <a:ext cx="7033680" cy="4995720"/>
            <a:chOff x="968400" y="1228680"/>
            <a:chExt cx="7033680" cy="4995720"/>
          </a:xfrm>
        </p:grpSpPr>
        <p:sp>
          <p:nvSpPr>
            <p:cNvPr id="970" name=""/>
            <p:cNvSpPr/>
            <p:nvPr/>
          </p:nvSpPr>
          <p:spPr>
            <a:xfrm>
              <a:off x="968400" y="1228680"/>
              <a:ext cx="7033680" cy="4995720"/>
            </a:xfrm>
            <a:prstGeom prst="rect">
              <a:avLst/>
            </a:prstGeom>
            <a:solidFill>
              <a:srgbClr val="cc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4573800" y="3463920"/>
              <a:ext cx="207720" cy="61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4573800" y="3133440"/>
              <a:ext cx="415440" cy="126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4573800" y="2804400"/>
              <a:ext cx="624960" cy="189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4573800" y="2474280"/>
              <a:ext cx="834480" cy="252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4573800" y="2145240"/>
              <a:ext cx="1044000" cy="3135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4781880" y="3525480"/>
              <a:ext cx="127080" cy="164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4989600" y="3259800"/>
              <a:ext cx="259920" cy="3286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5199120" y="2993760"/>
              <a:ext cx="387000" cy="493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5408640" y="2726640"/>
              <a:ext cx="515520" cy="657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5618160" y="2459160"/>
              <a:ext cx="644760" cy="8236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4908960" y="3690000"/>
              <a:ext cx="1440" cy="2041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5249520" y="3588840"/>
              <a:ext cx="1440" cy="406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5586120" y="3487320"/>
              <a:ext cx="1440" cy="6091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5924520" y="3384000"/>
              <a:ext cx="1440" cy="8157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6263280" y="3282840"/>
              <a:ext cx="1440" cy="1018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0" name=""/>
            <p:cNvSpPr/>
            <p:nvPr/>
          </p:nvSpPr>
          <p:spPr>
            <a:xfrm flipH="1">
              <a:off x="4781520" y="3894120"/>
              <a:ext cx="127080" cy="164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1" name=""/>
            <p:cNvSpPr/>
            <p:nvPr/>
          </p:nvSpPr>
          <p:spPr>
            <a:xfrm flipH="1">
              <a:off x="4989600" y="3995640"/>
              <a:ext cx="259920" cy="3286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2" name=""/>
            <p:cNvSpPr/>
            <p:nvPr/>
          </p:nvSpPr>
          <p:spPr>
            <a:xfrm flipH="1">
              <a:off x="5198760" y="4096800"/>
              <a:ext cx="387000" cy="493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3" name=""/>
            <p:cNvSpPr/>
            <p:nvPr/>
          </p:nvSpPr>
          <p:spPr>
            <a:xfrm flipH="1">
              <a:off x="5408640" y="4200120"/>
              <a:ext cx="515520" cy="657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4" name=""/>
            <p:cNvSpPr/>
            <p:nvPr/>
          </p:nvSpPr>
          <p:spPr>
            <a:xfrm flipH="1">
              <a:off x="5617800" y="4301280"/>
              <a:ext cx="644760" cy="8236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6" name=""/>
            <p:cNvSpPr/>
            <p:nvPr/>
          </p:nvSpPr>
          <p:spPr>
            <a:xfrm flipH="1">
              <a:off x="4573440" y="4058640"/>
              <a:ext cx="207720" cy="61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7" name=""/>
            <p:cNvSpPr/>
            <p:nvPr/>
          </p:nvSpPr>
          <p:spPr>
            <a:xfrm flipH="1">
              <a:off x="4573800" y="4324320"/>
              <a:ext cx="415440" cy="1260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8" name=""/>
            <p:cNvSpPr/>
            <p:nvPr/>
          </p:nvSpPr>
          <p:spPr>
            <a:xfrm flipH="1">
              <a:off x="4573800" y="4590360"/>
              <a:ext cx="624960" cy="189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99" name=""/>
            <p:cNvSpPr/>
            <p:nvPr/>
          </p:nvSpPr>
          <p:spPr>
            <a:xfrm flipH="1">
              <a:off x="4573800" y="4857480"/>
              <a:ext cx="834480" cy="252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0" name=""/>
            <p:cNvSpPr/>
            <p:nvPr/>
          </p:nvSpPr>
          <p:spPr>
            <a:xfrm flipH="1">
              <a:off x="4573800" y="5124960"/>
              <a:ext cx="1044000" cy="3135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2" name=""/>
            <p:cNvSpPr/>
            <p:nvPr/>
          </p:nvSpPr>
          <p:spPr>
            <a:xfrm flipH="1" flipV="1">
              <a:off x="4364280" y="4058640"/>
              <a:ext cx="209520" cy="61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3" name=""/>
            <p:cNvSpPr/>
            <p:nvPr/>
          </p:nvSpPr>
          <p:spPr>
            <a:xfrm flipH="1" flipV="1">
              <a:off x="4156920" y="4324320"/>
              <a:ext cx="416880" cy="1260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4" name=""/>
            <p:cNvSpPr/>
            <p:nvPr/>
          </p:nvSpPr>
          <p:spPr>
            <a:xfrm flipH="1" flipV="1">
              <a:off x="3947040" y="4590360"/>
              <a:ext cx="626400" cy="189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5" name=""/>
            <p:cNvSpPr/>
            <p:nvPr/>
          </p:nvSpPr>
          <p:spPr>
            <a:xfrm flipH="1" flipV="1">
              <a:off x="3737160" y="4857120"/>
              <a:ext cx="836280" cy="252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6" name=""/>
            <p:cNvSpPr/>
            <p:nvPr/>
          </p:nvSpPr>
          <p:spPr>
            <a:xfrm flipH="1" flipV="1">
              <a:off x="3527640" y="5124600"/>
              <a:ext cx="1045800" cy="3135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8" name=""/>
            <p:cNvSpPr/>
            <p:nvPr/>
          </p:nvSpPr>
          <p:spPr>
            <a:xfrm flipH="1" flipV="1">
              <a:off x="4236840" y="3893760"/>
              <a:ext cx="127080" cy="164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09" name=""/>
            <p:cNvSpPr/>
            <p:nvPr/>
          </p:nvSpPr>
          <p:spPr>
            <a:xfrm flipH="1" flipV="1">
              <a:off x="3897000" y="3995280"/>
              <a:ext cx="259920" cy="3286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0" name=""/>
            <p:cNvSpPr/>
            <p:nvPr/>
          </p:nvSpPr>
          <p:spPr>
            <a:xfrm flipH="1" flipV="1">
              <a:off x="3559680" y="4096800"/>
              <a:ext cx="387000" cy="493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1" name=""/>
            <p:cNvSpPr/>
            <p:nvPr/>
          </p:nvSpPr>
          <p:spPr>
            <a:xfrm flipH="1" flipV="1">
              <a:off x="3221640" y="4200120"/>
              <a:ext cx="515520" cy="657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2" name=""/>
            <p:cNvSpPr/>
            <p:nvPr/>
          </p:nvSpPr>
          <p:spPr>
            <a:xfrm flipH="1" flipV="1">
              <a:off x="2882520" y="4301280"/>
              <a:ext cx="644760" cy="8236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4" name=""/>
            <p:cNvSpPr/>
            <p:nvPr/>
          </p:nvSpPr>
          <p:spPr>
            <a:xfrm flipV="1">
              <a:off x="4237200" y="3689640"/>
              <a:ext cx="1800" cy="2041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5" name=""/>
            <p:cNvSpPr/>
            <p:nvPr/>
          </p:nvSpPr>
          <p:spPr>
            <a:xfrm flipV="1">
              <a:off x="3897000" y="3588480"/>
              <a:ext cx="1800" cy="406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6" name=""/>
            <p:cNvSpPr/>
            <p:nvPr/>
          </p:nvSpPr>
          <p:spPr>
            <a:xfrm flipV="1">
              <a:off x="3560040" y="3487320"/>
              <a:ext cx="1800" cy="6091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7" name=""/>
            <p:cNvSpPr/>
            <p:nvPr/>
          </p:nvSpPr>
          <p:spPr>
            <a:xfrm flipV="1">
              <a:off x="3221640" y="3384000"/>
              <a:ext cx="1440" cy="8157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8" name=""/>
            <p:cNvSpPr/>
            <p:nvPr/>
          </p:nvSpPr>
          <p:spPr>
            <a:xfrm flipV="1">
              <a:off x="2882880" y="3282480"/>
              <a:ext cx="1800" cy="1018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0" name=""/>
            <p:cNvSpPr/>
            <p:nvPr/>
          </p:nvSpPr>
          <p:spPr>
            <a:xfrm flipV="1">
              <a:off x="4237200" y="3525120"/>
              <a:ext cx="127080" cy="1645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1" name=""/>
            <p:cNvSpPr/>
            <p:nvPr/>
          </p:nvSpPr>
          <p:spPr>
            <a:xfrm flipV="1">
              <a:off x="3897000" y="3259440"/>
              <a:ext cx="259920" cy="3286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2" name=""/>
            <p:cNvSpPr/>
            <p:nvPr/>
          </p:nvSpPr>
          <p:spPr>
            <a:xfrm flipV="1">
              <a:off x="3560040" y="2993760"/>
              <a:ext cx="387000" cy="493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3" name=""/>
            <p:cNvSpPr/>
            <p:nvPr/>
          </p:nvSpPr>
          <p:spPr>
            <a:xfrm flipV="1">
              <a:off x="3221640" y="2726640"/>
              <a:ext cx="515520" cy="657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4" name=""/>
            <p:cNvSpPr/>
            <p:nvPr/>
          </p:nvSpPr>
          <p:spPr>
            <a:xfrm flipV="1">
              <a:off x="2882880" y="2459160"/>
              <a:ext cx="644760" cy="8236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4573800" y="3792960"/>
              <a:ext cx="180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6" name=""/>
            <p:cNvSpPr/>
            <p:nvPr/>
          </p:nvSpPr>
          <p:spPr>
            <a:xfrm flipV="1">
              <a:off x="4364280" y="3463920"/>
              <a:ext cx="209520" cy="612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4400" bIns="14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7" name=""/>
            <p:cNvSpPr/>
            <p:nvPr/>
          </p:nvSpPr>
          <p:spPr>
            <a:xfrm flipV="1">
              <a:off x="4156920" y="3133080"/>
              <a:ext cx="416880" cy="126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8" name=""/>
            <p:cNvSpPr/>
            <p:nvPr/>
          </p:nvSpPr>
          <p:spPr>
            <a:xfrm flipV="1">
              <a:off x="3947040" y="2804400"/>
              <a:ext cx="626400" cy="189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29" name=""/>
            <p:cNvSpPr/>
            <p:nvPr/>
          </p:nvSpPr>
          <p:spPr>
            <a:xfrm flipV="1">
              <a:off x="3737520" y="2473920"/>
              <a:ext cx="836280" cy="252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0" name=""/>
            <p:cNvSpPr/>
            <p:nvPr/>
          </p:nvSpPr>
          <p:spPr>
            <a:xfrm flipV="1">
              <a:off x="3528000" y="2144880"/>
              <a:ext cx="1045800" cy="3135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2882880" y="2459160"/>
              <a:ext cx="3380040" cy="1842120"/>
            </a:xfrm>
            <a:custGeom>
              <a:avLst/>
              <a:gdLst/>
              <a:ahLst/>
              <a:rect l="l" t="t" r="r" b="b"/>
              <a:pathLst>
                <a:path w="3772" h="2218">
                  <a:moveTo>
                    <a:pt x="1886" y="1010"/>
                  </a:moveTo>
                  <a:lnTo>
                    <a:pt x="1886" y="1605"/>
                  </a:lnTo>
                  <a:lnTo>
                    <a:pt x="1886" y="1605"/>
                  </a:lnTo>
                  <a:lnTo>
                    <a:pt x="3772" y="2218"/>
                  </a:lnTo>
                  <a:lnTo>
                    <a:pt x="2119" y="1927"/>
                  </a:lnTo>
                  <a:lnTo>
                    <a:pt x="1886" y="1605"/>
                  </a:lnTo>
                  <a:lnTo>
                    <a:pt x="1886" y="1605"/>
                  </a:lnTo>
                  <a:lnTo>
                    <a:pt x="0" y="2218"/>
                  </a:lnTo>
                  <a:lnTo>
                    <a:pt x="943" y="1299"/>
                  </a:lnTo>
                  <a:lnTo>
                    <a:pt x="720" y="0"/>
                  </a:lnTo>
                  <a:lnTo>
                    <a:pt x="1886" y="1010"/>
                  </a:lnTo>
                  <a:close/>
                </a:path>
              </a:pathLst>
            </a:custGeom>
            <a:solidFill>
              <a:srgbClr val="9999ff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3897000" y="3133440"/>
              <a:ext cx="1352520" cy="1316880"/>
            </a:xfrm>
            <a:custGeom>
              <a:avLst/>
              <a:gdLst/>
              <a:ahLst/>
              <a:rect l="l" t="t" r="r" b="b"/>
              <a:pathLst>
                <a:path w="1510" h="1586">
                  <a:moveTo>
                    <a:pt x="755" y="0"/>
                  </a:moveTo>
                  <a:lnTo>
                    <a:pt x="1221" y="151"/>
                  </a:lnTo>
                  <a:lnTo>
                    <a:pt x="1510" y="547"/>
                  </a:lnTo>
                  <a:lnTo>
                    <a:pt x="1510" y="1039"/>
                  </a:lnTo>
                  <a:lnTo>
                    <a:pt x="1221" y="1435"/>
                  </a:lnTo>
                  <a:lnTo>
                    <a:pt x="755" y="1586"/>
                  </a:lnTo>
                  <a:lnTo>
                    <a:pt x="289" y="1435"/>
                  </a:lnTo>
                  <a:lnTo>
                    <a:pt x="0" y="1039"/>
                  </a:lnTo>
                  <a:lnTo>
                    <a:pt x="0" y="547"/>
                  </a:lnTo>
                  <a:lnTo>
                    <a:pt x="289" y="151"/>
                  </a:lnTo>
                  <a:lnTo>
                    <a:pt x="755" y="0"/>
                  </a:lnTo>
                  <a:close/>
                </a:path>
              </a:pathLst>
            </a:custGeom>
            <a:solidFill>
              <a:srgbClr val="800000"/>
            </a:solidFill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3" name=""/>
            <p:cNvSpPr/>
            <p:nvPr/>
          </p:nvSpPr>
          <p:spPr>
            <a:xfrm flipV="1">
              <a:off x="4573800" y="2145240"/>
              <a:ext cx="1800" cy="16473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4" name=""/>
            <p:cNvSpPr/>
            <p:nvPr/>
          </p:nvSpPr>
          <p:spPr>
            <a:xfrm flipV="1">
              <a:off x="4573800" y="2459160"/>
              <a:ext cx="1044000" cy="1333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5" name=""/>
            <p:cNvSpPr/>
            <p:nvPr/>
          </p:nvSpPr>
          <p:spPr>
            <a:xfrm flipV="1">
              <a:off x="4573800" y="3282840"/>
              <a:ext cx="1689120" cy="5097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4573800" y="3792960"/>
              <a:ext cx="1689120" cy="5083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4573800" y="3792960"/>
              <a:ext cx="1044000" cy="13320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4573800" y="3792960"/>
              <a:ext cx="1800" cy="1645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39" name=""/>
            <p:cNvSpPr/>
            <p:nvPr/>
          </p:nvSpPr>
          <p:spPr>
            <a:xfrm flipH="1">
              <a:off x="3527640" y="3792960"/>
              <a:ext cx="1045800" cy="13320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0" name=""/>
            <p:cNvSpPr/>
            <p:nvPr/>
          </p:nvSpPr>
          <p:spPr>
            <a:xfrm flipH="1">
              <a:off x="2882520" y="3792960"/>
              <a:ext cx="1690920" cy="5083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1" name=""/>
            <p:cNvSpPr/>
            <p:nvPr/>
          </p:nvSpPr>
          <p:spPr>
            <a:xfrm flipH="1" flipV="1">
              <a:off x="2882520" y="3282840"/>
              <a:ext cx="1690920" cy="50976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2" name=""/>
            <p:cNvSpPr/>
            <p:nvPr/>
          </p:nvSpPr>
          <p:spPr>
            <a:xfrm flipH="1" flipV="1">
              <a:off x="3527640" y="2459160"/>
              <a:ext cx="1045800" cy="133344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4223520" y="3688200"/>
              <a:ext cx="1990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4223520" y="3359160"/>
              <a:ext cx="1990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4223520" y="3030480"/>
              <a:ext cx="1990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4223520" y="2701800"/>
              <a:ext cx="1990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$6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4223520" y="2370960"/>
              <a:ext cx="1990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4113360" y="2040480"/>
              <a:ext cx="2980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$10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4098240" y="1844640"/>
              <a:ext cx="8532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Aerospace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5674320" y="2317680"/>
              <a:ext cx="3675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Auto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6334560" y="3164760"/>
              <a:ext cx="11109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Entertainment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6336360" y="4211280"/>
              <a:ext cx="83304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Chemicals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5673600" y="5060160"/>
              <a:ext cx="87264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Electronics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4320000" y="5531760"/>
              <a:ext cx="4564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Retail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2557440" y="5060160"/>
              <a:ext cx="8233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Machinery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1960560" y="4211280"/>
              <a:ext cx="7635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Oil &amp; Gas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1950840" y="3164760"/>
              <a:ext cx="77364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Telecoms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2835720" y="2317680"/>
              <a:ext cx="5752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Utilities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059" name=""/>
            <p:cNvSpPr/>
            <p:nvPr/>
          </p:nvSpPr>
          <p:spPr>
            <a:xfrm>
              <a:off x="6134040" y="5513760"/>
              <a:ext cx="1710360" cy="4914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grpSp>
          <p:nvGrpSpPr>
            <p:cNvPr id="1060" name=""/>
            <p:cNvGrpSpPr/>
            <p:nvPr/>
          </p:nvGrpSpPr>
          <p:grpSpPr>
            <a:xfrm>
              <a:off x="6205680" y="5528520"/>
              <a:ext cx="1463400" cy="459720"/>
              <a:chOff x="6205680" y="5528520"/>
              <a:chExt cx="1463400" cy="459720"/>
            </a:xfrm>
          </p:grpSpPr>
          <p:sp>
            <p:nvSpPr>
              <p:cNvPr id="1061" name=""/>
              <p:cNvSpPr/>
              <p:nvPr/>
            </p:nvSpPr>
            <p:spPr>
              <a:xfrm>
                <a:off x="6205680" y="5574600"/>
                <a:ext cx="121680" cy="112680"/>
              </a:xfrm>
              <a:prstGeom prst="rect">
                <a:avLst/>
              </a:prstGeom>
              <a:solidFill>
                <a:srgbClr val="9999ff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62" name=""/>
              <p:cNvSpPr/>
              <p:nvPr/>
            </p:nvSpPr>
            <p:spPr>
              <a:xfrm>
                <a:off x="6369840" y="5528520"/>
                <a:ext cx="1299240" cy="213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Actual Exposure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63" name=""/>
              <p:cNvSpPr/>
              <p:nvPr/>
            </p:nvSpPr>
            <p:spPr>
              <a:xfrm>
                <a:off x="6205680" y="5820480"/>
                <a:ext cx="121680" cy="112680"/>
              </a:xfrm>
              <a:prstGeom prst="rect">
                <a:avLst/>
              </a:prstGeom>
              <a:solidFill>
                <a:srgbClr val="800000"/>
              </a:solidFill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64" name=""/>
              <p:cNvSpPr/>
              <p:nvPr/>
            </p:nvSpPr>
            <p:spPr>
              <a:xfrm>
                <a:off x="6369840" y="5774400"/>
                <a:ext cx="1190160" cy="2138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400" strike="noStrike" u="none">
                    <a:solidFill>
                      <a:srgbClr val="000000"/>
                    </a:solidFill>
                    <a:effectLst/>
                    <a:uFillTx/>
                    <a:latin typeface="Arial"/>
                  </a:rPr>
                  <a:t>Ideal Exposure</a:t>
                </a:r>
                <a:endPara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76360" y="88920"/>
            <a:ext cx="73627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Company-Level Credit Exposure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371160" y="1981080"/>
            <a:ext cx="8289720" cy="340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lnSpc>
                <a:spcPct val="125000"/>
              </a:lnSpc>
              <a:spcAft>
                <a:spcPts val="1049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Firms exposed to few industries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25000"/>
              </a:lnSpc>
              <a:spcAft>
                <a:spcPts val="1049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Exposure is to small number of firms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25000"/>
              </a:lnSpc>
              <a:spcAft>
                <a:spcPts val="1049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Highly Concentrated Credit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25000"/>
              </a:lnSpc>
              <a:spcAft>
                <a:spcPts val="1049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 to diversify exposure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25000"/>
              </a:lnSpc>
              <a:spcAft>
                <a:spcPts val="825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Opportunity to sell unused credit capacity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PlaceHolder 1"/>
          <p:cNvSpPr>
            <a:spLocks noGrp="1"/>
          </p:cNvSpPr>
          <p:nvPr>
            <p:ph type="title"/>
          </p:nvPr>
        </p:nvSpPr>
        <p:spPr>
          <a:xfrm>
            <a:off x="576360" y="88920"/>
            <a:ext cx="73627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 Portfolio Risk Diversification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6" name=""/>
          <p:cNvSpPr/>
          <p:nvPr/>
        </p:nvSpPr>
        <p:spPr>
          <a:xfrm>
            <a:off x="4898880" y="6256440"/>
            <a:ext cx="359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Copyright @ 2000 by KMV, LLC.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067" name=""/>
          <p:cNvGrpSpPr/>
          <p:nvPr/>
        </p:nvGrpSpPr>
        <p:grpSpPr>
          <a:xfrm>
            <a:off x="649440" y="1378080"/>
            <a:ext cx="7873560" cy="4615560"/>
            <a:chOff x="649440" y="1378080"/>
            <a:chExt cx="7873560" cy="4615560"/>
          </a:xfrm>
        </p:grpSpPr>
        <p:grpSp>
          <p:nvGrpSpPr>
            <p:cNvPr id="1068" name=""/>
            <p:cNvGrpSpPr/>
            <p:nvPr/>
          </p:nvGrpSpPr>
          <p:grpSpPr>
            <a:xfrm>
              <a:off x="1500120" y="1378080"/>
              <a:ext cx="6661080" cy="3700440"/>
              <a:chOff x="1500120" y="1378080"/>
              <a:chExt cx="6661080" cy="3700440"/>
            </a:xfrm>
          </p:grpSpPr>
          <p:sp>
            <p:nvSpPr>
              <p:cNvPr id="1069" name=""/>
              <p:cNvSpPr/>
              <p:nvPr/>
            </p:nvSpPr>
            <p:spPr>
              <a:xfrm>
                <a:off x="1500120" y="1378080"/>
                <a:ext cx="6659640" cy="3625560"/>
              </a:xfrm>
              <a:prstGeom prst="rect">
                <a:avLst/>
              </a:prstGeom>
              <a:solidFill>
                <a:srgbClr val="ffff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0" name=""/>
              <p:cNvSpPr/>
              <p:nvPr/>
            </p:nvSpPr>
            <p:spPr>
              <a:xfrm>
                <a:off x="1500120" y="1378080"/>
                <a:ext cx="6659640" cy="3625560"/>
              </a:xfrm>
              <a:prstGeom prst="rect">
                <a:avLst/>
              </a:prstGeom>
              <a:solidFill>
                <a:srgbClr val="ffffcc"/>
              </a:solidFill>
              <a:ln w="7920">
                <a:solidFill>
                  <a:srgbClr val="808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1" name=""/>
              <p:cNvSpPr/>
              <p:nvPr/>
            </p:nvSpPr>
            <p:spPr>
              <a:xfrm>
                <a:off x="1500120" y="5003640"/>
                <a:ext cx="665964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2" name=""/>
              <p:cNvSpPr/>
              <p:nvPr/>
            </p:nvSpPr>
            <p:spPr>
              <a:xfrm flipV="1">
                <a:off x="1500120" y="5003640"/>
                <a:ext cx="1800" cy="748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3" name=""/>
              <p:cNvSpPr/>
              <p:nvPr/>
            </p:nvSpPr>
            <p:spPr>
              <a:xfrm flipV="1">
                <a:off x="2614680" y="5003640"/>
                <a:ext cx="1440" cy="748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4" name=""/>
              <p:cNvSpPr/>
              <p:nvPr/>
            </p:nvSpPr>
            <p:spPr>
              <a:xfrm flipV="1">
                <a:off x="3720960" y="5003640"/>
                <a:ext cx="1800" cy="748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5" name=""/>
              <p:cNvSpPr/>
              <p:nvPr/>
            </p:nvSpPr>
            <p:spPr>
              <a:xfrm flipV="1">
                <a:off x="4834080" y="5003640"/>
                <a:ext cx="1440" cy="748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6" name=""/>
              <p:cNvSpPr/>
              <p:nvPr/>
            </p:nvSpPr>
            <p:spPr>
              <a:xfrm flipV="1">
                <a:off x="5940360" y="5003640"/>
                <a:ext cx="1800" cy="748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7" name=""/>
              <p:cNvSpPr/>
              <p:nvPr/>
            </p:nvSpPr>
            <p:spPr>
              <a:xfrm flipV="1">
                <a:off x="7054920" y="5003640"/>
                <a:ext cx="1440" cy="748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8" name=""/>
              <p:cNvSpPr/>
              <p:nvPr/>
            </p:nvSpPr>
            <p:spPr>
              <a:xfrm flipV="1">
                <a:off x="8159760" y="5003640"/>
                <a:ext cx="1440" cy="748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8080" bIns="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79" name=""/>
              <p:cNvSpPr/>
              <p:nvPr/>
            </p:nvSpPr>
            <p:spPr>
              <a:xfrm>
                <a:off x="150012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0" name=""/>
              <p:cNvSpPr/>
              <p:nvPr/>
            </p:nvSpPr>
            <p:spPr>
              <a:xfrm>
                <a:off x="1515960" y="1378080"/>
                <a:ext cx="97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1" name=""/>
              <p:cNvSpPr/>
              <p:nvPr/>
            </p:nvSpPr>
            <p:spPr>
              <a:xfrm>
                <a:off x="152568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2" name=""/>
              <p:cNvSpPr/>
              <p:nvPr/>
            </p:nvSpPr>
            <p:spPr>
              <a:xfrm>
                <a:off x="153360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3" name=""/>
              <p:cNvSpPr/>
              <p:nvPr/>
            </p:nvSpPr>
            <p:spPr>
              <a:xfrm>
                <a:off x="154944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4" name=""/>
              <p:cNvSpPr/>
              <p:nvPr/>
            </p:nvSpPr>
            <p:spPr>
              <a:xfrm>
                <a:off x="155736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5" name=""/>
              <p:cNvSpPr/>
              <p:nvPr/>
            </p:nvSpPr>
            <p:spPr>
              <a:xfrm>
                <a:off x="156528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6" name=""/>
              <p:cNvSpPr/>
              <p:nvPr/>
            </p:nvSpPr>
            <p:spPr>
              <a:xfrm>
                <a:off x="158112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7" name=""/>
              <p:cNvSpPr/>
              <p:nvPr/>
            </p:nvSpPr>
            <p:spPr>
              <a:xfrm>
                <a:off x="158904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>
                <a:off x="1604880" y="1378080"/>
                <a:ext cx="97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89" name=""/>
              <p:cNvSpPr/>
              <p:nvPr/>
            </p:nvSpPr>
            <p:spPr>
              <a:xfrm>
                <a:off x="161460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0" name=""/>
              <p:cNvSpPr/>
              <p:nvPr/>
            </p:nvSpPr>
            <p:spPr>
              <a:xfrm>
                <a:off x="162252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1" name=""/>
              <p:cNvSpPr/>
              <p:nvPr/>
            </p:nvSpPr>
            <p:spPr>
              <a:xfrm>
                <a:off x="163836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2" name=""/>
              <p:cNvSpPr/>
              <p:nvPr/>
            </p:nvSpPr>
            <p:spPr>
              <a:xfrm>
                <a:off x="164628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3" name=""/>
              <p:cNvSpPr/>
              <p:nvPr/>
            </p:nvSpPr>
            <p:spPr>
              <a:xfrm>
                <a:off x="165420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4" name=""/>
              <p:cNvSpPr/>
              <p:nvPr/>
            </p:nvSpPr>
            <p:spPr>
              <a:xfrm>
                <a:off x="167004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5" name=""/>
              <p:cNvSpPr/>
              <p:nvPr/>
            </p:nvSpPr>
            <p:spPr>
              <a:xfrm>
                <a:off x="167796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6" name=""/>
              <p:cNvSpPr/>
              <p:nvPr/>
            </p:nvSpPr>
            <p:spPr>
              <a:xfrm>
                <a:off x="169380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7" name=""/>
              <p:cNvSpPr/>
              <p:nvPr/>
            </p:nvSpPr>
            <p:spPr>
              <a:xfrm>
                <a:off x="1701720" y="1378080"/>
                <a:ext cx="97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>
                <a:off x="171144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099" name=""/>
              <p:cNvSpPr/>
              <p:nvPr/>
            </p:nvSpPr>
            <p:spPr>
              <a:xfrm>
                <a:off x="172728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0" name=""/>
              <p:cNvSpPr/>
              <p:nvPr/>
            </p:nvSpPr>
            <p:spPr>
              <a:xfrm>
                <a:off x="173520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1" name=""/>
              <p:cNvSpPr/>
              <p:nvPr/>
            </p:nvSpPr>
            <p:spPr>
              <a:xfrm>
                <a:off x="174312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2" name=""/>
              <p:cNvSpPr/>
              <p:nvPr/>
            </p:nvSpPr>
            <p:spPr>
              <a:xfrm>
                <a:off x="175896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3" name=""/>
              <p:cNvSpPr/>
              <p:nvPr/>
            </p:nvSpPr>
            <p:spPr>
              <a:xfrm>
                <a:off x="1766880" y="1378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4" name=""/>
              <p:cNvSpPr/>
              <p:nvPr/>
            </p:nvSpPr>
            <p:spPr>
              <a:xfrm>
                <a:off x="1782720" y="1378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5" name=""/>
              <p:cNvSpPr/>
              <p:nvPr/>
            </p:nvSpPr>
            <p:spPr>
              <a:xfrm>
                <a:off x="1790640" y="137808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6" name=""/>
              <p:cNvSpPr/>
              <p:nvPr/>
            </p:nvSpPr>
            <p:spPr>
              <a:xfrm>
                <a:off x="1798560" y="1384200"/>
                <a:ext cx="176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7" name=""/>
              <p:cNvSpPr/>
              <p:nvPr/>
            </p:nvSpPr>
            <p:spPr>
              <a:xfrm>
                <a:off x="181620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>
                <a:off x="182412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09" name=""/>
              <p:cNvSpPr/>
              <p:nvPr/>
            </p:nvSpPr>
            <p:spPr>
              <a:xfrm>
                <a:off x="1832040" y="13842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0" name=""/>
              <p:cNvSpPr/>
              <p:nvPr/>
            </p:nvSpPr>
            <p:spPr>
              <a:xfrm>
                <a:off x="184788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1" name=""/>
              <p:cNvSpPr/>
              <p:nvPr/>
            </p:nvSpPr>
            <p:spPr>
              <a:xfrm>
                <a:off x="1855800" y="13842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2" name=""/>
              <p:cNvSpPr/>
              <p:nvPr/>
            </p:nvSpPr>
            <p:spPr>
              <a:xfrm>
                <a:off x="187164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3" name=""/>
              <p:cNvSpPr/>
              <p:nvPr/>
            </p:nvSpPr>
            <p:spPr>
              <a:xfrm>
                <a:off x="187956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4" name=""/>
              <p:cNvSpPr/>
              <p:nvPr/>
            </p:nvSpPr>
            <p:spPr>
              <a:xfrm>
                <a:off x="1887480" y="1384200"/>
                <a:ext cx="176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5" name=""/>
              <p:cNvSpPr/>
              <p:nvPr/>
            </p:nvSpPr>
            <p:spPr>
              <a:xfrm>
                <a:off x="190512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6" name=""/>
              <p:cNvSpPr/>
              <p:nvPr/>
            </p:nvSpPr>
            <p:spPr>
              <a:xfrm>
                <a:off x="191304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7" name=""/>
              <p:cNvSpPr/>
              <p:nvPr/>
            </p:nvSpPr>
            <p:spPr>
              <a:xfrm>
                <a:off x="1920960" y="13842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8" name=""/>
              <p:cNvSpPr/>
              <p:nvPr/>
            </p:nvSpPr>
            <p:spPr>
              <a:xfrm>
                <a:off x="193680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19" name=""/>
              <p:cNvSpPr/>
              <p:nvPr/>
            </p:nvSpPr>
            <p:spPr>
              <a:xfrm>
                <a:off x="1944720" y="13842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0" name=""/>
              <p:cNvSpPr/>
              <p:nvPr/>
            </p:nvSpPr>
            <p:spPr>
              <a:xfrm>
                <a:off x="196056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1" name=""/>
              <p:cNvSpPr/>
              <p:nvPr/>
            </p:nvSpPr>
            <p:spPr>
              <a:xfrm>
                <a:off x="1968480" y="1384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2" name=""/>
              <p:cNvSpPr/>
              <p:nvPr/>
            </p:nvSpPr>
            <p:spPr>
              <a:xfrm>
                <a:off x="1976400" y="13842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3" name=""/>
              <p:cNvSpPr/>
              <p:nvPr/>
            </p:nvSpPr>
            <p:spPr>
              <a:xfrm>
                <a:off x="1992240" y="1384200"/>
                <a:ext cx="97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4" name=""/>
              <p:cNvSpPr/>
              <p:nvPr/>
            </p:nvSpPr>
            <p:spPr>
              <a:xfrm>
                <a:off x="2001960" y="138420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5" name=""/>
              <p:cNvSpPr/>
              <p:nvPr/>
            </p:nvSpPr>
            <p:spPr>
              <a:xfrm>
                <a:off x="2017800" y="1390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6" name=""/>
              <p:cNvSpPr/>
              <p:nvPr/>
            </p:nvSpPr>
            <p:spPr>
              <a:xfrm>
                <a:off x="2025720" y="1390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7" name=""/>
              <p:cNvSpPr/>
              <p:nvPr/>
            </p:nvSpPr>
            <p:spPr>
              <a:xfrm>
                <a:off x="2033640" y="13906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8" name=""/>
              <p:cNvSpPr/>
              <p:nvPr/>
            </p:nvSpPr>
            <p:spPr>
              <a:xfrm>
                <a:off x="2049480" y="1390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29" name=""/>
              <p:cNvSpPr/>
              <p:nvPr/>
            </p:nvSpPr>
            <p:spPr>
              <a:xfrm>
                <a:off x="2057400" y="1390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0" name=""/>
              <p:cNvSpPr/>
              <p:nvPr/>
            </p:nvSpPr>
            <p:spPr>
              <a:xfrm>
                <a:off x="2065320" y="13906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1" name=""/>
              <p:cNvSpPr/>
              <p:nvPr/>
            </p:nvSpPr>
            <p:spPr>
              <a:xfrm>
                <a:off x="2081160" y="1390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2" name=""/>
              <p:cNvSpPr/>
              <p:nvPr/>
            </p:nvSpPr>
            <p:spPr>
              <a:xfrm>
                <a:off x="2089080" y="1390680"/>
                <a:ext cx="176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3" name=""/>
              <p:cNvSpPr/>
              <p:nvPr/>
            </p:nvSpPr>
            <p:spPr>
              <a:xfrm>
                <a:off x="2106720" y="1390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4" name=""/>
              <p:cNvSpPr/>
              <p:nvPr/>
            </p:nvSpPr>
            <p:spPr>
              <a:xfrm>
                <a:off x="2114640" y="1390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5" name=""/>
              <p:cNvSpPr/>
              <p:nvPr/>
            </p:nvSpPr>
            <p:spPr>
              <a:xfrm>
                <a:off x="2122560" y="13906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6" name=""/>
              <p:cNvSpPr/>
              <p:nvPr/>
            </p:nvSpPr>
            <p:spPr>
              <a:xfrm>
                <a:off x="2138400" y="1390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7" name=""/>
              <p:cNvSpPr/>
              <p:nvPr/>
            </p:nvSpPr>
            <p:spPr>
              <a:xfrm>
                <a:off x="2146320" y="1390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8" name=""/>
              <p:cNvSpPr/>
              <p:nvPr/>
            </p:nvSpPr>
            <p:spPr>
              <a:xfrm>
                <a:off x="2154240" y="139068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39" name=""/>
              <p:cNvSpPr/>
              <p:nvPr/>
            </p:nvSpPr>
            <p:spPr>
              <a:xfrm>
                <a:off x="2170080" y="13971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0" name=""/>
              <p:cNvSpPr/>
              <p:nvPr/>
            </p:nvSpPr>
            <p:spPr>
              <a:xfrm>
                <a:off x="2178000" y="1397160"/>
                <a:ext cx="176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1" name=""/>
              <p:cNvSpPr/>
              <p:nvPr/>
            </p:nvSpPr>
            <p:spPr>
              <a:xfrm>
                <a:off x="2195640" y="13971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2" name=""/>
              <p:cNvSpPr/>
              <p:nvPr/>
            </p:nvSpPr>
            <p:spPr>
              <a:xfrm>
                <a:off x="2203560" y="13971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3" name=""/>
              <p:cNvSpPr/>
              <p:nvPr/>
            </p:nvSpPr>
            <p:spPr>
              <a:xfrm>
                <a:off x="2211480" y="13971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4" name=""/>
              <p:cNvSpPr/>
              <p:nvPr/>
            </p:nvSpPr>
            <p:spPr>
              <a:xfrm>
                <a:off x="2227320" y="13971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5" name=""/>
              <p:cNvSpPr/>
              <p:nvPr/>
            </p:nvSpPr>
            <p:spPr>
              <a:xfrm>
                <a:off x="2235240" y="13971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6" name=""/>
              <p:cNvSpPr/>
              <p:nvPr/>
            </p:nvSpPr>
            <p:spPr>
              <a:xfrm>
                <a:off x="2243160" y="13971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7" name=""/>
              <p:cNvSpPr/>
              <p:nvPr/>
            </p:nvSpPr>
            <p:spPr>
              <a:xfrm>
                <a:off x="2259000" y="13971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8" name=""/>
              <p:cNvSpPr/>
              <p:nvPr/>
            </p:nvSpPr>
            <p:spPr>
              <a:xfrm>
                <a:off x="2266920" y="1397160"/>
                <a:ext cx="176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49" name=""/>
              <p:cNvSpPr/>
              <p:nvPr/>
            </p:nvSpPr>
            <p:spPr>
              <a:xfrm>
                <a:off x="2284560" y="139716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0" name=""/>
              <p:cNvSpPr/>
              <p:nvPr/>
            </p:nvSpPr>
            <p:spPr>
              <a:xfrm>
                <a:off x="2292480" y="14032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1" name=""/>
              <p:cNvSpPr/>
              <p:nvPr/>
            </p:nvSpPr>
            <p:spPr>
              <a:xfrm>
                <a:off x="2300400" y="140328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2" name=""/>
              <p:cNvSpPr/>
              <p:nvPr/>
            </p:nvSpPr>
            <p:spPr>
              <a:xfrm>
                <a:off x="2316240" y="14032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3" name=""/>
              <p:cNvSpPr/>
              <p:nvPr/>
            </p:nvSpPr>
            <p:spPr>
              <a:xfrm>
                <a:off x="2324160" y="14032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4" name=""/>
              <p:cNvSpPr/>
              <p:nvPr/>
            </p:nvSpPr>
            <p:spPr>
              <a:xfrm>
                <a:off x="2332080" y="140328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5" name=""/>
              <p:cNvSpPr/>
              <p:nvPr/>
            </p:nvSpPr>
            <p:spPr>
              <a:xfrm>
                <a:off x="2347920" y="14032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6" name=""/>
              <p:cNvSpPr/>
              <p:nvPr/>
            </p:nvSpPr>
            <p:spPr>
              <a:xfrm>
                <a:off x="2355840" y="140328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7" name=""/>
              <p:cNvSpPr/>
              <p:nvPr/>
            </p:nvSpPr>
            <p:spPr>
              <a:xfrm>
                <a:off x="2371680" y="1403280"/>
                <a:ext cx="97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8" name=""/>
              <p:cNvSpPr/>
              <p:nvPr/>
            </p:nvSpPr>
            <p:spPr>
              <a:xfrm>
                <a:off x="2381400" y="140328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59" name=""/>
              <p:cNvSpPr/>
              <p:nvPr/>
            </p:nvSpPr>
            <p:spPr>
              <a:xfrm>
                <a:off x="2389320" y="14097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0" name=""/>
              <p:cNvSpPr/>
              <p:nvPr/>
            </p:nvSpPr>
            <p:spPr>
              <a:xfrm>
                <a:off x="2405160" y="14097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1" name=""/>
              <p:cNvSpPr/>
              <p:nvPr/>
            </p:nvSpPr>
            <p:spPr>
              <a:xfrm>
                <a:off x="2413080" y="14097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2" name=""/>
              <p:cNvSpPr/>
              <p:nvPr/>
            </p:nvSpPr>
            <p:spPr>
              <a:xfrm>
                <a:off x="2421000" y="14097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3" name=""/>
              <p:cNvSpPr/>
              <p:nvPr/>
            </p:nvSpPr>
            <p:spPr>
              <a:xfrm>
                <a:off x="2436840" y="14097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4" name=""/>
              <p:cNvSpPr/>
              <p:nvPr/>
            </p:nvSpPr>
            <p:spPr>
              <a:xfrm>
                <a:off x="2444760" y="14097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5" name=""/>
              <p:cNvSpPr/>
              <p:nvPr/>
            </p:nvSpPr>
            <p:spPr>
              <a:xfrm>
                <a:off x="2460600" y="14097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6" name=""/>
              <p:cNvSpPr/>
              <p:nvPr/>
            </p:nvSpPr>
            <p:spPr>
              <a:xfrm>
                <a:off x="2468520" y="1409760"/>
                <a:ext cx="97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7" name=""/>
              <p:cNvSpPr/>
              <p:nvPr/>
            </p:nvSpPr>
            <p:spPr>
              <a:xfrm>
                <a:off x="2478240" y="1409760"/>
                <a:ext cx="1584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8" name=""/>
              <p:cNvSpPr/>
              <p:nvPr/>
            </p:nvSpPr>
            <p:spPr>
              <a:xfrm>
                <a:off x="2494080" y="14158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69" name=""/>
              <p:cNvSpPr/>
              <p:nvPr/>
            </p:nvSpPr>
            <p:spPr>
              <a:xfrm>
                <a:off x="2502000" y="14158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0" name=""/>
              <p:cNvSpPr/>
              <p:nvPr/>
            </p:nvSpPr>
            <p:spPr>
              <a:xfrm>
                <a:off x="2509920" y="141588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1" name=""/>
              <p:cNvSpPr/>
              <p:nvPr/>
            </p:nvSpPr>
            <p:spPr>
              <a:xfrm>
                <a:off x="2525760" y="14158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2" name=""/>
              <p:cNvSpPr/>
              <p:nvPr/>
            </p:nvSpPr>
            <p:spPr>
              <a:xfrm>
                <a:off x="2533680" y="141588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3" name=""/>
              <p:cNvSpPr/>
              <p:nvPr/>
            </p:nvSpPr>
            <p:spPr>
              <a:xfrm>
                <a:off x="2549520" y="14158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4" name=""/>
              <p:cNvSpPr/>
              <p:nvPr/>
            </p:nvSpPr>
            <p:spPr>
              <a:xfrm>
                <a:off x="2557440" y="141588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5" name=""/>
              <p:cNvSpPr/>
              <p:nvPr/>
            </p:nvSpPr>
            <p:spPr>
              <a:xfrm>
                <a:off x="2565360" y="1422360"/>
                <a:ext cx="176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6" name=""/>
              <p:cNvSpPr/>
              <p:nvPr/>
            </p:nvSpPr>
            <p:spPr>
              <a:xfrm>
                <a:off x="2583000" y="14223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7" name=""/>
              <p:cNvSpPr/>
              <p:nvPr/>
            </p:nvSpPr>
            <p:spPr>
              <a:xfrm>
                <a:off x="2590920" y="142236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8" name=""/>
              <p:cNvSpPr/>
              <p:nvPr/>
            </p:nvSpPr>
            <p:spPr>
              <a:xfrm>
                <a:off x="2606760" y="14223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79" name=""/>
              <p:cNvSpPr/>
              <p:nvPr/>
            </p:nvSpPr>
            <p:spPr>
              <a:xfrm>
                <a:off x="2614680" y="14223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0" name=""/>
              <p:cNvSpPr/>
              <p:nvPr/>
            </p:nvSpPr>
            <p:spPr>
              <a:xfrm>
                <a:off x="2622600" y="142236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1" name=""/>
              <p:cNvSpPr/>
              <p:nvPr/>
            </p:nvSpPr>
            <p:spPr>
              <a:xfrm>
                <a:off x="2638440" y="1422360"/>
                <a:ext cx="7920" cy="4680"/>
              </a:xfrm>
              <a:custGeom>
                <a:avLst/>
                <a:gdLst/>
                <a:ahLst/>
                <a:rect l="l" t="t" r="r" b="b"/>
                <a:pathLst>
                  <a:path w="5" h="3">
                    <a:moveTo>
                      <a:pt x="0" y="0"/>
                    </a:moveTo>
                    <a:lnTo>
                      <a:pt x="5" y="0"/>
                    </a:lnTo>
                    <a:lnTo>
                      <a:pt x="5" y="3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2" name=""/>
              <p:cNvSpPr/>
              <p:nvPr/>
            </p:nvSpPr>
            <p:spPr>
              <a:xfrm>
                <a:off x="2646360" y="142704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3" name=""/>
              <p:cNvSpPr/>
              <p:nvPr/>
            </p:nvSpPr>
            <p:spPr>
              <a:xfrm>
                <a:off x="2654280" y="1427040"/>
                <a:ext cx="176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4" name=""/>
              <p:cNvSpPr/>
              <p:nvPr/>
            </p:nvSpPr>
            <p:spPr>
              <a:xfrm>
                <a:off x="2671920" y="142704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5" name=""/>
              <p:cNvSpPr/>
              <p:nvPr/>
            </p:nvSpPr>
            <p:spPr>
              <a:xfrm>
                <a:off x="2679840" y="142704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6" name=""/>
              <p:cNvSpPr/>
              <p:nvPr/>
            </p:nvSpPr>
            <p:spPr>
              <a:xfrm>
                <a:off x="2695680" y="142704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7" name=""/>
              <p:cNvSpPr/>
              <p:nvPr/>
            </p:nvSpPr>
            <p:spPr>
              <a:xfrm>
                <a:off x="2703600" y="142704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8" name=""/>
              <p:cNvSpPr/>
              <p:nvPr/>
            </p:nvSpPr>
            <p:spPr>
              <a:xfrm>
                <a:off x="2711520" y="142704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89" name=""/>
              <p:cNvSpPr/>
              <p:nvPr/>
            </p:nvSpPr>
            <p:spPr>
              <a:xfrm>
                <a:off x="2727360" y="14335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0" name=""/>
              <p:cNvSpPr/>
              <p:nvPr/>
            </p:nvSpPr>
            <p:spPr>
              <a:xfrm>
                <a:off x="2735280" y="14335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1" name=""/>
              <p:cNvSpPr/>
              <p:nvPr/>
            </p:nvSpPr>
            <p:spPr>
              <a:xfrm>
                <a:off x="2743200" y="1433520"/>
                <a:ext cx="176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2" name=""/>
              <p:cNvSpPr/>
              <p:nvPr/>
            </p:nvSpPr>
            <p:spPr>
              <a:xfrm>
                <a:off x="2760840" y="14335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3" name=""/>
              <p:cNvSpPr/>
              <p:nvPr/>
            </p:nvSpPr>
            <p:spPr>
              <a:xfrm>
                <a:off x="2768760" y="143352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4" name=""/>
              <p:cNvSpPr/>
              <p:nvPr/>
            </p:nvSpPr>
            <p:spPr>
              <a:xfrm>
                <a:off x="2784600" y="143352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5" name=""/>
              <p:cNvSpPr/>
              <p:nvPr/>
            </p:nvSpPr>
            <p:spPr>
              <a:xfrm>
                <a:off x="2792520" y="14400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6" name=""/>
              <p:cNvSpPr/>
              <p:nvPr/>
            </p:nvSpPr>
            <p:spPr>
              <a:xfrm>
                <a:off x="2800440" y="144000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7" name=""/>
              <p:cNvSpPr/>
              <p:nvPr/>
            </p:nvSpPr>
            <p:spPr>
              <a:xfrm>
                <a:off x="2816280" y="14400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8" name=""/>
              <p:cNvSpPr/>
              <p:nvPr/>
            </p:nvSpPr>
            <p:spPr>
              <a:xfrm>
                <a:off x="2824200" y="14400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199" name=""/>
              <p:cNvSpPr/>
              <p:nvPr/>
            </p:nvSpPr>
            <p:spPr>
              <a:xfrm>
                <a:off x="2832120" y="144000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0" name=""/>
              <p:cNvSpPr/>
              <p:nvPr/>
            </p:nvSpPr>
            <p:spPr>
              <a:xfrm>
                <a:off x="2847960" y="1440000"/>
                <a:ext cx="9720" cy="6120"/>
              </a:xfrm>
              <a:custGeom>
                <a:avLst/>
                <a:gdLst/>
                <a:ahLst/>
                <a:rect l="l" t="t" r="r" b="b"/>
                <a:pathLst>
                  <a:path w="6" h="4">
                    <a:moveTo>
                      <a:pt x="0" y="0"/>
                    </a:moveTo>
                    <a:lnTo>
                      <a:pt x="0" y="0"/>
                    </a:lnTo>
                    <a:lnTo>
                      <a:pt x="6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1" name=""/>
              <p:cNvSpPr/>
              <p:nvPr/>
            </p:nvSpPr>
            <p:spPr>
              <a:xfrm>
                <a:off x="2857680" y="144612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2" name=""/>
              <p:cNvSpPr/>
              <p:nvPr/>
            </p:nvSpPr>
            <p:spPr>
              <a:xfrm>
                <a:off x="2873520" y="144612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3" name=""/>
              <p:cNvSpPr/>
              <p:nvPr/>
            </p:nvSpPr>
            <p:spPr>
              <a:xfrm>
                <a:off x="2881440" y="144612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4" name=""/>
              <p:cNvSpPr/>
              <p:nvPr/>
            </p:nvSpPr>
            <p:spPr>
              <a:xfrm>
                <a:off x="2889360" y="144612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5" name=""/>
              <p:cNvSpPr/>
              <p:nvPr/>
            </p:nvSpPr>
            <p:spPr>
              <a:xfrm>
                <a:off x="2905200" y="144612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6" name=""/>
              <p:cNvSpPr/>
              <p:nvPr/>
            </p:nvSpPr>
            <p:spPr>
              <a:xfrm>
                <a:off x="2913120" y="144612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7" name=""/>
              <p:cNvSpPr/>
              <p:nvPr/>
            </p:nvSpPr>
            <p:spPr>
              <a:xfrm>
                <a:off x="2921040" y="145260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8" name=""/>
              <p:cNvSpPr/>
              <p:nvPr/>
            </p:nvSpPr>
            <p:spPr>
              <a:xfrm>
                <a:off x="2936880" y="14526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09" name=""/>
              <p:cNvSpPr/>
              <p:nvPr/>
            </p:nvSpPr>
            <p:spPr>
              <a:xfrm>
                <a:off x="2944800" y="1452600"/>
                <a:ext cx="176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0" name=""/>
              <p:cNvSpPr/>
              <p:nvPr/>
            </p:nvSpPr>
            <p:spPr>
              <a:xfrm>
                <a:off x="2962440" y="14526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1" name=""/>
              <p:cNvSpPr/>
              <p:nvPr/>
            </p:nvSpPr>
            <p:spPr>
              <a:xfrm>
                <a:off x="2970360" y="145260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2" name=""/>
              <p:cNvSpPr/>
              <p:nvPr/>
            </p:nvSpPr>
            <p:spPr>
              <a:xfrm>
                <a:off x="2978280" y="1459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3" name=""/>
              <p:cNvSpPr/>
              <p:nvPr/>
            </p:nvSpPr>
            <p:spPr>
              <a:xfrm>
                <a:off x="2994120" y="1459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4" name=""/>
              <p:cNvSpPr/>
              <p:nvPr/>
            </p:nvSpPr>
            <p:spPr>
              <a:xfrm>
                <a:off x="3002040" y="1459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5" name=""/>
              <p:cNvSpPr/>
              <p:nvPr/>
            </p:nvSpPr>
            <p:spPr>
              <a:xfrm>
                <a:off x="3009960" y="14590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6" name=""/>
              <p:cNvSpPr/>
              <p:nvPr/>
            </p:nvSpPr>
            <p:spPr>
              <a:xfrm>
                <a:off x="3025800" y="14590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7" name=""/>
              <p:cNvSpPr/>
              <p:nvPr/>
            </p:nvSpPr>
            <p:spPr>
              <a:xfrm>
                <a:off x="3033720" y="1459080"/>
                <a:ext cx="17280" cy="6120"/>
              </a:xfrm>
              <a:custGeom>
                <a:avLst/>
                <a:gdLst/>
                <a:ahLst/>
                <a:rect l="l" t="t" r="r" b="b"/>
                <a:pathLst>
                  <a:path w="11" h="4">
                    <a:moveTo>
                      <a:pt x="0" y="0"/>
                    </a:moveTo>
                    <a:lnTo>
                      <a:pt x="5" y="0"/>
                    </a:lnTo>
                    <a:lnTo>
                      <a:pt x="11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8" name=""/>
              <p:cNvSpPr/>
              <p:nvPr/>
            </p:nvSpPr>
            <p:spPr>
              <a:xfrm>
                <a:off x="3051000" y="1465200"/>
                <a:ext cx="828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19" name=""/>
              <p:cNvSpPr/>
              <p:nvPr/>
            </p:nvSpPr>
            <p:spPr>
              <a:xfrm>
                <a:off x="3059280" y="1465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0" name=""/>
              <p:cNvSpPr/>
              <p:nvPr/>
            </p:nvSpPr>
            <p:spPr>
              <a:xfrm>
                <a:off x="3067200" y="14652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1" name=""/>
              <p:cNvSpPr/>
              <p:nvPr/>
            </p:nvSpPr>
            <p:spPr>
              <a:xfrm>
                <a:off x="3083040" y="14652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2" name=""/>
              <p:cNvSpPr/>
              <p:nvPr/>
            </p:nvSpPr>
            <p:spPr>
              <a:xfrm>
                <a:off x="3090960" y="146520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3" name=""/>
              <p:cNvSpPr/>
              <p:nvPr/>
            </p:nvSpPr>
            <p:spPr>
              <a:xfrm>
                <a:off x="3098880" y="14716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4" name=""/>
              <p:cNvSpPr/>
              <p:nvPr/>
            </p:nvSpPr>
            <p:spPr>
              <a:xfrm>
                <a:off x="3114720" y="1471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5" name=""/>
              <p:cNvSpPr/>
              <p:nvPr/>
            </p:nvSpPr>
            <p:spPr>
              <a:xfrm>
                <a:off x="3122640" y="14716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6" name=""/>
              <p:cNvSpPr/>
              <p:nvPr/>
            </p:nvSpPr>
            <p:spPr>
              <a:xfrm>
                <a:off x="3138480" y="1471680"/>
                <a:ext cx="9360" cy="6120"/>
              </a:xfrm>
              <a:custGeom>
                <a:avLst/>
                <a:gdLst/>
                <a:ahLst/>
                <a:rect l="l" t="t" r="r" b="b"/>
                <a:pathLst>
                  <a:path w="6" h="4">
                    <a:moveTo>
                      <a:pt x="0" y="0"/>
                    </a:moveTo>
                    <a:lnTo>
                      <a:pt x="6" y="0"/>
                    </a:lnTo>
                    <a:lnTo>
                      <a:pt x="6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7" name=""/>
              <p:cNvSpPr/>
              <p:nvPr/>
            </p:nvSpPr>
            <p:spPr>
              <a:xfrm>
                <a:off x="3147840" y="1477800"/>
                <a:ext cx="828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8" name=""/>
              <p:cNvSpPr/>
              <p:nvPr/>
            </p:nvSpPr>
            <p:spPr>
              <a:xfrm>
                <a:off x="3156120" y="14778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29" name=""/>
              <p:cNvSpPr/>
              <p:nvPr/>
            </p:nvSpPr>
            <p:spPr>
              <a:xfrm>
                <a:off x="3171960" y="14778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0" name=""/>
              <p:cNvSpPr/>
              <p:nvPr/>
            </p:nvSpPr>
            <p:spPr>
              <a:xfrm>
                <a:off x="3179880" y="14778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1" name=""/>
              <p:cNvSpPr/>
              <p:nvPr/>
            </p:nvSpPr>
            <p:spPr>
              <a:xfrm>
                <a:off x="3195720" y="147780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2" name=""/>
              <p:cNvSpPr/>
              <p:nvPr/>
            </p:nvSpPr>
            <p:spPr>
              <a:xfrm>
                <a:off x="3203640" y="14842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3" name=""/>
              <p:cNvSpPr/>
              <p:nvPr/>
            </p:nvSpPr>
            <p:spPr>
              <a:xfrm>
                <a:off x="3211560" y="148428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4" name=""/>
              <p:cNvSpPr/>
              <p:nvPr/>
            </p:nvSpPr>
            <p:spPr>
              <a:xfrm>
                <a:off x="3227400" y="1484280"/>
                <a:ext cx="936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5" name=""/>
              <p:cNvSpPr/>
              <p:nvPr/>
            </p:nvSpPr>
            <p:spPr>
              <a:xfrm>
                <a:off x="3236760" y="14842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6" name=""/>
              <p:cNvSpPr/>
              <p:nvPr/>
            </p:nvSpPr>
            <p:spPr>
              <a:xfrm>
                <a:off x="3244680" y="1484280"/>
                <a:ext cx="16200" cy="4680"/>
              </a:xfrm>
              <a:custGeom>
                <a:avLst/>
                <a:gdLst/>
                <a:ahLst/>
                <a:rect l="l" t="t" r="r" b="b"/>
                <a:pathLst>
                  <a:path w="10" h="3">
                    <a:moveTo>
                      <a:pt x="0" y="0"/>
                    </a:moveTo>
                    <a:lnTo>
                      <a:pt x="5" y="0"/>
                    </a:lnTo>
                    <a:lnTo>
                      <a:pt x="10" y="3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7" name=""/>
              <p:cNvSpPr/>
              <p:nvPr/>
            </p:nvSpPr>
            <p:spPr>
              <a:xfrm>
                <a:off x="3260880" y="14889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8" name=""/>
              <p:cNvSpPr/>
              <p:nvPr/>
            </p:nvSpPr>
            <p:spPr>
              <a:xfrm>
                <a:off x="3268800" y="148896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39" name=""/>
              <p:cNvSpPr/>
              <p:nvPr/>
            </p:nvSpPr>
            <p:spPr>
              <a:xfrm>
                <a:off x="3284640" y="14889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0" name=""/>
              <p:cNvSpPr/>
              <p:nvPr/>
            </p:nvSpPr>
            <p:spPr>
              <a:xfrm>
                <a:off x="3292560" y="148896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1" name=""/>
              <p:cNvSpPr/>
              <p:nvPr/>
            </p:nvSpPr>
            <p:spPr>
              <a:xfrm>
                <a:off x="3300480" y="149544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2" name=""/>
              <p:cNvSpPr/>
              <p:nvPr/>
            </p:nvSpPr>
            <p:spPr>
              <a:xfrm>
                <a:off x="3316320" y="14954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3" name=""/>
              <p:cNvSpPr/>
              <p:nvPr/>
            </p:nvSpPr>
            <p:spPr>
              <a:xfrm>
                <a:off x="3324240" y="1495440"/>
                <a:ext cx="936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4" name=""/>
              <p:cNvSpPr/>
              <p:nvPr/>
            </p:nvSpPr>
            <p:spPr>
              <a:xfrm>
                <a:off x="3333600" y="1495440"/>
                <a:ext cx="1620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5" name=""/>
              <p:cNvSpPr/>
              <p:nvPr/>
            </p:nvSpPr>
            <p:spPr>
              <a:xfrm>
                <a:off x="3349800" y="15019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6" name=""/>
              <p:cNvSpPr/>
              <p:nvPr/>
            </p:nvSpPr>
            <p:spPr>
              <a:xfrm>
                <a:off x="3357720" y="150192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7" name=""/>
              <p:cNvSpPr/>
              <p:nvPr/>
            </p:nvSpPr>
            <p:spPr>
              <a:xfrm>
                <a:off x="3373560" y="15019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8" name=""/>
              <p:cNvSpPr/>
              <p:nvPr/>
            </p:nvSpPr>
            <p:spPr>
              <a:xfrm>
                <a:off x="3381480" y="15019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49" name=""/>
              <p:cNvSpPr/>
              <p:nvPr/>
            </p:nvSpPr>
            <p:spPr>
              <a:xfrm>
                <a:off x="3389400" y="1501920"/>
                <a:ext cx="1584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0" name=""/>
              <p:cNvSpPr/>
              <p:nvPr/>
            </p:nvSpPr>
            <p:spPr>
              <a:xfrm>
                <a:off x="3405240" y="150804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1" name=""/>
              <p:cNvSpPr/>
              <p:nvPr/>
            </p:nvSpPr>
            <p:spPr>
              <a:xfrm>
                <a:off x="3413160" y="150804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2" name=""/>
              <p:cNvSpPr/>
              <p:nvPr/>
            </p:nvSpPr>
            <p:spPr>
              <a:xfrm>
                <a:off x="3421080" y="1508040"/>
                <a:ext cx="1728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3" name=""/>
              <p:cNvSpPr/>
              <p:nvPr/>
            </p:nvSpPr>
            <p:spPr>
              <a:xfrm>
                <a:off x="3438360" y="1508040"/>
                <a:ext cx="828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4" name=""/>
              <p:cNvSpPr/>
              <p:nvPr/>
            </p:nvSpPr>
            <p:spPr>
              <a:xfrm>
                <a:off x="3446640" y="151452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5" name=""/>
              <p:cNvSpPr/>
              <p:nvPr/>
            </p:nvSpPr>
            <p:spPr>
              <a:xfrm>
                <a:off x="3462480" y="15145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6" name=""/>
              <p:cNvSpPr/>
              <p:nvPr/>
            </p:nvSpPr>
            <p:spPr>
              <a:xfrm>
                <a:off x="3470400" y="15145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7" name=""/>
              <p:cNvSpPr/>
              <p:nvPr/>
            </p:nvSpPr>
            <p:spPr>
              <a:xfrm>
                <a:off x="3478320" y="151452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8" name=""/>
              <p:cNvSpPr/>
              <p:nvPr/>
            </p:nvSpPr>
            <p:spPr>
              <a:xfrm>
                <a:off x="3494160" y="15210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59" name=""/>
              <p:cNvSpPr/>
              <p:nvPr/>
            </p:nvSpPr>
            <p:spPr>
              <a:xfrm>
                <a:off x="3502080" y="15210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0" name=""/>
              <p:cNvSpPr/>
              <p:nvPr/>
            </p:nvSpPr>
            <p:spPr>
              <a:xfrm>
                <a:off x="3510000" y="1521000"/>
                <a:ext cx="1728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1" name=""/>
              <p:cNvSpPr/>
              <p:nvPr/>
            </p:nvSpPr>
            <p:spPr>
              <a:xfrm>
                <a:off x="3527280" y="152100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2" name=""/>
              <p:cNvSpPr/>
              <p:nvPr/>
            </p:nvSpPr>
            <p:spPr>
              <a:xfrm>
                <a:off x="3535200" y="1527120"/>
                <a:ext cx="1620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3" name=""/>
              <p:cNvSpPr/>
              <p:nvPr/>
            </p:nvSpPr>
            <p:spPr>
              <a:xfrm>
                <a:off x="3551400" y="152712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4" name=""/>
              <p:cNvSpPr/>
              <p:nvPr/>
            </p:nvSpPr>
            <p:spPr>
              <a:xfrm>
                <a:off x="3559320" y="152712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5" name=""/>
              <p:cNvSpPr/>
              <p:nvPr/>
            </p:nvSpPr>
            <p:spPr>
              <a:xfrm>
                <a:off x="3567240" y="152712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6" name=""/>
              <p:cNvSpPr/>
              <p:nvPr/>
            </p:nvSpPr>
            <p:spPr>
              <a:xfrm>
                <a:off x="3583080" y="15336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7" name=""/>
              <p:cNvSpPr/>
              <p:nvPr/>
            </p:nvSpPr>
            <p:spPr>
              <a:xfrm>
                <a:off x="3591000" y="15336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68" name=""/>
              <p:cNvSpPr/>
              <p:nvPr/>
            </p:nvSpPr>
            <p:spPr>
              <a:xfrm>
                <a:off x="3598920" y="1533600"/>
                <a:ext cx="1584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solidFill>
                <a:srgbClr val="ffffcc"/>
              </a:solidFill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269" name=""/>
            <p:cNvGrpSpPr/>
            <p:nvPr/>
          </p:nvGrpSpPr>
          <p:grpSpPr>
            <a:xfrm>
              <a:off x="3600360" y="1539720"/>
              <a:ext cx="2220840" cy="506520"/>
              <a:chOff x="3600360" y="1539720"/>
              <a:chExt cx="2220840" cy="506520"/>
            </a:xfrm>
          </p:grpSpPr>
          <p:sp>
            <p:nvSpPr>
              <p:cNvPr id="1270" name=""/>
              <p:cNvSpPr/>
              <p:nvPr/>
            </p:nvSpPr>
            <p:spPr>
              <a:xfrm>
                <a:off x="3600360" y="1539720"/>
                <a:ext cx="936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1" name=""/>
              <p:cNvSpPr/>
              <p:nvPr/>
            </p:nvSpPr>
            <p:spPr>
              <a:xfrm>
                <a:off x="3609720" y="153972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2" name=""/>
              <p:cNvSpPr/>
              <p:nvPr/>
            </p:nvSpPr>
            <p:spPr>
              <a:xfrm>
                <a:off x="3625560" y="1539720"/>
                <a:ext cx="828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3" name=""/>
              <p:cNvSpPr/>
              <p:nvPr/>
            </p:nvSpPr>
            <p:spPr>
              <a:xfrm>
                <a:off x="3633840" y="1539720"/>
                <a:ext cx="7920" cy="5040"/>
              </a:xfrm>
              <a:custGeom>
                <a:avLst/>
                <a:gdLst/>
                <a:ahLst/>
                <a:rect l="l" t="t" r="r" b="b"/>
                <a:pathLst>
                  <a:path w="5" h="3">
                    <a:moveTo>
                      <a:pt x="0" y="0"/>
                    </a:moveTo>
                    <a:lnTo>
                      <a:pt x="0" y="0"/>
                    </a:lnTo>
                    <a:lnTo>
                      <a:pt x="5" y="3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4" name=""/>
              <p:cNvSpPr/>
              <p:nvPr/>
            </p:nvSpPr>
            <p:spPr>
              <a:xfrm>
                <a:off x="3641760" y="15447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5" name=""/>
              <p:cNvSpPr/>
              <p:nvPr/>
            </p:nvSpPr>
            <p:spPr>
              <a:xfrm>
                <a:off x="3657600" y="15447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6" name=""/>
              <p:cNvSpPr/>
              <p:nvPr/>
            </p:nvSpPr>
            <p:spPr>
              <a:xfrm>
                <a:off x="3665520" y="15447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7" name=""/>
              <p:cNvSpPr/>
              <p:nvPr/>
            </p:nvSpPr>
            <p:spPr>
              <a:xfrm>
                <a:off x="3681360" y="154476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8" name=""/>
              <p:cNvSpPr/>
              <p:nvPr/>
            </p:nvSpPr>
            <p:spPr>
              <a:xfrm>
                <a:off x="3689280" y="15508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79" name=""/>
              <p:cNvSpPr/>
              <p:nvPr/>
            </p:nvSpPr>
            <p:spPr>
              <a:xfrm>
                <a:off x="3697200" y="1550880"/>
                <a:ext cx="1728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0" name=""/>
              <p:cNvSpPr/>
              <p:nvPr/>
            </p:nvSpPr>
            <p:spPr>
              <a:xfrm>
                <a:off x="3714480" y="155088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1" name=""/>
              <p:cNvSpPr/>
              <p:nvPr/>
            </p:nvSpPr>
            <p:spPr>
              <a:xfrm>
                <a:off x="3722400" y="1557360"/>
                <a:ext cx="828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2" name=""/>
              <p:cNvSpPr/>
              <p:nvPr/>
            </p:nvSpPr>
            <p:spPr>
              <a:xfrm>
                <a:off x="3730680" y="15573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3" name=""/>
              <p:cNvSpPr/>
              <p:nvPr/>
            </p:nvSpPr>
            <p:spPr>
              <a:xfrm>
                <a:off x="3746520" y="15573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4" name=""/>
              <p:cNvSpPr/>
              <p:nvPr/>
            </p:nvSpPr>
            <p:spPr>
              <a:xfrm>
                <a:off x="3754440" y="155736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5" name=""/>
              <p:cNvSpPr/>
              <p:nvPr/>
            </p:nvSpPr>
            <p:spPr>
              <a:xfrm>
                <a:off x="3770280" y="15638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6" name=""/>
              <p:cNvSpPr/>
              <p:nvPr/>
            </p:nvSpPr>
            <p:spPr>
              <a:xfrm>
                <a:off x="3778200" y="15638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7" name=""/>
              <p:cNvSpPr/>
              <p:nvPr/>
            </p:nvSpPr>
            <p:spPr>
              <a:xfrm>
                <a:off x="3786120" y="1563840"/>
                <a:ext cx="17280" cy="6120"/>
              </a:xfrm>
              <a:custGeom>
                <a:avLst/>
                <a:gdLst/>
                <a:ahLst/>
                <a:rect l="l" t="t" r="r" b="b"/>
                <a:pathLst>
                  <a:path w="11" h="4">
                    <a:moveTo>
                      <a:pt x="0" y="0"/>
                    </a:moveTo>
                    <a:lnTo>
                      <a:pt x="6" y="0"/>
                    </a:lnTo>
                    <a:lnTo>
                      <a:pt x="11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8" name=""/>
              <p:cNvSpPr/>
              <p:nvPr/>
            </p:nvSpPr>
            <p:spPr>
              <a:xfrm>
                <a:off x="3803400" y="15699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89" name=""/>
              <p:cNvSpPr/>
              <p:nvPr/>
            </p:nvSpPr>
            <p:spPr>
              <a:xfrm>
                <a:off x="3811320" y="15699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0" name=""/>
              <p:cNvSpPr/>
              <p:nvPr/>
            </p:nvSpPr>
            <p:spPr>
              <a:xfrm>
                <a:off x="3819240" y="1569960"/>
                <a:ext cx="1620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1" name=""/>
              <p:cNvSpPr/>
              <p:nvPr/>
            </p:nvSpPr>
            <p:spPr>
              <a:xfrm>
                <a:off x="3835440" y="15764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2" name=""/>
              <p:cNvSpPr/>
              <p:nvPr/>
            </p:nvSpPr>
            <p:spPr>
              <a:xfrm>
                <a:off x="3843360" y="157644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3" name=""/>
              <p:cNvSpPr/>
              <p:nvPr/>
            </p:nvSpPr>
            <p:spPr>
              <a:xfrm>
                <a:off x="3859200" y="15764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4" name=""/>
              <p:cNvSpPr/>
              <p:nvPr/>
            </p:nvSpPr>
            <p:spPr>
              <a:xfrm>
                <a:off x="3867120" y="157644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5" name=""/>
              <p:cNvSpPr/>
              <p:nvPr/>
            </p:nvSpPr>
            <p:spPr>
              <a:xfrm>
                <a:off x="3875040" y="1582560"/>
                <a:ext cx="1728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6" name=""/>
              <p:cNvSpPr/>
              <p:nvPr/>
            </p:nvSpPr>
            <p:spPr>
              <a:xfrm>
                <a:off x="3892320" y="15825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7" name=""/>
              <p:cNvSpPr/>
              <p:nvPr/>
            </p:nvSpPr>
            <p:spPr>
              <a:xfrm>
                <a:off x="3900240" y="158256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8" name=""/>
              <p:cNvSpPr/>
              <p:nvPr/>
            </p:nvSpPr>
            <p:spPr>
              <a:xfrm>
                <a:off x="3908160" y="1589040"/>
                <a:ext cx="1620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299" name=""/>
              <p:cNvSpPr/>
              <p:nvPr/>
            </p:nvSpPr>
            <p:spPr>
              <a:xfrm>
                <a:off x="3924360" y="158904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0" name=""/>
              <p:cNvSpPr/>
              <p:nvPr/>
            </p:nvSpPr>
            <p:spPr>
              <a:xfrm>
                <a:off x="3932280" y="158904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1" name=""/>
              <p:cNvSpPr/>
              <p:nvPr/>
            </p:nvSpPr>
            <p:spPr>
              <a:xfrm>
                <a:off x="3948120" y="15955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2" name=""/>
              <p:cNvSpPr/>
              <p:nvPr/>
            </p:nvSpPr>
            <p:spPr>
              <a:xfrm>
                <a:off x="3956040" y="15955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3" name=""/>
              <p:cNvSpPr/>
              <p:nvPr/>
            </p:nvSpPr>
            <p:spPr>
              <a:xfrm>
                <a:off x="3963960" y="1595520"/>
                <a:ext cx="15840" cy="4680"/>
              </a:xfrm>
              <a:custGeom>
                <a:avLst/>
                <a:gdLst/>
                <a:ahLst/>
                <a:rect l="l" t="t" r="r" b="b"/>
                <a:pathLst>
                  <a:path w="10" h="3">
                    <a:moveTo>
                      <a:pt x="0" y="0"/>
                    </a:moveTo>
                    <a:lnTo>
                      <a:pt x="5" y="0"/>
                    </a:lnTo>
                    <a:lnTo>
                      <a:pt x="10" y="3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4" name=""/>
              <p:cNvSpPr/>
              <p:nvPr/>
            </p:nvSpPr>
            <p:spPr>
              <a:xfrm>
                <a:off x="3979800" y="1600200"/>
                <a:ext cx="936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5" name=""/>
              <p:cNvSpPr/>
              <p:nvPr/>
            </p:nvSpPr>
            <p:spPr>
              <a:xfrm>
                <a:off x="3989160" y="16002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6" name=""/>
              <p:cNvSpPr/>
              <p:nvPr/>
            </p:nvSpPr>
            <p:spPr>
              <a:xfrm>
                <a:off x="3997080" y="160020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7" name=""/>
              <p:cNvSpPr/>
              <p:nvPr/>
            </p:nvSpPr>
            <p:spPr>
              <a:xfrm>
                <a:off x="4012920" y="1600200"/>
                <a:ext cx="828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8" name=""/>
              <p:cNvSpPr/>
              <p:nvPr/>
            </p:nvSpPr>
            <p:spPr>
              <a:xfrm>
                <a:off x="4021200" y="16066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09" name=""/>
              <p:cNvSpPr/>
              <p:nvPr/>
            </p:nvSpPr>
            <p:spPr>
              <a:xfrm>
                <a:off x="4037040" y="1606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0" name=""/>
              <p:cNvSpPr/>
              <p:nvPr/>
            </p:nvSpPr>
            <p:spPr>
              <a:xfrm>
                <a:off x="4044960" y="160668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1" name=""/>
              <p:cNvSpPr/>
              <p:nvPr/>
            </p:nvSpPr>
            <p:spPr>
              <a:xfrm>
                <a:off x="4052880" y="16128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2" name=""/>
              <p:cNvSpPr/>
              <p:nvPr/>
            </p:nvSpPr>
            <p:spPr>
              <a:xfrm>
                <a:off x="4068720" y="16128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3" name=""/>
              <p:cNvSpPr/>
              <p:nvPr/>
            </p:nvSpPr>
            <p:spPr>
              <a:xfrm>
                <a:off x="4076640" y="1612800"/>
                <a:ext cx="9360" cy="6480"/>
              </a:xfrm>
              <a:custGeom>
                <a:avLst/>
                <a:gdLst/>
                <a:ahLst/>
                <a:rect l="l" t="t" r="r" b="b"/>
                <a:pathLst>
                  <a:path w="6" h="4">
                    <a:moveTo>
                      <a:pt x="0" y="0"/>
                    </a:moveTo>
                    <a:lnTo>
                      <a:pt x="0" y="0"/>
                    </a:lnTo>
                    <a:lnTo>
                      <a:pt x="6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4" name=""/>
              <p:cNvSpPr/>
              <p:nvPr/>
            </p:nvSpPr>
            <p:spPr>
              <a:xfrm>
                <a:off x="4086000" y="16192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5" name=""/>
              <p:cNvSpPr/>
              <p:nvPr/>
            </p:nvSpPr>
            <p:spPr>
              <a:xfrm>
                <a:off x="4101840" y="16192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6" name=""/>
              <p:cNvSpPr/>
              <p:nvPr/>
            </p:nvSpPr>
            <p:spPr>
              <a:xfrm>
                <a:off x="4109760" y="1619280"/>
                <a:ext cx="1620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7" name=""/>
              <p:cNvSpPr/>
              <p:nvPr/>
            </p:nvSpPr>
            <p:spPr>
              <a:xfrm>
                <a:off x="4125960" y="16257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8" name=""/>
              <p:cNvSpPr/>
              <p:nvPr/>
            </p:nvSpPr>
            <p:spPr>
              <a:xfrm>
                <a:off x="4133880" y="16257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19" name=""/>
              <p:cNvSpPr/>
              <p:nvPr/>
            </p:nvSpPr>
            <p:spPr>
              <a:xfrm>
                <a:off x="4141800" y="1625760"/>
                <a:ext cx="1584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0" name=""/>
              <p:cNvSpPr/>
              <p:nvPr/>
            </p:nvSpPr>
            <p:spPr>
              <a:xfrm>
                <a:off x="4157640" y="16318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1" name=""/>
              <p:cNvSpPr/>
              <p:nvPr/>
            </p:nvSpPr>
            <p:spPr>
              <a:xfrm>
                <a:off x="4165560" y="16318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2" name=""/>
              <p:cNvSpPr/>
              <p:nvPr/>
            </p:nvSpPr>
            <p:spPr>
              <a:xfrm>
                <a:off x="4173480" y="1631880"/>
                <a:ext cx="17280" cy="6480"/>
              </a:xfrm>
              <a:custGeom>
                <a:avLst/>
                <a:gdLst/>
                <a:ahLst/>
                <a:rect l="l" t="t" r="r" b="b"/>
                <a:pathLst>
                  <a:path w="11" h="4">
                    <a:moveTo>
                      <a:pt x="0" y="0"/>
                    </a:moveTo>
                    <a:lnTo>
                      <a:pt x="6" y="0"/>
                    </a:lnTo>
                    <a:lnTo>
                      <a:pt x="11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3" name=""/>
              <p:cNvSpPr/>
              <p:nvPr/>
            </p:nvSpPr>
            <p:spPr>
              <a:xfrm>
                <a:off x="4190760" y="16383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4" name=""/>
              <p:cNvSpPr/>
              <p:nvPr/>
            </p:nvSpPr>
            <p:spPr>
              <a:xfrm>
                <a:off x="4198680" y="1638360"/>
                <a:ext cx="1620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5" name=""/>
              <p:cNvSpPr/>
              <p:nvPr/>
            </p:nvSpPr>
            <p:spPr>
              <a:xfrm>
                <a:off x="4214880" y="163836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6" name=""/>
              <p:cNvSpPr/>
              <p:nvPr/>
            </p:nvSpPr>
            <p:spPr>
              <a:xfrm>
                <a:off x="4222800" y="16444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7" name=""/>
              <p:cNvSpPr/>
              <p:nvPr/>
            </p:nvSpPr>
            <p:spPr>
              <a:xfrm>
                <a:off x="4230720" y="164448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8" name=""/>
              <p:cNvSpPr/>
              <p:nvPr/>
            </p:nvSpPr>
            <p:spPr>
              <a:xfrm>
                <a:off x="4246560" y="16509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29" name=""/>
              <p:cNvSpPr/>
              <p:nvPr/>
            </p:nvSpPr>
            <p:spPr>
              <a:xfrm>
                <a:off x="4254480" y="165096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0" name=""/>
              <p:cNvSpPr/>
              <p:nvPr/>
            </p:nvSpPr>
            <p:spPr>
              <a:xfrm>
                <a:off x="4270320" y="1650960"/>
                <a:ext cx="9360" cy="4680"/>
              </a:xfrm>
              <a:custGeom>
                <a:avLst/>
                <a:gdLst/>
                <a:ahLst/>
                <a:rect l="l" t="t" r="r" b="b"/>
                <a:pathLst>
                  <a:path w="6" h="3">
                    <a:moveTo>
                      <a:pt x="0" y="0"/>
                    </a:moveTo>
                    <a:lnTo>
                      <a:pt x="6" y="0"/>
                    </a:lnTo>
                    <a:lnTo>
                      <a:pt x="6" y="3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1" name=""/>
              <p:cNvSpPr/>
              <p:nvPr/>
            </p:nvSpPr>
            <p:spPr>
              <a:xfrm>
                <a:off x="4279680" y="165564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2" name=""/>
              <p:cNvSpPr/>
              <p:nvPr/>
            </p:nvSpPr>
            <p:spPr>
              <a:xfrm>
                <a:off x="4287600" y="165564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3" name=""/>
              <p:cNvSpPr/>
              <p:nvPr/>
            </p:nvSpPr>
            <p:spPr>
              <a:xfrm>
                <a:off x="4303440" y="165564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4" name=""/>
              <p:cNvSpPr/>
              <p:nvPr/>
            </p:nvSpPr>
            <p:spPr>
              <a:xfrm>
                <a:off x="4311360" y="1662120"/>
                <a:ext cx="828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5" name=""/>
              <p:cNvSpPr/>
              <p:nvPr/>
            </p:nvSpPr>
            <p:spPr>
              <a:xfrm>
                <a:off x="4319640" y="166212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6" name=""/>
              <p:cNvSpPr/>
              <p:nvPr/>
            </p:nvSpPr>
            <p:spPr>
              <a:xfrm>
                <a:off x="4335480" y="166212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7" name=""/>
              <p:cNvSpPr/>
              <p:nvPr/>
            </p:nvSpPr>
            <p:spPr>
              <a:xfrm>
                <a:off x="4343400" y="166860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8" name=""/>
              <p:cNvSpPr/>
              <p:nvPr/>
            </p:nvSpPr>
            <p:spPr>
              <a:xfrm>
                <a:off x="4359240" y="1668600"/>
                <a:ext cx="936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39" name=""/>
              <p:cNvSpPr/>
              <p:nvPr/>
            </p:nvSpPr>
            <p:spPr>
              <a:xfrm>
                <a:off x="4368600" y="166860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0" name=""/>
              <p:cNvSpPr/>
              <p:nvPr/>
            </p:nvSpPr>
            <p:spPr>
              <a:xfrm>
                <a:off x="4376520" y="167472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1" name=""/>
              <p:cNvSpPr/>
              <p:nvPr/>
            </p:nvSpPr>
            <p:spPr>
              <a:xfrm>
                <a:off x="4392360" y="167472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2" name=""/>
              <p:cNvSpPr/>
              <p:nvPr/>
            </p:nvSpPr>
            <p:spPr>
              <a:xfrm>
                <a:off x="4400280" y="16812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3" name=""/>
              <p:cNvSpPr/>
              <p:nvPr/>
            </p:nvSpPr>
            <p:spPr>
              <a:xfrm>
                <a:off x="4408200" y="1681200"/>
                <a:ext cx="1620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4" name=""/>
              <p:cNvSpPr/>
              <p:nvPr/>
            </p:nvSpPr>
            <p:spPr>
              <a:xfrm>
                <a:off x="4424400" y="168120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5" name=""/>
              <p:cNvSpPr/>
              <p:nvPr/>
            </p:nvSpPr>
            <p:spPr>
              <a:xfrm>
                <a:off x="4432320" y="168768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6" name=""/>
              <p:cNvSpPr/>
              <p:nvPr/>
            </p:nvSpPr>
            <p:spPr>
              <a:xfrm>
                <a:off x="4448160" y="16876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7" name=""/>
              <p:cNvSpPr/>
              <p:nvPr/>
            </p:nvSpPr>
            <p:spPr>
              <a:xfrm>
                <a:off x="4456080" y="1687680"/>
                <a:ext cx="9360" cy="6120"/>
              </a:xfrm>
              <a:custGeom>
                <a:avLst/>
                <a:gdLst/>
                <a:ahLst/>
                <a:rect l="l" t="t" r="r" b="b"/>
                <a:pathLst>
                  <a:path w="6" h="4">
                    <a:moveTo>
                      <a:pt x="0" y="0"/>
                    </a:moveTo>
                    <a:lnTo>
                      <a:pt x="0" y="0"/>
                    </a:lnTo>
                    <a:lnTo>
                      <a:pt x="6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8" name=""/>
              <p:cNvSpPr/>
              <p:nvPr/>
            </p:nvSpPr>
            <p:spPr>
              <a:xfrm>
                <a:off x="4465440" y="16938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49" name=""/>
              <p:cNvSpPr/>
              <p:nvPr/>
            </p:nvSpPr>
            <p:spPr>
              <a:xfrm>
                <a:off x="4481280" y="169380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0" name=""/>
              <p:cNvSpPr/>
              <p:nvPr/>
            </p:nvSpPr>
            <p:spPr>
              <a:xfrm>
                <a:off x="4489200" y="17002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1" name=""/>
              <p:cNvSpPr/>
              <p:nvPr/>
            </p:nvSpPr>
            <p:spPr>
              <a:xfrm>
                <a:off x="4497120" y="1700280"/>
                <a:ext cx="1620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2" name=""/>
              <p:cNvSpPr/>
              <p:nvPr/>
            </p:nvSpPr>
            <p:spPr>
              <a:xfrm>
                <a:off x="4513320" y="170028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3" name=""/>
              <p:cNvSpPr/>
              <p:nvPr/>
            </p:nvSpPr>
            <p:spPr>
              <a:xfrm>
                <a:off x="4521240" y="170640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4" name=""/>
              <p:cNvSpPr/>
              <p:nvPr/>
            </p:nvSpPr>
            <p:spPr>
              <a:xfrm>
                <a:off x="4537080" y="1706400"/>
                <a:ext cx="7920" cy="5040"/>
              </a:xfrm>
              <a:custGeom>
                <a:avLst/>
                <a:gdLst/>
                <a:ahLst/>
                <a:rect l="l" t="t" r="r" b="b"/>
                <a:pathLst>
                  <a:path w="5" h="3">
                    <a:moveTo>
                      <a:pt x="0" y="0"/>
                    </a:moveTo>
                    <a:lnTo>
                      <a:pt x="5" y="0"/>
                    </a:lnTo>
                    <a:lnTo>
                      <a:pt x="5" y="3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5" name=""/>
              <p:cNvSpPr/>
              <p:nvPr/>
            </p:nvSpPr>
            <p:spPr>
              <a:xfrm>
                <a:off x="4545000" y="17114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6" name=""/>
              <p:cNvSpPr/>
              <p:nvPr/>
            </p:nvSpPr>
            <p:spPr>
              <a:xfrm>
                <a:off x="4552920" y="1711440"/>
                <a:ext cx="1728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7" name=""/>
              <p:cNvSpPr/>
              <p:nvPr/>
            </p:nvSpPr>
            <p:spPr>
              <a:xfrm>
                <a:off x="4570200" y="171144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8" name=""/>
              <p:cNvSpPr/>
              <p:nvPr/>
            </p:nvSpPr>
            <p:spPr>
              <a:xfrm>
                <a:off x="4578120" y="17175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59" name=""/>
              <p:cNvSpPr/>
              <p:nvPr/>
            </p:nvSpPr>
            <p:spPr>
              <a:xfrm>
                <a:off x="4586040" y="171756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0" name=""/>
              <p:cNvSpPr/>
              <p:nvPr/>
            </p:nvSpPr>
            <p:spPr>
              <a:xfrm>
                <a:off x="4601880" y="1717560"/>
                <a:ext cx="828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1" name=""/>
              <p:cNvSpPr/>
              <p:nvPr/>
            </p:nvSpPr>
            <p:spPr>
              <a:xfrm>
                <a:off x="4610160" y="172404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2" name=""/>
              <p:cNvSpPr/>
              <p:nvPr/>
            </p:nvSpPr>
            <p:spPr>
              <a:xfrm>
                <a:off x="4626000" y="172404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3" name=""/>
              <p:cNvSpPr/>
              <p:nvPr/>
            </p:nvSpPr>
            <p:spPr>
              <a:xfrm>
                <a:off x="4633920" y="17305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4" name=""/>
              <p:cNvSpPr/>
              <p:nvPr/>
            </p:nvSpPr>
            <p:spPr>
              <a:xfrm>
                <a:off x="4641840" y="1730520"/>
                <a:ext cx="1728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5" name=""/>
              <p:cNvSpPr/>
              <p:nvPr/>
            </p:nvSpPr>
            <p:spPr>
              <a:xfrm>
                <a:off x="4659120" y="173052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6" name=""/>
              <p:cNvSpPr/>
              <p:nvPr/>
            </p:nvSpPr>
            <p:spPr>
              <a:xfrm>
                <a:off x="4667040" y="173664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7" name=""/>
              <p:cNvSpPr/>
              <p:nvPr/>
            </p:nvSpPr>
            <p:spPr>
              <a:xfrm>
                <a:off x="4674960" y="173664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8" name=""/>
              <p:cNvSpPr/>
              <p:nvPr/>
            </p:nvSpPr>
            <p:spPr>
              <a:xfrm>
                <a:off x="4690800" y="17431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69" name=""/>
              <p:cNvSpPr/>
              <p:nvPr/>
            </p:nvSpPr>
            <p:spPr>
              <a:xfrm>
                <a:off x="4698720" y="1743120"/>
                <a:ext cx="1620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0" name=""/>
              <p:cNvSpPr/>
              <p:nvPr/>
            </p:nvSpPr>
            <p:spPr>
              <a:xfrm>
                <a:off x="4714920" y="174312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1" name=""/>
              <p:cNvSpPr/>
              <p:nvPr/>
            </p:nvSpPr>
            <p:spPr>
              <a:xfrm>
                <a:off x="4722840" y="17496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2" name=""/>
              <p:cNvSpPr/>
              <p:nvPr/>
            </p:nvSpPr>
            <p:spPr>
              <a:xfrm>
                <a:off x="4730760" y="1749600"/>
                <a:ext cx="1584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3" name=""/>
              <p:cNvSpPr/>
              <p:nvPr/>
            </p:nvSpPr>
            <p:spPr>
              <a:xfrm>
                <a:off x="4746600" y="1755720"/>
                <a:ext cx="936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4" name=""/>
              <p:cNvSpPr/>
              <p:nvPr/>
            </p:nvSpPr>
            <p:spPr>
              <a:xfrm>
                <a:off x="4755960" y="175572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5" name=""/>
              <p:cNvSpPr/>
              <p:nvPr/>
            </p:nvSpPr>
            <p:spPr>
              <a:xfrm>
                <a:off x="4763880" y="176220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6" name=""/>
              <p:cNvSpPr/>
              <p:nvPr/>
            </p:nvSpPr>
            <p:spPr>
              <a:xfrm>
                <a:off x="4779720" y="17622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7" name=""/>
              <p:cNvSpPr/>
              <p:nvPr/>
            </p:nvSpPr>
            <p:spPr>
              <a:xfrm>
                <a:off x="4787640" y="1762200"/>
                <a:ext cx="1620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8" name=""/>
              <p:cNvSpPr/>
              <p:nvPr/>
            </p:nvSpPr>
            <p:spPr>
              <a:xfrm>
                <a:off x="4803840" y="176832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79" name=""/>
              <p:cNvSpPr/>
              <p:nvPr/>
            </p:nvSpPr>
            <p:spPr>
              <a:xfrm>
                <a:off x="4811760" y="1768320"/>
                <a:ext cx="7920" cy="5040"/>
              </a:xfrm>
              <a:custGeom>
                <a:avLst/>
                <a:gdLst/>
                <a:ahLst/>
                <a:rect l="l" t="t" r="r" b="b"/>
                <a:pathLst>
                  <a:path w="5" h="3">
                    <a:moveTo>
                      <a:pt x="0" y="0"/>
                    </a:moveTo>
                    <a:lnTo>
                      <a:pt x="0" y="0"/>
                    </a:lnTo>
                    <a:lnTo>
                      <a:pt x="5" y="3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0" name=""/>
              <p:cNvSpPr/>
              <p:nvPr/>
            </p:nvSpPr>
            <p:spPr>
              <a:xfrm>
                <a:off x="4819680" y="17733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1" name=""/>
              <p:cNvSpPr/>
              <p:nvPr/>
            </p:nvSpPr>
            <p:spPr>
              <a:xfrm>
                <a:off x="4835520" y="1773360"/>
                <a:ext cx="9360" cy="6120"/>
              </a:xfrm>
              <a:custGeom>
                <a:avLst/>
                <a:gdLst/>
                <a:ahLst/>
                <a:rect l="l" t="t" r="r" b="b"/>
                <a:pathLst>
                  <a:path w="6" h="4">
                    <a:moveTo>
                      <a:pt x="0" y="0"/>
                    </a:moveTo>
                    <a:lnTo>
                      <a:pt x="0" y="0"/>
                    </a:lnTo>
                    <a:lnTo>
                      <a:pt x="6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2" name=""/>
              <p:cNvSpPr/>
              <p:nvPr/>
            </p:nvSpPr>
            <p:spPr>
              <a:xfrm>
                <a:off x="4844880" y="177948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3" name=""/>
              <p:cNvSpPr/>
              <p:nvPr/>
            </p:nvSpPr>
            <p:spPr>
              <a:xfrm>
                <a:off x="4860720" y="17794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4" name=""/>
              <p:cNvSpPr/>
              <p:nvPr/>
            </p:nvSpPr>
            <p:spPr>
              <a:xfrm>
                <a:off x="4868640" y="177948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5" name=""/>
              <p:cNvSpPr/>
              <p:nvPr/>
            </p:nvSpPr>
            <p:spPr>
              <a:xfrm>
                <a:off x="4876560" y="17859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6" name=""/>
              <p:cNvSpPr/>
              <p:nvPr/>
            </p:nvSpPr>
            <p:spPr>
              <a:xfrm>
                <a:off x="4892400" y="1785960"/>
                <a:ext cx="828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7" name=""/>
              <p:cNvSpPr/>
              <p:nvPr/>
            </p:nvSpPr>
            <p:spPr>
              <a:xfrm>
                <a:off x="4900680" y="17924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8" name=""/>
              <p:cNvSpPr/>
              <p:nvPr/>
            </p:nvSpPr>
            <p:spPr>
              <a:xfrm>
                <a:off x="4908600" y="1792440"/>
                <a:ext cx="1584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89" name=""/>
              <p:cNvSpPr/>
              <p:nvPr/>
            </p:nvSpPr>
            <p:spPr>
              <a:xfrm>
                <a:off x="4924440" y="17985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0" name=""/>
              <p:cNvSpPr/>
              <p:nvPr/>
            </p:nvSpPr>
            <p:spPr>
              <a:xfrm>
                <a:off x="4932360" y="1798560"/>
                <a:ext cx="1728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1" name=""/>
              <p:cNvSpPr/>
              <p:nvPr/>
            </p:nvSpPr>
            <p:spPr>
              <a:xfrm>
                <a:off x="4949640" y="179856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2" name=""/>
              <p:cNvSpPr/>
              <p:nvPr/>
            </p:nvSpPr>
            <p:spPr>
              <a:xfrm>
                <a:off x="4957560" y="18050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3" name=""/>
              <p:cNvSpPr/>
              <p:nvPr/>
            </p:nvSpPr>
            <p:spPr>
              <a:xfrm>
                <a:off x="4965480" y="1805040"/>
                <a:ext cx="1584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4" name=""/>
              <p:cNvSpPr/>
              <p:nvPr/>
            </p:nvSpPr>
            <p:spPr>
              <a:xfrm>
                <a:off x="4981320" y="18111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5" name=""/>
              <p:cNvSpPr/>
              <p:nvPr/>
            </p:nvSpPr>
            <p:spPr>
              <a:xfrm>
                <a:off x="4989240" y="181116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6" name=""/>
              <p:cNvSpPr/>
              <p:nvPr/>
            </p:nvSpPr>
            <p:spPr>
              <a:xfrm>
                <a:off x="4997160" y="1817640"/>
                <a:ext cx="1620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7" name=""/>
              <p:cNvSpPr/>
              <p:nvPr/>
            </p:nvSpPr>
            <p:spPr>
              <a:xfrm>
                <a:off x="5013360" y="181764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8" name=""/>
              <p:cNvSpPr/>
              <p:nvPr/>
            </p:nvSpPr>
            <p:spPr>
              <a:xfrm>
                <a:off x="5021280" y="1824120"/>
                <a:ext cx="1728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399" name=""/>
              <p:cNvSpPr/>
              <p:nvPr/>
            </p:nvSpPr>
            <p:spPr>
              <a:xfrm>
                <a:off x="5038560" y="18241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0" name=""/>
              <p:cNvSpPr/>
              <p:nvPr/>
            </p:nvSpPr>
            <p:spPr>
              <a:xfrm>
                <a:off x="5046480" y="1824120"/>
                <a:ext cx="7920" cy="4680"/>
              </a:xfrm>
              <a:custGeom>
                <a:avLst/>
                <a:gdLst/>
                <a:ahLst/>
                <a:rect l="l" t="t" r="r" b="b"/>
                <a:pathLst>
                  <a:path w="5" h="3">
                    <a:moveTo>
                      <a:pt x="0" y="0"/>
                    </a:moveTo>
                    <a:lnTo>
                      <a:pt x="0" y="0"/>
                    </a:lnTo>
                    <a:lnTo>
                      <a:pt x="5" y="3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1" name=""/>
              <p:cNvSpPr/>
              <p:nvPr/>
            </p:nvSpPr>
            <p:spPr>
              <a:xfrm>
                <a:off x="5054400" y="182880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2" name=""/>
              <p:cNvSpPr/>
              <p:nvPr/>
            </p:nvSpPr>
            <p:spPr>
              <a:xfrm>
                <a:off x="5070240" y="182880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3" name=""/>
              <p:cNvSpPr/>
              <p:nvPr/>
            </p:nvSpPr>
            <p:spPr>
              <a:xfrm>
                <a:off x="5078160" y="18352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4" name=""/>
              <p:cNvSpPr/>
              <p:nvPr/>
            </p:nvSpPr>
            <p:spPr>
              <a:xfrm>
                <a:off x="5086080" y="1835280"/>
                <a:ext cx="1620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5" name=""/>
              <p:cNvSpPr/>
              <p:nvPr/>
            </p:nvSpPr>
            <p:spPr>
              <a:xfrm>
                <a:off x="5102280" y="18414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6" name=""/>
              <p:cNvSpPr/>
              <p:nvPr/>
            </p:nvSpPr>
            <p:spPr>
              <a:xfrm>
                <a:off x="5110200" y="184140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7" name=""/>
              <p:cNvSpPr/>
              <p:nvPr/>
            </p:nvSpPr>
            <p:spPr>
              <a:xfrm>
                <a:off x="5126040" y="1847880"/>
                <a:ext cx="936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8" name=""/>
              <p:cNvSpPr/>
              <p:nvPr/>
            </p:nvSpPr>
            <p:spPr>
              <a:xfrm>
                <a:off x="5135400" y="184788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09" name=""/>
              <p:cNvSpPr/>
              <p:nvPr/>
            </p:nvSpPr>
            <p:spPr>
              <a:xfrm>
                <a:off x="5143320" y="18543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0" name=""/>
              <p:cNvSpPr/>
              <p:nvPr/>
            </p:nvSpPr>
            <p:spPr>
              <a:xfrm>
                <a:off x="5159160" y="185436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1" name=""/>
              <p:cNvSpPr/>
              <p:nvPr/>
            </p:nvSpPr>
            <p:spPr>
              <a:xfrm>
                <a:off x="5167080" y="186048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2" name=""/>
              <p:cNvSpPr/>
              <p:nvPr/>
            </p:nvSpPr>
            <p:spPr>
              <a:xfrm>
                <a:off x="5175000" y="186048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3" name=""/>
              <p:cNvSpPr/>
              <p:nvPr/>
            </p:nvSpPr>
            <p:spPr>
              <a:xfrm>
                <a:off x="5190840" y="1860480"/>
                <a:ext cx="828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4" name=""/>
              <p:cNvSpPr/>
              <p:nvPr/>
            </p:nvSpPr>
            <p:spPr>
              <a:xfrm>
                <a:off x="5199120" y="186696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5" name=""/>
              <p:cNvSpPr/>
              <p:nvPr/>
            </p:nvSpPr>
            <p:spPr>
              <a:xfrm>
                <a:off x="5214960" y="186696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6" name=""/>
              <p:cNvSpPr/>
              <p:nvPr/>
            </p:nvSpPr>
            <p:spPr>
              <a:xfrm>
                <a:off x="5222880" y="1873080"/>
                <a:ext cx="936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7" name=""/>
              <p:cNvSpPr/>
              <p:nvPr/>
            </p:nvSpPr>
            <p:spPr>
              <a:xfrm>
                <a:off x="5232240" y="187308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8" name=""/>
              <p:cNvSpPr/>
              <p:nvPr/>
            </p:nvSpPr>
            <p:spPr>
              <a:xfrm>
                <a:off x="5248080" y="18795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19" name=""/>
              <p:cNvSpPr/>
              <p:nvPr/>
            </p:nvSpPr>
            <p:spPr>
              <a:xfrm>
                <a:off x="5256000" y="1879560"/>
                <a:ext cx="7920" cy="4680"/>
              </a:xfrm>
              <a:custGeom>
                <a:avLst/>
                <a:gdLst/>
                <a:ahLst/>
                <a:rect l="l" t="t" r="r" b="b"/>
                <a:pathLst>
                  <a:path w="5" h="3">
                    <a:moveTo>
                      <a:pt x="0" y="0"/>
                    </a:moveTo>
                    <a:lnTo>
                      <a:pt x="0" y="0"/>
                    </a:lnTo>
                    <a:lnTo>
                      <a:pt x="5" y="3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0" name=""/>
              <p:cNvSpPr/>
              <p:nvPr/>
            </p:nvSpPr>
            <p:spPr>
              <a:xfrm>
                <a:off x="5263920" y="188424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1" name=""/>
              <p:cNvSpPr/>
              <p:nvPr/>
            </p:nvSpPr>
            <p:spPr>
              <a:xfrm>
                <a:off x="5279760" y="188424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2" name=""/>
              <p:cNvSpPr/>
              <p:nvPr/>
            </p:nvSpPr>
            <p:spPr>
              <a:xfrm>
                <a:off x="5287680" y="1890720"/>
                <a:ext cx="1620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3" name=""/>
              <p:cNvSpPr/>
              <p:nvPr/>
            </p:nvSpPr>
            <p:spPr>
              <a:xfrm>
                <a:off x="5303880" y="189072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4" name=""/>
              <p:cNvSpPr/>
              <p:nvPr/>
            </p:nvSpPr>
            <p:spPr>
              <a:xfrm>
                <a:off x="5311800" y="18972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5" name=""/>
              <p:cNvSpPr/>
              <p:nvPr/>
            </p:nvSpPr>
            <p:spPr>
              <a:xfrm>
                <a:off x="5319720" y="1897200"/>
                <a:ext cx="17280" cy="6120"/>
              </a:xfrm>
              <a:custGeom>
                <a:avLst/>
                <a:gdLst/>
                <a:ahLst/>
                <a:rect l="l" t="t" r="r" b="b"/>
                <a:pathLst>
                  <a:path w="11" h="4">
                    <a:moveTo>
                      <a:pt x="0" y="0"/>
                    </a:moveTo>
                    <a:lnTo>
                      <a:pt x="6" y="0"/>
                    </a:lnTo>
                    <a:lnTo>
                      <a:pt x="11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6" name=""/>
              <p:cNvSpPr/>
              <p:nvPr/>
            </p:nvSpPr>
            <p:spPr>
              <a:xfrm>
                <a:off x="5337000" y="190332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7" name=""/>
              <p:cNvSpPr/>
              <p:nvPr/>
            </p:nvSpPr>
            <p:spPr>
              <a:xfrm>
                <a:off x="5344920" y="190332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8" name=""/>
              <p:cNvSpPr/>
              <p:nvPr/>
            </p:nvSpPr>
            <p:spPr>
              <a:xfrm>
                <a:off x="5360760" y="190980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29" name=""/>
              <p:cNvSpPr/>
              <p:nvPr/>
            </p:nvSpPr>
            <p:spPr>
              <a:xfrm>
                <a:off x="5368680" y="190980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0" name=""/>
              <p:cNvSpPr/>
              <p:nvPr/>
            </p:nvSpPr>
            <p:spPr>
              <a:xfrm>
                <a:off x="5376600" y="1916280"/>
                <a:ext cx="1620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1" name=""/>
              <p:cNvSpPr/>
              <p:nvPr/>
            </p:nvSpPr>
            <p:spPr>
              <a:xfrm>
                <a:off x="5392800" y="191628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2" name=""/>
              <p:cNvSpPr/>
              <p:nvPr/>
            </p:nvSpPr>
            <p:spPr>
              <a:xfrm>
                <a:off x="5400720" y="19224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3" name=""/>
              <p:cNvSpPr/>
              <p:nvPr/>
            </p:nvSpPr>
            <p:spPr>
              <a:xfrm>
                <a:off x="5408640" y="1922400"/>
                <a:ext cx="17280" cy="6480"/>
              </a:xfrm>
              <a:custGeom>
                <a:avLst/>
                <a:gdLst/>
                <a:ahLst/>
                <a:rect l="l" t="t" r="r" b="b"/>
                <a:pathLst>
                  <a:path w="11" h="4">
                    <a:moveTo>
                      <a:pt x="0" y="0"/>
                    </a:moveTo>
                    <a:lnTo>
                      <a:pt x="6" y="0"/>
                    </a:lnTo>
                    <a:lnTo>
                      <a:pt x="11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4" name=""/>
              <p:cNvSpPr/>
              <p:nvPr/>
            </p:nvSpPr>
            <p:spPr>
              <a:xfrm>
                <a:off x="5425920" y="192888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5" name=""/>
              <p:cNvSpPr/>
              <p:nvPr/>
            </p:nvSpPr>
            <p:spPr>
              <a:xfrm>
                <a:off x="5433840" y="1928880"/>
                <a:ext cx="1584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6" name=""/>
              <p:cNvSpPr/>
              <p:nvPr/>
            </p:nvSpPr>
            <p:spPr>
              <a:xfrm>
                <a:off x="5449680" y="193500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7" name=""/>
              <p:cNvSpPr/>
              <p:nvPr/>
            </p:nvSpPr>
            <p:spPr>
              <a:xfrm>
                <a:off x="5457600" y="1935000"/>
                <a:ext cx="7920" cy="5040"/>
              </a:xfrm>
              <a:custGeom>
                <a:avLst/>
                <a:gdLst/>
                <a:ahLst/>
                <a:rect l="l" t="t" r="r" b="b"/>
                <a:pathLst>
                  <a:path w="5" h="3">
                    <a:moveTo>
                      <a:pt x="0" y="0"/>
                    </a:moveTo>
                    <a:lnTo>
                      <a:pt x="0" y="0"/>
                    </a:lnTo>
                    <a:lnTo>
                      <a:pt x="5" y="3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1760" bIns="-417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8" name=""/>
              <p:cNvSpPr/>
              <p:nvPr/>
            </p:nvSpPr>
            <p:spPr>
              <a:xfrm>
                <a:off x="5465520" y="194004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39" name=""/>
              <p:cNvSpPr/>
              <p:nvPr/>
            </p:nvSpPr>
            <p:spPr>
              <a:xfrm>
                <a:off x="5481360" y="1940040"/>
                <a:ext cx="828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0" name=""/>
              <p:cNvSpPr/>
              <p:nvPr/>
            </p:nvSpPr>
            <p:spPr>
              <a:xfrm>
                <a:off x="5489640" y="194616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1" name=""/>
              <p:cNvSpPr/>
              <p:nvPr/>
            </p:nvSpPr>
            <p:spPr>
              <a:xfrm>
                <a:off x="5497560" y="1946160"/>
                <a:ext cx="17280" cy="6480"/>
              </a:xfrm>
              <a:custGeom>
                <a:avLst/>
                <a:gdLst/>
                <a:ahLst/>
                <a:rect l="l" t="t" r="r" b="b"/>
                <a:pathLst>
                  <a:path w="11" h="4">
                    <a:moveTo>
                      <a:pt x="0" y="0"/>
                    </a:moveTo>
                    <a:lnTo>
                      <a:pt x="5" y="0"/>
                    </a:lnTo>
                    <a:lnTo>
                      <a:pt x="11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2" name=""/>
              <p:cNvSpPr/>
              <p:nvPr/>
            </p:nvSpPr>
            <p:spPr>
              <a:xfrm>
                <a:off x="5514840" y="19526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3" name=""/>
              <p:cNvSpPr/>
              <p:nvPr/>
            </p:nvSpPr>
            <p:spPr>
              <a:xfrm>
                <a:off x="5522760" y="195264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4" name=""/>
              <p:cNvSpPr/>
              <p:nvPr/>
            </p:nvSpPr>
            <p:spPr>
              <a:xfrm>
                <a:off x="5538600" y="195912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5" name=""/>
              <p:cNvSpPr/>
              <p:nvPr/>
            </p:nvSpPr>
            <p:spPr>
              <a:xfrm>
                <a:off x="5546520" y="195912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6" name=""/>
              <p:cNvSpPr/>
              <p:nvPr/>
            </p:nvSpPr>
            <p:spPr>
              <a:xfrm>
                <a:off x="5554440" y="196524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7" name=""/>
              <p:cNvSpPr/>
              <p:nvPr/>
            </p:nvSpPr>
            <p:spPr>
              <a:xfrm>
                <a:off x="5570280" y="196524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8" name=""/>
              <p:cNvSpPr/>
              <p:nvPr/>
            </p:nvSpPr>
            <p:spPr>
              <a:xfrm>
                <a:off x="5578200" y="1971720"/>
                <a:ext cx="828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49" name=""/>
              <p:cNvSpPr/>
              <p:nvPr/>
            </p:nvSpPr>
            <p:spPr>
              <a:xfrm>
                <a:off x="5586480" y="197172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0" name=""/>
              <p:cNvSpPr/>
              <p:nvPr/>
            </p:nvSpPr>
            <p:spPr>
              <a:xfrm>
                <a:off x="5602320" y="1978200"/>
                <a:ext cx="936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1" name=""/>
              <p:cNvSpPr/>
              <p:nvPr/>
            </p:nvSpPr>
            <p:spPr>
              <a:xfrm>
                <a:off x="5611680" y="1978200"/>
                <a:ext cx="15840" cy="612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2" name=""/>
              <p:cNvSpPr/>
              <p:nvPr/>
            </p:nvSpPr>
            <p:spPr>
              <a:xfrm>
                <a:off x="5627520" y="1984320"/>
                <a:ext cx="792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3" name=""/>
              <p:cNvSpPr/>
              <p:nvPr/>
            </p:nvSpPr>
            <p:spPr>
              <a:xfrm>
                <a:off x="5635440" y="198432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4" name=""/>
              <p:cNvSpPr/>
              <p:nvPr/>
            </p:nvSpPr>
            <p:spPr>
              <a:xfrm>
                <a:off x="5643360" y="1990800"/>
                <a:ext cx="1584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5" name=""/>
              <p:cNvSpPr/>
              <p:nvPr/>
            </p:nvSpPr>
            <p:spPr>
              <a:xfrm>
                <a:off x="5659200" y="1990800"/>
                <a:ext cx="7920" cy="468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6" name=""/>
              <p:cNvSpPr/>
              <p:nvPr/>
            </p:nvSpPr>
            <p:spPr>
              <a:xfrm>
                <a:off x="5667120" y="1995480"/>
                <a:ext cx="7920" cy="648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7" name=""/>
              <p:cNvSpPr/>
              <p:nvPr/>
            </p:nvSpPr>
            <p:spPr>
              <a:xfrm>
                <a:off x="5675040" y="2001960"/>
                <a:ext cx="1620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8" name=""/>
              <p:cNvSpPr/>
              <p:nvPr/>
            </p:nvSpPr>
            <p:spPr>
              <a:xfrm>
                <a:off x="5691240" y="200196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59" name=""/>
              <p:cNvSpPr/>
              <p:nvPr/>
            </p:nvSpPr>
            <p:spPr>
              <a:xfrm>
                <a:off x="5699160" y="2008080"/>
                <a:ext cx="1728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0" name=""/>
              <p:cNvSpPr/>
              <p:nvPr/>
            </p:nvSpPr>
            <p:spPr>
              <a:xfrm>
                <a:off x="5716440" y="2008080"/>
                <a:ext cx="792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5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1" name=""/>
              <p:cNvSpPr/>
              <p:nvPr/>
            </p:nvSpPr>
            <p:spPr>
              <a:xfrm>
                <a:off x="5724360" y="201456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2" name=""/>
              <p:cNvSpPr/>
              <p:nvPr/>
            </p:nvSpPr>
            <p:spPr>
              <a:xfrm>
                <a:off x="5732280" y="2014560"/>
                <a:ext cx="15840" cy="6480"/>
              </a:xfrm>
              <a:custGeom>
                <a:avLst/>
                <a:gdLst/>
                <a:ahLst/>
                <a:rect l="l" t="t" r="r" b="b"/>
                <a:pathLst>
                  <a:path w="10" h="4">
                    <a:moveTo>
                      <a:pt x="0" y="0"/>
                    </a:moveTo>
                    <a:lnTo>
                      <a:pt x="5" y="0"/>
                    </a:lnTo>
                    <a:lnTo>
                      <a:pt x="10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3" name=""/>
              <p:cNvSpPr/>
              <p:nvPr/>
            </p:nvSpPr>
            <p:spPr>
              <a:xfrm>
                <a:off x="5748120" y="2021040"/>
                <a:ext cx="792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4" name=""/>
              <p:cNvSpPr/>
              <p:nvPr/>
            </p:nvSpPr>
            <p:spPr>
              <a:xfrm>
                <a:off x="5756040" y="2021040"/>
                <a:ext cx="7920" cy="612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5" name=""/>
              <p:cNvSpPr/>
              <p:nvPr/>
            </p:nvSpPr>
            <p:spPr>
              <a:xfrm>
                <a:off x="5763960" y="2027160"/>
                <a:ext cx="15840" cy="180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6" name=""/>
              <p:cNvSpPr/>
              <p:nvPr/>
            </p:nvSpPr>
            <p:spPr>
              <a:xfrm>
                <a:off x="5779800" y="2027160"/>
                <a:ext cx="8280" cy="6480"/>
              </a:xfrm>
              <a:custGeom>
                <a:avLst/>
                <a:gdLst/>
                <a:ahLst/>
                <a:rect l="l" t="t" r="r" b="b"/>
                <a:pathLst>
                  <a:path w="5" h="4">
                    <a:moveTo>
                      <a:pt x="0" y="0"/>
                    </a:moveTo>
                    <a:lnTo>
                      <a:pt x="0" y="0"/>
                    </a:lnTo>
                    <a:lnTo>
                      <a:pt x="5" y="4"/>
                    </a:lnTo>
                  </a:path>
                </a:pathLst>
              </a:custGeom>
              <a:noFill/>
              <a:ln w="7920">
                <a:solidFill>
                  <a:srgbClr val="000080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7" name=""/>
              <p:cNvSpPr/>
              <p:nvPr/>
            </p:nvSpPr>
            <p:spPr>
              <a:xfrm>
                <a:off x="5788080" y="2033640"/>
                <a:ext cx="17280" cy="144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8" name=""/>
              <p:cNvSpPr/>
              <p:nvPr/>
            </p:nvSpPr>
            <p:spPr>
              <a:xfrm>
                <a:off x="5805360" y="2033640"/>
                <a:ext cx="7920" cy="612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680" bIns="-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69" name=""/>
              <p:cNvSpPr/>
              <p:nvPr/>
            </p:nvSpPr>
            <p:spPr>
              <a:xfrm>
                <a:off x="5813280" y="2039760"/>
                <a:ext cx="7920" cy="6480"/>
              </a:xfrm>
              <a:prstGeom prst="line">
                <a:avLst/>
              </a:prstGeom>
              <a:ln w="7920">
                <a:solidFill>
                  <a:srgbClr val="00008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0320" bIns="-403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1470" name=""/>
            <p:cNvSpPr/>
            <p:nvPr/>
          </p:nvSpPr>
          <p:spPr>
            <a:xfrm>
              <a:off x="5835600" y="2046240"/>
              <a:ext cx="1584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5851440" y="2046240"/>
              <a:ext cx="7920" cy="4680"/>
            </a:xfrm>
            <a:custGeom>
              <a:avLst/>
              <a:gdLst/>
              <a:ahLst/>
              <a:rect l="l" t="t" r="r" b="b"/>
              <a:pathLst>
                <a:path w="5" h="3">
                  <a:moveTo>
                    <a:pt x="0" y="0"/>
                  </a:moveTo>
                  <a:lnTo>
                    <a:pt x="5" y="0"/>
                  </a:lnTo>
                  <a:lnTo>
                    <a:pt x="5" y="3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5859360" y="205092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5867280" y="205092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10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5883120" y="205740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5891040" y="2057400"/>
              <a:ext cx="1620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10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5907240" y="2063880"/>
              <a:ext cx="936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5916600" y="206388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5924520" y="207000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5940360" y="207648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5948280" y="2076480"/>
              <a:ext cx="15840" cy="648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10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5964120" y="208296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5972040" y="20829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5979960" y="2089080"/>
              <a:ext cx="1620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4" name=""/>
            <p:cNvSpPr/>
            <p:nvPr/>
          </p:nvSpPr>
          <p:spPr>
            <a:xfrm>
              <a:off x="5996160" y="2089080"/>
              <a:ext cx="936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6005520" y="209556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6" name=""/>
            <p:cNvSpPr/>
            <p:nvPr/>
          </p:nvSpPr>
          <p:spPr>
            <a:xfrm>
              <a:off x="6013440" y="2101680"/>
              <a:ext cx="1584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7" name=""/>
            <p:cNvSpPr/>
            <p:nvPr/>
          </p:nvSpPr>
          <p:spPr>
            <a:xfrm>
              <a:off x="6029280" y="210168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6037200" y="2108160"/>
              <a:ext cx="1584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6053040" y="2108160"/>
              <a:ext cx="7920" cy="4680"/>
            </a:xfrm>
            <a:custGeom>
              <a:avLst/>
              <a:gdLst/>
              <a:ahLst/>
              <a:rect l="l" t="t" r="r" b="b"/>
              <a:pathLst>
                <a:path w="5" h="3">
                  <a:moveTo>
                    <a:pt x="0" y="0"/>
                  </a:moveTo>
                  <a:lnTo>
                    <a:pt x="5" y="0"/>
                  </a:lnTo>
                  <a:lnTo>
                    <a:pt x="5" y="3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6060960" y="211284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6068880" y="211284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6084720" y="2119320"/>
              <a:ext cx="828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6093000" y="2125800"/>
              <a:ext cx="936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6102360" y="212580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10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6118200" y="213192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6126120" y="213192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6141960" y="213840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6149880" y="214488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6157800" y="2144880"/>
              <a:ext cx="15840" cy="6120"/>
            </a:xfrm>
            <a:custGeom>
              <a:avLst/>
              <a:gdLst/>
              <a:ahLst/>
              <a:rect l="l" t="t" r="r" b="b"/>
              <a:pathLst>
                <a:path w="10" h="4">
                  <a:moveTo>
                    <a:pt x="0" y="0"/>
                  </a:moveTo>
                  <a:lnTo>
                    <a:pt x="5" y="0"/>
                  </a:lnTo>
                  <a:lnTo>
                    <a:pt x="10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6173640" y="215100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6181560" y="2151000"/>
              <a:ext cx="828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6189840" y="2157480"/>
              <a:ext cx="1728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6207120" y="216360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6215040" y="2163600"/>
              <a:ext cx="15840" cy="5040"/>
            </a:xfrm>
            <a:custGeom>
              <a:avLst/>
              <a:gdLst/>
              <a:ahLst/>
              <a:rect l="l" t="t" r="r" b="b"/>
              <a:pathLst>
                <a:path w="10" h="3">
                  <a:moveTo>
                    <a:pt x="0" y="0"/>
                  </a:moveTo>
                  <a:lnTo>
                    <a:pt x="5" y="0"/>
                  </a:lnTo>
                  <a:lnTo>
                    <a:pt x="10" y="3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6230880" y="216864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6238800" y="216864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6246720" y="217476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6262560" y="218124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6270480" y="218124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6278400" y="2187720"/>
              <a:ext cx="1764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6296040" y="218772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6303960" y="219384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6319800" y="220032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6327720" y="2200320"/>
              <a:ext cx="7920" cy="648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6335640" y="2206800"/>
              <a:ext cx="1584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6351480" y="220680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6359400" y="221292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6367320" y="2219400"/>
              <a:ext cx="1584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6383160" y="2219400"/>
              <a:ext cx="9720" cy="46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6392880" y="222408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6408720" y="223056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6416640" y="223056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6424560" y="2236680"/>
              <a:ext cx="1584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6440400" y="223668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6448320" y="224316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6456240" y="2249640"/>
              <a:ext cx="1584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6472080" y="2249640"/>
              <a:ext cx="97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6481800" y="225576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6497640" y="226224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6505560" y="2262240"/>
              <a:ext cx="7920" cy="6120"/>
            </a:xfrm>
            <a:custGeom>
              <a:avLst/>
              <a:gdLst/>
              <a:ahLst/>
              <a:rect l="l" t="t" r="r" b="b"/>
              <a:pathLst>
                <a:path w="5" h="4">
                  <a:moveTo>
                    <a:pt x="0" y="0"/>
                  </a:moveTo>
                  <a:lnTo>
                    <a:pt x="0" y="0"/>
                  </a:lnTo>
                  <a:lnTo>
                    <a:pt x="5" y="4"/>
                  </a:lnTo>
                </a:path>
              </a:pathLst>
            </a:custGeom>
            <a:noFill/>
            <a:ln w="792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6513480" y="2268360"/>
              <a:ext cx="1584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2" name=""/>
            <p:cNvSpPr/>
            <p:nvPr/>
          </p:nvSpPr>
          <p:spPr>
            <a:xfrm>
              <a:off x="6529320" y="226836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3" name=""/>
            <p:cNvSpPr/>
            <p:nvPr/>
          </p:nvSpPr>
          <p:spPr>
            <a:xfrm>
              <a:off x="6537240" y="2274840"/>
              <a:ext cx="15840" cy="46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6553080" y="227952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6561000" y="227952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6568920" y="2286000"/>
              <a:ext cx="176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6586560" y="229248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6594480" y="229248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6602400" y="229860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6618240" y="230508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6626160" y="230508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6642000" y="231156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6649920" y="231768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6657840" y="2317680"/>
              <a:ext cx="176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6675480" y="232416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6683400" y="233028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6691320" y="2330280"/>
              <a:ext cx="15840" cy="50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1760" bIns="-41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6707160" y="233532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6715080" y="2341440"/>
              <a:ext cx="1584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6730920" y="234144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6738840" y="234792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6746760" y="2354400"/>
              <a:ext cx="1584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6762600" y="2354400"/>
              <a:ext cx="97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6772320" y="236052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6780240" y="2367000"/>
              <a:ext cx="1584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6796080" y="236700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6804000" y="2373480"/>
              <a:ext cx="1584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6819840" y="237960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6827760" y="237960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6835680" y="2386080"/>
              <a:ext cx="15840" cy="46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6851520" y="239076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6859440" y="2390760"/>
              <a:ext cx="9720" cy="6480"/>
            </a:xfrm>
            <a:prstGeom prst="line">
              <a:avLst/>
            </a:prstGeom>
            <a:ln w="2844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6869160" y="2397240"/>
              <a:ext cx="1584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6885000" y="2403360"/>
              <a:ext cx="7920" cy="180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6892920" y="240336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6908760" y="240984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6916680" y="241632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6924600" y="2416320"/>
              <a:ext cx="1584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6940440" y="2422440"/>
              <a:ext cx="792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6948360" y="242892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6956280" y="2428920"/>
              <a:ext cx="176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6973920" y="2435400"/>
              <a:ext cx="792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6981840" y="244152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6997680" y="244800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7005600" y="2448000"/>
              <a:ext cx="7920" cy="46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120" bIns="-42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7013520" y="2452680"/>
              <a:ext cx="15840" cy="648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320" bIns="-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7029360" y="2459160"/>
              <a:ext cx="7920" cy="144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7037280" y="2459160"/>
              <a:ext cx="17640" cy="6120"/>
            </a:xfrm>
            <a:prstGeom prst="line">
              <a:avLst/>
            </a:prstGeom>
            <a:ln w="7920">
              <a:solidFill>
                <a:srgbClr val="000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0680" bIns="-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1471680" y="5232240"/>
              <a:ext cx="20484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1188"/>
                </a:spcBef>
                <a:buClr>
                  <a:srgbClr val="ffcc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900" strike="noStrike" u="none">
                  <a:solidFill>
                    <a:srgbClr val="ffcc00"/>
                  </a:solidFill>
                  <a:effectLst/>
                  <a:uFillTx/>
                  <a:latin typeface="Times New Roman"/>
                </a:rPr>
                <a:t>0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2411640" y="5232240"/>
              <a:ext cx="56628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1188"/>
                </a:spcBef>
                <a:buClr>
                  <a:srgbClr val="ffcc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900" strike="noStrike" u="none">
                  <a:solidFill>
                    <a:srgbClr val="ffcc00"/>
                  </a:solidFill>
                  <a:effectLst/>
                  <a:uFillTx/>
                  <a:latin typeface="Times New Roman"/>
                </a:rPr>
                <a:t>1000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1" name=""/>
            <p:cNvSpPr/>
            <p:nvPr/>
          </p:nvSpPr>
          <p:spPr>
            <a:xfrm>
              <a:off x="3516480" y="5232240"/>
              <a:ext cx="56628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1188"/>
                </a:spcBef>
                <a:buClr>
                  <a:srgbClr val="ffcc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900" strike="noStrike" u="none">
                  <a:solidFill>
                    <a:srgbClr val="ffcc00"/>
                  </a:solidFill>
                  <a:effectLst/>
                  <a:uFillTx/>
                  <a:latin typeface="Times New Roman"/>
                </a:rPr>
                <a:t>2000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2" name=""/>
            <p:cNvSpPr/>
            <p:nvPr/>
          </p:nvSpPr>
          <p:spPr>
            <a:xfrm>
              <a:off x="4630680" y="5232240"/>
              <a:ext cx="56628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1188"/>
                </a:spcBef>
                <a:buClr>
                  <a:srgbClr val="ffcc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900" strike="noStrike" u="none">
                  <a:solidFill>
                    <a:srgbClr val="ffcc00"/>
                  </a:solidFill>
                  <a:effectLst/>
                  <a:uFillTx/>
                  <a:latin typeface="Times New Roman"/>
                </a:rPr>
                <a:t>3000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3" name=""/>
            <p:cNvSpPr/>
            <p:nvPr/>
          </p:nvSpPr>
          <p:spPr>
            <a:xfrm>
              <a:off x="5737320" y="5232240"/>
              <a:ext cx="56628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1188"/>
                </a:spcBef>
                <a:buClr>
                  <a:srgbClr val="ffcc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900" strike="noStrike" u="none">
                  <a:solidFill>
                    <a:srgbClr val="ffcc00"/>
                  </a:solidFill>
                  <a:effectLst/>
                  <a:uFillTx/>
                  <a:latin typeface="Times New Roman"/>
                </a:rPr>
                <a:t>4000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4" name=""/>
            <p:cNvSpPr/>
            <p:nvPr/>
          </p:nvSpPr>
          <p:spPr>
            <a:xfrm>
              <a:off x="6850080" y="5232240"/>
              <a:ext cx="56628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1188"/>
                </a:spcBef>
                <a:buClr>
                  <a:srgbClr val="ffcc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900" strike="noStrike" u="none">
                  <a:solidFill>
                    <a:srgbClr val="ffcc00"/>
                  </a:solidFill>
                  <a:effectLst/>
                  <a:uFillTx/>
                  <a:latin typeface="Times New Roman"/>
                </a:rPr>
                <a:t>5000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5" name=""/>
            <p:cNvSpPr/>
            <p:nvPr/>
          </p:nvSpPr>
          <p:spPr>
            <a:xfrm>
              <a:off x="7956720" y="5232240"/>
              <a:ext cx="566280" cy="289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1188"/>
                </a:spcBef>
                <a:buClr>
                  <a:srgbClr val="ffcc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900" strike="noStrike" u="none">
                  <a:solidFill>
                    <a:srgbClr val="ffcc00"/>
                  </a:solidFill>
                  <a:effectLst/>
                  <a:uFillTx/>
                  <a:latin typeface="Times New Roman"/>
                </a:rPr>
                <a:t>6000</a:t>
              </a:r>
              <a:endParaRPr b="0" lang="en-US" sz="19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6" name=""/>
            <p:cNvSpPr/>
            <p:nvPr/>
          </p:nvSpPr>
          <p:spPr>
            <a:xfrm>
              <a:off x="3600000" y="5627520"/>
              <a:ext cx="26254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cc00"/>
                  </a:solidFill>
                  <a:effectLst/>
                  <a:uFillTx/>
                  <a:latin typeface="Times New Roman"/>
                </a:rPr>
                <a:t>Number of Obligors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87" name=""/>
            <p:cNvSpPr/>
            <p:nvPr/>
          </p:nvSpPr>
          <p:spPr>
            <a:xfrm rot="16200000">
              <a:off x="-444240" y="3078000"/>
              <a:ext cx="25542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cc00"/>
                  </a:solidFill>
                  <a:effectLst/>
                  <a:uFillTx/>
                  <a:latin typeface="Times New Roman"/>
                </a:rPr>
                <a:t>Risk Reduction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8" name="PlaceHolder 1"/>
          <p:cNvSpPr>
            <a:spLocks noGrp="1"/>
          </p:cNvSpPr>
          <p:nvPr>
            <p:ph type="title"/>
          </p:nvPr>
        </p:nvSpPr>
        <p:spPr>
          <a:xfrm>
            <a:off x="576360" y="88920"/>
            <a:ext cx="73627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Equity Portfolio Risk Diversification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grpSp>
        <p:nvGrpSpPr>
          <p:cNvPr id="1589" name=""/>
          <p:cNvGrpSpPr/>
          <p:nvPr/>
        </p:nvGrpSpPr>
        <p:grpSpPr>
          <a:xfrm>
            <a:off x="1494000" y="1428840"/>
            <a:ext cx="6719760" cy="3873240"/>
            <a:chOff x="1494000" y="1428840"/>
            <a:chExt cx="6719760" cy="3873240"/>
          </a:xfrm>
        </p:grpSpPr>
        <p:sp>
          <p:nvSpPr>
            <p:cNvPr id="1590" name=""/>
            <p:cNvSpPr/>
            <p:nvPr/>
          </p:nvSpPr>
          <p:spPr>
            <a:xfrm>
              <a:off x="1514520" y="1447920"/>
              <a:ext cx="6697440" cy="3792240"/>
            </a:xfrm>
            <a:prstGeom prst="rect">
              <a:avLst/>
            </a:pr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1" name=""/>
            <p:cNvSpPr/>
            <p:nvPr/>
          </p:nvSpPr>
          <p:spPr>
            <a:xfrm>
              <a:off x="1514520" y="1447920"/>
              <a:ext cx="6697440" cy="3792240"/>
            </a:xfrm>
            <a:prstGeom prst="rect">
              <a:avLst/>
            </a:prstGeom>
            <a:solidFill>
              <a:srgbClr val="ffffcc"/>
            </a:solidFill>
            <a:ln w="936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2" name=""/>
            <p:cNvSpPr/>
            <p:nvPr/>
          </p:nvSpPr>
          <p:spPr>
            <a:xfrm>
              <a:off x="1514520" y="5240160"/>
              <a:ext cx="6697440" cy="180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3" name=""/>
            <p:cNvSpPr/>
            <p:nvPr/>
          </p:nvSpPr>
          <p:spPr>
            <a:xfrm flipV="1">
              <a:off x="1514520" y="5240160"/>
              <a:ext cx="1440" cy="61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4" name=""/>
            <p:cNvSpPr/>
            <p:nvPr/>
          </p:nvSpPr>
          <p:spPr>
            <a:xfrm flipV="1">
              <a:off x="2630520" y="5240160"/>
              <a:ext cx="1440" cy="61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5" name=""/>
            <p:cNvSpPr/>
            <p:nvPr/>
          </p:nvSpPr>
          <p:spPr>
            <a:xfrm flipV="1">
              <a:off x="3746520" y="5240160"/>
              <a:ext cx="1440" cy="61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6" name=""/>
            <p:cNvSpPr/>
            <p:nvPr/>
          </p:nvSpPr>
          <p:spPr>
            <a:xfrm flipV="1">
              <a:off x="4863960" y="5240160"/>
              <a:ext cx="1800" cy="61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7" name=""/>
            <p:cNvSpPr/>
            <p:nvPr/>
          </p:nvSpPr>
          <p:spPr>
            <a:xfrm flipV="1">
              <a:off x="5979960" y="5240160"/>
              <a:ext cx="1800" cy="61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8" name=""/>
            <p:cNvSpPr/>
            <p:nvPr/>
          </p:nvSpPr>
          <p:spPr>
            <a:xfrm flipV="1">
              <a:off x="7095960" y="5240160"/>
              <a:ext cx="1800" cy="61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599" name=""/>
            <p:cNvSpPr/>
            <p:nvPr/>
          </p:nvSpPr>
          <p:spPr>
            <a:xfrm flipV="1">
              <a:off x="8211960" y="5240160"/>
              <a:ext cx="1800" cy="619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5120" bIns="15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0" name=""/>
            <p:cNvSpPr/>
            <p:nvPr/>
          </p:nvSpPr>
          <p:spPr>
            <a:xfrm>
              <a:off x="1494000" y="14288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1" name=""/>
            <p:cNvSpPr/>
            <p:nvPr/>
          </p:nvSpPr>
          <p:spPr>
            <a:xfrm>
              <a:off x="1503360" y="14288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2" name=""/>
            <p:cNvSpPr/>
            <p:nvPr/>
          </p:nvSpPr>
          <p:spPr>
            <a:xfrm>
              <a:off x="1514520" y="14288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3" name=""/>
            <p:cNvSpPr/>
            <p:nvPr/>
          </p:nvSpPr>
          <p:spPr>
            <a:xfrm>
              <a:off x="1523880" y="14288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4" name=""/>
            <p:cNvSpPr/>
            <p:nvPr/>
          </p:nvSpPr>
          <p:spPr>
            <a:xfrm>
              <a:off x="1542960" y="14288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5" name=""/>
            <p:cNvSpPr/>
            <p:nvPr/>
          </p:nvSpPr>
          <p:spPr>
            <a:xfrm>
              <a:off x="1554120" y="14288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6" name=""/>
            <p:cNvSpPr/>
            <p:nvPr/>
          </p:nvSpPr>
          <p:spPr>
            <a:xfrm>
              <a:off x="1563840" y="14288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7" name=""/>
            <p:cNvSpPr/>
            <p:nvPr/>
          </p:nvSpPr>
          <p:spPr>
            <a:xfrm>
              <a:off x="1573200" y="14288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8" name=""/>
            <p:cNvSpPr/>
            <p:nvPr/>
          </p:nvSpPr>
          <p:spPr>
            <a:xfrm>
              <a:off x="1584360" y="14288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09" name=""/>
            <p:cNvSpPr/>
            <p:nvPr/>
          </p:nvSpPr>
          <p:spPr>
            <a:xfrm>
              <a:off x="1593720" y="142884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0" name=""/>
            <p:cNvSpPr/>
            <p:nvPr/>
          </p:nvSpPr>
          <p:spPr>
            <a:xfrm>
              <a:off x="1603440" y="14288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1" name=""/>
            <p:cNvSpPr/>
            <p:nvPr/>
          </p:nvSpPr>
          <p:spPr>
            <a:xfrm>
              <a:off x="1612800" y="14288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2" name=""/>
            <p:cNvSpPr/>
            <p:nvPr/>
          </p:nvSpPr>
          <p:spPr>
            <a:xfrm>
              <a:off x="1633680" y="14288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3" name=""/>
            <p:cNvSpPr/>
            <p:nvPr/>
          </p:nvSpPr>
          <p:spPr>
            <a:xfrm>
              <a:off x="1643040" y="14288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4" name=""/>
            <p:cNvSpPr/>
            <p:nvPr/>
          </p:nvSpPr>
          <p:spPr>
            <a:xfrm>
              <a:off x="1652760" y="14288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5" name=""/>
            <p:cNvSpPr/>
            <p:nvPr/>
          </p:nvSpPr>
          <p:spPr>
            <a:xfrm>
              <a:off x="1663560" y="143496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6" name=""/>
            <p:cNvSpPr/>
            <p:nvPr/>
          </p:nvSpPr>
          <p:spPr>
            <a:xfrm>
              <a:off x="1673280" y="14349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7" name=""/>
            <p:cNvSpPr/>
            <p:nvPr/>
          </p:nvSpPr>
          <p:spPr>
            <a:xfrm>
              <a:off x="1682640" y="14349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1693800" y="14349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1703520" y="14349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1722600" y="14349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1733400" y="143496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1743120" y="14349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1752480" y="14349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4" name=""/>
            <p:cNvSpPr/>
            <p:nvPr/>
          </p:nvSpPr>
          <p:spPr>
            <a:xfrm>
              <a:off x="1763640" y="14349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5" name=""/>
            <p:cNvSpPr/>
            <p:nvPr/>
          </p:nvSpPr>
          <p:spPr>
            <a:xfrm>
              <a:off x="1773360" y="14349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1782720" y="14349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7" name=""/>
            <p:cNvSpPr/>
            <p:nvPr/>
          </p:nvSpPr>
          <p:spPr>
            <a:xfrm>
              <a:off x="1792440" y="14414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8" name=""/>
            <p:cNvSpPr/>
            <p:nvPr/>
          </p:nvSpPr>
          <p:spPr>
            <a:xfrm>
              <a:off x="1803240" y="144144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1822320" y="14414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0" name=""/>
            <p:cNvSpPr/>
            <p:nvPr/>
          </p:nvSpPr>
          <p:spPr>
            <a:xfrm>
              <a:off x="1832040" y="14414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1" name=""/>
            <p:cNvSpPr/>
            <p:nvPr/>
          </p:nvSpPr>
          <p:spPr>
            <a:xfrm>
              <a:off x="1843200" y="14414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1852560" y="14414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3" name=""/>
            <p:cNvSpPr/>
            <p:nvPr/>
          </p:nvSpPr>
          <p:spPr>
            <a:xfrm>
              <a:off x="1862280" y="14414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4" name=""/>
            <p:cNvSpPr/>
            <p:nvPr/>
          </p:nvSpPr>
          <p:spPr>
            <a:xfrm>
              <a:off x="1873080" y="144144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5" name=""/>
            <p:cNvSpPr/>
            <p:nvPr/>
          </p:nvSpPr>
          <p:spPr>
            <a:xfrm>
              <a:off x="1882800" y="14479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6" name=""/>
            <p:cNvSpPr/>
            <p:nvPr/>
          </p:nvSpPr>
          <p:spPr>
            <a:xfrm>
              <a:off x="1892160" y="14479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7" name=""/>
            <p:cNvSpPr/>
            <p:nvPr/>
          </p:nvSpPr>
          <p:spPr>
            <a:xfrm>
              <a:off x="1913040" y="14479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8" name=""/>
            <p:cNvSpPr/>
            <p:nvPr/>
          </p:nvSpPr>
          <p:spPr>
            <a:xfrm>
              <a:off x="1922400" y="14479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39" name=""/>
            <p:cNvSpPr/>
            <p:nvPr/>
          </p:nvSpPr>
          <p:spPr>
            <a:xfrm>
              <a:off x="1932120" y="14479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0" name=""/>
            <p:cNvSpPr/>
            <p:nvPr/>
          </p:nvSpPr>
          <p:spPr>
            <a:xfrm>
              <a:off x="1943280" y="14479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1" name=""/>
            <p:cNvSpPr/>
            <p:nvPr/>
          </p:nvSpPr>
          <p:spPr>
            <a:xfrm>
              <a:off x="1952640" y="14540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2" name=""/>
            <p:cNvSpPr/>
            <p:nvPr/>
          </p:nvSpPr>
          <p:spPr>
            <a:xfrm>
              <a:off x="1962000" y="14540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3" name=""/>
            <p:cNvSpPr/>
            <p:nvPr/>
          </p:nvSpPr>
          <p:spPr>
            <a:xfrm>
              <a:off x="1971720" y="14540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4" name=""/>
            <p:cNvSpPr/>
            <p:nvPr/>
          </p:nvSpPr>
          <p:spPr>
            <a:xfrm>
              <a:off x="1982880" y="14540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5" name=""/>
            <p:cNvSpPr/>
            <p:nvPr/>
          </p:nvSpPr>
          <p:spPr>
            <a:xfrm>
              <a:off x="2001960" y="14540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6" name=""/>
            <p:cNvSpPr/>
            <p:nvPr/>
          </p:nvSpPr>
          <p:spPr>
            <a:xfrm>
              <a:off x="2013120" y="14540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7" name=""/>
            <p:cNvSpPr/>
            <p:nvPr/>
          </p:nvSpPr>
          <p:spPr>
            <a:xfrm>
              <a:off x="2022480" y="146052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8" name=""/>
            <p:cNvSpPr/>
            <p:nvPr/>
          </p:nvSpPr>
          <p:spPr>
            <a:xfrm>
              <a:off x="2031840" y="146052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49" name=""/>
            <p:cNvSpPr/>
            <p:nvPr/>
          </p:nvSpPr>
          <p:spPr>
            <a:xfrm>
              <a:off x="2041560" y="146052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0" name=""/>
            <p:cNvSpPr/>
            <p:nvPr/>
          </p:nvSpPr>
          <p:spPr>
            <a:xfrm>
              <a:off x="2052720" y="146052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2"/>
                  </a:lnTo>
                  <a:lnTo>
                    <a:pt x="18" y="23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1" name=""/>
            <p:cNvSpPr/>
            <p:nvPr/>
          </p:nvSpPr>
          <p:spPr>
            <a:xfrm>
              <a:off x="2062080" y="146052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2" name=""/>
            <p:cNvSpPr/>
            <p:nvPr/>
          </p:nvSpPr>
          <p:spPr>
            <a:xfrm>
              <a:off x="2071800" y="146700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2081160" y="146700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2101680" y="146700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2111400" y="146700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2122560" y="147312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2"/>
                  </a:lnTo>
                  <a:lnTo>
                    <a:pt x="18" y="23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2131920" y="147312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2141640" y="147312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2151000" y="147312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2162160" y="147960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2171880" y="147960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2192400" y="147960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2201760" y="147960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2211480" y="14860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2220840" y="148608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2232000" y="148608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2241720" y="14860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2251080" y="149220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2262240" y="149220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2281320" y="149220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2290680" y="149220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2301840" y="149688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2311560" y="149688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2320920" y="14968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2330280" y="15033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2341440" y="150336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2351160" y="15033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2360520" y="150984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2381400" y="150984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2390760" y="150984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2400480" y="15159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2411280" y="151596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2421000" y="15159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2430360" y="15224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2441520" y="15224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2451240" y="15224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2470320" y="152892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2481120" y="1528920"/>
              <a:ext cx="59040" cy="3780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2490840" y="152892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2500200" y="15350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2511360" y="15350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2521080" y="15350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2530440" y="15415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2540160" y="15415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2560680" y="15476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2570040" y="15476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2579760" y="15476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2590920" y="15541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2600280" y="15541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2610000" y="156060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2620800" y="156060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2630520" y="156060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2639880" y="156672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2660760" y="156672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2670120" y="157320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2679840" y="157320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2690640" y="1579680"/>
              <a:ext cx="5904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2"/>
                  </a:lnTo>
                  <a:lnTo>
                    <a:pt x="18" y="23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2700360" y="157968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2709720" y="157968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2719440" y="158580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2730600" y="158580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2749680" y="15922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2760840" y="159228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2770200" y="159876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2779560" y="159876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6" name=""/>
            <p:cNvSpPr/>
            <p:nvPr/>
          </p:nvSpPr>
          <p:spPr>
            <a:xfrm>
              <a:off x="2789280" y="16034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7" name=""/>
            <p:cNvSpPr/>
            <p:nvPr/>
          </p:nvSpPr>
          <p:spPr>
            <a:xfrm>
              <a:off x="2800440" y="16034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2809800" y="16095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2819520" y="16095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2840040" y="16160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2849400" y="16160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2859120" y="16225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2870280" y="16225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2879640" y="16286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2889360" y="16286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2898720" y="16351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2909880" y="16351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2919240" y="164160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2940120" y="1641600"/>
              <a:ext cx="58680" cy="3780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2949480" y="16477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2959200" y="16477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2968560" y="16542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2979720" y="165420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2989440" y="166068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2998800" y="166068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3008160" y="16668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3029040" y="166680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3038400" y="167328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3049560" y="167940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2"/>
                  </a:lnTo>
                  <a:lnTo>
                    <a:pt x="18" y="23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3059280" y="167940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3068640" y="168588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3078000" y="168588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3089160" y="169236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3098880" y="169236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3119400" y="169848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3129120" y="170496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3138480" y="170496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3147840" y="17096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3159000" y="170964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3168720" y="17161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3178080" y="172260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3189240" y="1722600"/>
              <a:ext cx="58680" cy="3780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3198960" y="17287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3218040" y="173520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3228840" y="173520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3238560" y="17413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3247920" y="17413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3257640" y="174780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3268800" y="175428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3278160" y="17542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3287880" y="176040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3308400" y="176688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3317760" y="17668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3327480" y="177336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3338640" y="177948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3348000" y="177948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3357720" y="178596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3368520" y="1792440"/>
              <a:ext cx="5904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2"/>
                  </a:lnTo>
                  <a:lnTo>
                    <a:pt x="18" y="23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69" name=""/>
            <p:cNvSpPr/>
            <p:nvPr/>
          </p:nvSpPr>
          <p:spPr>
            <a:xfrm>
              <a:off x="3378240" y="179244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0" name=""/>
            <p:cNvSpPr/>
            <p:nvPr/>
          </p:nvSpPr>
          <p:spPr>
            <a:xfrm>
              <a:off x="3397320" y="179856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3408480" y="180504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2" name=""/>
            <p:cNvSpPr/>
            <p:nvPr/>
          </p:nvSpPr>
          <p:spPr>
            <a:xfrm>
              <a:off x="3417840" y="180504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3" name=""/>
            <p:cNvSpPr/>
            <p:nvPr/>
          </p:nvSpPr>
          <p:spPr>
            <a:xfrm>
              <a:off x="3427560" y="181116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3438360" y="181620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3448080" y="18223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3457440" y="18223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3467160" y="182880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3478320" y="1835280"/>
              <a:ext cx="58680" cy="3780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3497400" y="183528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3506760" y="18414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3517920" y="184788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3527280" y="185436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3537000" y="185436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3548160" y="186048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3557520" y="18669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3567240" y="187308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3587760" y="187308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3597120" y="18795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3606840" y="188604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ffffcc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790" name=""/>
          <p:cNvGrpSpPr/>
          <p:nvPr/>
        </p:nvGrpSpPr>
        <p:grpSpPr>
          <a:xfrm>
            <a:off x="3618000" y="1892160"/>
            <a:ext cx="2282760" cy="1495440"/>
            <a:chOff x="3618000" y="1892160"/>
            <a:chExt cx="2282760" cy="1495440"/>
          </a:xfrm>
        </p:grpSpPr>
        <p:sp>
          <p:nvSpPr>
            <p:cNvPr id="1791" name=""/>
            <p:cNvSpPr/>
            <p:nvPr/>
          </p:nvSpPr>
          <p:spPr>
            <a:xfrm>
              <a:off x="3618000" y="189216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2"/>
                  </a:lnTo>
                  <a:lnTo>
                    <a:pt x="18" y="23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3627360" y="189216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3637080" y="189864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3646440" y="190512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3657600" y="191124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3676680" y="191772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3687840" y="191772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3697200" y="192240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3706920" y="192888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3716280" y="19350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3727440" y="194148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3736800" y="19414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3746520" y="19479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3755880" y="19540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3776760" y="19605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3786120" y="196704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3797280" y="19731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3807000" y="19731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3816360" y="19796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3825720" y="198612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3836880" y="19922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3846600" y="199872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3867120" y="200484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2"/>
                  </a:lnTo>
                  <a:lnTo>
                    <a:pt x="18" y="23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3876840" y="201132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3886200" y="201132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6" name=""/>
            <p:cNvSpPr/>
            <p:nvPr/>
          </p:nvSpPr>
          <p:spPr>
            <a:xfrm>
              <a:off x="3895560" y="201780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7" name=""/>
            <p:cNvSpPr/>
            <p:nvPr/>
          </p:nvSpPr>
          <p:spPr>
            <a:xfrm>
              <a:off x="3906720" y="202392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3916440" y="203040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3925800" y="20350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3935520" y="20415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1" name=""/>
            <p:cNvSpPr/>
            <p:nvPr/>
          </p:nvSpPr>
          <p:spPr>
            <a:xfrm>
              <a:off x="3956040" y="204804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2" name=""/>
            <p:cNvSpPr/>
            <p:nvPr/>
          </p:nvSpPr>
          <p:spPr>
            <a:xfrm>
              <a:off x="3965400" y="20541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3976560" y="205416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4" name=""/>
            <p:cNvSpPr/>
            <p:nvPr/>
          </p:nvSpPr>
          <p:spPr>
            <a:xfrm>
              <a:off x="3986280" y="20606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3995640" y="20667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6" name=""/>
            <p:cNvSpPr/>
            <p:nvPr/>
          </p:nvSpPr>
          <p:spPr>
            <a:xfrm>
              <a:off x="4005360" y="20732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4016520" y="20797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4025880" y="20858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29" name=""/>
            <p:cNvSpPr/>
            <p:nvPr/>
          </p:nvSpPr>
          <p:spPr>
            <a:xfrm>
              <a:off x="4035600" y="20923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0" name=""/>
            <p:cNvSpPr/>
            <p:nvPr/>
          </p:nvSpPr>
          <p:spPr>
            <a:xfrm>
              <a:off x="4056120" y="209880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4065480" y="210492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2" name=""/>
            <p:cNvSpPr/>
            <p:nvPr/>
          </p:nvSpPr>
          <p:spPr>
            <a:xfrm>
              <a:off x="4075200" y="211140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3" name=""/>
            <p:cNvSpPr/>
            <p:nvPr/>
          </p:nvSpPr>
          <p:spPr>
            <a:xfrm>
              <a:off x="4086360" y="211788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4" name=""/>
            <p:cNvSpPr/>
            <p:nvPr/>
          </p:nvSpPr>
          <p:spPr>
            <a:xfrm>
              <a:off x="4095720" y="212400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4105440" y="21304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4116240" y="2136600"/>
              <a:ext cx="5904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4125960" y="213660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8" name=""/>
            <p:cNvSpPr/>
            <p:nvPr/>
          </p:nvSpPr>
          <p:spPr>
            <a:xfrm>
              <a:off x="4145040" y="21416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4156200" y="21477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4165560" y="21542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4175280" y="216072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2" name=""/>
            <p:cNvSpPr/>
            <p:nvPr/>
          </p:nvSpPr>
          <p:spPr>
            <a:xfrm>
              <a:off x="4184640" y="21668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4195800" y="21733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4" name=""/>
            <p:cNvSpPr/>
            <p:nvPr/>
          </p:nvSpPr>
          <p:spPr>
            <a:xfrm>
              <a:off x="4205160" y="217980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5" name=""/>
            <p:cNvSpPr/>
            <p:nvPr/>
          </p:nvSpPr>
          <p:spPr>
            <a:xfrm>
              <a:off x="4214880" y="21859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4235400" y="21924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4245120" y="21985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8" name=""/>
            <p:cNvSpPr/>
            <p:nvPr/>
          </p:nvSpPr>
          <p:spPr>
            <a:xfrm>
              <a:off x="4254480" y="22050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4265640" y="221148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0" name=""/>
            <p:cNvSpPr/>
            <p:nvPr/>
          </p:nvSpPr>
          <p:spPr>
            <a:xfrm>
              <a:off x="4275000" y="221760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4284720" y="22240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2" name=""/>
            <p:cNvSpPr/>
            <p:nvPr/>
          </p:nvSpPr>
          <p:spPr>
            <a:xfrm>
              <a:off x="4295880" y="223056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3" name=""/>
            <p:cNvSpPr/>
            <p:nvPr/>
          </p:nvSpPr>
          <p:spPr>
            <a:xfrm>
              <a:off x="4305240" y="223668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4314960" y="224316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4335480" y="22478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4344840" y="22543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4354560" y="22604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4365720" y="22669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4375080" y="22795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4384800" y="228600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4394160" y="229248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4405320" y="229860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3" name=""/>
            <p:cNvSpPr/>
            <p:nvPr/>
          </p:nvSpPr>
          <p:spPr>
            <a:xfrm>
              <a:off x="4424400" y="230508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4" name=""/>
            <p:cNvSpPr/>
            <p:nvPr/>
          </p:nvSpPr>
          <p:spPr>
            <a:xfrm>
              <a:off x="4433760" y="231156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4444920" y="231768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4454640" y="232416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4464000" y="233028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4475160" y="233676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4484520" y="234324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4494240" y="234936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4514760" y="2354400"/>
              <a:ext cx="58680" cy="3780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4524480" y="23605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4533840" y="237348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4545000" y="237960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4554360" y="23860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4564080" y="23922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4573440" y="23986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4584600" y="24051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4594320" y="241128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4614840" y="24177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4624560" y="243036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4633920" y="243684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4643280" y="244332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4654440" y="244944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4664160" y="245592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4673520" y="24606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4683240" y="246708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4703760" y="24796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4713120" y="248616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4724280" y="249228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4734000" y="24987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4743360" y="250524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4753080" y="25113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4764240" y="25239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4773600" y="253044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4794120" y="2536920"/>
              <a:ext cx="5904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2"/>
                  </a:lnTo>
                  <a:lnTo>
                    <a:pt x="18" y="23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4803840" y="254304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4813200" y="254952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4822920" y="256212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4834080" y="2567160"/>
              <a:ext cx="58680" cy="3780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4843440" y="25732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4853160" y="25797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4863960" y="258588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4873680" y="25988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4892760" y="26049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4903920" y="26114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4913280" y="261792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4923000" y="26305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4932360" y="263700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4943520" y="264312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4952880" y="264960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4962600" y="266220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4983120" y="266868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4992840" y="26733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5002200" y="267984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6" name=""/>
            <p:cNvSpPr/>
            <p:nvPr/>
          </p:nvSpPr>
          <p:spPr>
            <a:xfrm>
              <a:off x="5013360" y="26924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7" name=""/>
            <p:cNvSpPr/>
            <p:nvPr/>
          </p:nvSpPr>
          <p:spPr>
            <a:xfrm>
              <a:off x="5022720" y="269892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5032440" y="27050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5043600" y="27176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5052960" y="27241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5072040" y="27306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5083200" y="27367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5092560" y="274968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5102280" y="275580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5111640" y="276228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5122800" y="277488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5132520" y="278136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5141880" y="27860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5153040" y="27986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5172120" y="28051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5181480" y="281160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5192640" y="282420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5202360" y="2830680"/>
              <a:ext cx="6012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5211720" y="28368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5222880" y="284940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5232240" y="285588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5241960" y="286236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5262480" y="287496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5272200" y="288144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5281560" y="289260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5292720" y="28987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5302080" y="2905200"/>
              <a:ext cx="5904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3" name=""/>
            <p:cNvSpPr/>
            <p:nvPr/>
          </p:nvSpPr>
          <p:spPr>
            <a:xfrm>
              <a:off x="5311800" y="291780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5321160" y="29242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5332320" y="293040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5351400" y="294336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7" name=""/>
            <p:cNvSpPr/>
            <p:nvPr/>
          </p:nvSpPr>
          <p:spPr>
            <a:xfrm>
              <a:off x="5361120" y="294948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5372280" y="296244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5381640" y="296856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5391000" y="297504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5402160" y="298764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5411880" y="299412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3" name=""/>
            <p:cNvSpPr/>
            <p:nvPr/>
          </p:nvSpPr>
          <p:spPr>
            <a:xfrm>
              <a:off x="5421240" y="300528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5430960" y="301140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5451480" y="302436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5460840" y="30304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5472000" y="30369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5481720" y="304956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5491080" y="30560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5500800" y="306864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5511960" y="307512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2" name=""/>
            <p:cNvSpPr/>
            <p:nvPr/>
          </p:nvSpPr>
          <p:spPr>
            <a:xfrm>
              <a:off x="5521320" y="308772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5541840" y="3094200"/>
              <a:ext cx="5904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5551560" y="310500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5560920" y="311148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5570640" y="312408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5581800" y="31305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5591160" y="31431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5600880" y="31496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5610240" y="31622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5630760" y="31687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5640480" y="3181320"/>
              <a:ext cx="6012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5651640" y="318780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2"/>
                  </a:lnTo>
                  <a:lnTo>
                    <a:pt x="18" y="23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5661000" y="3200400"/>
              <a:ext cx="6048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5670720" y="32068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5680080" y="321804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5691240" y="322416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5700600" y="323676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79" name=""/>
            <p:cNvSpPr/>
            <p:nvPr/>
          </p:nvSpPr>
          <p:spPr>
            <a:xfrm>
              <a:off x="5710320" y="324324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5730840" y="325584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1" name=""/>
            <p:cNvSpPr/>
            <p:nvPr/>
          </p:nvSpPr>
          <p:spPr>
            <a:xfrm>
              <a:off x="5740560" y="3262320"/>
              <a:ext cx="6012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2" name=""/>
            <p:cNvSpPr/>
            <p:nvPr/>
          </p:nvSpPr>
          <p:spPr>
            <a:xfrm>
              <a:off x="5749920" y="3274920"/>
              <a:ext cx="60480" cy="3816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5761080" y="3281400"/>
              <a:ext cx="58680" cy="3636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9" y="0"/>
                  </a:moveTo>
                  <a:lnTo>
                    <a:pt x="37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5770440" y="3294000"/>
              <a:ext cx="60480" cy="3672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2"/>
                  </a:lnTo>
                  <a:lnTo>
                    <a:pt x="19" y="23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5780160" y="3300480"/>
              <a:ext cx="60120" cy="36360"/>
            </a:xfrm>
            <a:custGeom>
              <a:avLst/>
              <a:gdLst/>
              <a:ahLst/>
              <a:rect l="l" t="t" r="r" b="b"/>
              <a:pathLst>
                <a:path w="38" h="23">
                  <a:moveTo>
                    <a:pt x="19" y="0"/>
                  </a:moveTo>
                  <a:lnTo>
                    <a:pt x="38" y="11"/>
                  </a:lnTo>
                  <a:lnTo>
                    <a:pt x="19" y="23"/>
                  </a:lnTo>
                  <a:lnTo>
                    <a:pt x="0" y="11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440" bIns="-104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5791320" y="3313080"/>
              <a:ext cx="58680" cy="36720"/>
            </a:xfrm>
            <a:custGeom>
              <a:avLst/>
              <a:gdLst/>
              <a:ahLst/>
              <a:rect l="l" t="t" r="r" b="b"/>
              <a:pathLst>
                <a:path w="37" h="23">
                  <a:moveTo>
                    <a:pt x="18" y="0"/>
                  </a:moveTo>
                  <a:lnTo>
                    <a:pt x="37" y="11"/>
                  </a:lnTo>
                  <a:lnTo>
                    <a:pt x="18" y="23"/>
                  </a:lnTo>
                  <a:lnTo>
                    <a:pt x="0" y="11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0080" bIns="-10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5800680" y="332424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9" y="0"/>
                  </a:moveTo>
                  <a:lnTo>
                    <a:pt x="37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5819760" y="333072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5830920" y="3343320"/>
              <a:ext cx="58680" cy="38160"/>
            </a:xfrm>
            <a:custGeom>
              <a:avLst/>
              <a:gdLst/>
              <a:ahLst/>
              <a:rect l="l" t="t" r="r" b="b"/>
              <a:pathLst>
                <a:path w="37" h="24">
                  <a:moveTo>
                    <a:pt x="18" y="0"/>
                  </a:moveTo>
                  <a:lnTo>
                    <a:pt x="37" y="12"/>
                  </a:lnTo>
                  <a:lnTo>
                    <a:pt x="18" y="24"/>
                  </a:lnTo>
                  <a:lnTo>
                    <a:pt x="0" y="12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5840280" y="3349800"/>
              <a:ext cx="60480" cy="37800"/>
            </a:xfrm>
            <a:custGeom>
              <a:avLst/>
              <a:gdLst/>
              <a:ahLst/>
              <a:rect l="l" t="t" r="r" b="b"/>
              <a:pathLst>
                <a:path w="38" h="24">
                  <a:moveTo>
                    <a:pt x="19" y="0"/>
                  </a:moveTo>
                  <a:lnTo>
                    <a:pt x="38" y="12"/>
                  </a:lnTo>
                  <a:lnTo>
                    <a:pt x="19" y="24"/>
                  </a:lnTo>
                  <a:lnTo>
                    <a:pt x="0" y="12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000080"/>
            </a:solidFill>
            <a:ln w="9360">
              <a:solidFill>
                <a:srgbClr val="00008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1991" name=""/>
          <p:cNvSpPr/>
          <p:nvPr/>
        </p:nvSpPr>
        <p:spPr>
          <a:xfrm>
            <a:off x="5850000" y="336240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2" name=""/>
          <p:cNvSpPr/>
          <p:nvPr/>
        </p:nvSpPr>
        <p:spPr>
          <a:xfrm>
            <a:off x="5859360" y="336852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3" name=""/>
          <p:cNvSpPr/>
          <p:nvPr/>
        </p:nvSpPr>
        <p:spPr>
          <a:xfrm>
            <a:off x="5870520" y="338148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4" name=""/>
          <p:cNvSpPr/>
          <p:nvPr/>
        </p:nvSpPr>
        <p:spPr>
          <a:xfrm>
            <a:off x="5880240" y="3394080"/>
            <a:ext cx="6012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5" name=""/>
          <p:cNvSpPr/>
          <p:nvPr/>
        </p:nvSpPr>
        <p:spPr>
          <a:xfrm>
            <a:off x="5889600" y="340056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6" name=""/>
          <p:cNvSpPr/>
          <p:nvPr/>
        </p:nvSpPr>
        <p:spPr>
          <a:xfrm>
            <a:off x="5910120" y="341316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7" name=""/>
          <p:cNvSpPr/>
          <p:nvPr/>
        </p:nvSpPr>
        <p:spPr>
          <a:xfrm>
            <a:off x="5919840" y="3419640"/>
            <a:ext cx="6012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8" name=""/>
          <p:cNvSpPr/>
          <p:nvPr/>
        </p:nvSpPr>
        <p:spPr>
          <a:xfrm>
            <a:off x="5929200" y="343044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9" name=""/>
          <p:cNvSpPr/>
          <p:nvPr/>
        </p:nvSpPr>
        <p:spPr>
          <a:xfrm>
            <a:off x="5940360" y="344340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0" name=""/>
          <p:cNvSpPr/>
          <p:nvPr/>
        </p:nvSpPr>
        <p:spPr>
          <a:xfrm>
            <a:off x="5950080" y="344952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1" name=""/>
          <p:cNvSpPr/>
          <p:nvPr/>
        </p:nvSpPr>
        <p:spPr>
          <a:xfrm>
            <a:off x="5959440" y="3462480"/>
            <a:ext cx="60480" cy="3780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2" name=""/>
          <p:cNvSpPr/>
          <p:nvPr/>
        </p:nvSpPr>
        <p:spPr>
          <a:xfrm>
            <a:off x="5970600" y="346860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3" name=""/>
          <p:cNvSpPr/>
          <p:nvPr/>
        </p:nvSpPr>
        <p:spPr>
          <a:xfrm>
            <a:off x="5979960" y="3481560"/>
            <a:ext cx="59040" cy="3780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4" name=""/>
          <p:cNvSpPr/>
          <p:nvPr/>
        </p:nvSpPr>
        <p:spPr>
          <a:xfrm>
            <a:off x="5989680" y="349416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5" name=""/>
          <p:cNvSpPr/>
          <p:nvPr/>
        </p:nvSpPr>
        <p:spPr>
          <a:xfrm>
            <a:off x="6010200" y="3500280"/>
            <a:ext cx="58680" cy="36720"/>
          </a:xfrm>
          <a:custGeom>
            <a:avLst/>
            <a:gdLst/>
            <a:ahLst/>
            <a:rect l="l" t="t" r="r" b="b"/>
            <a:pathLst>
              <a:path w="37" h="23">
                <a:moveTo>
                  <a:pt x="18" y="0"/>
                </a:moveTo>
                <a:lnTo>
                  <a:pt x="37" y="12"/>
                </a:lnTo>
                <a:lnTo>
                  <a:pt x="18" y="23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6" name=""/>
          <p:cNvSpPr/>
          <p:nvPr/>
        </p:nvSpPr>
        <p:spPr>
          <a:xfrm>
            <a:off x="6019920" y="3513240"/>
            <a:ext cx="6012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7" name=""/>
          <p:cNvSpPr/>
          <p:nvPr/>
        </p:nvSpPr>
        <p:spPr>
          <a:xfrm>
            <a:off x="6029280" y="352584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8" name=""/>
          <p:cNvSpPr/>
          <p:nvPr/>
        </p:nvSpPr>
        <p:spPr>
          <a:xfrm>
            <a:off x="6039000" y="3532320"/>
            <a:ext cx="6012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9" name=""/>
          <p:cNvSpPr/>
          <p:nvPr/>
        </p:nvSpPr>
        <p:spPr>
          <a:xfrm>
            <a:off x="6049800" y="3543480"/>
            <a:ext cx="59040" cy="3780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0" name=""/>
          <p:cNvSpPr/>
          <p:nvPr/>
        </p:nvSpPr>
        <p:spPr>
          <a:xfrm>
            <a:off x="6059520" y="355608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1" name=""/>
          <p:cNvSpPr/>
          <p:nvPr/>
        </p:nvSpPr>
        <p:spPr>
          <a:xfrm>
            <a:off x="6068880" y="356220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2" name=""/>
          <p:cNvSpPr/>
          <p:nvPr/>
        </p:nvSpPr>
        <p:spPr>
          <a:xfrm>
            <a:off x="6080040" y="357516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3" name=""/>
          <p:cNvSpPr/>
          <p:nvPr/>
        </p:nvSpPr>
        <p:spPr>
          <a:xfrm>
            <a:off x="6099120" y="358776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4" name=""/>
          <p:cNvSpPr/>
          <p:nvPr/>
        </p:nvSpPr>
        <p:spPr>
          <a:xfrm>
            <a:off x="6108840" y="3594240"/>
            <a:ext cx="60120" cy="3780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5" name=""/>
          <p:cNvSpPr/>
          <p:nvPr/>
        </p:nvSpPr>
        <p:spPr>
          <a:xfrm>
            <a:off x="6119640" y="3606840"/>
            <a:ext cx="59040" cy="36360"/>
          </a:xfrm>
          <a:custGeom>
            <a:avLst/>
            <a:gdLst/>
            <a:ahLst/>
            <a:rect l="l" t="t" r="r" b="b"/>
            <a:pathLst>
              <a:path w="37" h="23">
                <a:moveTo>
                  <a:pt x="19" y="0"/>
                </a:moveTo>
                <a:lnTo>
                  <a:pt x="37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6" name=""/>
          <p:cNvSpPr/>
          <p:nvPr/>
        </p:nvSpPr>
        <p:spPr>
          <a:xfrm>
            <a:off x="6129360" y="3619440"/>
            <a:ext cx="60480" cy="3672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7" name=""/>
          <p:cNvSpPr/>
          <p:nvPr/>
        </p:nvSpPr>
        <p:spPr>
          <a:xfrm>
            <a:off x="6138720" y="362592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8" name=""/>
          <p:cNvSpPr/>
          <p:nvPr/>
        </p:nvSpPr>
        <p:spPr>
          <a:xfrm>
            <a:off x="6149880" y="3638520"/>
            <a:ext cx="58680" cy="36720"/>
          </a:xfrm>
          <a:custGeom>
            <a:avLst/>
            <a:gdLst/>
            <a:ahLst/>
            <a:rect l="l" t="t" r="r" b="b"/>
            <a:pathLst>
              <a:path w="37" h="23">
                <a:moveTo>
                  <a:pt x="18" y="0"/>
                </a:moveTo>
                <a:lnTo>
                  <a:pt x="37" y="11"/>
                </a:lnTo>
                <a:lnTo>
                  <a:pt x="18" y="23"/>
                </a:lnTo>
                <a:lnTo>
                  <a:pt x="0" y="11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9" name=""/>
          <p:cNvSpPr/>
          <p:nvPr/>
        </p:nvSpPr>
        <p:spPr>
          <a:xfrm>
            <a:off x="6159600" y="364968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0" name=""/>
          <p:cNvSpPr/>
          <p:nvPr/>
        </p:nvSpPr>
        <p:spPr>
          <a:xfrm>
            <a:off x="6168960" y="3656160"/>
            <a:ext cx="60480" cy="3780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1" name=""/>
          <p:cNvSpPr/>
          <p:nvPr/>
        </p:nvSpPr>
        <p:spPr>
          <a:xfrm>
            <a:off x="6189840" y="366876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2" name=""/>
          <p:cNvSpPr/>
          <p:nvPr/>
        </p:nvSpPr>
        <p:spPr>
          <a:xfrm>
            <a:off x="6199200" y="368136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3" name=""/>
          <p:cNvSpPr/>
          <p:nvPr/>
        </p:nvSpPr>
        <p:spPr>
          <a:xfrm>
            <a:off x="6208560" y="368784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4" name=""/>
          <p:cNvSpPr/>
          <p:nvPr/>
        </p:nvSpPr>
        <p:spPr>
          <a:xfrm>
            <a:off x="6219720" y="370044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5" name=""/>
          <p:cNvSpPr/>
          <p:nvPr/>
        </p:nvSpPr>
        <p:spPr>
          <a:xfrm>
            <a:off x="6229440" y="3713040"/>
            <a:ext cx="58680" cy="36720"/>
          </a:xfrm>
          <a:custGeom>
            <a:avLst/>
            <a:gdLst/>
            <a:ahLst/>
            <a:rect l="l" t="t" r="r" b="b"/>
            <a:pathLst>
              <a:path w="37" h="23">
                <a:moveTo>
                  <a:pt x="19" y="0"/>
                </a:moveTo>
                <a:lnTo>
                  <a:pt x="37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6" name=""/>
          <p:cNvSpPr/>
          <p:nvPr/>
        </p:nvSpPr>
        <p:spPr>
          <a:xfrm>
            <a:off x="6238800" y="372600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7" name=""/>
          <p:cNvSpPr/>
          <p:nvPr/>
        </p:nvSpPr>
        <p:spPr>
          <a:xfrm>
            <a:off x="6248520" y="3732120"/>
            <a:ext cx="60120" cy="3672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8" name=""/>
          <p:cNvSpPr/>
          <p:nvPr/>
        </p:nvSpPr>
        <p:spPr>
          <a:xfrm>
            <a:off x="6259680" y="3745080"/>
            <a:ext cx="58680" cy="36360"/>
          </a:xfrm>
          <a:custGeom>
            <a:avLst/>
            <a:gdLst/>
            <a:ahLst/>
            <a:rect l="l" t="t" r="r" b="b"/>
            <a:pathLst>
              <a:path w="37" h="23">
                <a:moveTo>
                  <a:pt x="18" y="0"/>
                </a:moveTo>
                <a:lnTo>
                  <a:pt x="37" y="11"/>
                </a:lnTo>
                <a:lnTo>
                  <a:pt x="18" y="23"/>
                </a:lnTo>
                <a:lnTo>
                  <a:pt x="0" y="11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9" name=""/>
          <p:cNvSpPr/>
          <p:nvPr/>
        </p:nvSpPr>
        <p:spPr>
          <a:xfrm>
            <a:off x="6269040" y="375588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0" name=""/>
          <p:cNvSpPr/>
          <p:nvPr/>
        </p:nvSpPr>
        <p:spPr>
          <a:xfrm>
            <a:off x="6288120" y="376236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1" name=""/>
          <p:cNvSpPr/>
          <p:nvPr/>
        </p:nvSpPr>
        <p:spPr>
          <a:xfrm>
            <a:off x="6299280" y="377496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2" name=""/>
          <p:cNvSpPr/>
          <p:nvPr/>
        </p:nvSpPr>
        <p:spPr>
          <a:xfrm>
            <a:off x="6308640" y="3787920"/>
            <a:ext cx="60480" cy="3780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3" name=""/>
          <p:cNvSpPr/>
          <p:nvPr/>
        </p:nvSpPr>
        <p:spPr>
          <a:xfrm>
            <a:off x="6318360" y="380052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4" name=""/>
          <p:cNvSpPr/>
          <p:nvPr/>
        </p:nvSpPr>
        <p:spPr>
          <a:xfrm>
            <a:off x="6329520" y="3807000"/>
            <a:ext cx="58680" cy="3780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5" name=""/>
          <p:cNvSpPr/>
          <p:nvPr/>
        </p:nvSpPr>
        <p:spPr>
          <a:xfrm>
            <a:off x="6338880" y="381960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6" name=""/>
          <p:cNvSpPr/>
          <p:nvPr/>
        </p:nvSpPr>
        <p:spPr>
          <a:xfrm>
            <a:off x="6348240" y="383220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7" name=""/>
          <p:cNvSpPr/>
          <p:nvPr/>
        </p:nvSpPr>
        <p:spPr>
          <a:xfrm>
            <a:off x="6357960" y="3844800"/>
            <a:ext cx="60480" cy="3672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8" name=""/>
          <p:cNvSpPr/>
          <p:nvPr/>
        </p:nvSpPr>
        <p:spPr>
          <a:xfrm>
            <a:off x="6378480" y="385596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9" name=""/>
          <p:cNvSpPr/>
          <p:nvPr/>
        </p:nvSpPr>
        <p:spPr>
          <a:xfrm>
            <a:off x="6388200" y="386244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0" name=""/>
          <p:cNvSpPr/>
          <p:nvPr/>
        </p:nvSpPr>
        <p:spPr>
          <a:xfrm>
            <a:off x="6399360" y="387504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1" name=""/>
          <p:cNvSpPr/>
          <p:nvPr/>
        </p:nvSpPr>
        <p:spPr>
          <a:xfrm>
            <a:off x="6408720" y="388764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2" name=""/>
          <p:cNvSpPr/>
          <p:nvPr/>
        </p:nvSpPr>
        <p:spPr>
          <a:xfrm>
            <a:off x="6418440" y="390060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3" name=""/>
          <p:cNvSpPr/>
          <p:nvPr/>
        </p:nvSpPr>
        <p:spPr>
          <a:xfrm>
            <a:off x="6427800" y="390672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4" name=""/>
          <p:cNvSpPr/>
          <p:nvPr/>
        </p:nvSpPr>
        <p:spPr>
          <a:xfrm>
            <a:off x="6438960" y="3919680"/>
            <a:ext cx="58680" cy="3780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5" name=""/>
          <p:cNvSpPr/>
          <p:nvPr/>
        </p:nvSpPr>
        <p:spPr>
          <a:xfrm>
            <a:off x="6448320" y="393228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6" name=""/>
          <p:cNvSpPr/>
          <p:nvPr/>
        </p:nvSpPr>
        <p:spPr>
          <a:xfrm>
            <a:off x="6469200" y="3944880"/>
            <a:ext cx="58680" cy="36720"/>
          </a:xfrm>
          <a:custGeom>
            <a:avLst/>
            <a:gdLst/>
            <a:ahLst/>
            <a:rect l="l" t="t" r="r" b="b"/>
            <a:pathLst>
              <a:path w="37" h="23">
                <a:moveTo>
                  <a:pt x="18" y="0"/>
                </a:moveTo>
                <a:lnTo>
                  <a:pt x="37" y="11"/>
                </a:lnTo>
                <a:lnTo>
                  <a:pt x="18" y="23"/>
                </a:lnTo>
                <a:lnTo>
                  <a:pt x="0" y="11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7" name=""/>
          <p:cNvSpPr/>
          <p:nvPr/>
        </p:nvSpPr>
        <p:spPr>
          <a:xfrm>
            <a:off x="6478560" y="3957480"/>
            <a:ext cx="58680" cy="36720"/>
          </a:xfrm>
          <a:custGeom>
            <a:avLst/>
            <a:gdLst/>
            <a:ahLst/>
            <a:rect l="l" t="t" r="r" b="b"/>
            <a:pathLst>
              <a:path w="37" h="23">
                <a:moveTo>
                  <a:pt x="19" y="0"/>
                </a:moveTo>
                <a:lnTo>
                  <a:pt x="37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8" name=""/>
          <p:cNvSpPr/>
          <p:nvPr/>
        </p:nvSpPr>
        <p:spPr>
          <a:xfrm>
            <a:off x="6488280" y="396252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49" name=""/>
          <p:cNvSpPr/>
          <p:nvPr/>
        </p:nvSpPr>
        <p:spPr>
          <a:xfrm>
            <a:off x="6497640" y="397512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0" name=""/>
          <p:cNvSpPr/>
          <p:nvPr/>
        </p:nvSpPr>
        <p:spPr>
          <a:xfrm>
            <a:off x="6508800" y="398772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1" name=""/>
          <p:cNvSpPr/>
          <p:nvPr/>
        </p:nvSpPr>
        <p:spPr>
          <a:xfrm>
            <a:off x="6518160" y="4000680"/>
            <a:ext cx="60480" cy="3780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2" name=""/>
          <p:cNvSpPr/>
          <p:nvPr/>
        </p:nvSpPr>
        <p:spPr>
          <a:xfrm>
            <a:off x="6527880" y="401328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3" name=""/>
          <p:cNvSpPr/>
          <p:nvPr/>
        </p:nvSpPr>
        <p:spPr>
          <a:xfrm>
            <a:off x="6537240" y="402588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4" name=""/>
          <p:cNvSpPr/>
          <p:nvPr/>
        </p:nvSpPr>
        <p:spPr>
          <a:xfrm>
            <a:off x="6548400" y="403236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5" name=""/>
          <p:cNvSpPr/>
          <p:nvPr/>
        </p:nvSpPr>
        <p:spPr>
          <a:xfrm>
            <a:off x="6567480" y="404496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6" name=""/>
          <p:cNvSpPr/>
          <p:nvPr/>
        </p:nvSpPr>
        <p:spPr>
          <a:xfrm>
            <a:off x="6578640" y="4057560"/>
            <a:ext cx="58680" cy="36720"/>
          </a:xfrm>
          <a:custGeom>
            <a:avLst/>
            <a:gdLst/>
            <a:ahLst/>
            <a:rect l="l" t="t" r="r" b="b"/>
            <a:pathLst>
              <a:path w="37" h="23">
                <a:moveTo>
                  <a:pt x="18" y="0"/>
                </a:moveTo>
                <a:lnTo>
                  <a:pt x="37" y="11"/>
                </a:lnTo>
                <a:lnTo>
                  <a:pt x="18" y="23"/>
                </a:lnTo>
                <a:lnTo>
                  <a:pt x="0" y="11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7" name=""/>
          <p:cNvSpPr/>
          <p:nvPr/>
        </p:nvSpPr>
        <p:spPr>
          <a:xfrm>
            <a:off x="6588000" y="407052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8" name=""/>
          <p:cNvSpPr/>
          <p:nvPr/>
        </p:nvSpPr>
        <p:spPr>
          <a:xfrm>
            <a:off x="6597720" y="408132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59" name=""/>
          <p:cNvSpPr/>
          <p:nvPr/>
        </p:nvSpPr>
        <p:spPr>
          <a:xfrm>
            <a:off x="6607080" y="409428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0" name=""/>
          <p:cNvSpPr/>
          <p:nvPr/>
        </p:nvSpPr>
        <p:spPr>
          <a:xfrm>
            <a:off x="6618240" y="410040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1" name=""/>
          <p:cNvSpPr/>
          <p:nvPr/>
        </p:nvSpPr>
        <p:spPr>
          <a:xfrm>
            <a:off x="6627960" y="4113360"/>
            <a:ext cx="60120" cy="3780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2" name=""/>
          <p:cNvSpPr/>
          <p:nvPr/>
        </p:nvSpPr>
        <p:spPr>
          <a:xfrm>
            <a:off x="6637320" y="412596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3" name=""/>
          <p:cNvSpPr/>
          <p:nvPr/>
        </p:nvSpPr>
        <p:spPr>
          <a:xfrm>
            <a:off x="6657840" y="413856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4" name=""/>
          <p:cNvSpPr/>
          <p:nvPr/>
        </p:nvSpPr>
        <p:spPr>
          <a:xfrm>
            <a:off x="6667560" y="4151160"/>
            <a:ext cx="60120" cy="3672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5" name=""/>
          <p:cNvSpPr/>
          <p:nvPr/>
        </p:nvSpPr>
        <p:spPr>
          <a:xfrm>
            <a:off x="6676920" y="416412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6" name=""/>
          <p:cNvSpPr/>
          <p:nvPr/>
        </p:nvSpPr>
        <p:spPr>
          <a:xfrm>
            <a:off x="6688080" y="4176720"/>
            <a:ext cx="58680" cy="36360"/>
          </a:xfrm>
          <a:custGeom>
            <a:avLst/>
            <a:gdLst/>
            <a:ahLst/>
            <a:rect l="l" t="t" r="r" b="b"/>
            <a:pathLst>
              <a:path w="37" h="23">
                <a:moveTo>
                  <a:pt x="19" y="0"/>
                </a:moveTo>
                <a:lnTo>
                  <a:pt x="37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7" name=""/>
          <p:cNvSpPr/>
          <p:nvPr/>
        </p:nvSpPr>
        <p:spPr>
          <a:xfrm>
            <a:off x="6697800" y="418788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8" name=""/>
          <p:cNvSpPr/>
          <p:nvPr/>
        </p:nvSpPr>
        <p:spPr>
          <a:xfrm>
            <a:off x="6707160" y="419400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69" name=""/>
          <p:cNvSpPr/>
          <p:nvPr/>
        </p:nvSpPr>
        <p:spPr>
          <a:xfrm>
            <a:off x="6718320" y="420696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0" name=""/>
          <p:cNvSpPr/>
          <p:nvPr/>
        </p:nvSpPr>
        <p:spPr>
          <a:xfrm>
            <a:off x="6727680" y="4219560"/>
            <a:ext cx="5904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1" name=""/>
          <p:cNvSpPr/>
          <p:nvPr/>
        </p:nvSpPr>
        <p:spPr>
          <a:xfrm>
            <a:off x="6746760" y="423216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2" name=""/>
          <p:cNvSpPr/>
          <p:nvPr/>
        </p:nvSpPr>
        <p:spPr>
          <a:xfrm>
            <a:off x="6757920" y="4245120"/>
            <a:ext cx="58680" cy="3780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3" name=""/>
          <p:cNvSpPr/>
          <p:nvPr/>
        </p:nvSpPr>
        <p:spPr>
          <a:xfrm>
            <a:off x="6767640" y="4257720"/>
            <a:ext cx="6012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4" name=""/>
          <p:cNvSpPr/>
          <p:nvPr/>
        </p:nvSpPr>
        <p:spPr>
          <a:xfrm>
            <a:off x="6777000" y="4270320"/>
            <a:ext cx="60480" cy="3672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5" name=""/>
          <p:cNvSpPr/>
          <p:nvPr/>
        </p:nvSpPr>
        <p:spPr>
          <a:xfrm>
            <a:off x="6786720" y="4282920"/>
            <a:ext cx="60120" cy="3672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6" name=""/>
          <p:cNvSpPr/>
          <p:nvPr/>
        </p:nvSpPr>
        <p:spPr>
          <a:xfrm>
            <a:off x="6797520" y="4294080"/>
            <a:ext cx="5904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7" name=""/>
          <p:cNvSpPr/>
          <p:nvPr/>
        </p:nvSpPr>
        <p:spPr>
          <a:xfrm>
            <a:off x="6807240" y="4307040"/>
            <a:ext cx="60120" cy="3780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8" name=""/>
          <p:cNvSpPr/>
          <p:nvPr/>
        </p:nvSpPr>
        <p:spPr>
          <a:xfrm>
            <a:off x="6816600" y="431964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79" name=""/>
          <p:cNvSpPr/>
          <p:nvPr/>
        </p:nvSpPr>
        <p:spPr>
          <a:xfrm>
            <a:off x="6827760" y="432576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0" name=""/>
          <p:cNvSpPr/>
          <p:nvPr/>
        </p:nvSpPr>
        <p:spPr>
          <a:xfrm>
            <a:off x="6846840" y="433872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1" name=""/>
          <p:cNvSpPr/>
          <p:nvPr/>
        </p:nvSpPr>
        <p:spPr>
          <a:xfrm>
            <a:off x="6856560" y="435132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2" name=""/>
          <p:cNvSpPr/>
          <p:nvPr/>
        </p:nvSpPr>
        <p:spPr>
          <a:xfrm>
            <a:off x="6867360" y="4363920"/>
            <a:ext cx="59040" cy="36720"/>
          </a:xfrm>
          <a:custGeom>
            <a:avLst/>
            <a:gdLst/>
            <a:ahLst/>
            <a:rect l="l" t="t" r="r" b="b"/>
            <a:pathLst>
              <a:path w="37" h="23">
                <a:moveTo>
                  <a:pt x="19" y="0"/>
                </a:moveTo>
                <a:lnTo>
                  <a:pt x="37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3" name=""/>
          <p:cNvSpPr/>
          <p:nvPr/>
        </p:nvSpPr>
        <p:spPr>
          <a:xfrm>
            <a:off x="6877080" y="4376880"/>
            <a:ext cx="6012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4" name=""/>
          <p:cNvSpPr/>
          <p:nvPr/>
        </p:nvSpPr>
        <p:spPr>
          <a:xfrm>
            <a:off x="6886440" y="4389480"/>
            <a:ext cx="6048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5" name=""/>
          <p:cNvSpPr/>
          <p:nvPr/>
        </p:nvSpPr>
        <p:spPr>
          <a:xfrm>
            <a:off x="6897600" y="440064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6" name=""/>
          <p:cNvSpPr/>
          <p:nvPr/>
        </p:nvSpPr>
        <p:spPr>
          <a:xfrm>
            <a:off x="6907320" y="441324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7" name=""/>
          <p:cNvSpPr/>
          <p:nvPr/>
        </p:nvSpPr>
        <p:spPr>
          <a:xfrm>
            <a:off x="6916680" y="442584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8" name=""/>
          <p:cNvSpPr/>
          <p:nvPr/>
        </p:nvSpPr>
        <p:spPr>
          <a:xfrm>
            <a:off x="6937200" y="4438800"/>
            <a:ext cx="59040" cy="3780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89" name=""/>
          <p:cNvSpPr/>
          <p:nvPr/>
        </p:nvSpPr>
        <p:spPr>
          <a:xfrm>
            <a:off x="6946920" y="445140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0" name=""/>
          <p:cNvSpPr/>
          <p:nvPr/>
        </p:nvSpPr>
        <p:spPr>
          <a:xfrm>
            <a:off x="6956280" y="4464000"/>
            <a:ext cx="60480" cy="3672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1" name=""/>
          <p:cNvSpPr/>
          <p:nvPr/>
        </p:nvSpPr>
        <p:spPr>
          <a:xfrm>
            <a:off x="6966000" y="4476600"/>
            <a:ext cx="60120" cy="3672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2" name=""/>
          <p:cNvSpPr/>
          <p:nvPr/>
        </p:nvSpPr>
        <p:spPr>
          <a:xfrm>
            <a:off x="6977160" y="4489560"/>
            <a:ext cx="58680" cy="36360"/>
          </a:xfrm>
          <a:custGeom>
            <a:avLst/>
            <a:gdLst/>
            <a:ahLst/>
            <a:rect l="l" t="t" r="r" b="b"/>
            <a:pathLst>
              <a:path w="37" h="23">
                <a:moveTo>
                  <a:pt x="19" y="0"/>
                </a:moveTo>
                <a:lnTo>
                  <a:pt x="37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3" name=""/>
          <p:cNvSpPr/>
          <p:nvPr/>
        </p:nvSpPr>
        <p:spPr>
          <a:xfrm>
            <a:off x="6986520" y="4500720"/>
            <a:ext cx="60480" cy="3780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9000" bIns="-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4" name=""/>
          <p:cNvSpPr/>
          <p:nvPr/>
        </p:nvSpPr>
        <p:spPr>
          <a:xfrm>
            <a:off x="6996240" y="451332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5" name=""/>
          <p:cNvSpPr/>
          <p:nvPr/>
        </p:nvSpPr>
        <p:spPr>
          <a:xfrm>
            <a:off x="7007400" y="452592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8" y="0"/>
                </a:moveTo>
                <a:lnTo>
                  <a:pt x="37" y="12"/>
                </a:lnTo>
                <a:lnTo>
                  <a:pt x="18" y="24"/>
                </a:lnTo>
                <a:lnTo>
                  <a:pt x="0" y="12"/>
                </a:lnTo>
                <a:lnTo>
                  <a:pt x="18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6" name=""/>
          <p:cNvSpPr/>
          <p:nvPr/>
        </p:nvSpPr>
        <p:spPr>
          <a:xfrm>
            <a:off x="7026120" y="4538520"/>
            <a:ext cx="6048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7" name=""/>
          <p:cNvSpPr/>
          <p:nvPr/>
        </p:nvSpPr>
        <p:spPr>
          <a:xfrm>
            <a:off x="7035840" y="4551480"/>
            <a:ext cx="60120" cy="38160"/>
          </a:xfrm>
          <a:custGeom>
            <a:avLst/>
            <a:gdLst/>
            <a:ahLst/>
            <a:rect l="l" t="t" r="r" b="b"/>
            <a:pathLst>
              <a:path w="38" h="24">
                <a:moveTo>
                  <a:pt x="19" y="0"/>
                </a:moveTo>
                <a:lnTo>
                  <a:pt x="38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8" name=""/>
          <p:cNvSpPr/>
          <p:nvPr/>
        </p:nvSpPr>
        <p:spPr>
          <a:xfrm>
            <a:off x="7047000" y="4564080"/>
            <a:ext cx="58680" cy="38160"/>
          </a:xfrm>
          <a:custGeom>
            <a:avLst/>
            <a:gdLst/>
            <a:ahLst/>
            <a:rect l="l" t="t" r="r" b="b"/>
            <a:pathLst>
              <a:path w="37" h="24">
                <a:moveTo>
                  <a:pt x="19" y="0"/>
                </a:moveTo>
                <a:lnTo>
                  <a:pt x="37" y="12"/>
                </a:lnTo>
                <a:lnTo>
                  <a:pt x="19" y="24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99" name=""/>
          <p:cNvSpPr/>
          <p:nvPr/>
        </p:nvSpPr>
        <p:spPr>
          <a:xfrm>
            <a:off x="7056360" y="4576680"/>
            <a:ext cx="60480" cy="3672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2"/>
                </a:lnTo>
                <a:lnTo>
                  <a:pt x="19" y="23"/>
                </a:lnTo>
                <a:lnTo>
                  <a:pt x="0" y="12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080" bIns="-10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0" name=""/>
          <p:cNvSpPr/>
          <p:nvPr/>
        </p:nvSpPr>
        <p:spPr>
          <a:xfrm>
            <a:off x="7066080" y="4589640"/>
            <a:ext cx="60120" cy="36360"/>
          </a:xfrm>
          <a:custGeom>
            <a:avLst/>
            <a:gdLst/>
            <a:ahLst/>
            <a:rect l="l" t="t" r="r" b="b"/>
            <a:pathLst>
              <a:path w="38" h="23">
                <a:moveTo>
                  <a:pt x="19" y="0"/>
                </a:moveTo>
                <a:lnTo>
                  <a:pt x="38" y="11"/>
                </a:lnTo>
                <a:lnTo>
                  <a:pt x="19" y="23"/>
                </a:lnTo>
                <a:lnTo>
                  <a:pt x="0" y="11"/>
                </a:lnTo>
                <a:lnTo>
                  <a:pt x="19" y="0"/>
                </a:lnTo>
                <a:close/>
              </a:path>
            </a:pathLst>
          </a:custGeom>
          <a:solidFill>
            <a:srgbClr val="000080"/>
          </a:solidFill>
          <a:ln w="9360">
            <a:solidFill>
              <a:srgbClr val="00008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0440" bIns="-104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1" name=""/>
          <p:cNvSpPr/>
          <p:nvPr/>
        </p:nvSpPr>
        <p:spPr>
          <a:xfrm>
            <a:off x="1496880" y="5427720"/>
            <a:ext cx="16236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buClr>
                <a:srgbClr val="ffcc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2" name=""/>
          <p:cNvSpPr/>
          <p:nvPr/>
        </p:nvSpPr>
        <p:spPr>
          <a:xfrm>
            <a:off x="2517840" y="5427720"/>
            <a:ext cx="35280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buClr>
                <a:srgbClr val="ffcc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100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3" name=""/>
          <p:cNvSpPr/>
          <p:nvPr/>
        </p:nvSpPr>
        <p:spPr>
          <a:xfrm>
            <a:off x="3633840" y="5427720"/>
            <a:ext cx="35280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buClr>
                <a:srgbClr val="ffcc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200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4" name=""/>
          <p:cNvSpPr/>
          <p:nvPr/>
        </p:nvSpPr>
        <p:spPr>
          <a:xfrm>
            <a:off x="4751280" y="5427720"/>
            <a:ext cx="35280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buClr>
                <a:srgbClr val="ffcc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300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5" name=""/>
          <p:cNvSpPr/>
          <p:nvPr/>
        </p:nvSpPr>
        <p:spPr>
          <a:xfrm>
            <a:off x="5867280" y="5427720"/>
            <a:ext cx="35280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buClr>
                <a:srgbClr val="ffcc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400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6" name=""/>
          <p:cNvSpPr/>
          <p:nvPr/>
        </p:nvSpPr>
        <p:spPr>
          <a:xfrm>
            <a:off x="6983280" y="5427720"/>
            <a:ext cx="35280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buClr>
                <a:srgbClr val="ffcc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500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7" name=""/>
          <p:cNvSpPr/>
          <p:nvPr/>
        </p:nvSpPr>
        <p:spPr>
          <a:xfrm>
            <a:off x="8101080" y="5427720"/>
            <a:ext cx="352800" cy="22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938"/>
              </a:spcBef>
              <a:buClr>
                <a:srgbClr val="ffcc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600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8" name=""/>
          <p:cNvSpPr/>
          <p:nvPr/>
        </p:nvSpPr>
        <p:spPr>
          <a:xfrm>
            <a:off x="3848400" y="5753160"/>
            <a:ext cx="23374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Number of Stocks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09" name=""/>
          <p:cNvSpPr/>
          <p:nvPr/>
        </p:nvSpPr>
        <p:spPr>
          <a:xfrm rot="16200000">
            <a:off x="-45720" y="2653200"/>
            <a:ext cx="20077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cc00"/>
                </a:solidFill>
                <a:effectLst/>
                <a:uFillTx/>
                <a:latin typeface="Times New Roman"/>
              </a:rPr>
              <a:t>Risk Reduction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0" name=""/>
          <p:cNvSpPr/>
          <p:nvPr/>
        </p:nvSpPr>
        <p:spPr>
          <a:xfrm>
            <a:off x="4898880" y="6256440"/>
            <a:ext cx="359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Copyright @ 2000 by KMV, LLC.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1" name="PlaceHolder 1"/>
          <p:cNvSpPr>
            <a:spLocks noGrp="1"/>
          </p:cNvSpPr>
          <p:nvPr>
            <p:ph type="title"/>
          </p:nvPr>
        </p:nvSpPr>
        <p:spPr>
          <a:xfrm>
            <a:off x="576360" y="88920"/>
            <a:ext cx="73627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Optimization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2" name=""/>
          <p:cNvSpPr/>
          <p:nvPr/>
        </p:nvSpPr>
        <p:spPr>
          <a:xfrm>
            <a:off x="4898880" y="6256440"/>
            <a:ext cx="359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Copyright @ 2000 by KMV, LLC.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3" name=""/>
          <p:cNvSpPr/>
          <p:nvPr/>
        </p:nvSpPr>
        <p:spPr>
          <a:xfrm>
            <a:off x="641520" y="1763640"/>
            <a:ext cx="7772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rmAutofit/>
          </a:bodyPr>
          <a:p>
            <a:pPr marL="480960" indent="-480960">
              <a:lnSpc>
                <a:spcPct val="100000"/>
              </a:lnSpc>
              <a:spcAft>
                <a:spcPts val="975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optimal portfolio is one which has the highest expected spread for a given level of portfolio risk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00000"/>
              </a:lnSpc>
              <a:spcAft>
                <a:spcPts val="975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There is an optimal portfolio for each level of portfolio risk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00000"/>
              </a:lnSpc>
              <a:spcAft>
                <a:spcPts val="975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set of these optimal portfolios is called the “efficient frontier”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00000"/>
              </a:lnSpc>
              <a:spcAft>
                <a:spcPts val="975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measure of optimality is the Sharpe ratio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4" name="PlaceHolder 1"/>
          <p:cNvSpPr>
            <a:spLocks noGrp="1"/>
          </p:cNvSpPr>
          <p:nvPr>
            <p:ph type="title"/>
          </p:nvPr>
        </p:nvSpPr>
        <p:spPr>
          <a:xfrm>
            <a:off x="576360" y="88920"/>
            <a:ext cx="73627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Optimization Output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5" name=""/>
          <p:cNvSpPr/>
          <p:nvPr/>
        </p:nvSpPr>
        <p:spPr>
          <a:xfrm>
            <a:off x="4898880" y="6256440"/>
            <a:ext cx="359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Copyright @ 2000 by KMV, LLC.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16" name="" descr=""/>
          <p:cNvPicPr/>
          <p:nvPr/>
        </p:nvPicPr>
        <p:blipFill>
          <a:blip r:embed="rId1"/>
          <a:stretch/>
        </p:blipFill>
        <p:spPr>
          <a:xfrm>
            <a:off x="752400" y="1360440"/>
            <a:ext cx="7705800" cy="4741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PlaceHolder 1"/>
          <p:cNvSpPr>
            <a:spLocks noGrp="1"/>
          </p:cNvSpPr>
          <p:nvPr>
            <p:ph/>
          </p:nvPr>
        </p:nvSpPr>
        <p:spPr>
          <a:xfrm>
            <a:off x="582480" y="1430280"/>
            <a:ext cx="7772400" cy="5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18" name=""/>
          <p:cNvSpPr/>
          <p:nvPr/>
        </p:nvSpPr>
        <p:spPr>
          <a:xfrm>
            <a:off x="358920" y="128520"/>
            <a:ext cx="828828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Diversified Sample Portfolio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19" name=""/>
          <p:cNvSpPr/>
          <p:nvPr/>
        </p:nvSpPr>
        <p:spPr>
          <a:xfrm>
            <a:off x="1076400" y="2023920"/>
            <a:ext cx="1828800" cy="280368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0" name=""/>
          <p:cNvSpPr/>
          <p:nvPr/>
        </p:nvSpPr>
        <p:spPr>
          <a:xfrm>
            <a:off x="1145520" y="2428560"/>
            <a:ext cx="16207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AAA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$182.5MM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121" name=""/>
          <p:cNvGrpSpPr/>
          <p:nvPr/>
        </p:nvGrpSpPr>
        <p:grpSpPr>
          <a:xfrm>
            <a:off x="6172200" y="2019240"/>
            <a:ext cx="1829880" cy="3821400"/>
            <a:chOff x="6172200" y="2019240"/>
            <a:chExt cx="1829880" cy="3821400"/>
          </a:xfrm>
        </p:grpSpPr>
        <p:sp>
          <p:nvSpPr>
            <p:cNvPr id="2122" name=""/>
            <p:cNvSpPr/>
            <p:nvPr/>
          </p:nvSpPr>
          <p:spPr>
            <a:xfrm>
              <a:off x="6173640" y="5140440"/>
              <a:ext cx="1828440" cy="676080"/>
            </a:xfrm>
            <a:prstGeom prst="rect">
              <a:avLst/>
            </a:prstGeom>
            <a:solidFill>
              <a:srgbClr val="ff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6172200" y="2019240"/>
              <a:ext cx="1828440" cy="3121200"/>
            </a:xfrm>
            <a:prstGeom prst="rect">
              <a:avLst/>
            </a:pr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6274080" y="2414160"/>
              <a:ext cx="162072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AAA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Tranche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$200.5MM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6452640" y="5128920"/>
              <a:ext cx="1273320" cy="71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First Loss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Tranche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$24.5MM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126" name=""/>
          <p:cNvSpPr/>
          <p:nvPr/>
        </p:nvSpPr>
        <p:spPr>
          <a:xfrm>
            <a:off x="2859120" y="2090880"/>
            <a:ext cx="3311640" cy="29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Simple Industry Diversification can lead to a reduction of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$18 MM in the First Loss requirement of a portfolio enhancement and risk transfer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(ratings, notional exposure spread remain constant, leading close to a zero cost enhancement)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7" name=""/>
          <p:cNvSpPr/>
          <p:nvPr/>
        </p:nvSpPr>
        <p:spPr>
          <a:xfrm>
            <a:off x="1077840" y="4551480"/>
            <a:ext cx="1828800" cy="126972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28" name=""/>
          <p:cNvSpPr/>
          <p:nvPr/>
        </p:nvSpPr>
        <p:spPr>
          <a:xfrm>
            <a:off x="1328760" y="4716360"/>
            <a:ext cx="1273320" cy="9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Loss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$42.5MM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" name="PlaceHolder 1"/>
          <p:cNvSpPr>
            <a:spLocks noGrp="1"/>
          </p:cNvSpPr>
          <p:nvPr>
            <p:ph/>
          </p:nvPr>
        </p:nvSpPr>
        <p:spPr>
          <a:xfrm>
            <a:off x="582480" y="1430280"/>
            <a:ext cx="7772400" cy="5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0" name=""/>
          <p:cNvSpPr/>
          <p:nvPr/>
        </p:nvSpPr>
        <p:spPr>
          <a:xfrm>
            <a:off x="344520" y="76320"/>
            <a:ext cx="796608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 Co. Sample Portfolio Exposure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131" name="" descr=""/>
          <p:cNvPicPr/>
          <p:nvPr/>
        </p:nvPicPr>
        <p:blipFill>
          <a:blip r:embed="rId1"/>
          <a:stretch/>
        </p:blipFill>
        <p:spPr>
          <a:xfrm>
            <a:off x="125280" y="1273320"/>
            <a:ext cx="8832960" cy="48877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2" name="PlaceHolder 1"/>
          <p:cNvSpPr>
            <a:spLocks noGrp="1"/>
          </p:cNvSpPr>
          <p:nvPr>
            <p:ph/>
          </p:nvPr>
        </p:nvSpPr>
        <p:spPr>
          <a:xfrm>
            <a:off x="582480" y="1430280"/>
            <a:ext cx="7772400" cy="5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3" name=""/>
          <p:cNvSpPr/>
          <p:nvPr/>
        </p:nvSpPr>
        <p:spPr>
          <a:xfrm>
            <a:off x="358920" y="128520"/>
            <a:ext cx="828828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Diversified Sample Portfolio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2134" name=""/>
          <p:cNvGraphicFramePr/>
          <p:nvPr/>
        </p:nvGraphicFramePr>
        <p:xfrm>
          <a:off x="177840" y="1309680"/>
          <a:ext cx="8744040" cy="4629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7840" y="1309680"/>
                    <a:ext cx="8744040" cy="462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6" name="PlaceHolder 1"/>
          <p:cNvSpPr>
            <a:spLocks noGrp="1"/>
          </p:cNvSpPr>
          <p:nvPr>
            <p:ph/>
          </p:nvPr>
        </p:nvSpPr>
        <p:spPr>
          <a:xfrm>
            <a:off x="582480" y="1430280"/>
            <a:ext cx="7772400" cy="5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37" name=""/>
          <p:cNvSpPr/>
          <p:nvPr/>
        </p:nvSpPr>
        <p:spPr>
          <a:xfrm>
            <a:off x="358920" y="128520"/>
            <a:ext cx="828828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Diversified Sample Portfolio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8" name=""/>
          <p:cNvSpPr/>
          <p:nvPr/>
        </p:nvSpPr>
        <p:spPr>
          <a:xfrm>
            <a:off x="1076400" y="2023920"/>
            <a:ext cx="1828800" cy="2803680"/>
          </a:xfrm>
          <a:prstGeom prst="rect">
            <a:avLst/>
          </a:prstGeom>
          <a:solidFill>
            <a:srgbClr val="ffff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39" name=""/>
          <p:cNvSpPr/>
          <p:nvPr/>
        </p:nvSpPr>
        <p:spPr>
          <a:xfrm>
            <a:off x="1145520" y="2428560"/>
            <a:ext cx="16207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AAA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$182.5MM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140" name=""/>
          <p:cNvGrpSpPr/>
          <p:nvPr/>
        </p:nvGrpSpPr>
        <p:grpSpPr>
          <a:xfrm>
            <a:off x="6172200" y="2019240"/>
            <a:ext cx="1829880" cy="3821400"/>
            <a:chOff x="6172200" y="2019240"/>
            <a:chExt cx="1829880" cy="3821400"/>
          </a:xfrm>
        </p:grpSpPr>
        <p:sp>
          <p:nvSpPr>
            <p:cNvPr id="2141" name=""/>
            <p:cNvSpPr/>
            <p:nvPr/>
          </p:nvSpPr>
          <p:spPr>
            <a:xfrm>
              <a:off x="6173640" y="5140440"/>
              <a:ext cx="1828440" cy="676080"/>
            </a:xfrm>
            <a:prstGeom prst="rect">
              <a:avLst/>
            </a:prstGeom>
            <a:solidFill>
              <a:srgbClr val="ffcc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6172200" y="2019240"/>
              <a:ext cx="1828440" cy="3121200"/>
            </a:xfrm>
            <a:prstGeom prst="rect">
              <a:avLst/>
            </a:prstGeom>
            <a:solidFill>
              <a:srgbClr val="ffffc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6274080" y="2414160"/>
              <a:ext cx="1620720" cy="1191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AAA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Tranche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$200.5MM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6452640" y="5128920"/>
              <a:ext cx="1273320" cy="711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spAutoFit/>
            </a:bodyPr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First Loss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Tranche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  <a:p>
              <a:pPr algn="ctr">
                <a:lnSpc>
                  <a:spcPct val="75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$24.5MM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2145" name=""/>
          <p:cNvSpPr/>
          <p:nvPr/>
        </p:nvSpPr>
        <p:spPr>
          <a:xfrm>
            <a:off x="2859120" y="2090880"/>
            <a:ext cx="3311640" cy="29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Simple Industry Diversification can lead to a reduction of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$18 MM in the First Loss requirement of a portfolio enhancement and risk transfer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(ratings, notional exposure spread remain constant, leading close to a zero cost enhancement)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6" name=""/>
          <p:cNvSpPr/>
          <p:nvPr/>
        </p:nvSpPr>
        <p:spPr>
          <a:xfrm>
            <a:off x="1077840" y="4551480"/>
            <a:ext cx="1828800" cy="1269720"/>
          </a:xfrm>
          <a:prstGeom prst="rect">
            <a:avLst/>
          </a:prstGeom>
          <a:solidFill>
            <a:srgbClr val="ffcc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47" name=""/>
          <p:cNvSpPr/>
          <p:nvPr/>
        </p:nvSpPr>
        <p:spPr>
          <a:xfrm>
            <a:off x="1328760" y="4716360"/>
            <a:ext cx="1273320" cy="91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First Loss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7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$42.5MM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8" name="PlaceHolder 1"/>
          <p:cNvSpPr>
            <a:spLocks noGrp="1"/>
          </p:cNvSpPr>
          <p:nvPr>
            <p:ph/>
          </p:nvPr>
        </p:nvSpPr>
        <p:spPr>
          <a:xfrm>
            <a:off x="582480" y="1430280"/>
            <a:ext cx="7772400" cy="5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49" name=""/>
          <p:cNvSpPr/>
          <p:nvPr/>
        </p:nvSpPr>
        <p:spPr>
          <a:xfrm>
            <a:off x="0" y="76320"/>
            <a:ext cx="914400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Diversification Solution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0" name=""/>
          <p:cNvSpPr/>
          <p:nvPr/>
        </p:nvSpPr>
        <p:spPr>
          <a:xfrm>
            <a:off x="152280" y="1523880"/>
            <a:ext cx="868680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480960" indent="-480960">
              <a:lnSpc>
                <a:spcPct val="100000"/>
              </a:lnSpc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Structure: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675"/>
              </a:spcAft>
              <a:buClr>
                <a:srgbClr val="99ccff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created by pooling or swapping diverse set of credit exposures with various corporate entities via the new On-line Bankruptcy Swap (Credit) Market platform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675"/>
              </a:spcAft>
              <a:buClr>
                <a:srgbClr val="99ccff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corporate entities have an opportunity maintain an self-determined expected loss position (e.g. 10%) of this diversified credit risk portfolio while allowing the remaining 90% of the portfolio the receive a industry rating of “A” or better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00000"/>
              </a:lnSpc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Critical Considerations: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675"/>
              </a:spcAft>
              <a:buClr>
                <a:srgbClr val="99ccff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level of expected loss (risk) to maintain?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675"/>
              </a:spcAft>
              <a:buClr>
                <a:srgbClr val="99ccff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correct balance of industry diversity and subordination?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90000"/>
              </a:lnSpc>
              <a:spcAft>
                <a:spcPts val="488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E.g. subordination amounts on a single asset may reach 40% to reach a Single A rating for the remaining 60% -- where a properly diversified portfolio may only require a 10% subordination (underlying assets are rated BBB)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675"/>
              </a:spcAft>
              <a:buClr>
                <a:srgbClr val="99ccff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the proper balance of exposures to counterparties?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" name="PlaceHolder 1"/>
          <p:cNvSpPr>
            <a:spLocks noGrp="1"/>
          </p:cNvSpPr>
          <p:nvPr>
            <p:ph type="title"/>
          </p:nvPr>
        </p:nvSpPr>
        <p:spPr>
          <a:xfrm>
            <a:off x="576360" y="88920"/>
            <a:ext cx="7362720" cy="884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Key Lessons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52" name="PlaceHolder 2"/>
          <p:cNvSpPr>
            <a:spLocks noGrp="1"/>
          </p:cNvSpPr>
          <p:nvPr>
            <p:ph/>
          </p:nvPr>
        </p:nvSpPr>
        <p:spPr>
          <a:xfrm>
            <a:off x="685800" y="1828800"/>
            <a:ext cx="7772400" cy="409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1049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can be disaggregated and priced similar to any other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50000"/>
              </a:lnSpc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1049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exposure can be modelled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50000"/>
              </a:lnSpc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1049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There is a market for credit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50000"/>
              </a:lnSpc>
              <a:spcAft>
                <a:spcPts val="901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1049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Active portfolio management is possible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0">
              <a:spcAft>
                <a:spcPts val="1049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/>
          </p:nvPr>
        </p:nvSpPr>
        <p:spPr>
          <a:xfrm>
            <a:off x="582480" y="1430280"/>
            <a:ext cx="7772400" cy="5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528480" y="119160"/>
            <a:ext cx="749628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Reasons for Concern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90600" y="1166760"/>
            <a:ext cx="8381880" cy="48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480960" indent="-480960">
              <a:lnSpc>
                <a:spcPct val="100000"/>
              </a:lnSpc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00000"/>
              </a:lnSpc>
              <a:spcAft>
                <a:spcPts val="90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Decreased credit quality of new entrant customers: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Often sub-investment grade;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Often weakly capitalized and/or with large capital commitments;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in fiercely competitive markets;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Operating in rapidly evolving markets with high technological risk;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Facing formidable incumbent competition with strong customer bases &amp; cash flows.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00000"/>
              </a:lnSpc>
              <a:spcAft>
                <a:spcPts val="90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Incumbents facing unparalleled levels of competitive and technological risk.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" name="PlaceHolder 1"/>
          <p:cNvSpPr>
            <a:spLocks noGrp="1"/>
          </p:cNvSpPr>
          <p:nvPr>
            <p:ph/>
          </p:nvPr>
        </p:nvSpPr>
        <p:spPr>
          <a:xfrm>
            <a:off x="582480" y="1430280"/>
            <a:ext cx="7772400" cy="5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54" name=""/>
          <p:cNvSpPr/>
          <p:nvPr/>
        </p:nvSpPr>
        <p:spPr>
          <a:xfrm>
            <a:off x="385920" y="119160"/>
            <a:ext cx="798012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 of EnronCredit.com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5" name=""/>
          <p:cNvSpPr/>
          <p:nvPr/>
        </p:nvSpPr>
        <p:spPr>
          <a:xfrm>
            <a:off x="214200" y="1347840"/>
            <a:ext cx="8686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Product suite of bankruptcy &amp; other credit swaps: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6" name=""/>
          <p:cNvSpPr/>
          <p:nvPr/>
        </p:nvSpPr>
        <p:spPr>
          <a:xfrm>
            <a:off x="333360" y="2128680"/>
            <a:ext cx="8434440" cy="32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19999"/>
          </a:bodyPr>
          <a:p>
            <a:pPr marL="480960" indent="-480960">
              <a:lnSpc>
                <a:spcPct val="90000"/>
              </a:lnSpc>
              <a:spcBef>
                <a:spcPts val="624"/>
              </a:spcBef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Eliminate the administrative burden of perfecting security on your customers’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0000"/>
              </a:lnSpc>
              <a:spcBef>
                <a:spcPts val="624"/>
              </a:spcBef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Eliminate the risk of security obsolescence in this hi-tech environment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0000"/>
              </a:lnSpc>
              <a:spcBef>
                <a:spcPts val="624"/>
              </a:spcBef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Enable you to price your lending more competitively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0000"/>
              </a:lnSpc>
              <a:spcBef>
                <a:spcPts val="624"/>
              </a:spcBef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Free up your customers’ assets who is often under capitalized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0000"/>
              </a:lnSpc>
              <a:spcBef>
                <a:spcPts val="624"/>
              </a:spcBef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Lower your internal reserve requirements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0000"/>
              </a:lnSpc>
              <a:spcBef>
                <a:spcPts val="624"/>
              </a:spcBef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Allow you to maintain customer concentration without credit concentration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0000"/>
              </a:lnSpc>
              <a:spcBef>
                <a:spcPts val="624"/>
              </a:spcBef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Protect your credit rating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7" name="PlaceHolder 1"/>
          <p:cNvSpPr>
            <a:spLocks noGrp="1"/>
          </p:cNvSpPr>
          <p:nvPr>
            <p:ph/>
          </p:nvPr>
        </p:nvSpPr>
        <p:spPr>
          <a:xfrm>
            <a:off x="264960" y="1112400"/>
            <a:ext cx="7772400" cy="72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11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3200" strike="noStrike" u="none">
                <a:solidFill>
                  <a:srgbClr val="ffcc00"/>
                </a:solidFill>
                <a:effectLst/>
                <a:uFillTx/>
                <a:latin typeface="Arial"/>
              </a:rPr>
              <a:t>EnronCredit.com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58" name=""/>
          <p:cNvSpPr/>
          <p:nvPr/>
        </p:nvSpPr>
        <p:spPr>
          <a:xfrm>
            <a:off x="385920" y="119160"/>
            <a:ext cx="7980120" cy="76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59" name=""/>
          <p:cNvSpPr/>
          <p:nvPr/>
        </p:nvSpPr>
        <p:spPr>
          <a:xfrm>
            <a:off x="333360" y="2128680"/>
            <a:ext cx="8434440" cy="323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480960" indent="-480960">
              <a:lnSpc>
                <a:spcPct val="90000"/>
              </a:lnSpc>
              <a:spcBef>
                <a:spcPts val="624"/>
              </a:spcBef>
              <a:spcAft>
                <a:spcPts val="751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0" name=""/>
          <p:cNvSpPr/>
          <p:nvPr/>
        </p:nvSpPr>
        <p:spPr>
          <a:xfrm>
            <a:off x="217440" y="1726920"/>
            <a:ext cx="8699400" cy="20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8e3e8"/>
                </a:solidFill>
                <a:effectLst/>
                <a:uFillTx/>
                <a:latin typeface="Arial"/>
              </a:rPr>
              <a:t>Jeff Kinneman, VP Houston - (713) 853-5398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Sales &amp; Origination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B2B Alliances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John Haggerty -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(713) 853-6615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Craig Chaney -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(713) 345-7773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Bruce Harris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(713) 853-0950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Gillian Johnson -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(713) 853-9939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George Zivic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(713) 853-7489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61" name=""/>
          <p:cNvSpPr/>
          <p:nvPr/>
        </p:nvSpPr>
        <p:spPr>
          <a:xfrm>
            <a:off x="246240" y="4019400"/>
            <a:ext cx="8685000" cy="201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8e3e8"/>
                </a:solidFill>
                <a:effectLst/>
                <a:uFillTx/>
                <a:latin typeface="Arial"/>
              </a:rPr>
              <a:t>Bryan Seyfried, VP London - +44 207 783-7907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Sales &amp; Origination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ffff99"/>
                </a:solidFill>
                <a:effectLst/>
                <a:uFillTx/>
                <a:latin typeface="Arial"/>
              </a:rPr>
              <a:t> B2B Alliances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David Weekes -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+44 207 783-7105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Adam Tyrell -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+44 207 783-6638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John Metzler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+44 207 783-4322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Andrew Feachem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- +44 207 783-2263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582480" y="1430280"/>
            <a:ext cx="7772400" cy="52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428760" y="133200"/>
            <a:ext cx="76626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Risks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571680" y="1457280"/>
            <a:ext cx="7924680" cy="486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480960" indent="-480960">
              <a:lnSpc>
                <a:spcPct val="95000"/>
              </a:lnSpc>
              <a:spcBef>
                <a:spcPts val="414"/>
              </a:spcBef>
              <a:spcAft>
                <a:spcPts val="825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Stock Markets = conflict between credit policy and sales imperatives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5000"/>
              </a:lnSpc>
              <a:spcBef>
                <a:spcPts val="414"/>
              </a:spcBef>
              <a:spcAft>
                <a:spcPts val="825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Increased exposure to lower quality credits;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5000"/>
              </a:lnSpc>
              <a:spcBef>
                <a:spcPts val="414"/>
              </a:spcBef>
              <a:spcAft>
                <a:spcPts val="825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Increasing potential for major single exposures: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95000"/>
              </a:lnSpc>
              <a:spcBef>
                <a:spcPts val="337"/>
              </a:spcBef>
              <a:spcAft>
                <a:spcPts val="675"/>
              </a:spcAft>
              <a:buClr>
                <a:srgbClr val="f00000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Major contracts with individual customers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95000"/>
              </a:lnSpc>
              <a:spcBef>
                <a:spcPts val="337"/>
              </a:spcBef>
              <a:spcAft>
                <a:spcPts val="675"/>
              </a:spcAft>
              <a:buClr>
                <a:srgbClr val="f00000"/>
              </a:buClr>
              <a:buSzPct val="60000"/>
              <a:buFont typeface="Monotype Sorts" charset="2"/>
              <a:buChar char="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concentration via customer consolidation - both vertical and geographical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5000"/>
              </a:lnSpc>
              <a:spcBef>
                <a:spcPts val="414"/>
              </a:spcBef>
              <a:spcAft>
                <a:spcPts val="825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Weak capitalisation and variable market sentiment towards ‘New Economy’ customers increases customer reliance on vendor finance.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95000"/>
              </a:lnSpc>
              <a:spcBef>
                <a:spcPts val="414"/>
              </a:spcBef>
              <a:spcAft>
                <a:spcPts val="825"/>
              </a:spcAft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Technological risk of collateral obsolescence.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"/>
          <p:cNvSpPr/>
          <p:nvPr/>
        </p:nvSpPr>
        <p:spPr>
          <a:xfrm>
            <a:off x="290520" y="5511960"/>
            <a:ext cx="8526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54000" rIns="54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speed of business accelerates and challenges business infrastructure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3860640" y="2386080"/>
            <a:ext cx="838440" cy="32868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Dynamics in the New Economy Risks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825480" y="1514520"/>
            <a:ext cx="7238880" cy="3806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 algn="ctr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Accessibility to services and goods increases dramatically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Number of potential counterparties increases and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pressure to transact quickly 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Pressure to price deals quickly on-line increases, otherwise customers will switch to competitors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Aft>
                <a:spcPts val="825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3860640" y="3630600"/>
            <a:ext cx="838440" cy="32868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4b73d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76360" y="-360"/>
            <a:ext cx="7362720" cy="973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Economy Risks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582480" y="1430280"/>
            <a:ext cx="7772400" cy="4476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of market and speed of transactions increase credit risk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825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Bankruptcy/default causes a domino effect in losses exacerbated by: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57240" indent="-28584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excessive credit exposures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57240" indent="-28584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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lack of credit hedging 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957240" indent="-285840">
              <a:spcAft>
                <a:spcPts val="825"/>
              </a:spcAft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>
              <a:spcAft>
                <a:spcPts val="825"/>
              </a:spcAft>
              <a:buClr>
                <a:srgbClr val="ff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Traditional credit risk management processes are not always sufficient or keep up with the pace of the new economy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/>
          </p:nvPr>
        </p:nvSpPr>
        <p:spPr>
          <a:xfrm>
            <a:off x="582480" y="2598840"/>
            <a:ext cx="7772400" cy="1358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80960" indent="-480960" algn="ctr">
              <a:spcAft>
                <a:spcPts val="11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Traditional Economy Credit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80960" indent="-480960" algn="ctr">
              <a:spcAft>
                <a:spcPts val="11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Management Process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306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"/>
          <p:cNvSpPr/>
          <p:nvPr/>
        </p:nvSpPr>
        <p:spPr>
          <a:xfrm>
            <a:off x="4952880" y="4343400"/>
            <a:ext cx="1828800" cy="838080"/>
          </a:xfrm>
          <a:prstGeom prst="rect">
            <a:avLst/>
          </a:prstGeom>
          <a:solidFill>
            <a:srgbClr val="ff9933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4952880" y="2209680"/>
            <a:ext cx="1828800" cy="838440"/>
          </a:xfrm>
          <a:prstGeom prst="rect">
            <a:avLst/>
          </a:prstGeom>
          <a:solidFill>
            <a:srgbClr val="ffcc00"/>
          </a:solidFill>
          <a:ln w="936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Maker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838080" y="2209680"/>
            <a:ext cx="1828800" cy="838440"/>
          </a:xfrm>
          <a:prstGeom prst="rect">
            <a:avLst/>
          </a:prstGeom>
          <a:solidFill>
            <a:srgbClr val="ff3300"/>
          </a:solidFill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47" name=""/>
          <p:cNvCxnSpPr>
            <a:stCxn id="46" idx="0"/>
            <a:endCxn id="45" idx="0"/>
          </p:cNvCxnSpPr>
          <p:nvPr/>
        </p:nvCxnSpPr>
        <p:spPr>
          <a:xfrm flipH="1" rot="16200000">
            <a:off x="3808800" y="151920"/>
            <a:ext cx="2520" cy="4115520"/>
          </a:xfrm>
          <a:prstGeom prst="curvedConnector5">
            <a:avLst>
              <a:gd name="adj1" fmla="val -14400000"/>
              <a:gd name="adj2" fmla="val 49995"/>
              <a:gd name="adj3" fmla="val -14400000"/>
            </a:avLst>
          </a:prstGeom>
          <a:ln w="38160">
            <a:solidFill>
              <a:srgbClr val="ff9900"/>
            </a:solidFill>
            <a:miter/>
            <a:headEnd len="lg" type="triangle" w="lg"/>
            <a:tailEnd len="lg" type="triangle" w="lg"/>
          </a:ln>
        </p:spPr>
      </p:cxnSp>
      <p:sp>
        <p:nvSpPr>
          <p:cNvPr id="48" name=""/>
          <p:cNvSpPr/>
          <p:nvPr/>
        </p:nvSpPr>
        <p:spPr>
          <a:xfrm>
            <a:off x="2971800" y="1600200"/>
            <a:ext cx="16765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cxnSp>
        <p:nvCxnSpPr>
          <p:cNvPr id="49" name=""/>
          <p:cNvCxnSpPr>
            <a:stCxn id="44" idx="3"/>
            <a:endCxn id="45" idx="3"/>
          </p:cNvCxnSpPr>
          <p:nvPr/>
        </p:nvCxnSpPr>
        <p:spPr>
          <a:xfrm flipV="1">
            <a:off x="6781320" y="2628720"/>
            <a:ext cx="2520" cy="2134080"/>
          </a:xfrm>
          <a:prstGeom prst="curvedConnector5">
            <a:avLst>
              <a:gd name="adj1" fmla="val 14400000"/>
              <a:gd name="adj2" fmla="val 49991"/>
              <a:gd name="adj3" fmla="val 14400000"/>
            </a:avLst>
          </a:prstGeom>
          <a:ln w="38160">
            <a:solidFill>
              <a:srgbClr val="ff9900"/>
            </a:solidFill>
            <a:miter/>
            <a:tailEnd len="lg" type="triangle" w="lg"/>
          </a:ln>
        </p:spPr>
      </p:cxnSp>
      <p:cxnSp>
        <p:nvCxnSpPr>
          <p:cNvPr id="50" name=""/>
          <p:cNvCxnSpPr>
            <a:stCxn id="45" idx="1"/>
            <a:endCxn id="44" idx="1"/>
          </p:cNvCxnSpPr>
          <p:nvPr/>
        </p:nvCxnSpPr>
        <p:spPr>
          <a:xfrm flipH="1" flipV="1" rot="10800000">
            <a:off x="4951800" y="2628720"/>
            <a:ext cx="2520" cy="2134080"/>
          </a:xfrm>
          <a:prstGeom prst="curvedConnector5">
            <a:avLst>
              <a:gd name="adj1" fmla="val -14400000"/>
              <a:gd name="adj2" fmla="val 49991"/>
              <a:gd name="adj3" fmla="val -14400000"/>
            </a:avLst>
          </a:prstGeom>
          <a:ln w="38160">
            <a:solidFill>
              <a:srgbClr val="ff9900"/>
            </a:solidFill>
            <a:miter/>
            <a:tailEnd len="lg" type="triangle" w="lg"/>
          </a:ln>
        </p:spPr>
      </p:cxnSp>
      <p:sp>
        <p:nvSpPr>
          <p:cNvPr id="51" name=""/>
          <p:cNvSpPr/>
          <p:nvPr/>
        </p:nvSpPr>
        <p:spPr>
          <a:xfrm>
            <a:off x="7010280" y="3352680"/>
            <a:ext cx="2133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APPROVAL+ LIMIT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3505320" y="3352680"/>
            <a:ext cx="1218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CREDIT REQUEST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0" y="228600"/>
            <a:ext cx="9144000" cy="76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Classical Credit Risk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76320" y="3962520"/>
            <a:ext cx="6400800" cy="64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3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sng">
                <a:solidFill>
                  <a:srgbClr val="99ccff"/>
                </a:solidFill>
                <a:effectLst/>
                <a:uFillTx/>
                <a:latin typeface="Arial"/>
              </a:rPr>
              <a:t>Binary Credit Decisions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457200" y="5105520"/>
            <a:ext cx="4419720" cy="16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480960" indent="-480960">
              <a:lnSpc>
                <a:spcPct val="100000"/>
              </a:lnSpc>
              <a:spcAft>
                <a:spcPts val="638"/>
              </a:spcAft>
              <a:buClr>
                <a:srgbClr val="00cc66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711"/>
              </a:spcAft>
              <a:buClr>
                <a:srgbClr val="00cc66"/>
              </a:buClr>
              <a:buSzPct val="60000"/>
              <a:buFont typeface="Monotype Sort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957240" indent="-285840">
              <a:lnSpc>
                <a:spcPct val="100000"/>
              </a:lnSpc>
              <a:spcAft>
                <a:spcPts val="711"/>
              </a:spcAft>
              <a:buClr>
                <a:srgbClr val="00cc66"/>
              </a:buClr>
              <a:buSzPct val="60000"/>
              <a:buFont typeface="Monotype Sorts" charset="2"/>
              <a:buChar char="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80960" indent="-480960">
              <a:lnSpc>
                <a:spcPct val="100000"/>
              </a:lnSpc>
              <a:spcAft>
                <a:spcPts val="711"/>
              </a:spcAft>
              <a:buClr>
                <a:srgbClr val="00cc66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"/>
          <p:cNvSpPr/>
          <p:nvPr/>
        </p:nvSpPr>
        <p:spPr>
          <a:xfrm>
            <a:off x="152280" y="4572000"/>
            <a:ext cx="634212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No risk-reward trade-off for deal makers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Market risk not priced into credit decision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Portfolio diversification effects ignored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Credit risk is static - credit migration will be ignored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buClr>
                <a:srgbClr val="f00000"/>
              </a:buClr>
              <a:buSzPct val="60000"/>
              <a:buFont typeface="Monotype Sort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Deal-makers are not charged for the credit risk they assume -- which encourages risky behavior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16927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2000-08-03T12:02:19Z</dcterms:created>
  <dc:creator>cchaney</dc:creator>
  <dc:description/>
  <dc:language>en-US</dc:language>
  <cp:lastModifiedBy>gzivic</cp:lastModifiedBy>
  <cp:lastPrinted>2000-11-07T18:41:29Z</cp:lastPrinted>
  <dcterms:modified xsi:type="dcterms:W3CDTF">2000-11-07T19:35:40Z</dcterms:modified>
  <cp:revision>345</cp:revision>
  <dc:subject/>
  <dc:title>EnronCredit.com</dc:title>
</cp:coreProperties>
</file>