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Slides/_rels/notesSlide19.xml.rels" ContentType="application/vnd.openxmlformats-package.relationships+xml"/>
  <Override PartName="/ppt/notesSlides/notesSlide1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0" y="0"/>
            <a:ext cx="6858000" cy="9237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hdr"/>
          </p:nvPr>
        </p:nvSpPr>
        <p:spPr>
          <a:xfrm>
            <a:off x="0" y="3168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dt" idx="3"/>
          </p:nvPr>
        </p:nvSpPr>
        <p:spPr>
          <a:xfrm>
            <a:off x="3889440" y="3168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sldImg"/>
          </p:nvPr>
        </p:nvSpPr>
        <p:spPr>
          <a:xfrm>
            <a:off x="1145880" y="727200"/>
            <a:ext cx="4567320" cy="34257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912960" y="4389120"/>
            <a:ext cx="5032080" cy="4125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4"/>
          </p:nvPr>
        </p:nvSpPr>
        <p:spPr>
          <a:xfrm>
            <a:off x="0" y="874728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5"/>
          </p:nvPr>
        </p:nvSpPr>
        <p:spPr>
          <a:xfrm>
            <a:off x="3889440" y="874728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fld id="{47A45B3C-C9CC-40D0-922E-1A1C9148C52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 txBox="1"/>
          <p:nvPr/>
        </p:nvSpPr>
        <p:spPr>
          <a:xfrm>
            <a:off x="3889440" y="874728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fld id="{D52B0379-0874-420E-BF52-BE1BCA01C2E1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 txBox="1"/>
          <p:nvPr/>
        </p:nvSpPr>
        <p:spPr>
          <a:xfrm>
            <a:off x="0" y="874728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p>
            <a:pPr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 txBox="1"/>
          <p:nvPr/>
        </p:nvSpPr>
        <p:spPr>
          <a:xfrm>
            <a:off x="0" y="3168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 txBox="1"/>
          <p:nvPr/>
        </p:nvSpPr>
        <p:spPr>
          <a:xfrm>
            <a:off x="3889440" y="31680"/>
            <a:ext cx="2968560" cy="45720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sldImg"/>
          </p:nvPr>
        </p:nvSpPr>
        <p:spPr>
          <a:xfrm>
            <a:off x="1122480" y="692280"/>
            <a:ext cx="4620960" cy="3465360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914400" y="4389480"/>
            <a:ext cx="5029200" cy="415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7F2B6D-3098-45C5-AD95-A28D97682C8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F4F318A-224A-43C8-BBDA-8DDC491A8237}" type="slidenum">
              <a:t>&lt;#&gt;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C281FB0-5E28-425D-9832-339CD80A8A3B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95C1060-E93B-4A81-AAAE-846A6E0B524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61A4A81-0854-43FB-8F06-DA619961B0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2441C8-E8B2-4CB5-ADDA-EDDD43FD7F23}" type="datetime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D9E7579-6676-4AD5-BAFF-BFD0BAF25E7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333360" y="6095880"/>
          <a:ext cx="736560" cy="7365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33360" y="6095880"/>
                    <a:ext cx="736560" cy="73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" name=""/>
          <p:cNvSpPr/>
          <p:nvPr/>
        </p:nvSpPr>
        <p:spPr>
          <a:xfrm>
            <a:off x="990720" y="6248520"/>
            <a:ext cx="7467480" cy="0"/>
          </a:xfrm>
          <a:prstGeom prst="line">
            <a:avLst/>
          </a:prstGeom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223040" y="236520"/>
            <a:ext cx="18432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527960" y="236520"/>
            <a:ext cx="183960" cy="2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791280" y="228600"/>
            <a:ext cx="2122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 Value Investments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152280"/>
            <a:ext cx="2286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85800" y="533520"/>
            <a:ext cx="228600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83160" y="6350040"/>
            <a:ext cx="357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- </a:t>
            </a:r>
            <a:r>
              <a:rPr b="1" i="1" lang="en-US" sz="14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2469240" y="3795840"/>
            <a:ext cx="4341960" cy="1801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 Value Investments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September 6,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09480" y="685800"/>
            <a:ext cx="7925040" cy="152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3278160" y="838080"/>
            <a:ext cx="2741400" cy="2728800"/>
            <a:chOff x="3278160" y="838080"/>
            <a:chExt cx="2741400" cy="2728800"/>
          </a:xfrm>
        </p:grpSpPr>
        <p:sp>
          <p:nvSpPr>
            <p:cNvPr id="32" name=""/>
            <p:cNvSpPr/>
            <p:nvPr/>
          </p:nvSpPr>
          <p:spPr>
            <a:xfrm>
              <a:off x="4416480" y="1841040"/>
              <a:ext cx="1603080" cy="1725840"/>
            </a:xfrm>
            <a:custGeom>
              <a:avLst/>
              <a:gdLst/>
              <a:ahLst/>
              <a:rect l="l" t="t" r="r" b="b"/>
              <a:pathLst>
                <a:path w="1034" h="1113">
                  <a:moveTo>
                    <a:pt x="332" y="470"/>
                  </a:moveTo>
                  <a:lnTo>
                    <a:pt x="797" y="0"/>
                  </a:lnTo>
                  <a:lnTo>
                    <a:pt x="1034" y="237"/>
                  </a:lnTo>
                  <a:lnTo>
                    <a:pt x="150" y="1113"/>
                  </a:lnTo>
                  <a:lnTo>
                    <a:pt x="95" y="1058"/>
                  </a:lnTo>
                  <a:lnTo>
                    <a:pt x="162" y="896"/>
                  </a:lnTo>
                  <a:lnTo>
                    <a:pt x="51" y="1014"/>
                  </a:lnTo>
                  <a:lnTo>
                    <a:pt x="0" y="967"/>
                  </a:lnTo>
                  <a:lnTo>
                    <a:pt x="229" y="734"/>
                  </a:lnTo>
                  <a:lnTo>
                    <a:pt x="284" y="790"/>
                  </a:lnTo>
                  <a:lnTo>
                    <a:pt x="217" y="936"/>
                  </a:lnTo>
                  <a:lnTo>
                    <a:pt x="932" y="233"/>
                  </a:lnTo>
                  <a:lnTo>
                    <a:pt x="801" y="107"/>
                  </a:lnTo>
                  <a:lnTo>
                    <a:pt x="379" y="525"/>
                  </a:lnTo>
                  <a:lnTo>
                    <a:pt x="332" y="47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3541680" y="2117160"/>
              <a:ext cx="604440" cy="587520"/>
            </a:xfrm>
            <a:custGeom>
              <a:avLst/>
              <a:gdLst/>
              <a:ahLst/>
              <a:rect l="l" t="t" r="r" b="b"/>
              <a:pathLst>
                <a:path w="390" h="379">
                  <a:moveTo>
                    <a:pt x="390" y="146"/>
                  </a:moveTo>
                  <a:lnTo>
                    <a:pt x="154" y="379"/>
                  </a:lnTo>
                  <a:lnTo>
                    <a:pt x="102" y="327"/>
                  </a:lnTo>
                  <a:lnTo>
                    <a:pt x="173" y="166"/>
                  </a:lnTo>
                  <a:lnTo>
                    <a:pt x="55" y="292"/>
                  </a:lnTo>
                  <a:lnTo>
                    <a:pt x="0" y="237"/>
                  </a:lnTo>
                  <a:lnTo>
                    <a:pt x="240" y="0"/>
                  </a:lnTo>
                  <a:lnTo>
                    <a:pt x="292" y="55"/>
                  </a:lnTo>
                  <a:lnTo>
                    <a:pt x="221" y="221"/>
                  </a:lnTo>
                  <a:lnTo>
                    <a:pt x="335" y="94"/>
                  </a:lnTo>
                  <a:lnTo>
                    <a:pt x="390" y="146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3859200" y="2422800"/>
              <a:ext cx="519480" cy="581040"/>
            </a:xfrm>
            <a:custGeom>
              <a:avLst/>
              <a:gdLst/>
              <a:ahLst/>
              <a:rect l="l" t="t" r="r" b="b"/>
              <a:pathLst>
                <a:path w="335" h="375">
                  <a:moveTo>
                    <a:pt x="0" y="225"/>
                  </a:moveTo>
                  <a:lnTo>
                    <a:pt x="229" y="0"/>
                  </a:lnTo>
                  <a:lnTo>
                    <a:pt x="308" y="79"/>
                  </a:lnTo>
                  <a:lnTo>
                    <a:pt x="327" y="103"/>
                  </a:lnTo>
                  <a:lnTo>
                    <a:pt x="331" y="122"/>
                  </a:lnTo>
                  <a:lnTo>
                    <a:pt x="335" y="130"/>
                  </a:lnTo>
                  <a:lnTo>
                    <a:pt x="335" y="146"/>
                  </a:lnTo>
                  <a:lnTo>
                    <a:pt x="335" y="162"/>
                  </a:lnTo>
                  <a:lnTo>
                    <a:pt x="324" y="178"/>
                  </a:lnTo>
                  <a:lnTo>
                    <a:pt x="316" y="190"/>
                  </a:lnTo>
                  <a:lnTo>
                    <a:pt x="304" y="201"/>
                  </a:lnTo>
                  <a:lnTo>
                    <a:pt x="288" y="213"/>
                  </a:lnTo>
                  <a:lnTo>
                    <a:pt x="280" y="221"/>
                  </a:lnTo>
                  <a:lnTo>
                    <a:pt x="268" y="225"/>
                  </a:lnTo>
                  <a:lnTo>
                    <a:pt x="260" y="225"/>
                  </a:lnTo>
                  <a:lnTo>
                    <a:pt x="249" y="225"/>
                  </a:lnTo>
                  <a:lnTo>
                    <a:pt x="233" y="221"/>
                  </a:lnTo>
                  <a:lnTo>
                    <a:pt x="237" y="237"/>
                  </a:lnTo>
                  <a:lnTo>
                    <a:pt x="233" y="249"/>
                  </a:lnTo>
                  <a:lnTo>
                    <a:pt x="229" y="265"/>
                  </a:lnTo>
                  <a:lnTo>
                    <a:pt x="221" y="276"/>
                  </a:lnTo>
                  <a:lnTo>
                    <a:pt x="174" y="324"/>
                  </a:lnTo>
                  <a:lnTo>
                    <a:pt x="158" y="343"/>
                  </a:lnTo>
                  <a:lnTo>
                    <a:pt x="154" y="363"/>
                  </a:lnTo>
                  <a:lnTo>
                    <a:pt x="154" y="375"/>
                  </a:lnTo>
                  <a:lnTo>
                    <a:pt x="142" y="363"/>
                  </a:lnTo>
                  <a:lnTo>
                    <a:pt x="95" y="320"/>
                  </a:lnTo>
                  <a:lnTo>
                    <a:pt x="95" y="312"/>
                  </a:lnTo>
                  <a:lnTo>
                    <a:pt x="95" y="304"/>
                  </a:lnTo>
                  <a:lnTo>
                    <a:pt x="99" y="300"/>
                  </a:lnTo>
                  <a:lnTo>
                    <a:pt x="118" y="276"/>
                  </a:lnTo>
                  <a:lnTo>
                    <a:pt x="154" y="245"/>
                  </a:lnTo>
                  <a:lnTo>
                    <a:pt x="162" y="237"/>
                  </a:lnTo>
                  <a:lnTo>
                    <a:pt x="166" y="225"/>
                  </a:lnTo>
                  <a:lnTo>
                    <a:pt x="170" y="217"/>
                  </a:lnTo>
                  <a:lnTo>
                    <a:pt x="166" y="201"/>
                  </a:lnTo>
                  <a:lnTo>
                    <a:pt x="158" y="194"/>
                  </a:lnTo>
                  <a:lnTo>
                    <a:pt x="154" y="190"/>
                  </a:lnTo>
                  <a:lnTo>
                    <a:pt x="142" y="178"/>
                  </a:lnTo>
                  <a:lnTo>
                    <a:pt x="181" y="138"/>
                  </a:lnTo>
                  <a:lnTo>
                    <a:pt x="197" y="154"/>
                  </a:lnTo>
                  <a:lnTo>
                    <a:pt x="213" y="162"/>
                  </a:lnTo>
                  <a:lnTo>
                    <a:pt x="229" y="162"/>
                  </a:lnTo>
                  <a:lnTo>
                    <a:pt x="245" y="154"/>
                  </a:lnTo>
                  <a:lnTo>
                    <a:pt x="252" y="146"/>
                  </a:lnTo>
                  <a:lnTo>
                    <a:pt x="260" y="142"/>
                  </a:lnTo>
                  <a:lnTo>
                    <a:pt x="260" y="134"/>
                  </a:lnTo>
                  <a:lnTo>
                    <a:pt x="264" y="126"/>
                  </a:lnTo>
                  <a:lnTo>
                    <a:pt x="260" y="115"/>
                  </a:lnTo>
                  <a:lnTo>
                    <a:pt x="252" y="99"/>
                  </a:lnTo>
                  <a:lnTo>
                    <a:pt x="241" y="83"/>
                  </a:lnTo>
                  <a:lnTo>
                    <a:pt x="47" y="272"/>
                  </a:lnTo>
                  <a:lnTo>
                    <a:pt x="0" y="225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4422240" y="1340280"/>
              <a:ext cx="1096560" cy="1382760"/>
            </a:xfrm>
            <a:custGeom>
              <a:avLst/>
              <a:gdLst/>
              <a:ahLst/>
              <a:rect l="l" t="t" r="r" b="b"/>
              <a:pathLst>
                <a:path w="707" h="892">
                  <a:moveTo>
                    <a:pt x="0" y="473"/>
                  </a:moveTo>
                  <a:lnTo>
                    <a:pt x="470" y="0"/>
                  </a:lnTo>
                  <a:lnTo>
                    <a:pt x="707" y="236"/>
                  </a:lnTo>
                  <a:lnTo>
                    <a:pt x="241" y="702"/>
                  </a:lnTo>
                  <a:lnTo>
                    <a:pt x="383" y="844"/>
                  </a:lnTo>
                  <a:lnTo>
                    <a:pt x="335" y="892"/>
                  </a:lnTo>
                  <a:lnTo>
                    <a:pt x="138" y="694"/>
                  </a:lnTo>
                  <a:lnTo>
                    <a:pt x="600" y="232"/>
                  </a:lnTo>
                  <a:lnTo>
                    <a:pt x="474" y="106"/>
                  </a:lnTo>
                  <a:lnTo>
                    <a:pt x="51" y="528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00ae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3639240" y="838080"/>
              <a:ext cx="1395720" cy="1377000"/>
            </a:xfrm>
            <a:custGeom>
              <a:avLst/>
              <a:gdLst/>
              <a:ahLst/>
              <a:rect l="l" t="t" r="r" b="b"/>
              <a:pathLst>
                <a:path w="900" h="888">
                  <a:moveTo>
                    <a:pt x="0" y="663"/>
                  </a:moveTo>
                  <a:lnTo>
                    <a:pt x="663" y="0"/>
                  </a:lnTo>
                  <a:lnTo>
                    <a:pt x="900" y="241"/>
                  </a:lnTo>
                  <a:lnTo>
                    <a:pt x="438" y="710"/>
                  </a:lnTo>
                  <a:lnTo>
                    <a:pt x="568" y="841"/>
                  </a:lnTo>
                  <a:lnTo>
                    <a:pt x="525" y="888"/>
                  </a:lnTo>
                  <a:lnTo>
                    <a:pt x="331" y="695"/>
                  </a:lnTo>
                  <a:lnTo>
                    <a:pt x="793" y="237"/>
                  </a:lnTo>
                  <a:lnTo>
                    <a:pt x="663" y="106"/>
                  </a:lnTo>
                  <a:lnTo>
                    <a:pt x="55" y="714"/>
                  </a:lnTo>
                  <a:lnTo>
                    <a:pt x="0" y="663"/>
                  </a:lnTo>
                  <a:close/>
                </a:path>
              </a:pathLst>
            </a:custGeom>
            <a:solidFill>
              <a:srgbClr val="fc012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3278160" y="1853640"/>
              <a:ext cx="563040" cy="550440"/>
            </a:xfrm>
            <a:custGeom>
              <a:avLst/>
              <a:gdLst/>
              <a:ahLst/>
              <a:rect l="l" t="t" r="r" b="b"/>
              <a:pathLst>
                <a:path w="363" h="355">
                  <a:moveTo>
                    <a:pt x="363" y="130"/>
                  </a:moveTo>
                  <a:lnTo>
                    <a:pt x="233" y="0"/>
                  </a:lnTo>
                  <a:lnTo>
                    <a:pt x="0" y="225"/>
                  </a:lnTo>
                  <a:lnTo>
                    <a:pt x="134" y="355"/>
                  </a:lnTo>
                  <a:lnTo>
                    <a:pt x="181" y="308"/>
                  </a:lnTo>
                  <a:lnTo>
                    <a:pt x="106" y="233"/>
                  </a:lnTo>
                  <a:lnTo>
                    <a:pt x="154" y="186"/>
                  </a:lnTo>
                  <a:lnTo>
                    <a:pt x="229" y="257"/>
                  </a:lnTo>
                  <a:lnTo>
                    <a:pt x="272" y="209"/>
                  </a:lnTo>
                  <a:lnTo>
                    <a:pt x="201" y="138"/>
                  </a:lnTo>
                  <a:lnTo>
                    <a:pt x="245" y="99"/>
                  </a:lnTo>
                  <a:lnTo>
                    <a:pt x="320" y="170"/>
                  </a:lnTo>
                  <a:lnTo>
                    <a:pt x="363" y="130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4183560" y="2746800"/>
              <a:ext cx="465120" cy="471240"/>
            </a:xfrm>
            <a:custGeom>
              <a:avLst/>
              <a:gdLst/>
              <a:ahLst/>
              <a:rect l="l" t="t" r="r" b="b"/>
              <a:pathLst>
                <a:path w="300" h="304">
                  <a:moveTo>
                    <a:pt x="142" y="194"/>
                  </a:moveTo>
                  <a:lnTo>
                    <a:pt x="225" y="111"/>
                  </a:lnTo>
                  <a:lnTo>
                    <a:pt x="229" y="103"/>
                  </a:lnTo>
                  <a:lnTo>
                    <a:pt x="233" y="95"/>
                  </a:lnTo>
                  <a:lnTo>
                    <a:pt x="233" y="87"/>
                  </a:lnTo>
                  <a:lnTo>
                    <a:pt x="233" y="83"/>
                  </a:lnTo>
                  <a:lnTo>
                    <a:pt x="225" y="75"/>
                  </a:lnTo>
                  <a:lnTo>
                    <a:pt x="221" y="71"/>
                  </a:lnTo>
                  <a:lnTo>
                    <a:pt x="213" y="67"/>
                  </a:lnTo>
                  <a:lnTo>
                    <a:pt x="209" y="67"/>
                  </a:lnTo>
                  <a:lnTo>
                    <a:pt x="201" y="71"/>
                  </a:lnTo>
                  <a:lnTo>
                    <a:pt x="193" y="75"/>
                  </a:lnTo>
                  <a:lnTo>
                    <a:pt x="186" y="79"/>
                  </a:lnTo>
                  <a:lnTo>
                    <a:pt x="79" y="190"/>
                  </a:lnTo>
                  <a:lnTo>
                    <a:pt x="75" y="198"/>
                  </a:lnTo>
                  <a:lnTo>
                    <a:pt x="71" y="202"/>
                  </a:lnTo>
                  <a:lnTo>
                    <a:pt x="67" y="209"/>
                  </a:lnTo>
                  <a:lnTo>
                    <a:pt x="67" y="217"/>
                  </a:lnTo>
                  <a:lnTo>
                    <a:pt x="71" y="229"/>
                  </a:lnTo>
                  <a:lnTo>
                    <a:pt x="79" y="237"/>
                  </a:lnTo>
                  <a:lnTo>
                    <a:pt x="91" y="241"/>
                  </a:lnTo>
                  <a:lnTo>
                    <a:pt x="99" y="237"/>
                  </a:lnTo>
                  <a:lnTo>
                    <a:pt x="107" y="233"/>
                  </a:lnTo>
                  <a:lnTo>
                    <a:pt x="111" y="229"/>
                  </a:lnTo>
                  <a:lnTo>
                    <a:pt x="115" y="225"/>
                  </a:lnTo>
                  <a:lnTo>
                    <a:pt x="142" y="194"/>
                  </a:lnTo>
                  <a:lnTo>
                    <a:pt x="193" y="245"/>
                  </a:lnTo>
                  <a:lnTo>
                    <a:pt x="178" y="265"/>
                  </a:lnTo>
                  <a:lnTo>
                    <a:pt x="154" y="284"/>
                  </a:lnTo>
                  <a:lnTo>
                    <a:pt x="134" y="296"/>
                  </a:lnTo>
                  <a:lnTo>
                    <a:pt x="115" y="304"/>
                  </a:lnTo>
                  <a:lnTo>
                    <a:pt x="99" y="304"/>
                  </a:lnTo>
                  <a:lnTo>
                    <a:pt x="71" y="300"/>
                  </a:lnTo>
                  <a:lnTo>
                    <a:pt x="55" y="292"/>
                  </a:lnTo>
                  <a:lnTo>
                    <a:pt x="43" y="284"/>
                  </a:lnTo>
                  <a:lnTo>
                    <a:pt x="32" y="273"/>
                  </a:lnTo>
                  <a:lnTo>
                    <a:pt x="20" y="257"/>
                  </a:lnTo>
                  <a:lnTo>
                    <a:pt x="8" y="241"/>
                  </a:lnTo>
                  <a:lnTo>
                    <a:pt x="4" y="225"/>
                  </a:lnTo>
                  <a:lnTo>
                    <a:pt x="0" y="209"/>
                  </a:lnTo>
                  <a:lnTo>
                    <a:pt x="0" y="194"/>
                  </a:lnTo>
                  <a:lnTo>
                    <a:pt x="4" y="178"/>
                  </a:lnTo>
                  <a:lnTo>
                    <a:pt x="8" y="166"/>
                  </a:lnTo>
                  <a:lnTo>
                    <a:pt x="24" y="142"/>
                  </a:lnTo>
                  <a:lnTo>
                    <a:pt x="146" y="20"/>
                  </a:lnTo>
                  <a:lnTo>
                    <a:pt x="162" y="8"/>
                  </a:lnTo>
                  <a:lnTo>
                    <a:pt x="178" y="4"/>
                  </a:lnTo>
                  <a:lnTo>
                    <a:pt x="193" y="0"/>
                  </a:lnTo>
                  <a:lnTo>
                    <a:pt x="209" y="0"/>
                  </a:lnTo>
                  <a:lnTo>
                    <a:pt x="221" y="4"/>
                  </a:lnTo>
                  <a:lnTo>
                    <a:pt x="237" y="8"/>
                  </a:lnTo>
                  <a:lnTo>
                    <a:pt x="253" y="20"/>
                  </a:lnTo>
                  <a:lnTo>
                    <a:pt x="261" y="28"/>
                  </a:lnTo>
                  <a:lnTo>
                    <a:pt x="272" y="40"/>
                  </a:lnTo>
                  <a:lnTo>
                    <a:pt x="280" y="48"/>
                  </a:lnTo>
                  <a:lnTo>
                    <a:pt x="288" y="59"/>
                  </a:lnTo>
                  <a:lnTo>
                    <a:pt x="292" y="67"/>
                  </a:lnTo>
                  <a:lnTo>
                    <a:pt x="300" y="83"/>
                  </a:lnTo>
                  <a:lnTo>
                    <a:pt x="300" y="99"/>
                  </a:lnTo>
                  <a:lnTo>
                    <a:pt x="300" y="115"/>
                  </a:lnTo>
                  <a:lnTo>
                    <a:pt x="296" y="131"/>
                  </a:lnTo>
                  <a:lnTo>
                    <a:pt x="292" y="142"/>
                  </a:lnTo>
                  <a:lnTo>
                    <a:pt x="276" y="162"/>
                  </a:lnTo>
                  <a:lnTo>
                    <a:pt x="193" y="245"/>
                  </a:lnTo>
                  <a:lnTo>
                    <a:pt x="142" y="194"/>
                  </a:lnTo>
                  <a:close/>
                </a:path>
              </a:pathLst>
            </a:custGeom>
            <a:solidFill>
              <a:srgbClr val="114ff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" name=""/>
          <p:cNvSpPr/>
          <p:nvPr/>
        </p:nvSpPr>
        <p:spPr>
          <a:xfrm>
            <a:off x="7162920" y="5470560"/>
            <a:ext cx="198108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73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73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162920" y="5486400"/>
            <a:ext cx="19810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731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Leboe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Fair Value Accounting for Enron</a:t>
            </a:r>
            <a:endParaRPr b="1" lang="en-US" sz="22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685800" y="121896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 the last few years, Enron has established (supported by Arthur Andersen LLP) certain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attributes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that should be considered for application of fair value treatment.  Such attributes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Intent/Objective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involvement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Level of investees involvement with non-merchant groups and ownership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Activities of investees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These attributes do not stand alone.  In determining whether an investment is fair value, one should consider all attributes as they relate to each transaction ~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“Weight of Evidence Test”.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See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Appendix 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Intent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the one exception.  If an investment does not meet the positive aspects under intent, the fair value methodology does not apply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Only available for investment companies ~ JEDI, JEDI II, EnSerco, ECT Merchant Investments Corp. (a wholly-owned ENE subsidiary)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64E4806-3C1D-442B-971D-5674DE49F4B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/>
          </p:nvPr>
        </p:nvSpPr>
        <p:spPr>
          <a:xfrm>
            <a:off x="838080" y="1447920"/>
            <a:ext cx="73152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Intent/Objective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investment ~ intent should be investment with capital appreciation objective as opposed to an integral investment where the intent is to utilize the assets of the target within Enron’s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Exit Strategy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objective generally provides for a defined exit strategy ~ IPO, syndication of debt,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Sell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generally should be no impediments to selling the investment.  If such provisions exist, a reserve for the hold/lock-up requirement could be imposed on the fair value of investment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Key Provisions of Fair Value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>
            <a:off x="1219320" y="3505320"/>
            <a:ext cx="7772400" cy="175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3379221-FBAB-4960-9B0B-B8026DF1E5B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involvement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limited to board involvement - either minority or majority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Typically investment is in an entity where there is current management team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Non-merchant activities with investees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can enter into other non-merchant services with investees, as long as the services are commonly outsourced, are available in the general market, are negotiated at arms length and do not exploit the investee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mark-to-market product between ENE and a fair value entity is fully marked ~ no hold back for the amount ENE owns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Ownership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Level of ownership does not preclude Fair Value treatment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title"/>
          </p:nvPr>
        </p:nvSpPr>
        <p:spPr>
          <a:xfrm>
            <a:off x="1066680" y="609120"/>
            <a:ext cx="73915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Key Provisions of Fair Value (Cont’d)</a:t>
            </a:r>
            <a:br>
              <a:rPr sz="2400"/>
            </a:b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37819DB-E520-42A8-917A-DF0581A4FE16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The Future of Fair Value 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685800" y="15238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 has scrutinized its use in the past (ex., Pharmaceuticals R&amp;D)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Currently, a proposed AICPA Statement of Position (“SOP”) on Investment Company Accounting that may change our FV model: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Clarifies the scope of AICPA Audit and Accounting Guide for Investment Companies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Exposure Draft stage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Effective for fiscal years beginning December 15,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Generally consistent with ENE’s current model, but contains some provisions that could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adversely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impact our current fair value accounting model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Significant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changes to ENE FV model based on proposed SOP: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may be precluded from entering into other significant transactions with investee ~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still under consideration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Significance of non-merchant activity should be assessed at the investor (Enron)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and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investee (Target)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Administrative support services (cash management, legal services, etc.) provided by ENE must be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temporary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(6 mos.)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9987C6E-C126-4BD6-B8FA-4C13217EEEB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"/>
          <p:cNvCxnSpPr/>
          <p:nvPr/>
        </p:nvCxnSpPr>
        <p:spPr>
          <a:xfrm flipH="1" flipV="1" rot="10800000">
            <a:off x="2441160" y="2225160"/>
            <a:ext cx="1905840" cy="1143720"/>
          </a:xfrm>
          <a:prstGeom prst="bentConnector3">
            <a:avLst>
              <a:gd name="adj1" fmla="val -661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89" name=""/>
          <p:cNvCxnSpPr/>
          <p:nvPr/>
        </p:nvCxnSpPr>
        <p:spPr>
          <a:xfrm rot="10800000">
            <a:off x="2057400" y="2545560"/>
            <a:ext cx="2667240" cy="11278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90" name=""/>
          <p:cNvSpPr/>
          <p:nvPr/>
        </p:nvSpPr>
        <p:spPr>
          <a:xfrm>
            <a:off x="3203640" y="4511520"/>
            <a:ext cx="419904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5268960" y="5791320"/>
            <a:ext cx="1447920" cy="1066680"/>
          </a:xfrm>
          <a:prstGeom prst="flowChartExtra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Tenasaka IV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Partners, Ltd.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719600" y="481644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EMPECO VII -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TX3,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13.4% GP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056280" y="481644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IGC Brazos,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21.6% GP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554960" y="481644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KUCC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Cleburne,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10.0% LP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5" name=""/>
          <p:cNvCxnSpPr>
            <a:stCxn id="94" idx="2"/>
            <a:endCxn id="91" idx="0"/>
          </p:cNvCxnSpPr>
          <p:nvPr/>
        </p:nvCxnSpPr>
        <p:spPr>
          <a:xfrm flipH="1">
            <a:off x="5992920" y="5425560"/>
            <a:ext cx="2171880" cy="366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96" name=""/>
          <p:cNvSpPr/>
          <p:nvPr/>
        </p:nvSpPr>
        <p:spPr>
          <a:xfrm>
            <a:off x="3795480" y="4567320"/>
            <a:ext cx="2999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 Allocated To GP Interests Held At: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5330160" y="405432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973680" y="3870360"/>
            <a:ext cx="10947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($206.6 MM)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965680" y="304920"/>
            <a:ext cx="6063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9900"/>
                </a:solidFill>
                <a:effectLst/>
                <a:uFillTx/>
                <a:latin typeface="Arial"/>
              </a:rPr>
              <a:t>Sample QF Transaction (Fair Value)- Cornhusker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V="1">
            <a:off x="5337000" y="3825360"/>
            <a:ext cx="180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105520" y="3825720"/>
            <a:ext cx="144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374920" y="2819520"/>
            <a:ext cx="20574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$200.3 MM Term Loan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 $15.0 MM Revolver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($6.9 MM Drawn at for Fees &amp; WC)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916280" y="3718080"/>
            <a:ext cx="24206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&amp; I (“$Waterfall Cf”)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Call/Put Option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5160" y="3868560"/>
            <a:ext cx="229680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NOTES: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Converted Entities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- - - -  Occurs Upon FOE Take-Out  In 2Q01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5" name=""/>
          <p:cNvCxnSpPr>
            <a:stCxn id="92" idx="2"/>
            <a:endCxn id="91" idx="0"/>
          </p:cNvCxnSpPr>
          <p:nvPr/>
        </p:nvCxnSpPr>
        <p:spPr>
          <a:xfrm>
            <a:off x="5329080" y="5425560"/>
            <a:ext cx="664560" cy="366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106" name=""/>
          <p:cNvCxnSpPr>
            <a:stCxn id="93" idx="2"/>
            <a:endCxn id="91" idx="0"/>
          </p:cNvCxnSpPr>
          <p:nvPr/>
        </p:nvCxnSpPr>
        <p:spPr>
          <a:xfrm flipH="1">
            <a:off x="5992560" y="5425560"/>
            <a:ext cx="673200" cy="3661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07" name=""/>
          <p:cNvSpPr/>
          <p:nvPr/>
        </p:nvSpPr>
        <p:spPr>
          <a:xfrm>
            <a:off x="1306440" y="4800600"/>
            <a:ext cx="16668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Tenaska Energy, Inc.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376360" y="1600200"/>
            <a:ext cx="1069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Yield (LIBOR+)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3680" y="1050840"/>
            <a:ext cx="90468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$200.3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$6.9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Revolver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1077120" y="1584360"/>
            <a:ext cx="988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Waterfall Cf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306440" y="5562720"/>
            <a:ext cx="16765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c0c0c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Tenaska Gas Co.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Gas Agency Agreement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(Terminates Upon Closing)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363840" y="4800600"/>
            <a:ext cx="12193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Tenaska IV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Partners, Ltd.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55.0% GP Interest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3" name=""/>
          <p:cNvCxnSpPr>
            <a:stCxn id="112" idx="2"/>
            <a:endCxn id="91" idx="0"/>
          </p:cNvCxnSpPr>
          <p:nvPr/>
        </p:nvCxnSpPr>
        <p:spPr>
          <a:xfrm>
            <a:off x="3973320" y="5409720"/>
            <a:ext cx="2019960" cy="38196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114" name=""/>
          <p:cNvSpPr/>
          <p:nvPr/>
        </p:nvSpPr>
        <p:spPr>
          <a:xfrm>
            <a:off x="1392120" y="914400"/>
            <a:ext cx="16671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392120" y="1905120"/>
            <a:ext cx="166716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KBC 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CoBank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6" name=""/>
          <p:cNvCxnSpPr/>
          <p:nvPr/>
        </p:nvCxnSpPr>
        <p:spPr>
          <a:xfrm flipV="1">
            <a:off x="2068200" y="1523160"/>
            <a:ext cx="1080" cy="3819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7" name=""/>
          <p:cNvCxnSpPr/>
          <p:nvPr/>
        </p:nvCxnSpPr>
        <p:spPr>
          <a:xfrm>
            <a:off x="2373120" y="1523520"/>
            <a:ext cx="1080" cy="3819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8" name=""/>
          <p:cNvCxnSpPr>
            <a:stCxn id="114" idx="1"/>
            <a:endCxn id="115" idx="1"/>
          </p:cNvCxnSpPr>
          <p:nvPr/>
        </p:nvCxnSpPr>
        <p:spPr>
          <a:xfrm flipH="1" flipV="1" rot="10800000">
            <a:off x="1391040" y="1218240"/>
            <a:ext cx="2520" cy="991080"/>
          </a:xfrm>
          <a:prstGeom prst="bentConnector3">
            <a:avLst>
              <a:gd name="adj1" fmla="val -23200000"/>
            </a:avLst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19" name=""/>
          <p:cNvSpPr/>
          <p:nvPr/>
        </p:nvSpPr>
        <p:spPr>
          <a:xfrm>
            <a:off x="4354560" y="1905120"/>
            <a:ext cx="16668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Delta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Company, LLC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(“Friend of Enron”)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4354560" y="3200400"/>
            <a:ext cx="166680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“Ponderosa Pine LLC”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1" name=""/>
          <p:cNvCxnSpPr/>
          <p:nvPr/>
        </p:nvCxnSpPr>
        <p:spPr>
          <a:xfrm flipV="1">
            <a:off x="5344920" y="2513880"/>
            <a:ext cx="108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22" name=""/>
          <p:cNvCxnSpPr/>
          <p:nvPr/>
        </p:nvCxnSpPr>
        <p:spPr>
          <a:xfrm>
            <a:off x="5116320" y="2514240"/>
            <a:ext cx="1080" cy="68652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23" name=""/>
          <p:cNvSpPr/>
          <p:nvPr/>
        </p:nvSpPr>
        <p:spPr>
          <a:xfrm>
            <a:off x="5338080" y="272736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432320" y="2651040"/>
            <a:ext cx="672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$6.3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(Equity)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25" name=""/>
          <p:cNvCxnSpPr>
            <a:stCxn id="111" idx="3"/>
            <a:endCxn id="91" idx="1"/>
          </p:cNvCxnSpPr>
          <p:nvPr/>
        </p:nvCxnSpPr>
        <p:spPr>
          <a:xfrm>
            <a:off x="2982600" y="5867280"/>
            <a:ext cx="2648520" cy="457920"/>
          </a:xfrm>
          <a:prstGeom prst="straightConnector1">
            <a:avLst/>
          </a:prstGeom>
          <a:ln w="9360">
            <a:solidFill>
              <a:srgbClr val="c0c0c0"/>
            </a:solidFill>
            <a:miter/>
            <a:tailEnd len="med" type="triangle" w="med"/>
          </a:ln>
        </p:spPr>
      </p:cxnSp>
      <p:cxnSp>
        <p:nvCxnSpPr>
          <p:cNvPr id="126" name=""/>
          <p:cNvCxnSpPr>
            <a:stCxn id="107" idx="1"/>
            <a:endCxn id="111" idx="1"/>
          </p:cNvCxnSpPr>
          <p:nvPr/>
        </p:nvCxnSpPr>
        <p:spPr>
          <a:xfrm flipH="1" flipV="1" rot="10800000">
            <a:off x="1305360" y="5105160"/>
            <a:ext cx="2520" cy="762480"/>
          </a:xfrm>
          <a:prstGeom prst="bentConnector3">
            <a:avLst>
              <a:gd name="adj1" fmla="val -14400000"/>
            </a:avLst>
          </a:prstGeom>
          <a:ln w="9360">
            <a:solidFill>
              <a:srgbClr val="c0c0c0"/>
            </a:solidFill>
            <a:miter/>
          </a:ln>
        </p:spPr>
      </p:cxnSp>
      <p:cxnSp>
        <p:nvCxnSpPr>
          <p:cNvPr id="127" name=""/>
          <p:cNvCxnSpPr/>
          <p:nvPr/>
        </p:nvCxnSpPr>
        <p:spPr>
          <a:xfrm>
            <a:off x="3059280" y="1371600"/>
            <a:ext cx="1296000" cy="991440"/>
          </a:xfrm>
          <a:prstGeom prst="bentConnector3">
            <a:avLst>
              <a:gd name="adj1" fmla="val 36260"/>
            </a:avLst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</p:cxnSp>
      <p:sp>
        <p:nvSpPr>
          <p:cNvPr id="128" name=""/>
          <p:cNvSpPr/>
          <p:nvPr/>
        </p:nvSpPr>
        <p:spPr>
          <a:xfrm>
            <a:off x="3523680" y="1600200"/>
            <a:ext cx="90468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$6.3 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3059280" y="1066680"/>
            <a:ext cx="533376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8393040" y="1066680"/>
            <a:ext cx="1800" cy="3733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V="1">
            <a:off x="8012160" y="3657240"/>
            <a:ext cx="1440" cy="1143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>
            <a:off x="6030720" y="3657600"/>
            <a:ext cx="19810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031080" y="3352680"/>
            <a:ext cx="198108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8012160" y="1219320"/>
            <a:ext cx="1440" cy="2133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3059280" y="1219320"/>
            <a:ext cx="495288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478640" y="838080"/>
            <a:ext cx="1371600" cy="106704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“Sliver Interest”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Purchased by ENA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Collapses Into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 Co. Upon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FOE Take-Out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8380800" y="3886200"/>
            <a:ext cx="838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($4.2 MM Net)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517080" y="2803680"/>
            <a:ext cx="838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$4.6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($4.2 MM Net)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413040" y="3718080"/>
            <a:ext cx="996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 Interest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E2E5C1-8C88-4C4E-A282-81C43EC45534}" type="slidenum">
              <a:t>14</a:t>
            </a:fld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"/>
          <p:cNvSpPr/>
          <p:nvPr/>
        </p:nvSpPr>
        <p:spPr>
          <a:xfrm>
            <a:off x="990720" y="762120"/>
            <a:ext cx="739116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Questions on West Deals?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1143000" y="2209680"/>
            <a:ext cx="73152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Transaction Support Group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Roger Ondreko, Senior Director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(w) 713/853-0640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Leboe, Director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(w) 713/853-0353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(h) 281/486-8487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(c) 713/562-2160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(p) 877/377-0213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9CDB209-0519-483C-823E-791915D1DB5C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645840" y="2560320"/>
            <a:ext cx="7770600" cy="563400"/>
          </a:xfrm>
          <a:prstGeom prst="rect">
            <a:avLst/>
          </a:prstGeom>
          <a:noFill/>
          <a:ln w="0">
            <a:noFill/>
          </a:ln>
        </p:spPr>
        <p:txBody>
          <a:bodyPr lIns="86400" rIns="86400" tIns="43200" bIns="432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— Appendix A: Fair Value Matrix — </a:t>
            </a:r>
            <a:endParaRPr b="1" lang="en-US" sz="28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4D8B8F4-708D-4734-9A44-E7897B3785E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685800" y="1600200"/>
            <a:ext cx="7696080" cy="38088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33cc33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Appendix A: Fair Value Matrix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685440" y="2286000"/>
            <a:ext cx="39625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Intent/Objective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ENE’s goal, appreciation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Investee is able to achieve appreciation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Investees lines of business is other than those of ENE’s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ENE’s investment would be made even without other ENE involvement in the investee (i.e. Investment decision made independent of other contractual arrangements)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competitors are other investment companies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PlaceHolder 3"/>
          <p:cNvSpPr>
            <a:spLocks noGrp="1"/>
          </p:cNvSpPr>
          <p:nvPr>
            <p:ph/>
          </p:nvPr>
        </p:nvSpPr>
        <p:spPr>
          <a:xfrm>
            <a:off x="4647960" y="205740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ENE’s goal, positive operating results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Investee’s economics are fixed contractually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Same line of business as currently existing at 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ENE’s investment is made for strategic purposes (I.e., obtaining a long-term swap)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competitors are strategic or industry players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685800" y="1523880"/>
            <a:ext cx="7848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681120"/>
                <a:tab algn="l" pos="54831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Positive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Negative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72A75F-3095-4508-815E-D0078A03BDCD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685800" y="1600200"/>
            <a:ext cx="7696080" cy="38088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33cc33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Appendix A: Fair Value Matrix (Cont’d)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685440" y="2133360"/>
            <a:ext cx="380988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Exit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 IPO or other exit planned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Freely transferable investment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 market for sale of investment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Management Involvement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management runs day-to-day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Investee has its own employees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management team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management team has industry expertise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management team is induced (paid) by investee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4571640" y="2209320"/>
            <a:ext cx="380988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defined or vague exit strategy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Holding requirements on 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Restrictions on transferability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 lacks control of investment asset (i.e. puts and calls on ENE’s equity investment)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liquid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Day-to-day operations managed or controlled by 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Investee has no employees or ENE employees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 team is ENE employees or ENE controlled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management team has no special expertise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management team is induced (salary is paid) by 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685800" y="1523880"/>
            <a:ext cx="7848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681120"/>
                <a:tab algn="l" pos="54831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Positive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Negative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8C34FA5-2C50-4323-B750-D6E6CA2A577E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"/>
          <p:cNvSpPr/>
          <p:nvPr/>
        </p:nvSpPr>
        <p:spPr>
          <a:xfrm>
            <a:off x="685800" y="1600200"/>
            <a:ext cx="7696080" cy="38088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33cc33"/>
              </a:gs>
            </a:gsLst>
            <a:lin ang="10800000"/>
          </a:gra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533520" y="380520"/>
            <a:ext cx="815328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Appendix A: Fair Value Matrix (Cont’d)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685440" y="2285640"/>
            <a:ext cx="3809880" cy="2057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activity decision not contingent upon  non-merchant subsidiaries activity with investee (i.e. a swap or off-take agreement)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risks of the investee are mitigated by independent third 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risks are mitigated with ENE after initial investment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Conditions precedent to closing do not exist or exist with third parties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ENE’s involvement does not create a lease of significant assets of the investee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/>
          </p:nvPr>
        </p:nvSpPr>
        <p:spPr>
          <a:xfrm>
            <a:off x="4647960" y="2286000"/>
            <a:ext cx="3809880" cy="3276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activity decision is contingent upon non-merchant subsidiaries involvement with investee (i.e. a swap or off-take agreement)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risks of investee are mitigated by 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risks of investees are mitigated at time of initial investment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Conditions precedent to closing exist that benefit ENE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ENE’s involvement creates a lease or significant asset or investee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685800" y="1523880"/>
            <a:ext cx="7848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681120"/>
                <a:tab algn="l" pos="548316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Positive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Negative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85800" y="1981080"/>
            <a:ext cx="7924680" cy="95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Level of involvement of investees with non-merchant groups and ownership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2120" y="4724280"/>
            <a:ext cx="327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Activities of Investee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85800" y="5181480"/>
            <a:ext cx="38098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Investee operates a business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Investee has a strategy or business independent of ENE’s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648320" y="5181480"/>
            <a:ext cx="380988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Investee operates a single asset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Investee has strategy or business consistent with ENE’s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DD1F07-FB9C-4A8B-BB68-7DDE2316EFA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Preface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content of this presentation is for informational purposes only.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material contained in this presentation is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all inclusive of the relevant accounting literature for the subject discussed.  It should be noted that ultimately a decision regarding the application of accounting principles requires judgment dependent upon specific facts and circumstances for a particular transaction.  Such application may involve the consideration of accounting rules and regulations not discussed herein.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Transaction Support Group (TSG) ensures that the accounting matches the intended economics inherent  in Enron’s transactions.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with any transaction, TSG should be contacted to ensure potential transactions are structured to meet the appropriate accounting requirements.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F1B0823-D2E4-4A1D-9CA5-0DA55F9D794D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What is Fair Value Accounting?</a:t>
            </a:r>
            <a:endParaRPr b="1" lang="en-US" sz="22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609480" y="1523520"/>
            <a:ext cx="792504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treatment available for Enron’s Merchant Banking Activities: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 of placing capital at risk (i.e., equity) in return for future appreciation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 of providing debt financing in return for high yields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 Value is the accounting treatment used by investment companies, venture capital companies and industrials engaged in merchant banking business.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 include, amongst others, Fidelity Mutual Funds, GE Capital, Intel, Microsoft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</a:t>
            </a:r>
            <a:r>
              <a:rPr b="0" i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qualifying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and equity investments to be carried at Fair Value (i.e., market) in Enron’s financial statements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Increases/(decreases) in Fair Value are included in </a:t>
            </a:r>
            <a:r>
              <a:rPr b="0" i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earnings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9BED7D0-9E03-4466-B50B-E0220E86D978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How is an Investment’s Fair Value determined?</a:t>
            </a:r>
            <a:endParaRPr b="1" lang="en-US" sz="22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609480" y="1447560"/>
            <a:ext cx="746784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publicly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traded securities, fair value is based upon quoted market prices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securities that are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publicly traded, fair value is determined based on other relevant factors, including: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Dealer price quotations;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activity for comparable instruments; and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pricing models (i.e., RAROC models)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79F73F5-634D-4BC2-85BE-C0043AF00B3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How has Fair Value Evolved?</a:t>
            </a:r>
            <a:endParaRPr b="1" lang="en-US" sz="24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685440" y="1600200"/>
            <a:ext cx="800100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On-Point Accounting Literature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Adopted in 1996 for JEDI I standalone financial statements: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Applied investment company accounting model to 50/50 partnership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Concluded that nature of partnership and stated investment objectives were consistent with certain types of investment companies ~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company accounting was appropriate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1997, Subsequent Adoption for Certain on Balance Sheet Investments: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Applied similar logic to on-balance sheet investees (i.e. activities of investing subsidiary and intent for investees is consistent with investment company model)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Continues to Evolve ~ Emerging Accounting Literature/ SEC Focus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5E9906-B313-4F65-A1C1-C6F7B1B4EC8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/>
          </p:nvPr>
        </p:nvSpPr>
        <p:spPr>
          <a:xfrm>
            <a:off x="685800" y="167652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Recognizes earnings/value in the period the transaction is initiated, and continues to recognize changes in the value as the market changes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the substance/economics of the transactions ~ the way Enron looks at its investments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Reflects industry practice for merchant banking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Any MTM contracts with FV entities are marked 100% regardless of the level of ENE ownership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consolidation issues ~ potential source of off-balance sheet financing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219320" y="838080"/>
            <a:ext cx="739116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Why does Enron use Fair Value?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A3EFE9A-134E-4E10-957D-B9359474666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What are the disadvantages of Fair Value Accounting?</a:t>
            </a:r>
            <a:endParaRPr b="1" lang="en-US" sz="22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609480" y="1371240"/>
            <a:ext cx="746784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Earnings Volatility - Market factors are outside of our control (especially on publicly traded securities)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Labor intensive - Periodic modeling and quarterly revaluation of each investment if a quoted market price does not exist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 to hedge all risks involved with investments (for example, equity risk)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BF3FAF2-3475-43CB-BEB2-ED676CA6F8D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80520" y="685800"/>
            <a:ext cx="84582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Differences Between a Merchant Asset and a Strategic Asset</a:t>
            </a:r>
            <a:endParaRPr b="1" lang="en-US" sz="22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09480" y="1523520"/>
            <a:ext cx="7467840" cy="3886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Distinction between type of investment play -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ff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“Merchant”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 intended to be held for a finite period of time, which may be sold as required for portfolio liquidity.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Examples:  East Coast Power, LV Cogen, Mariner Energy, Quanta, etc.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 Value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could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2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“Strategic”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Investments that are critical to the development of a new or existing Enron business line.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Examples: Enron Broadband Services, Strategic Joint Ventures, etc.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Fair Value </a:t>
            </a: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does not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apply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1644649-3483-46E6-A46D-45D53D8E4C8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993600" y="1434960"/>
          <a:ext cx="6735960" cy="4356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3600" y="1434960"/>
                    <a:ext cx="6735960" cy="435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914400" y="1498680"/>
            <a:ext cx="24382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" name=""/>
          <p:cNvGrpSpPr/>
          <p:nvPr/>
        </p:nvGrpSpPr>
        <p:grpSpPr>
          <a:xfrm>
            <a:off x="6172200" y="2489040"/>
            <a:ext cx="1892160" cy="966960"/>
            <a:chOff x="6172200" y="2489040"/>
            <a:chExt cx="1892160" cy="966960"/>
          </a:xfrm>
        </p:grpSpPr>
        <p:grpSp>
          <p:nvGrpSpPr>
            <p:cNvPr id="59" name=""/>
            <p:cNvGrpSpPr/>
            <p:nvPr/>
          </p:nvGrpSpPr>
          <p:grpSpPr>
            <a:xfrm>
              <a:off x="6172200" y="2514600"/>
              <a:ext cx="1892160" cy="941400"/>
              <a:chOff x="6172200" y="2514600"/>
              <a:chExt cx="1892160" cy="941400"/>
            </a:xfrm>
          </p:grpSpPr>
          <p:sp>
            <p:nvSpPr>
              <p:cNvPr id="60" name=""/>
              <p:cNvSpPr/>
              <p:nvPr/>
            </p:nvSpPr>
            <p:spPr>
              <a:xfrm>
                <a:off x="6172200" y="2514600"/>
                <a:ext cx="1892160" cy="941400"/>
              </a:xfrm>
              <a:prstGeom prst="rect">
                <a:avLst/>
              </a:prstGeom>
              <a:noFill/>
              <a:ln w="12600">
                <a:solidFill>
                  <a:srgbClr val="ff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1" name=""/>
              <p:cNvSpPr/>
              <p:nvPr/>
            </p:nvSpPr>
            <p:spPr>
              <a:xfrm>
                <a:off x="6824520" y="2514600"/>
                <a:ext cx="0" cy="941400"/>
              </a:xfrm>
              <a:prstGeom prst="line">
                <a:avLst/>
              </a:prstGeom>
              <a:ln w="12600">
                <a:solidFill>
                  <a:srgbClr val="ff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2" name=""/>
              <p:cNvSpPr/>
              <p:nvPr/>
            </p:nvSpPr>
            <p:spPr>
              <a:xfrm>
                <a:off x="7476840" y="2514600"/>
                <a:ext cx="0" cy="941400"/>
              </a:xfrm>
              <a:prstGeom prst="line">
                <a:avLst/>
              </a:prstGeom>
              <a:ln w="12600">
                <a:solidFill>
                  <a:srgbClr val="ff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" name=""/>
              <p:cNvSpPr/>
              <p:nvPr/>
            </p:nvSpPr>
            <p:spPr>
              <a:xfrm>
                <a:off x="6172200" y="3158640"/>
                <a:ext cx="1892160" cy="0"/>
              </a:xfrm>
              <a:prstGeom prst="line">
                <a:avLst/>
              </a:prstGeom>
              <a:ln w="12600">
                <a:solidFill>
                  <a:srgbClr val="ff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6172200" y="2861280"/>
                <a:ext cx="1892160" cy="0"/>
              </a:xfrm>
              <a:prstGeom prst="line">
                <a:avLst/>
              </a:prstGeom>
              <a:ln w="12600">
                <a:solidFill>
                  <a:srgbClr val="ff33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5" name=""/>
            <p:cNvSpPr/>
            <p:nvPr/>
          </p:nvSpPr>
          <p:spPr>
            <a:xfrm>
              <a:off x="6172200" y="2489040"/>
              <a:ext cx="68580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3300"/>
                  </a:solidFill>
                  <a:effectLst/>
                  <a:uFillTx/>
                  <a:latin typeface="Arial"/>
                </a:rPr>
                <a:t>Fair Value?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6840360" y="2489040"/>
              <a:ext cx="654120" cy="36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3300"/>
                  </a:solidFill>
                  <a:effectLst/>
                  <a:uFillTx/>
                  <a:latin typeface="Arial"/>
                </a:rPr>
                <a:t>Balance Sheet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7542360" y="2565360"/>
              <a:ext cx="52200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3300"/>
                  </a:solidFill>
                  <a:effectLst/>
                  <a:uFillTx/>
                  <a:latin typeface="Arial"/>
                </a:rPr>
                <a:t>P &amp; L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237360" y="2870280"/>
              <a:ext cx="5223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3300"/>
                  </a:solidFill>
                  <a:effectLst/>
                  <a:uFillTx/>
                  <a:latin typeface="Arial"/>
                </a:rPr>
                <a:t>No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6237360" y="3174840"/>
              <a:ext cx="5223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3300"/>
                  </a:solidFill>
                  <a:effectLst/>
                  <a:uFillTx/>
                  <a:latin typeface="Arial"/>
                </a:rPr>
                <a:t>Yes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6889680" y="2870280"/>
              <a:ext cx="5223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3300"/>
                  </a:solidFill>
                  <a:effectLst/>
                  <a:uFillTx/>
                  <a:latin typeface="Arial"/>
                </a:rPr>
                <a:t>Cost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889680" y="3174840"/>
              <a:ext cx="522360" cy="231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56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ff3300"/>
                  </a:solidFill>
                  <a:effectLst/>
                  <a:uFillTx/>
                  <a:latin typeface="Arial"/>
                </a:rPr>
                <a:t>FMV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2" name=""/>
          <p:cNvSpPr/>
          <p:nvPr/>
        </p:nvSpPr>
        <p:spPr>
          <a:xfrm>
            <a:off x="7923240" y="2467080"/>
            <a:ext cx="6872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7870680" y="2771640"/>
            <a:ext cx="73980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743960" y="284004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566120" y="2840040"/>
            <a:ext cx="183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7466040" y="2878200"/>
            <a:ext cx="600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Accrual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7423200" y="3174840"/>
            <a:ext cx="730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Fair Value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6600"/>
                </a:solidFill>
                <a:effectLst/>
                <a:uFillTx/>
                <a:latin typeface="Arial"/>
              </a:rPr>
              <a:t>Merchant vs. Strategic Assets</a:t>
            </a:r>
            <a:endParaRPr b="1" lang="en-US" sz="2200" strike="noStrike" u="none">
              <a:solidFill>
                <a:srgbClr val="0066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EB1C16-2CCF-4BA8-A59F-4A48FA9ADD63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20292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1998-04-06T15:40:33Z</dcterms:created>
  <dc:creator>Ron Bolen</dc:creator>
  <dc:description/>
  <dc:language>en-US</dc:language>
  <cp:lastModifiedBy>dleboe</cp:lastModifiedBy>
  <cp:lastPrinted>2000-09-07T13:28:33Z</cp:lastPrinted>
  <dcterms:modified xsi:type="dcterms:W3CDTF">2000-09-07T13:38:35Z</dcterms:modified>
  <cp:revision>424</cp:revision>
  <dc:subject/>
  <dc:title>Presentation to Goodrich Petroleum</dc:title>
</cp:coreProperties>
</file>