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DBE1C4-D402-40BC-9E6D-257A57BA6B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9BB090-99FE-4177-B954-0972A1E882A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CB4B69-AA7D-4B79-A231-0F4499693A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2C1835-C9CB-490B-84C9-E7E6D65971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12B586-D7A7-420B-9E5F-E583ABCDBD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37C574-39E0-4B4A-B54A-4F704618875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5E9326-BF4D-4EFB-A69D-4C8681E4497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4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FX Taskforce</a:t>
            </a:r>
            <a:br>
              <a:rPr sz="4400"/>
            </a:br>
            <a:r>
              <a:rPr b="0" lang="en-GB" sz="44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Phase One</a:t>
            </a:r>
            <a:endParaRPr b="0" lang="en-US" sz="44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36840" y="198360"/>
            <a:ext cx="1843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4080" y="5411880"/>
            <a:ext cx="2910600" cy="87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Date: 4 January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-304920" y="304560"/>
            <a:ext cx="9753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System Overview – Monthly translation </a:t>
            </a:r>
            <a:br>
              <a:rPr sz="2800"/>
            </a:b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exposure management</a:t>
            </a:r>
            <a:endParaRPr b="0" lang="en-US" sz="28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711520" y="2862360"/>
            <a:ext cx="1447560" cy="88560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256200" y="3062160"/>
            <a:ext cx="415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768400" y="3220920"/>
            <a:ext cx="13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to group currency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755440" y="3381480"/>
            <a:ext cx="1379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sheet and P &amp; 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983120" y="2862360"/>
            <a:ext cx="1447920" cy="88560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565960" y="2981160"/>
            <a:ext cx="331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068440" y="3141720"/>
            <a:ext cx="12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P&amp;L and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311080" y="3301920"/>
            <a:ext cx="823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sheet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5149800" y="3462480"/>
            <a:ext cx="1139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translation 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886200" y="274320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191280" y="274320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9" name=""/>
          <p:cNvGrpSpPr/>
          <p:nvPr/>
        </p:nvGrpSpPr>
        <p:grpSpPr>
          <a:xfrm>
            <a:off x="6594480" y="4167360"/>
            <a:ext cx="2149560" cy="2430360"/>
            <a:chOff x="6594480" y="4167360"/>
            <a:chExt cx="2149560" cy="2430360"/>
          </a:xfrm>
        </p:grpSpPr>
        <p:sp>
          <p:nvSpPr>
            <p:cNvPr id="420" name=""/>
            <p:cNvSpPr/>
            <p:nvPr/>
          </p:nvSpPr>
          <p:spPr>
            <a:xfrm>
              <a:off x="6859440" y="4199040"/>
              <a:ext cx="274680" cy="365040"/>
            </a:xfrm>
            <a:custGeom>
              <a:avLst/>
              <a:gdLst/>
              <a:ahLst/>
              <a:rect l="l" t="t" r="r" b="b"/>
              <a:pathLst>
                <a:path w="1362" h="2162">
                  <a:moveTo>
                    <a:pt x="153" y="1008"/>
                  </a:moveTo>
                  <a:lnTo>
                    <a:pt x="0" y="1594"/>
                  </a:lnTo>
                  <a:lnTo>
                    <a:pt x="525" y="2162"/>
                  </a:lnTo>
                  <a:lnTo>
                    <a:pt x="1362" y="252"/>
                  </a:lnTo>
                  <a:lnTo>
                    <a:pt x="1362" y="0"/>
                  </a:lnTo>
                  <a:lnTo>
                    <a:pt x="429" y="1610"/>
                  </a:lnTo>
                  <a:lnTo>
                    <a:pt x="153" y="100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6657840" y="4199040"/>
              <a:ext cx="1092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594480" y="4167360"/>
              <a:ext cx="2149560" cy="2430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6746760" y="5011560"/>
              <a:ext cx="457200" cy="2368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6746760" y="5292720"/>
              <a:ext cx="457200" cy="22860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6746760" y="5562720"/>
              <a:ext cx="457200" cy="214200"/>
            </a:xfrm>
            <a:prstGeom prst="ellipse">
              <a:avLst/>
            </a:prstGeom>
            <a:solidFill>
              <a:srgbClr val="cc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6746760" y="5823000"/>
              <a:ext cx="457200" cy="236520"/>
            </a:xfrm>
            <a:prstGeom prst="ellipse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6746760" y="6103800"/>
              <a:ext cx="457200" cy="214560"/>
            </a:xfrm>
            <a:prstGeom prst="ellipse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746760" y="6364440"/>
              <a:ext cx="457200" cy="2142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6781680" y="4838760"/>
              <a:ext cx="352440" cy="136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6859440" y="4610160"/>
              <a:ext cx="225720" cy="174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7240320" y="4351320"/>
              <a:ext cx="12924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already exists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7240320" y="5005440"/>
              <a:ext cx="11779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240320" y="5267160"/>
              <a:ext cx="110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240320" y="5537160"/>
              <a:ext cx="619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Book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240320" y="5797440"/>
              <a:ext cx="631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240680" y="6078600"/>
              <a:ext cx="7840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Settlements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240320" y="6351480"/>
              <a:ext cx="87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Op</a:t>
              </a: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314840" y="464832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7315200" y="4838760"/>
              <a:ext cx="711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486000" y="6207120"/>
            <a:ext cx="57650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(i) Hyperion (sourcing its data from SAP) is the current consolidation tool, however there are plans to use SAP </a:t>
            </a:r>
            <a:br>
              <a:rPr sz="900"/>
            </a:b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the consolidation tool in the foreseeable future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41" name=""/>
          <p:cNvCxnSpPr>
            <a:stCxn id="408" idx="3"/>
            <a:endCxn id="412" idx="1"/>
          </p:cNvCxnSpPr>
          <p:nvPr/>
        </p:nvCxnSpPr>
        <p:spPr>
          <a:xfrm>
            <a:off x="4158720" y="3304800"/>
            <a:ext cx="8247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Management Information Flow – Trading foreign exchange transaction exposure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258840" y="2693880"/>
            <a:ext cx="914400" cy="6429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deal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ticket identifies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1554120" y="2590920"/>
            <a:ext cx="1420920" cy="9144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3022560" y="3809880"/>
            <a:ext cx="1420920" cy="95256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46" name=""/>
          <p:cNvCxnSpPr/>
          <p:nvPr/>
        </p:nvCxnSpPr>
        <p:spPr>
          <a:xfrm>
            <a:off x="1173240" y="3041280"/>
            <a:ext cx="3816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47" name=""/>
          <p:cNvSpPr/>
          <p:nvPr/>
        </p:nvSpPr>
        <p:spPr>
          <a:xfrm>
            <a:off x="3276720" y="2608200"/>
            <a:ext cx="838080" cy="9302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 hedge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48" name=""/>
          <p:cNvCxnSpPr/>
          <p:nvPr/>
        </p:nvCxnSpPr>
        <p:spPr>
          <a:xfrm>
            <a:off x="2975040" y="3076200"/>
            <a:ext cx="302400" cy="108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49" name=""/>
          <p:cNvSpPr/>
          <p:nvPr/>
        </p:nvSpPr>
        <p:spPr>
          <a:xfrm>
            <a:off x="5943600" y="2608200"/>
            <a:ext cx="1415880" cy="854280"/>
          </a:xfrm>
          <a:prstGeom prst="ellipse">
            <a:avLst/>
          </a:prstGeom>
          <a:solidFill>
            <a:srgbClr val="cc99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0" name=""/>
          <p:cNvCxnSpPr/>
          <p:nvPr/>
        </p:nvCxnSpPr>
        <p:spPr>
          <a:xfrm>
            <a:off x="5486400" y="3076200"/>
            <a:ext cx="4579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51" name=""/>
          <p:cNvCxnSpPr>
            <a:stCxn id="449" idx="6"/>
            <a:endCxn id="452" idx="2"/>
          </p:cNvCxnSpPr>
          <p:nvPr/>
        </p:nvCxnSpPr>
        <p:spPr>
          <a:xfrm>
            <a:off x="7359480" y="3034800"/>
            <a:ext cx="1850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53" name=""/>
          <p:cNvCxnSpPr>
            <a:stCxn id="444" idx="0"/>
            <a:endCxn id="452" idx="0"/>
          </p:cNvCxnSpPr>
          <p:nvPr/>
        </p:nvCxnSpPr>
        <p:spPr>
          <a:xfrm flipH="1" rot="16200000">
            <a:off x="5238720" y="-382680"/>
            <a:ext cx="18000" cy="5964840"/>
          </a:xfrm>
          <a:prstGeom prst="bentConnector3">
            <a:avLst>
              <a:gd name="adj1" fmla="val -2689795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54" name=""/>
          <p:cNvSpPr/>
          <p:nvPr/>
        </p:nvSpPr>
        <p:spPr>
          <a:xfrm>
            <a:off x="4495680" y="2608200"/>
            <a:ext cx="990720" cy="8971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onsolidated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transaction to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urrency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5" name=""/>
          <p:cNvCxnSpPr/>
          <p:nvPr/>
        </p:nvCxnSpPr>
        <p:spPr>
          <a:xfrm>
            <a:off x="4114800" y="3076200"/>
            <a:ext cx="3816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52" name=""/>
          <p:cNvSpPr/>
          <p:nvPr/>
        </p:nvSpPr>
        <p:spPr>
          <a:xfrm>
            <a:off x="7543800" y="2608200"/>
            <a:ext cx="1371600" cy="854280"/>
          </a:xfrm>
          <a:prstGeom prst="ellipse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 desk places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hedge with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4952880" y="4556160"/>
            <a:ext cx="15242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Suggested KPI: 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Exposures are managed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within defined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554120" y="2590920"/>
            <a:ext cx="13604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hedge exposures to book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urrency to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xpect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date of cash receipt /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889600" y="2760840"/>
            <a:ext cx="15717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 desk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onitors and manages 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onsolidated transaction exposure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995560" y="3984480"/>
            <a:ext cx="14479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alter FX for significant movements in exposure amount / timing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V="1">
            <a:off x="3733920" y="3538440"/>
            <a:ext cx="0" cy="27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61" name=""/>
          <p:cNvCxnSpPr>
            <a:stCxn id="459" idx="3"/>
            <a:endCxn id="452" idx="4"/>
          </p:cNvCxnSpPr>
          <p:nvPr/>
        </p:nvCxnSpPr>
        <p:spPr>
          <a:xfrm flipV="1">
            <a:off x="4443120" y="3461760"/>
            <a:ext cx="3786840" cy="8737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grpSp>
        <p:nvGrpSpPr>
          <p:cNvPr id="462" name=""/>
          <p:cNvGrpSpPr/>
          <p:nvPr/>
        </p:nvGrpSpPr>
        <p:grpSpPr>
          <a:xfrm>
            <a:off x="6726240" y="4479840"/>
            <a:ext cx="2149560" cy="2239920"/>
            <a:chOff x="6726240" y="4479840"/>
            <a:chExt cx="2149560" cy="2239920"/>
          </a:xfrm>
        </p:grpSpPr>
        <p:sp>
          <p:nvSpPr>
            <p:cNvPr id="463" name=""/>
            <p:cNvSpPr/>
            <p:nvPr/>
          </p:nvSpPr>
          <p:spPr>
            <a:xfrm>
              <a:off x="6888240" y="4533840"/>
              <a:ext cx="1092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6726240" y="4479840"/>
              <a:ext cx="2149560" cy="22399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6878520" y="5133960"/>
              <a:ext cx="457200" cy="2365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372080" y="5140080"/>
              <a:ext cx="11779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6878520" y="5414760"/>
              <a:ext cx="457200" cy="22860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7372080" y="5402160"/>
              <a:ext cx="110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6878520" y="5684760"/>
              <a:ext cx="457200" cy="214200"/>
            </a:xfrm>
            <a:prstGeom prst="ellipse">
              <a:avLst/>
            </a:prstGeom>
            <a:solidFill>
              <a:srgbClr val="cc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59480" y="5672160"/>
              <a:ext cx="619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Book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6878520" y="5945040"/>
              <a:ext cx="457200" cy="236520"/>
            </a:xfrm>
            <a:prstGeom prst="ellipse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46880" y="5932440"/>
              <a:ext cx="631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6878520" y="6226200"/>
              <a:ext cx="457200" cy="214200"/>
            </a:xfrm>
            <a:prstGeom prst="ellipse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346880" y="6213240"/>
              <a:ext cx="7840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Settlements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6878520" y="6486480"/>
              <a:ext cx="457200" cy="2142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372080" y="6486480"/>
              <a:ext cx="87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Op</a:t>
              </a: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913440" y="4960800"/>
              <a:ext cx="352440" cy="136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6991200" y="4732200"/>
              <a:ext cx="225720" cy="174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466760" y="4770360"/>
              <a:ext cx="127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Management Information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467120" y="496080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"/>
          <p:cNvSpPr/>
          <p:nvPr/>
        </p:nvSpPr>
        <p:spPr>
          <a:xfrm>
            <a:off x="0" y="17604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Management Information Flow – Trading cash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2987640" y="2421000"/>
            <a:ext cx="1616040" cy="761760"/>
          </a:xfrm>
          <a:prstGeom prst="ellipse">
            <a:avLst/>
          </a:prstGeom>
          <a:solidFill>
            <a:srgbClr val="0000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092560" y="4767120"/>
            <a:ext cx="1390680" cy="60984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bank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006880" y="3575160"/>
            <a:ext cx="1562040" cy="772920"/>
          </a:xfrm>
          <a:prstGeom prst="ellipse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manage cash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currency of funding /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currency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6483240" y="2416320"/>
            <a:ext cx="232092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Suggested KPIs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should be measured on the maximum cash balance held in bank accounts overnight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should be measured on investment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86" name=""/>
          <p:cNvCxnSpPr>
            <a:stCxn id="483" idx="0"/>
            <a:endCxn id="484" idx="4"/>
          </p:cNvCxnSpPr>
          <p:nvPr/>
        </p:nvCxnSpPr>
        <p:spPr>
          <a:xfrm flipV="1">
            <a:off x="5787720" y="4347720"/>
            <a:ext cx="1080" cy="419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87" name=""/>
          <p:cNvSpPr/>
          <p:nvPr/>
        </p:nvSpPr>
        <p:spPr>
          <a:xfrm>
            <a:off x="701640" y="1319040"/>
            <a:ext cx="1447920" cy="6480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Unliquidated deals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maturity order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701640" y="2421000"/>
            <a:ext cx="1447920" cy="76176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701640" y="3575160"/>
            <a:ext cx="1447920" cy="6969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701640" y="4614840"/>
            <a:ext cx="1447920" cy="7621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2987640" y="2481120"/>
            <a:ext cx="16606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Cashflows from commodity trades</a:t>
            </a:r>
            <a:r>
              <a:rPr b="0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nd FX hedges settled by 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026120" y="3662280"/>
            <a:ext cx="1390680" cy="60984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cash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2149560" y="16430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149560" y="27860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149560" y="39290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2149560" y="49957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454120" y="1643040"/>
            <a:ext cx="0" cy="335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2454120" y="278604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2470320" y="392904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825720" y="3182760"/>
            <a:ext cx="0" cy="39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603680" y="3929040"/>
            <a:ext cx="403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6568920" y="39290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702720" y="3654360"/>
            <a:ext cx="1319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 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not invoiced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01640" y="472140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SAP </a:t>
            </a:r>
            <a:br>
              <a:rPr sz="1000"/>
            </a:b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payable</a:t>
            </a:r>
            <a:br>
              <a:rPr sz="1000"/>
            </a:b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receivable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1006560" y="2481120"/>
            <a:ext cx="88272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Infinity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 hedge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003480" y="3575160"/>
            <a:ext cx="1616040" cy="551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term cashflow forecast produced by 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7" name=""/>
          <p:cNvGrpSpPr/>
          <p:nvPr/>
        </p:nvGrpSpPr>
        <p:grpSpPr>
          <a:xfrm>
            <a:off x="6726240" y="4422600"/>
            <a:ext cx="2149560" cy="2239920"/>
            <a:chOff x="6726240" y="4422600"/>
            <a:chExt cx="2149560" cy="2239920"/>
          </a:xfrm>
        </p:grpSpPr>
        <p:sp>
          <p:nvSpPr>
            <p:cNvPr id="508" name=""/>
            <p:cNvSpPr/>
            <p:nvPr/>
          </p:nvSpPr>
          <p:spPr>
            <a:xfrm>
              <a:off x="6888240" y="4476600"/>
              <a:ext cx="1092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6726240" y="4422600"/>
              <a:ext cx="2149560" cy="22399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6878520" y="5076720"/>
              <a:ext cx="457200" cy="2365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372080" y="5082840"/>
              <a:ext cx="11779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6878520" y="5357520"/>
              <a:ext cx="457200" cy="22860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372080" y="5344920"/>
              <a:ext cx="110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6878520" y="5627520"/>
              <a:ext cx="457200" cy="214200"/>
            </a:xfrm>
            <a:prstGeom prst="ellipse">
              <a:avLst/>
            </a:prstGeom>
            <a:solidFill>
              <a:srgbClr val="cc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359480" y="5614920"/>
              <a:ext cx="619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Book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878520" y="5887800"/>
              <a:ext cx="457200" cy="236520"/>
            </a:xfrm>
            <a:prstGeom prst="ellipse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346880" y="5875200"/>
              <a:ext cx="631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6878520" y="6168960"/>
              <a:ext cx="457200" cy="214200"/>
            </a:xfrm>
            <a:prstGeom prst="ellipse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346880" y="6156000"/>
              <a:ext cx="7840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Settlements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6878520" y="6429240"/>
              <a:ext cx="457200" cy="2142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372080" y="6429240"/>
              <a:ext cx="87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Op</a:t>
              </a: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6913440" y="4903560"/>
              <a:ext cx="352440" cy="136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6991200" y="4674960"/>
              <a:ext cx="225720" cy="174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7466760" y="4713120"/>
              <a:ext cx="127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Management Information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467120" y="490356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"/>
          <p:cNvSpPr/>
          <p:nvPr/>
        </p:nvSpPr>
        <p:spPr>
          <a:xfrm>
            <a:off x="-304920" y="380880"/>
            <a:ext cx="96012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High level changes/action required to implement FX framework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4267080" y="1143000"/>
            <a:ext cx="182880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6477120" y="1284120"/>
            <a:ext cx="1828800" cy="8463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57200" y="1371600"/>
            <a:ext cx="1981080" cy="8380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6172200" y="2286000"/>
            <a:ext cx="2666880" cy="13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 and report G&amp;A by transaction currency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 and report book to local currency on a monthly basis to Treasury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 historical and forecast translation exposure to Treasury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457200" y="2286000"/>
            <a:ext cx="198108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 all commodity deals in transaction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Alter Infinity reporting to incorporate movement in positions and profit &amp; loss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477120" y="4175280"/>
            <a:ext cx="1828800" cy="76176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Settlements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3922560"/>
            <a:ext cx="1828800" cy="838440"/>
          </a:xfrm>
          <a:prstGeom prst="ellipse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Book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2438280" y="2130480"/>
            <a:ext cx="1828800" cy="9176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457200" y="4844880"/>
            <a:ext cx="2743200" cy="13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receive consolidated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exposure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Need to receive forecast consolidated G&amp;A exposure by transaction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Execute hedges for G&amp;A, book to local and local to group as appropriate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505320" y="5348160"/>
            <a:ext cx="2743200" cy="11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rollover of hedges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forecasts from settlements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Manage book to local exposure on a daily basis (conversion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Manage </a:t>
            </a: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translation</a:t>
            </a: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400800" y="4937040"/>
            <a:ext cx="236232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 a cash forecast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captures unrealised, accruals (liquidated but not invoiced) and outstanding invoice data – initially to meet short term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3809880" y="4495680"/>
            <a:ext cx="1828800" cy="83844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2514600" y="3062160"/>
            <a:ext cx="220968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consolidated economic and transaction exposure</a:t>
            </a: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report to FX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Capture daily trading book to local currency exposure and report to Treasury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343400" y="2130480"/>
            <a:ext cx="1828800" cy="91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Review profit centre/ legal entity structure proposed by CFO and align book and local currencies where possible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695160" y="1000080"/>
            <a:ext cx="2203920" cy="27684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“Quick wins” highlighted in blue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High Level Implementation Plan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3" name=""/>
          <p:cNvGraphicFramePr/>
          <p:nvPr/>
        </p:nvGraphicFramePr>
        <p:xfrm>
          <a:off x="228600" y="1447920"/>
          <a:ext cx="8763120" cy="3576600"/>
        </p:xfrm>
        <a:graphic>
          <a:graphicData uri="http://schemas.openxmlformats.org/drawingml/2006/table">
            <a:tbl>
              <a:tblPr/>
              <a:tblGrid>
                <a:gridCol w="914400"/>
                <a:gridCol w="2286000"/>
                <a:gridCol w="2514600"/>
                <a:gridCol w="1905120"/>
                <a:gridCol w="1143000"/>
              </a:tblGrid>
              <a:tr h="362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Priority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Required Change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Issues to be Considered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Next Steps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Sponsors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20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Record all commodity deals in transaction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Valuation implications of inputting multi-currency deals into TAGG/ Gas desk/ Enpower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Quantify issue in risk systems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Identify other desks where this is an 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All desk heads /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Mike Jordan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Alter Infinity reporting to incorporate movement in positions and profit &amp; loss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Ability of Infinity system to report in format required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Consult with Infinity team in Houston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Tani Nath / 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Gary Hickerson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e0dd"/>
                    </a:solidFill>
                  </a:tcPr>
                </a:tc>
              </a:tr>
              <a:tr h="10083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Capture consolidated economic and transaction exposure and report to FX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Cashflow data needs to be in transaction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Consider extending the collection of book gross cashflows, currently consolidated daily for the auto rho process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Tani Nath / 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Mike Jordan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Capture daily trading book to local currency exposure and report to Treasury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Produce mapping spreadsheet based on FX source diagram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Tani Nath / 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Mike Jordan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af8fe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High Level Implementation Plan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5" name=""/>
          <p:cNvGraphicFramePr/>
          <p:nvPr/>
        </p:nvGraphicFramePr>
        <p:xfrm>
          <a:off x="228600" y="1447920"/>
          <a:ext cx="8763120" cy="4633920"/>
        </p:xfrm>
        <a:graphic>
          <a:graphicData uri="http://schemas.openxmlformats.org/drawingml/2006/table">
            <a:tbl>
              <a:tblPr/>
              <a:tblGrid>
                <a:gridCol w="914400"/>
                <a:gridCol w="2286000"/>
                <a:gridCol w="2514600"/>
                <a:gridCol w="1905120"/>
                <a:gridCol w="1143000"/>
              </a:tblGrid>
              <a:tr h="358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Priority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Required Change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Issues to be Considered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Next Steps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Sponsors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Consolidate and report G&amp;A by transaction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Quantify total G&amp;A expenditure for 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31 December 2000 by transaction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Michael Brown / Melissa Allen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</a:tr>
              <a:tr h="1412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Consolidate and report book to local currency on a monthly basis to Treasury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Due to differences in trade accounting practices, it would appear that not all unrealised margin is being booked into SAP in book currency.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It would also appear that not all SAP postings report both a transaction and local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18162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Investigate implications of issues.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18162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Design standard excel template for consolidating and reporting book to local currency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Tani Nath / Melissa Allen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Report historical and forecast translation exposure to Treasury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As with above, ensure all SAP postings have both local and group currency reported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Design standard excel template for consolidating and reporting translation exposure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Melissa Allen / Paul Chivers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bd5"/>
                    </a:solidFill>
                  </a:tcPr>
                </a:tc>
              </a:tr>
              <a:tr h="7520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Review profit centre/ legal entity structure proposed by CFO and align book and local currencies where possible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Tax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Regulatory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Financial reporting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Use FX source diagram to assist in identifying currency mismatches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Michael Brown / </a:t>
                      </a:r>
                      <a:br>
                        <a:rPr sz="1200"/>
                      </a:b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Fernley Dyson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Consider options for treasury organisation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Document proposed roles of treasury function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Michael Brown / John Sherriff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d5fff4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High Level Implementation Plan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7" name=""/>
          <p:cNvGraphicFramePr/>
          <p:nvPr/>
        </p:nvGraphicFramePr>
        <p:xfrm>
          <a:off x="228600" y="1447920"/>
          <a:ext cx="8686800" cy="3938400"/>
        </p:xfrm>
        <a:graphic>
          <a:graphicData uri="http://schemas.openxmlformats.org/drawingml/2006/table">
            <a:tbl>
              <a:tblPr/>
              <a:tblGrid>
                <a:gridCol w="914400"/>
                <a:gridCol w="2286000"/>
                <a:gridCol w="2438280"/>
                <a:gridCol w="1981440"/>
                <a:gridCol w="1066680"/>
              </a:tblGrid>
              <a:tr h="3582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Priority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Required Change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Issues to be Considered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Next Steps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Sponsors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866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4f3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Produce a cash forecast 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which captures unrealised, accruals and outstanding invoice data – initially to meet short term objectives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4f3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Consider using work achieved to date on 5 day cash forecast project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4f3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Perform a feasibility study for producing a cash forecast, including whether 30 days is sufficient to meet treasury requirements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4f3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Mike Jordan / Paul Chivers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4f3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Manage 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the rollover of hedges 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based on forecasts from settlements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Requires cash forecast information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Fernley Dyson / Paul Chivers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Manage book to local exposure on a daily basis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Once this exposure has been captured and quantified, the management of it is dependent on policy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Fernley Dyson / Paul Chivers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Manage 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translation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exposure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Once this exposure has been captured and quantified, the management of it is dependent on policy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Fernley Dyson / Paul Chivers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bf0e1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High Level Implementation Plan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228600" y="1447920"/>
          <a:ext cx="8763120" cy="2392200"/>
        </p:xfrm>
        <a:graphic>
          <a:graphicData uri="http://schemas.openxmlformats.org/drawingml/2006/table">
            <a:tbl>
              <a:tblPr/>
              <a:tblGrid>
                <a:gridCol w="914400"/>
                <a:gridCol w="2286000"/>
                <a:gridCol w="2514600"/>
                <a:gridCol w="1828800"/>
                <a:gridCol w="1219320"/>
              </a:tblGrid>
              <a:tr h="3582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Priority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Required Change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Issues to be Considered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Next Steps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6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Sponsors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34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4e6f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Management and execution of: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Consolidated 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transaction exposure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Forecast consolidated G&amp;A exposure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 to local and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Local to group as appropriate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7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4e6f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Degree of management will depend on outcome of treasury functionality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4e6f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4e6f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Tani Nath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4e6f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Next Steps…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60240" indent="-660240">
              <a:spcBef>
                <a:spcPts val="6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year end exposure value as at 31 December 2000 for the following: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Spanish/Italian proposed power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balance sheet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Trakya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Sarlux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 Block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Next Steps…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60240" indent="-660240">
              <a:spcBef>
                <a:spcPts val="601"/>
              </a:spcBef>
              <a:buClr>
                <a:srgbClr val="000000"/>
              </a:buClr>
              <a:buFont typeface="Times New Roman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with taskforce approach to implement agreed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09760" indent="-495360">
              <a:spcBef>
                <a:spcPts val="451"/>
              </a:spcBef>
              <a:buClr>
                <a:srgbClr val="000000"/>
              </a:buClr>
              <a:buFont typeface="Times New Roman"/>
              <a:buAutoNum type="roman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profit centre/ legal entity structure proposed by CAO and align book and local currencies where possible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09760" indent="-495360">
              <a:spcBef>
                <a:spcPts val="451"/>
              </a:spcBef>
              <a:buClr>
                <a:srgbClr val="000000"/>
              </a:buClr>
              <a:buFont typeface="Times New Roman"/>
              <a:buAutoNum type="roman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feasibility of recording deals in transaction currency in all Risk Management Systems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09760" indent="-495360">
              <a:spcBef>
                <a:spcPts val="451"/>
              </a:spcBef>
              <a:buClr>
                <a:srgbClr val="000000"/>
              </a:buClr>
              <a:buFont typeface="Times New Roman"/>
              <a:buAutoNum type="roman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flexibility to hedge FX is removed from the commodity desks, with the exception of options and volumetric fluctuations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09760" indent="-495360">
              <a:spcBef>
                <a:spcPts val="451"/>
              </a:spcBef>
              <a:buClr>
                <a:srgbClr val="000000"/>
              </a:buClr>
              <a:buFont typeface="Times New Roman"/>
              <a:buAutoNum type="roman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to local exposure should be regularly reported and monitored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09760" indent="-495360">
              <a:spcBef>
                <a:spcPts val="451"/>
              </a:spcBef>
              <a:buClr>
                <a:srgbClr val="000000"/>
              </a:buClr>
              <a:buFont typeface="Times New Roman"/>
              <a:buAutoNum type="roman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FX translation exposure should be captured, reported and monitored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60240" indent="-660240">
              <a:spcBef>
                <a:spcPts val="601"/>
              </a:spcBef>
              <a:buClr>
                <a:srgbClr val="000000"/>
              </a:buClr>
              <a:buFont typeface="Times New Roman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detailed implementation plans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35000" indent="-5778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FX Taskforce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0" y="1981080"/>
            <a:ext cx="9144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Taskforce Issues and Objectives 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was there a taskforce?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FX Exposure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FX risk do we actually have?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Responsibility by Function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should be accountable for FX?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Overviews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capture FX exposure?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Information Flow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manage FX exposure?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Level Changes Required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changes need to be made?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Level Implementation Plan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is going to track the changes?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Taskforce Issues and Objectives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 is unknown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policy for trading exposure is not well understood or adhered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 is sometimes unidentifiable within the commodity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Accountability and performance measures are unclear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formal hedging policy does not exist for non-trading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4832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FX framework detailing: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control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measures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Outline implementation plan identifying: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“Quick wins”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implications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strategy i.e. authorised instruments and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9696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Current Overview of FX Exposure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935600" y="2781360"/>
            <a:ext cx="1434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Book to local currency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19840" y="2781360"/>
            <a:ext cx="1727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Translation exposure arising on consolidation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975440" y="1473120"/>
            <a:ext cx="115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44800" y="14605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051440" y="14731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19920" y="1460520"/>
            <a:ext cx="113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(EEL)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60440" y="23623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80040" y="236232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388200" y="2324160"/>
            <a:ext cx="68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Mainly GBP*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267760" y="23875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224784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87840" y="208908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621480" y="211464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54200" y="211464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655120" y="210168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71680" y="2038320"/>
            <a:ext cx="1942920" cy="1260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0560" y="212724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593800" y="2038320"/>
            <a:ext cx="1943280" cy="12600"/>
          </a:xfrm>
          <a:prstGeom prst="line">
            <a:avLst/>
          </a:prstGeom>
          <a:ln w="25560">
            <a:solidFill>
              <a:srgbClr val="0000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618080" y="2038320"/>
            <a:ext cx="1942920" cy="12600"/>
          </a:xfrm>
          <a:prstGeom prst="line">
            <a:avLst/>
          </a:prstGeom>
          <a:ln w="25560">
            <a:solidFill>
              <a:srgbClr val="008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680160" y="2038320"/>
            <a:ext cx="1943280" cy="12600"/>
          </a:xfrm>
          <a:prstGeom prst="line">
            <a:avLst/>
          </a:prstGeom>
          <a:ln w="25560">
            <a:solidFill>
              <a:srgbClr val="80008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52480" y="2781360"/>
            <a:ext cx="1701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Economic/ inherent exposure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720880" y="278136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Transaction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3440" y="23241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3200" y="4021200"/>
            <a:ext cx="554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KPIs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93520" y="4027320"/>
            <a:ext cx="127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733920" y="42037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65600" y="4027320"/>
            <a:ext cx="166824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Traders measured on gross</a:t>
            </a: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margin</a:t>
            </a: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by book currency as reported on management reports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33720" y="443700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81400" y="4021200"/>
            <a:ext cx="127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50240" y="42037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050240" y="4027320"/>
            <a:ext cx="1450800" cy="128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Enron Europe’s</a:t>
            </a:r>
            <a:r>
              <a:rPr b="0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performance is measured on USD equivalent gross margin and net income based on management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8920" y="3960720"/>
            <a:ext cx="6015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96960" y="3960720"/>
            <a:ext cx="18810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584440" y="3960720"/>
            <a:ext cx="42195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810480" y="3960720"/>
            <a:ext cx="18810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73280" y="3956040"/>
            <a:ext cx="0" cy="1652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78720" y="3513240"/>
            <a:ext cx="0" cy="257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7800" y="5613480"/>
            <a:ext cx="195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50480" y="5759280"/>
            <a:ext cx="457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760" y="5905440"/>
            <a:ext cx="534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a/cs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06200" y="5659560"/>
            <a:ext cx="1026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Book profit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434240" y="5850000"/>
            <a:ext cx="271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loss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20760" y="5659560"/>
            <a:ext cx="1026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Book profit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410640" y="5842080"/>
            <a:ext cx="271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loss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936320" y="566748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Company profit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523480" y="5842080"/>
            <a:ext cx="271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loss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52480" y="5667480"/>
            <a:ext cx="8560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CTA reserve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4240" y="5602320"/>
            <a:ext cx="46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4240" y="5602320"/>
            <a:ext cx="144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73280" y="5608800"/>
            <a:ext cx="1800" cy="479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9040" y="3513240"/>
            <a:ext cx="525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2760" y="365904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261080" y="3705120"/>
            <a:ext cx="525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78520" y="3705120"/>
            <a:ext cx="1398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Financial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573280" y="3513240"/>
            <a:ext cx="1800" cy="441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209040" y="3705120"/>
            <a:ext cx="525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97040" y="3513240"/>
            <a:ext cx="0" cy="257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3600" y="6087960"/>
            <a:ext cx="860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1000" y="3513240"/>
            <a:ext cx="861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7680" y="6205680"/>
            <a:ext cx="90756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gross margin reporting to Houston is computed directly from Book to Group currency at month average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Financially reported gross margin is computed from Book to Local at spot and then translated from Local to Group at month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1000" y="3513240"/>
            <a:ext cx="0" cy="257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3600" y="5595840"/>
            <a:ext cx="860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696160" y="3544920"/>
            <a:ext cx="0" cy="257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618080" y="3513240"/>
            <a:ext cx="0" cy="257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67800" y="3659040"/>
            <a:ext cx="82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NO ONE!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4407480" y="44006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161240" y="4164120"/>
            <a:ext cx="737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 MTM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9696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Example of FX Transaction Exposure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75440" y="1158840"/>
            <a:ext cx="116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044800" y="114624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051440" y="115884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62760" y="1146240"/>
            <a:ext cx="111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(EEL)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60440" y="20480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80040" y="204804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388200" y="20480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GBP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194680" y="20937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33520" y="193356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587840" y="177480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621480" y="180036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554200" y="180036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655120" y="17874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71680" y="1724040"/>
            <a:ext cx="1942920" cy="1260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20560" y="1812960"/>
            <a:ext cx="0" cy="13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593800" y="1724040"/>
            <a:ext cx="1943280" cy="12600"/>
          </a:xfrm>
          <a:prstGeom prst="line">
            <a:avLst/>
          </a:prstGeom>
          <a:ln w="25560">
            <a:solidFill>
              <a:srgbClr val="0000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618080" y="1724040"/>
            <a:ext cx="1942920" cy="12600"/>
          </a:xfrm>
          <a:prstGeom prst="line">
            <a:avLst/>
          </a:prstGeom>
          <a:ln w="25560">
            <a:solidFill>
              <a:srgbClr val="008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680160" y="1724040"/>
            <a:ext cx="1943280" cy="12600"/>
          </a:xfrm>
          <a:prstGeom prst="line">
            <a:avLst/>
          </a:prstGeom>
          <a:ln w="25560">
            <a:solidFill>
              <a:srgbClr val="80008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96960" y="3106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306440" y="3106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549680" y="3983040"/>
            <a:ext cx="4003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545000" y="4402080"/>
            <a:ext cx="38088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73480" y="4421160"/>
            <a:ext cx="972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35600" y="31068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935600" y="32688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35600" y="343044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935600" y="359244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935600" y="375444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935600" y="391644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935600" y="407844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935600" y="424008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935600" y="44118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283520" y="4249800"/>
            <a:ext cx="93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429760" y="4402080"/>
            <a:ext cx="4381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429760" y="4173480"/>
            <a:ext cx="4381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877240" y="31068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636040" y="360216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877240" y="375444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636040" y="367812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877240" y="383076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636040" y="417348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56200" y="4249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908600" y="4249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18000" y="4249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917960" y="512604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216480" y="4249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016760" y="4249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578640" y="4249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026120" y="512604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183440" y="528804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96040" y="543888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196040" y="560088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605720" y="42498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043840" y="4249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920080" y="4249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481960" y="42498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929800" y="512604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929800" y="577368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82920" y="2792520"/>
            <a:ext cx="492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244160" y="2782800"/>
            <a:ext cx="965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230840" y="3040200"/>
            <a:ext cx="1143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FX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MTM: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565360" y="3773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565360" y="377352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565440" y="279252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564360" y="29541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0.66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416840" y="28036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450320" y="3032280"/>
            <a:ext cx="221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416840" y="33559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270320" y="3346560"/>
            <a:ext cx="399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289400" y="3508200"/>
            <a:ext cx="380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230720" y="3527280"/>
            <a:ext cx="380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230720" y="3527280"/>
            <a:ext cx="38088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935600" y="245916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759200" y="262080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606920" y="311796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621320" y="318456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621320" y="334656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621320" y="351792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298640" y="2803680"/>
            <a:ext cx="551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MthAve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298280" y="29653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0.939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8293680" y="28018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8411760" y="3040200"/>
            <a:ext cx="1360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293680" y="33638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61</a:t>
            </a:r>
            <a:r>
              <a:rPr b="1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283520" y="3602160"/>
            <a:ext cx="9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089920" y="3354480"/>
            <a:ext cx="457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051760" y="3354480"/>
            <a:ext cx="457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061480" y="3516480"/>
            <a:ext cx="438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109000" y="3535200"/>
            <a:ext cx="438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001000" y="377352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001000" y="377352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586720" y="246852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459640" y="2630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459640" y="263052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508960" y="2792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508960" y="279252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508960" y="295416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508960" y="311616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508960" y="303048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8508960" y="319248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508960" y="335448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508960" y="335448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8508960" y="352584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22160" y="3537000"/>
            <a:ext cx="799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9760" y="2103480"/>
            <a:ext cx="111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Management</a:t>
            </a:r>
            <a:br>
              <a:rPr sz="1200"/>
            </a:b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44840" y="4164120"/>
            <a:ext cx="492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387080" y="4325760"/>
            <a:ext cx="305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399680" y="481176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10080" y="433872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409720" y="4500720"/>
            <a:ext cx="212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0.6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407480" y="48862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410080" y="481320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09720" y="4975200"/>
            <a:ext cx="212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0.6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390560" y="3611520"/>
            <a:ext cx="356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095720" y="3747960"/>
            <a:ext cx="906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396680" y="393552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761080" y="4491000"/>
            <a:ext cx="144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837400" y="46530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525000" y="44006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79480" y="4287960"/>
            <a:ext cx="551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MthAve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298280" y="44784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1.47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525000" y="488628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93440" y="4683240"/>
            <a:ext cx="584640" cy="2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Mth end</a:t>
            </a:r>
            <a:br>
              <a:rPr sz="1200"/>
            </a:b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298640" y="4952880"/>
            <a:ext cx="212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191280" y="3611520"/>
            <a:ext cx="796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Local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144480" y="3773520"/>
            <a:ext cx="873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Ledger CCY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486120" y="4164120"/>
            <a:ext cx="330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GBP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458120" y="4468680"/>
            <a:ext cx="144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458120" y="4630680"/>
            <a:ext cx="144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470720" y="4781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470720" y="4943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8107200" y="4400640"/>
            <a:ext cx="260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573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8372520" y="4400640"/>
            <a:ext cx="147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116920" y="4886280"/>
            <a:ext cx="260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8372520" y="4886280"/>
            <a:ext cx="156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65600" y="5114880"/>
            <a:ext cx="610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CTA B/S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8185320" y="5114880"/>
            <a:ext cx="172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8362800" y="5114880"/>
            <a:ext cx="147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8151840" y="4133880"/>
            <a:ext cx="330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798680" y="3637080"/>
            <a:ext cx="855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Month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8607960" y="3637080"/>
            <a:ext cx="330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997760" y="3773520"/>
            <a:ext cx="822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21320" y="3660840"/>
            <a:ext cx="90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Financial</a:t>
            </a:r>
            <a:br>
              <a:rPr sz="1200"/>
            </a:b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96960" y="5297400"/>
            <a:ext cx="798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71000" y="5326200"/>
            <a:ext cx="8854920" cy="14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Implications: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ff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management reported P&amp;L is exposed to intra month EUR/USD movements.  In the above example this has resulted 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 USD11 movement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ff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management reported P&amp;L of </a:t>
            </a:r>
            <a:r>
              <a:rPr b="0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USD611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USD38 different to the financial P&amp;L of </a:t>
            </a:r>
            <a:r>
              <a:rPr b="0" lang="en-GB" sz="12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USD573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ff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though the trader has hedged the CHF trade to EUR, Enron still remain exposed to </a:t>
            </a:r>
            <a:r>
              <a:rPr b="0" lang="en-GB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EUR/GBP (spot)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</a:t>
            </a:r>
            <a:r>
              <a:rPr b="0" lang="en-GB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GBP/USD </a:t>
            </a:r>
            <a:br>
              <a:rPr sz="1200"/>
            </a:br>
            <a:r>
              <a:rPr b="0" lang="en-GB" sz="1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(spot and month average)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exchange movements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84720" y="2500200"/>
            <a:ext cx="407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30120" y="2490840"/>
            <a:ext cx="965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333880" y="25002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565440" y="237816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564720" y="254016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0.6</a:t>
            </a:r>
            <a:r>
              <a:rPr b="1" lang="en-GB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416840" y="2511360"/>
            <a:ext cx="254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r>
              <a:rPr b="1" lang="en-GB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641840" y="25020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641840" y="26640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298640" y="2368440"/>
            <a:ext cx="551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MthAve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298280" y="253044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0.9</a:t>
            </a:r>
            <a:r>
              <a:rPr b="1" lang="en-GB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23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8293680" y="250992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r>
              <a:rPr b="1" lang="en-GB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8480520" y="2500200"/>
            <a:ext cx="144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8529480" y="2500200"/>
            <a:ext cx="972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8480520" y="2662200"/>
            <a:ext cx="144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529480" y="28242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8529480" y="2738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8529480" y="290052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204320" y="2013120"/>
            <a:ext cx="737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Summary </a:t>
            </a:r>
            <a:br>
              <a:rPr sz="1200"/>
            </a:br>
            <a:r>
              <a:rPr b="1" lang="en-GB" sz="1200" strike="noStrike" u="none">
                <a:solidFill>
                  <a:srgbClr val="cc6600"/>
                </a:solidFill>
                <a:effectLst/>
                <a:uFillTx/>
                <a:latin typeface="Arial"/>
              </a:rPr>
              <a:t>DPR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406680" y="2103480"/>
            <a:ext cx="644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Enpower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317680" y="27828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558280" y="243828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8531280" y="3301920"/>
            <a:ext cx="331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8567640" y="430848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821800" y="330192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764320" y="458316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616880" y="458316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"/>
          <p:cNvSpPr/>
          <p:nvPr/>
        </p:nvSpPr>
        <p:spPr>
          <a:xfrm>
            <a:off x="457200" y="380880"/>
            <a:ext cx="8229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Proposed </a:t>
            </a:r>
            <a:r>
              <a:rPr b="0" lang="en-US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FX Responsibility</a:t>
            </a: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 by Function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809880" y="1143000"/>
            <a:ext cx="182880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477120" y="1371600"/>
            <a:ext cx="18288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57200" y="1371600"/>
            <a:ext cx="1981080" cy="8380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809880" y="213372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 policy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/ control framework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248520" y="2057400"/>
            <a:ext cx="2666880" cy="11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G&amp;A FX exposures to FX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translation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exposures to Treasury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book to local exposure to Treasury on a monthly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80880" y="2286000"/>
            <a:ext cx="205740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economic and transaction exposure to book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 hedges whe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size of exposure 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400800" y="3579840"/>
            <a:ext cx="1828800" cy="76212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Settlements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09480" y="4114800"/>
            <a:ext cx="1828800" cy="838080"/>
          </a:xfrm>
          <a:prstGeom prst="ellipse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Book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438280" y="2209680"/>
            <a:ext cx="1828800" cy="8384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57200" y="4983120"/>
            <a:ext cx="2743200" cy="101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hedges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Actively manage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exposure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Actively manage G&amp;A FX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733920" y="4572000"/>
            <a:ext cx="2743200" cy="20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rollover of hedges, cash and funding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based on forecasts from settlements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book to local exposure (conversion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Balance Sheet exposure for trading and non-trading books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to local currency or currency of funding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400800" y="4572000"/>
            <a:ext cx="236232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 cash receipts to debtors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 cash forecast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(minimum short term requirement is 30 days forward)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038480" y="3733920"/>
            <a:ext cx="1828800" cy="83808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514600" y="3062160"/>
            <a:ext cx="182880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report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and transaction exposure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book currency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book to local exposure to Treasury 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 daily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Two Options for Capturing FX Exposure </a:t>
            </a:r>
            <a:endParaRPr b="0" lang="en-US" sz="36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“Plan A” Short term fix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FX trading economic and transaction exposure information through a front end Management Information System (MIS) which could be excel 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/>
          </p:nvPr>
        </p:nvSpPr>
        <p:spPr>
          <a:xfrm>
            <a:off x="4647960" y="16765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“Plan B” – Strategic</a:t>
            </a: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Multi-currency </a:t>
            </a:r>
            <a:br>
              <a:rPr sz="2000"/>
            </a:b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sheet for each trading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Traders responsible managing allocated items on balance sheet to book currency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option would require balance sheet items to be broken down into profit centres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304560" y="228240"/>
            <a:ext cx="8305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Systems Overview- Daily trading exposure management</a:t>
            </a:r>
            <a:endParaRPr b="0" lang="en-US" sz="28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373800" y="3657600"/>
            <a:ext cx="184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to Local exposure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11200" y="2529000"/>
            <a:ext cx="1465200" cy="911160"/>
          </a:xfrm>
          <a:prstGeom prst="rect">
            <a:avLst/>
          </a:prstGeom>
          <a:solidFill>
            <a:srgbClr val="00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08120" y="2624040"/>
            <a:ext cx="1111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044000" y="2784600"/>
            <a:ext cx="450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1200" y="2927520"/>
            <a:ext cx="14670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booked in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currency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legal entity identified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8" name=""/>
          <p:cNvGrpSpPr/>
          <p:nvPr/>
        </p:nvGrpSpPr>
        <p:grpSpPr>
          <a:xfrm>
            <a:off x="511200" y="1459080"/>
            <a:ext cx="1450800" cy="903240"/>
            <a:chOff x="511200" y="1459080"/>
            <a:chExt cx="1450800" cy="903240"/>
          </a:xfrm>
        </p:grpSpPr>
        <p:sp>
          <p:nvSpPr>
            <p:cNvPr id="289" name=""/>
            <p:cNvSpPr/>
            <p:nvPr/>
          </p:nvSpPr>
          <p:spPr>
            <a:xfrm>
              <a:off x="511200" y="1459080"/>
              <a:ext cx="1450800" cy="903240"/>
            </a:xfrm>
            <a:prstGeom prst="rect">
              <a:avLst/>
            </a:prstGeom>
            <a:solidFill>
              <a:srgbClr val="cc99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1037880" y="1757520"/>
              <a:ext cx="450360" cy="153000"/>
            </a:xfrm>
            <a:prstGeom prst="rect">
              <a:avLst/>
            </a:prstGeom>
            <a:solidFill>
              <a:srgbClr val="cc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Infinity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949320" y="1917720"/>
              <a:ext cx="612360" cy="153000"/>
            </a:xfrm>
            <a:prstGeom prst="rect">
              <a:avLst/>
            </a:prstGeom>
            <a:solidFill>
              <a:srgbClr val="cc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hedges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2" name=""/>
          <p:cNvSpPr/>
          <p:nvPr/>
        </p:nvSpPr>
        <p:spPr>
          <a:xfrm>
            <a:off x="2573280" y="2008080"/>
            <a:ext cx="1449360" cy="928800"/>
          </a:xfrm>
          <a:prstGeom prst="rect">
            <a:avLst/>
          </a:prstGeom>
          <a:solidFill>
            <a:srgbClr val="00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138480" y="2322360"/>
            <a:ext cx="36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628000" y="2484360"/>
            <a:ext cx="1406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DPR cashflow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751280" y="2008080"/>
            <a:ext cx="1449360" cy="922320"/>
          </a:xfrm>
          <a:prstGeom prst="rect">
            <a:avLst/>
          </a:prstGeom>
          <a:solidFill>
            <a:srgbClr val="00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316840" y="2076480"/>
            <a:ext cx="36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4807440" y="2238480"/>
            <a:ext cx="13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cashflows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863960" y="2398680"/>
            <a:ext cx="12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currency and book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894200" y="2558880"/>
            <a:ext cx="1195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managing trading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883040" y="2719440"/>
            <a:ext cx="1210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exposure</a:t>
            </a: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590920" y="3218040"/>
            <a:ext cx="1431720" cy="873000"/>
          </a:xfrm>
          <a:prstGeom prst="rect">
            <a:avLst/>
          </a:prstGeom>
          <a:solidFill>
            <a:srgbClr val="00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148200" y="3422520"/>
            <a:ext cx="36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695320" y="3584520"/>
            <a:ext cx="1259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Mapping from book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930400" y="3745080"/>
            <a:ext cx="781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currency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754520" y="3209760"/>
            <a:ext cx="1461960" cy="881280"/>
          </a:xfrm>
          <a:prstGeom prst="rect">
            <a:avLst/>
          </a:prstGeom>
          <a:solidFill>
            <a:srgbClr val="ff99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327640" y="3340080"/>
            <a:ext cx="36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110200" y="3502080"/>
            <a:ext cx="77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916160" y="3662280"/>
            <a:ext cx="116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book to local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245920" y="382104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576520" y="5349960"/>
            <a:ext cx="1446120" cy="85860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179880" y="5546880"/>
            <a:ext cx="26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436560" y="554832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700360" y="5707080"/>
            <a:ext cx="1224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book to local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064320" y="586728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604960" y="4389480"/>
            <a:ext cx="1386000" cy="681120"/>
          </a:xfrm>
          <a:prstGeom prst="ellipse">
            <a:avLst/>
          </a:prstGeom>
          <a:solidFill>
            <a:srgbClr val="00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701440" y="4656240"/>
            <a:ext cx="1217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reconciliation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1978200" y="2582640"/>
            <a:ext cx="534960" cy="401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476440" y="2529000"/>
            <a:ext cx="100080" cy="95040"/>
          </a:xfrm>
          <a:custGeom>
            <a:avLst/>
            <a:gdLst/>
            <a:ahLst/>
            <a:rect l="l" t="t" r="r" b="b"/>
            <a:pathLst>
              <a:path w="63" h="58">
                <a:moveTo>
                  <a:pt x="63" y="0"/>
                </a:moveTo>
                <a:lnTo>
                  <a:pt x="0" y="11"/>
                </a:lnTo>
                <a:lnTo>
                  <a:pt x="34" y="58"/>
                </a:lnTo>
                <a:lnTo>
                  <a:pt x="6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978200" y="1901880"/>
            <a:ext cx="529920" cy="525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476440" y="2390760"/>
            <a:ext cx="96840" cy="100080"/>
          </a:xfrm>
          <a:custGeom>
            <a:avLst/>
            <a:gdLst/>
            <a:ahLst/>
            <a:rect l="l" t="t" r="r" b="b"/>
            <a:pathLst>
              <a:path w="61" h="61">
                <a:moveTo>
                  <a:pt x="61" y="61"/>
                </a:moveTo>
                <a:lnTo>
                  <a:pt x="39" y="0"/>
                </a:lnTo>
                <a:lnTo>
                  <a:pt x="0" y="41"/>
                </a:lnTo>
                <a:lnTo>
                  <a:pt x="61" y="6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476440" y="2390760"/>
            <a:ext cx="96840" cy="100080"/>
          </a:xfrm>
          <a:custGeom>
            <a:avLst/>
            <a:gdLst/>
            <a:ahLst/>
            <a:rect l="l" t="t" r="r" b="b"/>
            <a:pathLst>
              <a:path w="34" h="34">
                <a:moveTo>
                  <a:pt x="34" y="34"/>
                </a:moveTo>
                <a:lnTo>
                  <a:pt x="22" y="0"/>
                </a:lnTo>
                <a:lnTo>
                  <a:pt x="0" y="23"/>
                </a:lnTo>
                <a:lnTo>
                  <a:pt x="34" y="34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 flipV="1">
            <a:off x="4019400" y="3668760"/>
            <a:ext cx="642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662360" y="3619440"/>
            <a:ext cx="92160" cy="93600"/>
          </a:xfrm>
          <a:custGeom>
            <a:avLst/>
            <a:gdLst/>
            <a:ahLst/>
            <a:rect l="l" t="t" r="r" b="b"/>
            <a:pathLst>
              <a:path w="58" h="57">
                <a:moveTo>
                  <a:pt x="58" y="29"/>
                </a:moveTo>
                <a:lnTo>
                  <a:pt x="0" y="0"/>
                </a:lnTo>
                <a:lnTo>
                  <a:pt x="0" y="57"/>
                </a:lnTo>
                <a:lnTo>
                  <a:pt x="58" y="2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662360" y="3619440"/>
            <a:ext cx="92160" cy="93600"/>
          </a:xfrm>
          <a:custGeom>
            <a:avLst/>
            <a:gdLst/>
            <a:ahLst/>
            <a:rect l="l" t="t" r="r" b="b"/>
            <a:pathLst>
              <a:path w="32" h="32">
                <a:moveTo>
                  <a:pt x="32" y="16"/>
                </a:moveTo>
                <a:lnTo>
                  <a:pt x="0" y="0"/>
                </a:lnTo>
                <a:lnTo>
                  <a:pt x="0" y="32"/>
                </a:lnTo>
                <a:lnTo>
                  <a:pt x="32" y="1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4019400" y="2487240"/>
            <a:ext cx="64008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659480" y="2438280"/>
            <a:ext cx="91800" cy="95400"/>
          </a:xfrm>
          <a:custGeom>
            <a:avLst/>
            <a:gdLst/>
            <a:ahLst/>
            <a:rect l="l" t="t" r="r" b="b"/>
            <a:pathLst>
              <a:path w="58" h="58">
                <a:moveTo>
                  <a:pt x="58" y="29"/>
                </a:moveTo>
                <a:lnTo>
                  <a:pt x="0" y="0"/>
                </a:lnTo>
                <a:lnTo>
                  <a:pt x="0" y="58"/>
                </a:lnTo>
                <a:lnTo>
                  <a:pt x="58" y="2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659480" y="2438280"/>
            <a:ext cx="91800" cy="95400"/>
          </a:xfrm>
          <a:custGeom>
            <a:avLst/>
            <a:gdLst/>
            <a:ahLst/>
            <a:rect l="l" t="t" r="r" b="b"/>
            <a:pathLst>
              <a:path w="32" h="32">
                <a:moveTo>
                  <a:pt x="32" y="16"/>
                </a:moveTo>
                <a:lnTo>
                  <a:pt x="0" y="0"/>
                </a:lnTo>
                <a:lnTo>
                  <a:pt x="0" y="32"/>
                </a:lnTo>
                <a:lnTo>
                  <a:pt x="32" y="1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H="1" flipV="1">
            <a:off x="3300120" y="5156280"/>
            <a:ext cx="4680" cy="193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252960" y="5070600"/>
            <a:ext cx="91800" cy="95040"/>
          </a:xfrm>
          <a:custGeom>
            <a:avLst/>
            <a:gdLst/>
            <a:ahLst/>
            <a:rect l="l" t="t" r="r" b="b"/>
            <a:pathLst>
              <a:path w="58" h="58">
                <a:moveTo>
                  <a:pt x="29" y="0"/>
                </a:moveTo>
                <a:lnTo>
                  <a:pt x="0" y="58"/>
                </a:lnTo>
                <a:lnTo>
                  <a:pt x="58" y="58"/>
                </a:lnTo>
                <a:lnTo>
                  <a:pt x="2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252960" y="5070600"/>
            <a:ext cx="91800" cy="95040"/>
          </a:xfrm>
          <a:custGeom>
            <a:avLst/>
            <a:gdLst/>
            <a:ahLst/>
            <a:rect l="l" t="t" r="r" b="b"/>
            <a:pathLst>
              <a:path w="32" h="32">
                <a:moveTo>
                  <a:pt x="16" y="0"/>
                </a:moveTo>
                <a:lnTo>
                  <a:pt x="0" y="32"/>
                </a:lnTo>
                <a:lnTo>
                  <a:pt x="32" y="32"/>
                </a:lnTo>
                <a:lnTo>
                  <a:pt x="16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H="1">
            <a:off x="3301920" y="4081320"/>
            <a:ext cx="6480" cy="244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255840" y="4322880"/>
            <a:ext cx="92160" cy="93600"/>
          </a:xfrm>
          <a:custGeom>
            <a:avLst/>
            <a:gdLst/>
            <a:ahLst/>
            <a:rect l="l" t="t" r="r" b="b"/>
            <a:pathLst>
              <a:path w="58" h="57">
                <a:moveTo>
                  <a:pt x="27" y="57"/>
                </a:moveTo>
                <a:lnTo>
                  <a:pt x="58" y="1"/>
                </a:lnTo>
                <a:lnTo>
                  <a:pt x="0" y="0"/>
                </a:lnTo>
                <a:lnTo>
                  <a:pt x="27" y="5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298680" y="2927520"/>
            <a:ext cx="6480" cy="231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259080" y="3114720"/>
            <a:ext cx="92160" cy="95040"/>
          </a:xfrm>
          <a:custGeom>
            <a:avLst/>
            <a:gdLst/>
            <a:ahLst/>
            <a:rect l="l" t="t" r="r" b="b"/>
            <a:pathLst>
              <a:path w="58" h="58">
                <a:moveTo>
                  <a:pt x="31" y="58"/>
                </a:moveTo>
                <a:lnTo>
                  <a:pt x="58" y="0"/>
                </a:lnTo>
                <a:lnTo>
                  <a:pt x="0" y="2"/>
                </a:lnTo>
                <a:lnTo>
                  <a:pt x="31" y="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308640" y="2395440"/>
            <a:ext cx="184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exposure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871800" y="190512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752480" y="137160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819440" y="2390760"/>
            <a:ext cx="27432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840120" y="525780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H="1" flipV="1">
            <a:off x="2007720" y="2995560"/>
            <a:ext cx="573840" cy="688680"/>
          </a:xfrm>
          <a:prstGeom prst="line">
            <a:avLst/>
          </a:prstGeom>
          <a:ln w="0">
            <a:solidFill>
              <a:srgbClr val="000000"/>
            </a:solidFill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1" name=""/>
          <p:cNvGrpSpPr/>
          <p:nvPr/>
        </p:nvGrpSpPr>
        <p:grpSpPr>
          <a:xfrm>
            <a:off x="6594480" y="4199040"/>
            <a:ext cx="2149560" cy="2430360"/>
            <a:chOff x="6594480" y="4199040"/>
            <a:chExt cx="2149560" cy="2430360"/>
          </a:xfrm>
        </p:grpSpPr>
        <p:sp>
          <p:nvSpPr>
            <p:cNvPr id="342" name=""/>
            <p:cNvSpPr/>
            <p:nvPr/>
          </p:nvSpPr>
          <p:spPr>
            <a:xfrm>
              <a:off x="6859440" y="4230720"/>
              <a:ext cx="274680" cy="365040"/>
            </a:xfrm>
            <a:custGeom>
              <a:avLst/>
              <a:gdLst/>
              <a:ahLst/>
              <a:rect l="l" t="t" r="r" b="b"/>
              <a:pathLst>
                <a:path w="1362" h="2162">
                  <a:moveTo>
                    <a:pt x="153" y="1008"/>
                  </a:moveTo>
                  <a:lnTo>
                    <a:pt x="0" y="1594"/>
                  </a:lnTo>
                  <a:lnTo>
                    <a:pt x="525" y="2162"/>
                  </a:lnTo>
                  <a:lnTo>
                    <a:pt x="1362" y="252"/>
                  </a:lnTo>
                  <a:lnTo>
                    <a:pt x="1362" y="0"/>
                  </a:lnTo>
                  <a:lnTo>
                    <a:pt x="429" y="1610"/>
                  </a:lnTo>
                  <a:lnTo>
                    <a:pt x="153" y="100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6657840" y="4230720"/>
              <a:ext cx="1092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6594480" y="4199040"/>
              <a:ext cx="2149560" cy="2430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6746760" y="5043240"/>
              <a:ext cx="457200" cy="2368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6746760" y="5324400"/>
              <a:ext cx="457200" cy="22860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6746760" y="5594400"/>
              <a:ext cx="457200" cy="214200"/>
            </a:xfrm>
            <a:prstGeom prst="ellipse">
              <a:avLst/>
            </a:prstGeom>
            <a:solidFill>
              <a:srgbClr val="cc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6746760" y="5854680"/>
              <a:ext cx="457200" cy="236520"/>
            </a:xfrm>
            <a:prstGeom prst="ellipse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6746760" y="6135480"/>
              <a:ext cx="457200" cy="214560"/>
            </a:xfrm>
            <a:prstGeom prst="ellipse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6746760" y="6396120"/>
              <a:ext cx="457200" cy="2142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6781680" y="4870440"/>
              <a:ext cx="352440" cy="136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6859440" y="4641840"/>
              <a:ext cx="225720" cy="174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7240320" y="4383000"/>
              <a:ext cx="12924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already exists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240320" y="5037120"/>
              <a:ext cx="11779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240320" y="5298840"/>
              <a:ext cx="110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240320" y="5568840"/>
              <a:ext cx="619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Book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7240320" y="5829120"/>
              <a:ext cx="631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240680" y="6110280"/>
              <a:ext cx="7840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Settlements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240320" y="6383160"/>
              <a:ext cx="87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Op</a:t>
              </a: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314840" y="468000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7315200" y="4870440"/>
              <a:ext cx="711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99ff"/>
                </a:solidFill>
                <a:effectLst/>
                <a:uFillTx/>
                <a:latin typeface="Times New Roman"/>
              </a:rPr>
              <a:t>Systems Overview- Monthly/Quarterly non-trading transaction exposure management</a:t>
            </a:r>
            <a:endParaRPr b="0" lang="en-US" sz="2800" strike="noStrike" u="none">
              <a:solidFill>
                <a:srgbClr val="3399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660840" y="2554200"/>
            <a:ext cx="1371600" cy="9144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660840" y="2554200"/>
            <a:ext cx="137160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G&amp;A by transaction, local and group currencies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5433840" y="2554200"/>
            <a:ext cx="1219320" cy="9144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433840" y="2598840"/>
            <a:ext cx="121932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Adaytum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Comparison to budget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(USD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446800" y="3814920"/>
            <a:ext cx="1218960" cy="12348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766880" y="1828800"/>
            <a:ext cx="1219320" cy="9363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costs in transaction, local and group currencies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252360" y="3193920"/>
            <a:ext cx="1219320" cy="9144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52360" y="3193920"/>
            <a:ext cx="1219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471680" y="365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2797200" y="164628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515280" y="2403360"/>
            <a:ext cx="274320" cy="36540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1333440" y="3011400"/>
            <a:ext cx="27468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207720" y="3193920"/>
            <a:ext cx="13197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General</a:t>
            </a:r>
            <a:br>
              <a:rPr sz="1000"/>
            </a:b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Ledgers (i)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costs in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currency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776240" y="3193920"/>
            <a:ext cx="1219320" cy="9144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766880" y="3206880"/>
            <a:ext cx="12286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Trial Balance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in upload process, reporting in local currency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2857680" y="3011400"/>
            <a:ext cx="274320" cy="365040"/>
          </a:xfrm>
          <a:custGeom>
            <a:avLst/>
            <a:gdLst/>
            <a:ahLst/>
            <a:rect l="l" t="t" r="r" b="b"/>
            <a:pathLst>
              <a:path w="1362" h="2162">
                <a:moveTo>
                  <a:pt x="153" y="1008"/>
                </a:moveTo>
                <a:lnTo>
                  <a:pt x="0" y="1594"/>
                </a:lnTo>
                <a:lnTo>
                  <a:pt x="525" y="2162"/>
                </a:lnTo>
                <a:lnTo>
                  <a:pt x="1362" y="252"/>
                </a:lnTo>
                <a:lnTo>
                  <a:pt x="1362" y="0"/>
                </a:lnTo>
                <a:lnTo>
                  <a:pt x="429" y="1610"/>
                </a:lnTo>
                <a:lnTo>
                  <a:pt x="153" y="100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9" name=""/>
          <p:cNvCxnSpPr>
            <a:stCxn id="369" idx="2"/>
            <a:endCxn id="363" idx="2"/>
          </p:cNvCxnSpPr>
          <p:nvPr/>
        </p:nvCxnSpPr>
        <p:spPr>
          <a:xfrm flipH="1" flipV="1" rot="5400000">
            <a:off x="2284200" y="2045520"/>
            <a:ext cx="640440" cy="3485520"/>
          </a:xfrm>
          <a:prstGeom prst="bentConnector3">
            <a:avLst>
              <a:gd name="adj1" fmla="val -6372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80" name=""/>
          <p:cNvSpPr/>
          <p:nvPr/>
        </p:nvSpPr>
        <p:spPr>
          <a:xfrm>
            <a:off x="384120" y="6200640"/>
            <a:ext cx="8454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(i) This is required for entities whose primary reporting system is not SAP such as Metals, Australia, Japan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Teesside.  Apart from metals, reporting of G&amp;A costs in transaction currency will only require monitoring </a:t>
            </a:r>
            <a:br>
              <a:rPr sz="1000"/>
            </a:b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annually depending on materiality and growth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V="1">
            <a:off x="2995560" y="3011040"/>
            <a:ext cx="665280" cy="63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995560" y="2355840"/>
            <a:ext cx="665280" cy="65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043680" y="3484440"/>
            <a:ext cx="0" cy="330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433840" y="3814920"/>
            <a:ext cx="1219320" cy="12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calculation of FX impact on G&amp;A and review of hedging policy as appropriate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5" name=""/>
          <p:cNvCxnSpPr>
            <a:stCxn id="368" idx="3"/>
            <a:endCxn id="365" idx="0"/>
          </p:cNvCxnSpPr>
          <p:nvPr/>
        </p:nvCxnSpPr>
        <p:spPr>
          <a:xfrm>
            <a:off x="2985840" y="2298600"/>
            <a:ext cx="3058200" cy="2559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grpSp>
        <p:nvGrpSpPr>
          <p:cNvPr id="386" name=""/>
          <p:cNvGrpSpPr/>
          <p:nvPr/>
        </p:nvGrpSpPr>
        <p:grpSpPr>
          <a:xfrm>
            <a:off x="6781680" y="4167360"/>
            <a:ext cx="2149560" cy="2430360"/>
            <a:chOff x="6781680" y="4167360"/>
            <a:chExt cx="2149560" cy="2430360"/>
          </a:xfrm>
        </p:grpSpPr>
        <p:sp>
          <p:nvSpPr>
            <p:cNvPr id="387" name=""/>
            <p:cNvSpPr/>
            <p:nvPr/>
          </p:nvSpPr>
          <p:spPr>
            <a:xfrm>
              <a:off x="7046640" y="4199040"/>
              <a:ext cx="274680" cy="365040"/>
            </a:xfrm>
            <a:custGeom>
              <a:avLst/>
              <a:gdLst/>
              <a:ahLst/>
              <a:rect l="l" t="t" r="r" b="b"/>
              <a:pathLst>
                <a:path w="1362" h="2162">
                  <a:moveTo>
                    <a:pt x="153" y="1008"/>
                  </a:moveTo>
                  <a:lnTo>
                    <a:pt x="0" y="1594"/>
                  </a:lnTo>
                  <a:lnTo>
                    <a:pt x="525" y="2162"/>
                  </a:lnTo>
                  <a:lnTo>
                    <a:pt x="1362" y="252"/>
                  </a:lnTo>
                  <a:lnTo>
                    <a:pt x="1362" y="0"/>
                  </a:lnTo>
                  <a:lnTo>
                    <a:pt x="429" y="1610"/>
                  </a:lnTo>
                  <a:lnTo>
                    <a:pt x="153" y="100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6845040" y="4199040"/>
              <a:ext cx="1092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Key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6781680" y="4167360"/>
              <a:ext cx="2149560" cy="2430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6933960" y="5011560"/>
              <a:ext cx="457200" cy="2368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6933960" y="5292720"/>
              <a:ext cx="457200" cy="22860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933960" y="5562720"/>
              <a:ext cx="457200" cy="214200"/>
            </a:xfrm>
            <a:prstGeom prst="ellipse">
              <a:avLst/>
            </a:prstGeom>
            <a:solidFill>
              <a:srgbClr val="cc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6933960" y="5823000"/>
              <a:ext cx="457200" cy="236520"/>
            </a:xfrm>
            <a:prstGeom prst="ellipse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6933960" y="6103800"/>
              <a:ext cx="457200" cy="214560"/>
            </a:xfrm>
            <a:prstGeom prst="ellipse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6933960" y="6364440"/>
              <a:ext cx="457200" cy="2142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968880" y="4838760"/>
              <a:ext cx="352440" cy="136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7046640" y="4610160"/>
              <a:ext cx="225720" cy="174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7427520" y="4351320"/>
              <a:ext cx="12924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already exists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7427520" y="5005440"/>
              <a:ext cx="11779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7427520" y="5267160"/>
              <a:ext cx="110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7427520" y="5537160"/>
              <a:ext cx="619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FX Book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7427520" y="5797440"/>
              <a:ext cx="631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7427880" y="6078600"/>
              <a:ext cx="7840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Settlements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7427520" y="6351480"/>
              <a:ext cx="87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Op</a:t>
              </a: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7502040" y="464832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7502400" y="4838760"/>
              <a:ext cx="711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2000-12-07T05:38:00Z</dcterms:created>
  <dc:creator>MAnders8</dc:creator>
  <dc:description/>
  <dc:language>en-US</dc:language>
  <cp:lastModifiedBy>rob fentonstone</cp:lastModifiedBy>
  <cp:lastPrinted>2000-12-12T16:00:38Z</cp:lastPrinted>
  <dcterms:modified xsi:type="dcterms:W3CDTF">2001-01-04T15:17:04Z</dcterms:modified>
  <cp:revision>81</cp:revision>
  <dc:subject/>
  <dc:title>No Slide Title</dc:title>
</cp:coreProperties>
</file>