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_rels/presentation.xml.rels" ContentType="application/vnd.openxmlformats-package.relationships+xml"/>
  <Override PartName="/ppt/media/image1.wmf" ContentType="image/x-wmf"/>
  <Override PartName="/ppt/media/image2.png" ContentType="image/png"/>
  <Override PartName="/ppt/media/image3.png" ContentType="image/png"/>
  <Override PartName="/ppt/media/image4.wmf" ContentType="image/x-wmf"/>
  <Override PartName="/ppt/media/image5.wmf" ContentType="image/x-wmf"/>
  <Override PartName="/ppt/media/image6.wmf" ContentType="image/x-wmf"/>
  <Override PartName="/ppt/media/image10.wmf" ContentType="image/x-wmf"/>
  <Override PartName="/ppt/media/image7.wmf" ContentType="image/x-wmf"/>
  <Override PartName="/ppt/media/image11.wmf" ContentType="image/x-wmf"/>
  <Override PartName="/ppt/media/image8.wmf" ContentType="image/x-wmf"/>
  <Override PartName="/ppt/media/image12.wmf" ContentType="image/x-wmf"/>
  <Override PartName="/ppt/media/image9.wmf" ContentType="image/x-wmf"/>
  <Override PartName="/ppt/media/image13.wmf" ContentType="image/x-wmf"/>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1.docx" ContentType="application/vnd.openxmlformats-officedocument.wordprocessingml.document"/>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p:notesSz cx="6616700" cy="9925050"/>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Relationship Id="rId3" Type="http://schemas.openxmlformats.org/officeDocument/2006/relationships/oleObject" Target="../embeddings/oleObject1.bin"/><Relationship Id="rId4" Type="http://schemas.openxmlformats.org/officeDocument/2006/relationships/image" Target="../media/image2.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Relationship Id="rId3" Type="http://schemas.openxmlformats.org/officeDocument/2006/relationships/oleObject" Target="../embeddings/oleObject1.bin"/><Relationship Id="rId4" Type="http://schemas.openxmlformats.org/officeDocument/2006/relationships/image" Target="../media/image2.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Relationship Id="rId3" Type="http://schemas.openxmlformats.org/officeDocument/2006/relationships/oleObject" Target="../embeddings/oleObject1.bin"/><Relationship Id="rId4" Type="http://schemas.openxmlformats.org/officeDocument/2006/relationships/image" Target="../media/image2.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12560" y="13968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Click to edit the title text format</a:t>
            </a:r>
            <a:endParaRPr b="0" lang="en-US" sz="2600" strike="noStrike" u="none">
              <a:solidFill>
                <a:srgbClr val="ff6600"/>
              </a:solidFill>
              <a:effectLst/>
              <a:uFillTx/>
              <a:latin typeface="Arial"/>
            </a:endParaRPr>
          </a:p>
        </p:txBody>
      </p:sp>
      <p:sp>
        <p:nvSpPr>
          <p:cNvPr id="1" name="PlaceHolder 2"/>
          <p:cNvSpPr>
            <a:spLocks noGrp="1"/>
          </p:cNvSpPr>
          <p:nvPr>
            <p:ph type="body"/>
          </p:nvPr>
        </p:nvSpPr>
        <p:spPr>
          <a:xfrm>
            <a:off x="361440" y="1647360"/>
            <a:ext cx="8458200" cy="4473720"/>
          </a:xfrm>
          <a:prstGeom prst="rect">
            <a:avLst/>
          </a:prstGeom>
          <a:noFill/>
          <a:ln w="0">
            <a:noFill/>
          </a:ln>
        </p:spPr>
        <p:txBody>
          <a:bodyPr lIns="0" rIns="0" tIns="0" bIns="0" anchor="t">
            <a:normAutofit/>
          </a:bodyPr>
          <a:p>
            <a:pPr marL="476280" indent="-4762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Click to edit the outline text format</a:t>
            </a:r>
            <a:endParaRPr b="0" lang="en-US" sz="2200" strike="noStrike" u="none">
              <a:solidFill>
                <a:srgbClr val="000000"/>
              </a:solidFill>
              <a:effectLst/>
              <a:uFillTx/>
              <a:latin typeface="Arial"/>
            </a:endParaRPr>
          </a:p>
          <a:p>
            <a:pPr lvl="1" marL="958680" indent="-2854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Second Outline Level</a:t>
            </a:r>
            <a:endParaRPr b="0" lang="en-US" sz="2200" strike="noStrike" u="none">
              <a:solidFill>
                <a:srgbClr val="000000"/>
              </a:solidFill>
              <a:effectLst/>
              <a:uFillTx/>
              <a:latin typeface="Arial"/>
            </a:endParaRPr>
          </a:p>
          <a:p>
            <a:pPr lvl="2" marL="1378080" indent="-22860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Third Outline Level</a:t>
            </a:r>
            <a:endParaRPr b="0" lang="en-US" sz="2200" strike="noStrike" u="none">
              <a:solidFill>
                <a:srgbClr val="000000"/>
              </a:solidFill>
              <a:effectLst/>
              <a:uFillTx/>
              <a:latin typeface="Arial"/>
            </a:endParaRPr>
          </a:p>
          <a:p>
            <a:pPr lvl="3" marL="156852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Fourth Outline Level</a:t>
            </a:r>
            <a:endParaRPr b="0" lang="en-US" sz="2200" strike="noStrike" u="none">
              <a:solidFill>
                <a:srgbClr val="000000"/>
              </a:solidFill>
              <a:effectLst/>
              <a:uFillTx/>
              <a:latin typeface="Arial"/>
            </a:endParaRPr>
          </a:p>
          <a:p>
            <a:pPr lvl="4"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Fifth Outline Level</a:t>
            </a:r>
            <a:endParaRPr b="0" lang="en-US" sz="2200" strike="noStrike" u="none">
              <a:solidFill>
                <a:srgbClr val="000000"/>
              </a:solidFill>
              <a:effectLst/>
              <a:uFillTx/>
              <a:latin typeface="Arial"/>
            </a:endParaRPr>
          </a:p>
          <a:p>
            <a:pPr lvl="5"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Sixth Outline Level</a:t>
            </a:r>
            <a:endParaRPr b="0" lang="en-US" sz="2200" strike="noStrike" u="none">
              <a:solidFill>
                <a:srgbClr val="000000"/>
              </a:solidFill>
              <a:effectLst/>
              <a:uFillTx/>
              <a:latin typeface="Arial"/>
            </a:endParaRPr>
          </a:p>
          <a:p>
            <a:pPr lvl="6"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Seventh Outline Level</a:t>
            </a:r>
            <a:endParaRPr b="0" lang="en-US" sz="2200" strike="noStrike" u="none">
              <a:solidFill>
                <a:srgbClr val="000000"/>
              </a:solidFill>
              <a:effectLst/>
              <a:uFillTx/>
              <a:latin typeface="Arial"/>
            </a:endParaRPr>
          </a:p>
        </p:txBody>
      </p:sp>
      <p:sp>
        <p:nvSpPr>
          <p:cNvPr id="2" name=""/>
          <p:cNvSpPr/>
          <p:nvPr/>
        </p:nvSpPr>
        <p:spPr>
          <a:xfrm>
            <a:off x="1816200" y="6356520"/>
            <a:ext cx="4949640" cy="12600"/>
          </a:xfrm>
          <a:prstGeom prst="line">
            <a:avLst/>
          </a:prstGeom>
          <a:ln w="57240">
            <a:solidFill>
              <a:srgbClr val="0033cc"/>
            </a:solidFill>
            <a:miter/>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Arial"/>
            </a:endParaRPr>
          </a:p>
        </p:txBody>
      </p:sp>
      <p:pic>
        <p:nvPicPr>
          <p:cNvPr id="3" name="" descr=""/>
          <p:cNvPicPr/>
          <p:nvPr/>
        </p:nvPicPr>
        <p:blipFill>
          <a:blip r:embed="rId2"/>
          <a:stretch/>
        </p:blipFill>
        <p:spPr>
          <a:xfrm>
            <a:off x="6888240" y="6040440"/>
            <a:ext cx="2289240" cy="817560"/>
          </a:xfrm>
          <a:prstGeom prst="rect">
            <a:avLst/>
          </a:prstGeom>
          <a:noFill/>
          <a:ln w="0">
            <a:noFill/>
          </a:ln>
        </p:spPr>
      </p:pic>
      <p:graphicFrame>
        <p:nvGraphicFramePr>
          <p:cNvPr id="4" name=""/>
          <p:cNvGraphicFramePr/>
          <p:nvPr/>
        </p:nvGraphicFramePr>
        <p:xfrm>
          <a:off x="0" y="5918040"/>
          <a:ext cx="2695680" cy="743040"/>
        </p:xfrm>
        <a:graphic>
          <a:graphicData uri="http://schemas.openxmlformats.org/presentationml/2006/ole">
            <p:oleObj r:id="rId3" spid="">
              <p:embed/>
              <p:pic>
                <p:nvPicPr>
                  <p:cNvPr id="5" name="" descr=""/>
                  <p:cNvPicPr/>
                  <p:nvPr/>
                </p:nvPicPr>
                <p:blipFill>
                  <a:blip r:embed="rId4"/>
                  <a:stretch/>
                </p:blipFill>
                <p:spPr>
                  <a:xfrm>
                    <a:off x="0" y="5918040"/>
                    <a:ext cx="2695680" cy="743040"/>
                  </a:xfrm>
                  <a:prstGeom prst="rect">
                    <a:avLst/>
                  </a:prstGeom>
                  <a:noFill/>
                  <a:ln w="0">
                    <a:noFill/>
                  </a:ln>
                </p:spPr>
              </p:pic>
            </p:oleObj>
          </a:graphicData>
        </a:graphic>
      </p:graphicFrame>
      <p:sp>
        <p:nvSpPr>
          <p:cNvPr id="6" name=""/>
          <p:cNvSpPr/>
          <p:nvPr/>
        </p:nvSpPr>
        <p:spPr>
          <a:xfrm>
            <a:off x="0" y="83808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 name=""/>
          <p:cNvSpPr/>
          <p:nvPr/>
        </p:nvSpPr>
        <p:spPr>
          <a:xfrm>
            <a:off x="5765760" y="6426360"/>
            <a:ext cx="96516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Page </a:t>
            </a:r>
            <a:fld id="{B3F56FBC-AB1D-4129-B50F-60CA6D434CC9}"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412560" y="13968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Click to edit the title text format</a:t>
            </a:r>
            <a:endParaRPr b="0" lang="en-US" sz="2600" strike="noStrike" u="none">
              <a:solidFill>
                <a:srgbClr val="ff6600"/>
              </a:solidFill>
              <a:effectLst/>
              <a:uFillTx/>
              <a:latin typeface="Arial"/>
            </a:endParaRPr>
          </a:p>
        </p:txBody>
      </p:sp>
      <p:sp>
        <p:nvSpPr>
          <p:cNvPr id="9" name="PlaceHolder 2"/>
          <p:cNvSpPr>
            <a:spLocks noGrp="1"/>
          </p:cNvSpPr>
          <p:nvPr>
            <p:ph type="body"/>
          </p:nvPr>
        </p:nvSpPr>
        <p:spPr>
          <a:xfrm>
            <a:off x="361440" y="1647360"/>
            <a:ext cx="8458200" cy="4473720"/>
          </a:xfrm>
          <a:prstGeom prst="rect">
            <a:avLst/>
          </a:prstGeom>
          <a:noFill/>
          <a:ln w="0">
            <a:noFill/>
          </a:ln>
        </p:spPr>
        <p:txBody>
          <a:bodyPr lIns="0" rIns="0" tIns="0" bIns="0" anchor="t">
            <a:normAutofit/>
          </a:bodyPr>
          <a:p>
            <a:pPr marL="476280" indent="-4762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Click to edit the outline text format</a:t>
            </a:r>
            <a:endParaRPr b="0" lang="en-US" sz="2200" strike="noStrike" u="none">
              <a:solidFill>
                <a:srgbClr val="000000"/>
              </a:solidFill>
              <a:effectLst/>
              <a:uFillTx/>
              <a:latin typeface="Arial"/>
            </a:endParaRPr>
          </a:p>
          <a:p>
            <a:pPr lvl="1" marL="958680" indent="-2854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Second Outline Level</a:t>
            </a:r>
            <a:endParaRPr b="0" lang="en-US" sz="2200" strike="noStrike" u="none">
              <a:solidFill>
                <a:srgbClr val="000000"/>
              </a:solidFill>
              <a:effectLst/>
              <a:uFillTx/>
              <a:latin typeface="Arial"/>
            </a:endParaRPr>
          </a:p>
          <a:p>
            <a:pPr lvl="2" marL="1378080" indent="-22860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Third Outline Level</a:t>
            </a:r>
            <a:endParaRPr b="0" lang="en-US" sz="2200" strike="noStrike" u="none">
              <a:solidFill>
                <a:srgbClr val="000000"/>
              </a:solidFill>
              <a:effectLst/>
              <a:uFillTx/>
              <a:latin typeface="Arial"/>
            </a:endParaRPr>
          </a:p>
          <a:p>
            <a:pPr lvl="3" marL="156852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Fourth Outline Level</a:t>
            </a:r>
            <a:endParaRPr b="0" lang="en-US" sz="2200" strike="noStrike" u="none">
              <a:solidFill>
                <a:srgbClr val="000000"/>
              </a:solidFill>
              <a:effectLst/>
              <a:uFillTx/>
              <a:latin typeface="Arial"/>
            </a:endParaRPr>
          </a:p>
          <a:p>
            <a:pPr lvl="4"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Fifth Outline Level</a:t>
            </a:r>
            <a:endParaRPr b="0" lang="en-US" sz="2200" strike="noStrike" u="none">
              <a:solidFill>
                <a:srgbClr val="000000"/>
              </a:solidFill>
              <a:effectLst/>
              <a:uFillTx/>
              <a:latin typeface="Arial"/>
            </a:endParaRPr>
          </a:p>
          <a:p>
            <a:pPr lvl="5"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Sixth Outline Level</a:t>
            </a:r>
            <a:endParaRPr b="0" lang="en-US" sz="2200" strike="noStrike" u="none">
              <a:solidFill>
                <a:srgbClr val="000000"/>
              </a:solidFill>
              <a:effectLst/>
              <a:uFillTx/>
              <a:latin typeface="Arial"/>
            </a:endParaRPr>
          </a:p>
          <a:p>
            <a:pPr lvl="6"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Seventh Outline Level</a:t>
            </a:r>
            <a:endParaRPr b="0" lang="en-US" sz="2200" strike="noStrike" u="none">
              <a:solidFill>
                <a:srgbClr val="000000"/>
              </a:solidFill>
              <a:effectLst/>
              <a:uFillTx/>
              <a:latin typeface="Arial"/>
            </a:endParaRPr>
          </a:p>
        </p:txBody>
      </p:sp>
      <p:sp>
        <p:nvSpPr>
          <p:cNvPr id="10" name=""/>
          <p:cNvSpPr/>
          <p:nvPr/>
        </p:nvSpPr>
        <p:spPr>
          <a:xfrm>
            <a:off x="1816200" y="6356520"/>
            <a:ext cx="4949640" cy="12600"/>
          </a:xfrm>
          <a:prstGeom prst="line">
            <a:avLst/>
          </a:prstGeom>
          <a:ln w="57240">
            <a:solidFill>
              <a:srgbClr val="0033cc"/>
            </a:solidFill>
            <a:miter/>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Arial"/>
            </a:endParaRPr>
          </a:p>
        </p:txBody>
      </p:sp>
      <p:pic>
        <p:nvPicPr>
          <p:cNvPr id="11" name="" descr=""/>
          <p:cNvPicPr/>
          <p:nvPr/>
        </p:nvPicPr>
        <p:blipFill>
          <a:blip r:embed="rId2"/>
          <a:stretch/>
        </p:blipFill>
        <p:spPr>
          <a:xfrm>
            <a:off x="6888240" y="6040440"/>
            <a:ext cx="2289240" cy="817560"/>
          </a:xfrm>
          <a:prstGeom prst="rect">
            <a:avLst/>
          </a:prstGeom>
          <a:noFill/>
          <a:ln w="0">
            <a:noFill/>
          </a:ln>
        </p:spPr>
      </p:pic>
      <p:graphicFrame>
        <p:nvGraphicFramePr>
          <p:cNvPr id="12" name=""/>
          <p:cNvGraphicFramePr/>
          <p:nvPr/>
        </p:nvGraphicFramePr>
        <p:xfrm>
          <a:off x="0" y="5918040"/>
          <a:ext cx="2695680" cy="743040"/>
        </p:xfrm>
        <a:graphic>
          <a:graphicData uri="http://schemas.openxmlformats.org/presentationml/2006/ole">
            <p:oleObj r:id="rId3" spid="">
              <p:embed/>
              <p:pic>
                <p:nvPicPr>
                  <p:cNvPr id="13" name="" descr=""/>
                  <p:cNvPicPr/>
                  <p:nvPr/>
                </p:nvPicPr>
                <p:blipFill>
                  <a:blip r:embed="rId4"/>
                  <a:stretch/>
                </p:blipFill>
                <p:spPr>
                  <a:xfrm>
                    <a:off x="0" y="5918040"/>
                    <a:ext cx="2695680" cy="743040"/>
                  </a:xfrm>
                  <a:prstGeom prst="rect">
                    <a:avLst/>
                  </a:prstGeom>
                  <a:noFill/>
                  <a:ln w="0">
                    <a:noFill/>
                  </a:ln>
                </p:spPr>
              </p:pic>
            </p:oleObj>
          </a:graphicData>
        </a:graphic>
      </p:graphicFrame>
      <p:sp>
        <p:nvSpPr>
          <p:cNvPr id="14" name=""/>
          <p:cNvSpPr/>
          <p:nvPr/>
        </p:nvSpPr>
        <p:spPr>
          <a:xfrm>
            <a:off x="0" y="83808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 name=""/>
          <p:cNvSpPr/>
          <p:nvPr/>
        </p:nvSpPr>
        <p:spPr>
          <a:xfrm>
            <a:off x="5765760" y="6426360"/>
            <a:ext cx="96516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Page </a:t>
            </a:r>
            <a:fld id="{D95ACE7A-F403-4B6F-86A9-D5C79DF9988D}"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412560" y="13968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Click to edit the title text format</a:t>
            </a:r>
            <a:endParaRPr b="0" lang="en-US" sz="2600" strike="noStrike" u="none">
              <a:solidFill>
                <a:srgbClr val="ff6600"/>
              </a:solidFill>
              <a:effectLst/>
              <a:uFillTx/>
              <a:latin typeface="Arial"/>
            </a:endParaRPr>
          </a:p>
        </p:txBody>
      </p:sp>
      <p:sp>
        <p:nvSpPr>
          <p:cNvPr id="16" name="PlaceHolder 2"/>
          <p:cNvSpPr>
            <a:spLocks noGrp="1"/>
          </p:cNvSpPr>
          <p:nvPr>
            <p:ph type="body"/>
          </p:nvPr>
        </p:nvSpPr>
        <p:spPr>
          <a:xfrm>
            <a:off x="361440" y="1647360"/>
            <a:ext cx="8458200" cy="4473720"/>
          </a:xfrm>
          <a:prstGeom prst="rect">
            <a:avLst/>
          </a:prstGeom>
          <a:noFill/>
          <a:ln w="0">
            <a:noFill/>
          </a:ln>
        </p:spPr>
        <p:txBody>
          <a:bodyPr lIns="0" rIns="0" tIns="0" bIns="0" anchor="t">
            <a:normAutofit/>
          </a:bodyPr>
          <a:p>
            <a:pPr marL="476280" indent="-4762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Click to edit the outline text format</a:t>
            </a:r>
            <a:endParaRPr b="0" lang="en-US" sz="2200" strike="noStrike" u="none">
              <a:solidFill>
                <a:srgbClr val="000000"/>
              </a:solidFill>
              <a:effectLst/>
              <a:uFillTx/>
              <a:latin typeface="Arial"/>
            </a:endParaRPr>
          </a:p>
          <a:p>
            <a:pPr lvl="1" marL="958680" indent="-2854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Second Outline Level</a:t>
            </a:r>
            <a:endParaRPr b="0" lang="en-US" sz="2200" strike="noStrike" u="none">
              <a:solidFill>
                <a:srgbClr val="000000"/>
              </a:solidFill>
              <a:effectLst/>
              <a:uFillTx/>
              <a:latin typeface="Arial"/>
            </a:endParaRPr>
          </a:p>
          <a:p>
            <a:pPr lvl="2" marL="1378080" indent="-22860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Third Outline Level</a:t>
            </a:r>
            <a:endParaRPr b="0" lang="en-US" sz="2200" strike="noStrike" u="none">
              <a:solidFill>
                <a:srgbClr val="000000"/>
              </a:solidFill>
              <a:effectLst/>
              <a:uFillTx/>
              <a:latin typeface="Arial"/>
            </a:endParaRPr>
          </a:p>
          <a:p>
            <a:pPr lvl="3" marL="156852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Fourth Outline Level</a:t>
            </a:r>
            <a:endParaRPr b="0" lang="en-US" sz="2200" strike="noStrike" u="none">
              <a:solidFill>
                <a:srgbClr val="000000"/>
              </a:solidFill>
              <a:effectLst/>
              <a:uFillTx/>
              <a:latin typeface="Arial"/>
            </a:endParaRPr>
          </a:p>
          <a:p>
            <a:pPr lvl="4"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Fifth Outline Level</a:t>
            </a:r>
            <a:endParaRPr b="0" lang="en-US" sz="2200" strike="noStrike" u="none">
              <a:solidFill>
                <a:srgbClr val="000000"/>
              </a:solidFill>
              <a:effectLst/>
              <a:uFillTx/>
              <a:latin typeface="Arial"/>
            </a:endParaRPr>
          </a:p>
          <a:p>
            <a:pPr lvl="5"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Sixth Outline Level</a:t>
            </a:r>
            <a:endParaRPr b="0" lang="en-US" sz="2200" strike="noStrike" u="none">
              <a:solidFill>
                <a:srgbClr val="000000"/>
              </a:solidFill>
              <a:effectLst/>
              <a:uFillTx/>
              <a:latin typeface="Arial"/>
            </a:endParaRPr>
          </a:p>
          <a:p>
            <a:pPr lvl="6"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Seventh Outline Level</a:t>
            </a:r>
            <a:endParaRPr b="0" lang="en-US" sz="2200" strike="noStrike" u="none">
              <a:solidFill>
                <a:srgbClr val="000000"/>
              </a:solidFill>
              <a:effectLst/>
              <a:uFillTx/>
              <a:latin typeface="Arial"/>
            </a:endParaRPr>
          </a:p>
        </p:txBody>
      </p:sp>
      <p:sp>
        <p:nvSpPr>
          <p:cNvPr id="17" name=""/>
          <p:cNvSpPr/>
          <p:nvPr/>
        </p:nvSpPr>
        <p:spPr>
          <a:xfrm>
            <a:off x="1816200" y="6356520"/>
            <a:ext cx="4949640" cy="12600"/>
          </a:xfrm>
          <a:prstGeom prst="line">
            <a:avLst/>
          </a:prstGeom>
          <a:ln w="57240">
            <a:solidFill>
              <a:srgbClr val="0033cc"/>
            </a:solidFill>
            <a:miter/>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Arial"/>
            </a:endParaRPr>
          </a:p>
        </p:txBody>
      </p:sp>
      <p:pic>
        <p:nvPicPr>
          <p:cNvPr id="18" name="" descr=""/>
          <p:cNvPicPr/>
          <p:nvPr/>
        </p:nvPicPr>
        <p:blipFill>
          <a:blip r:embed="rId2"/>
          <a:stretch/>
        </p:blipFill>
        <p:spPr>
          <a:xfrm>
            <a:off x="6888240" y="6040440"/>
            <a:ext cx="2289240" cy="817560"/>
          </a:xfrm>
          <a:prstGeom prst="rect">
            <a:avLst/>
          </a:prstGeom>
          <a:noFill/>
          <a:ln w="0">
            <a:noFill/>
          </a:ln>
        </p:spPr>
      </p:pic>
      <p:graphicFrame>
        <p:nvGraphicFramePr>
          <p:cNvPr id="19" name=""/>
          <p:cNvGraphicFramePr/>
          <p:nvPr/>
        </p:nvGraphicFramePr>
        <p:xfrm>
          <a:off x="0" y="5918040"/>
          <a:ext cx="2695680" cy="743040"/>
        </p:xfrm>
        <a:graphic>
          <a:graphicData uri="http://schemas.openxmlformats.org/presentationml/2006/ole">
            <p:oleObj r:id="rId3" spid="">
              <p:embed/>
              <p:pic>
                <p:nvPicPr>
                  <p:cNvPr id="20" name="" descr=""/>
                  <p:cNvPicPr/>
                  <p:nvPr/>
                </p:nvPicPr>
                <p:blipFill>
                  <a:blip r:embed="rId4"/>
                  <a:stretch/>
                </p:blipFill>
                <p:spPr>
                  <a:xfrm>
                    <a:off x="0" y="5918040"/>
                    <a:ext cx="2695680" cy="743040"/>
                  </a:xfrm>
                  <a:prstGeom prst="rect">
                    <a:avLst/>
                  </a:prstGeom>
                  <a:noFill/>
                  <a:ln w="0">
                    <a:noFill/>
                  </a:ln>
                </p:spPr>
              </p:pic>
            </p:oleObj>
          </a:graphicData>
        </a:graphic>
      </p:graphicFrame>
      <p:sp>
        <p:nvSpPr>
          <p:cNvPr id="21" name=""/>
          <p:cNvSpPr/>
          <p:nvPr/>
        </p:nvSpPr>
        <p:spPr>
          <a:xfrm>
            <a:off x="0" y="83808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 name=""/>
          <p:cNvSpPr/>
          <p:nvPr/>
        </p:nvSpPr>
        <p:spPr>
          <a:xfrm>
            <a:off x="5765760" y="6426360"/>
            <a:ext cx="96516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Page </a:t>
            </a:r>
            <a:fld id="{9E7E7BB1-6CE3-4E93-9C5C-58A745A702B8}"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3048120" y="2565000"/>
            <a:ext cx="5867280" cy="1981080"/>
          </a:xfrm>
          <a:prstGeom prst="rect">
            <a:avLst/>
          </a:prstGeom>
          <a:noFill/>
          <a:ln w="0">
            <a:noFill/>
          </a:ln>
        </p:spPr>
        <p:txBody>
          <a:bodyPr lIns="0" rIns="0" tIns="0" bIns="0" anchor="t">
            <a:noAutofit/>
          </a:bodyPr>
          <a:p>
            <a:pPr indent="0">
              <a:spcAft>
                <a:spcPts val="2126"/>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400" strike="noStrike" u="none">
                <a:solidFill>
                  <a:srgbClr val="000000"/>
                </a:solidFill>
                <a:effectLst/>
                <a:uFillTx/>
                <a:latin typeface="Arial"/>
              </a:rPr>
              <a:t>Click to edit the title text format</a:t>
            </a:r>
            <a:endParaRPr b="0" lang="en-US" sz="3400" strike="noStrike" u="none">
              <a:solidFill>
                <a:srgbClr val="000000"/>
              </a:solidFill>
              <a:effectLst/>
              <a:uFillTx/>
              <a:latin typeface="Arial"/>
            </a:endParaRPr>
          </a:p>
        </p:txBody>
      </p:sp>
      <p:sp>
        <p:nvSpPr>
          <p:cNvPr id="23" name="PlaceHolder 2"/>
          <p:cNvSpPr>
            <a:spLocks noGrp="1"/>
          </p:cNvSpPr>
          <p:nvPr>
            <p:ph type="ftr" idx="1"/>
          </p:nvPr>
        </p:nvSpPr>
        <p:spPr>
          <a:xfrm>
            <a:off x="361800" y="6624360"/>
            <a:ext cx="2895840" cy="152280"/>
          </a:xfrm>
          <a:prstGeom prst="rect">
            <a:avLst/>
          </a:prstGeom>
          <a:noFill/>
          <a:ln w="0">
            <a:noFill/>
          </a:ln>
        </p:spPr>
        <p:txBody>
          <a:bodyPr lIns="0" rIns="0" tIns="0" bIns="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ffffff"/>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&lt;footer&gt;</a:t>
            </a:r>
            <a:endParaRPr b="0" lang="en-US" sz="800" strike="noStrike" u="none">
              <a:solidFill>
                <a:srgbClr val="000000"/>
              </a:solidFill>
              <a:effectLst/>
              <a:uFillTx/>
              <a:latin typeface="Times New Roman"/>
            </a:endParaRPr>
          </a:p>
        </p:txBody>
      </p:sp>
      <p:pic>
        <p:nvPicPr>
          <p:cNvPr id="24" name="" descr=""/>
          <p:cNvPicPr/>
          <p:nvPr/>
        </p:nvPicPr>
        <p:blipFill>
          <a:blip r:embed="rId2"/>
          <a:stretch/>
        </p:blipFill>
        <p:spPr>
          <a:xfrm>
            <a:off x="3332160" y="0"/>
            <a:ext cx="2455920" cy="2523960"/>
          </a:xfrm>
          <a:prstGeom prst="rect">
            <a:avLst/>
          </a:prstGeom>
          <a:noFill/>
          <a:ln w="0">
            <a:noFill/>
          </a:ln>
        </p:spPr>
      </p:pic>
      <p:sp>
        <p:nvSpPr>
          <p:cNvPr id="25"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Click to edit the outline text format</a:t>
            </a:r>
            <a:endParaRPr b="0" lang="en-US" sz="2200" strike="noStrike" u="none">
              <a:solidFill>
                <a:srgbClr val="000000"/>
              </a:solidFill>
              <a:effectLst/>
              <a:uFillTx/>
              <a:latin typeface="Arial"/>
            </a:endParaRPr>
          </a:p>
          <a:p>
            <a:pPr lvl="1" marL="457200" indent="216000"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914400" indent="235080" algn="ctr">
              <a:lnSpc>
                <a:spcPct val="150000"/>
              </a:lnSpc>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Third Outline Level</a:t>
            </a:r>
            <a:endParaRPr b="0" lang="en-US" sz="1500" strike="noStrike" u="none">
              <a:solidFill>
                <a:srgbClr val="000000"/>
              </a:solidFill>
              <a:effectLst/>
              <a:uFillTx/>
              <a:latin typeface="Arial"/>
            </a:endParaRPr>
          </a:p>
          <a:p>
            <a:pPr lvl="3" marL="1371600" indent="196920" algn="ctr">
              <a:spcBef>
                <a:spcPts val="374"/>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Fourth Outline Level</a:t>
            </a:r>
            <a:endParaRPr b="0" lang="en-US" sz="1500" strike="noStrike" u="none">
              <a:solidFill>
                <a:srgbClr val="000000"/>
              </a:solidFill>
              <a:effectLst/>
              <a:uFillTx/>
              <a:latin typeface="Arial"/>
            </a:endParaRPr>
          </a:p>
          <a:p>
            <a:pPr lvl="4" marL="1758960" algn="ctr">
              <a:spcBef>
                <a:spcPts val="374"/>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Fifth Outline Level</a:t>
            </a:r>
            <a:endParaRPr b="0" lang="en-US" sz="1500" strike="noStrike" u="none">
              <a:solidFill>
                <a:srgbClr val="000000"/>
              </a:solidFill>
              <a:effectLst/>
              <a:uFillTx/>
              <a:latin typeface="Arial"/>
            </a:endParaRPr>
          </a:p>
          <a:p>
            <a:pPr lvl="5" marL="175896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Sixth Outline Level</a:t>
            </a:r>
            <a:endParaRPr b="0" lang="en-US" sz="1500" strike="noStrike" u="none">
              <a:solidFill>
                <a:srgbClr val="000000"/>
              </a:solidFill>
              <a:effectLst/>
              <a:uFillTx/>
              <a:latin typeface="Arial"/>
            </a:endParaRPr>
          </a:p>
          <a:p>
            <a:pPr lvl="6" marL="175896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Seventh Outline Level</a:t>
            </a:r>
            <a:endParaRPr b="0" lang="en-US" sz="15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1.wmf"/><Relationship Id="rId3" Type="http://schemas.openxmlformats.org/officeDocument/2006/relationships/oleObject" Target="../embeddings/oleObject2.bin"/><Relationship Id="rId4" Type="http://schemas.openxmlformats.org/officeDocument/2006/relationships/image" Target="../media/image8.wmf"/><Relationship Id="rId5"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2.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3.wmf"/><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wmf"/><Relationship Id="rId3"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wmf"/><Relationship Id="rId3"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wmf"/><Relationship Id="rId3"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wmf"/><Relationship Id="rId3" Type="http://schemas.openxmlformats.org/officeDocument/2006/relationships/oleObject" Target="../embeddings/oleObject2.bin"/><Relationship Id="rId4" Type="http://schemas.openxmlformats.org/officeDocument/2006/relationships/image" Target="../media/image8.wmf"/><Relationship Id="rId5" Type="http://schemas.openxmlformats.org/officeDocument/2006/relationships/oleObject" Target="../embeddings/oleObject3.bin"/><Relationship Id="rId6" Type="http://schemas.openxmlformats.org/officeDocument/2006/relationships/image" Target="../media/image9.wmf"/><Relationship Id="rId7"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0.wmf"/><Relationship Id="rId3"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1422360" y="2653920"/>
            <a:ext cx="6299280" cy="1981080"/>
          </a:xfrm>
          <a:prstGeom prst="rect">
            <a:avLst/>
          </a:prstGeom>
          <a:noFill/>
          <a:ln w="0">
            <a:noFill/>
          </a:ln>
        </p:spPr>
        <p:txBody>
          <a:bodyPr lIns="0" rIns="0" tIns="0" bIns="0" anchor="t">
            <a:noAutofit/>
          </a:bodyPr>
          <a:p>
            <a:pPr indent="0" algn="ctr">
              <a:lnSpc>
                <a:spcPct val="100000"/>
              </a:lnSpc>
              <a:spcAft>
                <a:spcPts val="20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Book Antiqua"/>
              </a:rPr>
              <a:t>Phase 2</a:t>
            </a:r>
            <a:br>
              <a:rPr sz="3200"/>
            </a:br>
            <a:br>
              <a:rPr sz="3200"/>
            </a:br>
            <a:r>
              <a:rPr b="0" lang="en-US" sz="3200" strike="noStrike" u="none">
                <a:solidFill>
                  <a:srgbClr val="000000"/>
                </a:solidFill>
                <a:effectLst/>
                <a:uFillTx/>
                <a:latin typeface="Book Antiqua"/>
              </a:rPr>
              <a:t>FX and IR management</a:t>
            </a:r>
            <a:br>
              <a:rPr sz="3200"/>
            </a:br>
            <a:br>
              <a:rPr sz="3200"/>
            </a:br>
            <a:r>
              <a:rPr b="0" lang="en-US" sz="3200" strike="noStrike" u="none">
                <a:solidFill>
                  <a:srgbClr val="000000"/>
                </a:solidFill>
                <a:effectLst/>
                <a:uFillTx/>
                <a:latin typeface="Book Antiqua"/>
              </a:rPr>
              <a:t>Draft - for discussion purpose only</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52" name=""/>
          <p:cNvGraphicFramePr/>
          <p:nvPr/>
        </p:nvGraphicFramePr>
        <p:xfrm>
          <a:off x="268200" y="1066680"/>
          <a:ext cx="8605800" cy="4989600"/>
        </p:xfrm>
        <a:graphic>
          <a:graphicData uri="http://schemas.openxmlformats.org/presentationml/2006/ole">
            <p:oleObj r:id="rId1" spid="">
              <p:embed/>
              <p:pic>
                <p:nvPicPr>
                  <p:cNvPr id="53" name="" descr=""/>
                  <p:cNvPicPr/>
                  <p:nvPr/>
                </p:nvPicPr>
                <p:blipFill>
                  <a:blip r:embed="rId2"/>
                  <a:stretch/>
                </p:blipFill>
                <p:spPr>
                  <a:xfrm>
                    <a:off x="268200" y="1066680"/>
                    <a:ext cx="8605800" cy="4989600"/>
                  </a:xfrm>
                  <a:prstGeom prst="rect">
                    <a:avLst/>
                  </a:prstGeom>
                  <a:noFill/>
                  <a:ln w="0">
                    <a:noFill/>
                  </a:ln>
                </p:spPr>
              </p:pic>
            </p:oleObj>
          </a:graphicData>
        </a:graphic>
      </p:graphicFrame>
      <p:graphicFrame>
        <p:nvGraphicFramePr>
          <p:cNvPr id="54" name=""/>
          <p:cNvGraphicFramePr/>
          <p:nvPr/>
        </p:nvGraphicFramePr>
        <p:xfrm>
          <a:off x="276120" y="1936800"/>
          <a:ext cx="8591760" cy="69840"/>
        </p:xfrm>
        <a:graphic>
          <a:graphicData uri="http://schemas.openxmlformats.org/presentationml/2006/ole">
            <p:oleObj r:id="rId3" spid="">
              <p:embed/>
              <p:pic>
                <p:nvPicPr>
                  <p:cNvPr id="55" name="" descr=""/>
                  <p:cNvPicPr/>
                  <p:nvPr/>
                </p:nvPicPr>
                <p:blipFill>
                  <a:blip r:embed="rId4"/>
                  <a:stretch/>
                </p:blipFill>
                <p:spPr>
                  <a:xfrm>
                    <a:off x="276120" y="1936800"/>
                    <a:ext cx="8591760" cy="69840"/>
                  </a:xfrm>
                  <a:prstGeom prst="rect">
                    <a:avLst/>
                  </a:prstGeom>
                  <a:noFill/>
                  <a:ln w="0">
                    <a:noFill/>
                  </a:ln>
                </p:spPr>
              </p:pic>
            </p:oleObj>
          </a:graphicData>
        </a:graphic>
      </p:graphicFrame>
      <p:sp>
        <p:nvSpPr>
          <p:cNvPr id="56" name="PlaceHolder 1"/>
          <p:cNvSpPr>
            <a:spLocks noGrp="1"/>
          </p:cNvSpPr>
          <p:nvPr>
            <p:ph type="title"/>
          </p:nvPr>
        </p:nvSpPr>
        <p:spPr>
          <a:xfrm>
            <a:off x="412560" y="139680"/>
            <a:ext cx="8458200" cy="55872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FX operations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57" name=""/>
          <p:cNvGraphicFramePr/>
          <p:nvPr/>
        </p:nvGraphicFramePr>
        <p:xfrm>
          <a:off x="304920" y="1104840"/>
          <a:ext cx="8140680" cy="7340760"/>
        </p:xfrm>
        <a:graphic>
          <a:graphicData uri="http://schemas.openxmlformats.org/presentationml/2006/ole">
            <p:oleObj progId="Word.Document.12" r:id="rId1" spid="">
              <p:embed/>
              <p:pic>
                <p:nvPicPr>
                  <p:cNvPr id="58" name="" descr=""/>
                  <p:cNvPicPr/>
                  <p:nvPr/>
                </p:nvPicPr>
                <p:blipFill>
                  <a:blip r:embed="rId2"/>
                  <a:stretch/>
                </p:blipFill>
                <p:spPr>
                  <a:xfrm>
                    <a:off x="304920" y="1104840"/>
                    <a:ext cx="8140680" cy="7340760"/>
                  </a:xfrm>
                  <a:prstGeom prst="rect">
                    <a:avLst/>
                  </a:prstGeom>
                  <a:noFill/>
                  <a:ln w="0">
                    <a:noFill/>
                  </a:ln>
                </p:spPr>
              </p:pic>
            </p:oleObj>
          </a:graphicData>
        </a:graphic>
      </p:graphicFrame>
      <p:grpSp>
        <p:nvGrpSpPr>
          <p:cNvPr id="59" name=""/>
          <p:cNvGrpSpPr/>
          <p:nvPr/>
        </p:nvGrpSpPr>
        <p:grpSpPr>
          <a:xfrm>
            <a:off x="7470720" y="376200"/>
            <a:ext cx="1374840" cy="685800"/>
            <a:chOff x="7470720" y="376200"/>
            <a:chExt cx="1374840" cy="685800"/>
          </a:xfrm>
        </p:grpSpPr>
        <p:sp>
          <p:nvSpPr>
            <p:cNvPr id="60" name=""/>
            <p:cNvSpPr/>
            <p:nvPr/>
          </p:nvSpPr>
          <p:spPr>
            <a:xfrm>
              <a:off x="7493040" y="376200"/>
              <a:ext cx="1352520" cy="39924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Proposed Priority Status</a:t>
              </a:r>
              <a:endParaRPr b="0" lang="en-US" sz="1000" strike="noStrike" u="none">
                <a:solidFill>
                  <a:srgbClr val="000000"/>
                </a:solidFill>
                <a:effectLst/>
                <a:uFillTx/>
                <a:latin typeface="Arial"/>
              </a:endParaRPr>
            </a:p>
          </p:txBody>
        </p:sp>
        <p:sp>
          <p:nvSpPr>
            <p:cNvPr id="61" name=""/>
            <p:cNvSpPr/>
            <p:nvPr/>
          </p:nvSpPr>
          <p:spPr>
            <a:xfrm rot="20308200">
              <a:off x="7497360" y="757080"/>
              <a:ext cx="3679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Book Antiqua"/>
                </a:rPr>
                <a:t>Low</a:t>
              </a:r>
              <a:endParaRPr b="0" lang="en-US" sz="800" strike="noStrike" u="none">
                <a:solidFill>
                  <a:srgbClr val="000000"/>
                </a:solidFill>
                <a:effectLst/>
                <a:uFillTx/>
                <a:latin typeface="Arial"/>
              </a:endParaRPr>
            </a:p>
          </p:txBody>
        </p:sp>
        <p:sp>
          <p:nvSpPr>
            <p:cNvPr id="62" name=""/>
            <p:cNvSpPr/>
            <p:nvPr/>
          </p:nvSpPr>
          <p:spPr>
            <a:xfrm rot="20308200">
              <a:off x="7872480" y="753840"/>
              <a:ext cx="543960" cy="2156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Medium</a:t>
              </a:r>
              <a:endParaRPr b="0" lang="en-US" sz="800" strike="noStrike" u="none">
                <a:solidFill>
                  <a:srgbClr val="000000"/>
                </a:solidFill>
                <a:effectLst/>
                <a:uFillTx/>
                <a:latin typeface="Arial"/>
              </a:endParaRPr>
            </a:p>
          </p:txBody>
        </p:sp>
        <p:sp>
          <p:nvSpPr>
            <p:cNvPr id="63" name=""/>
            <p:cNvSpPr/>
            <p:nvPr/>
          </p:nvSpPr>
          <p:spPr>
            <a:xfrm rot="20308200">
              <a:off x="8422200" y="757080"/>
              <a:ext cx="38484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Book Antiqua"/>
                </a:rPr>
                <a:t>High</a:t>
              </a:r>
              <a:endParaRPr b="0" lang="en-US" sz="800" strike="noStrike" u="none">
                <a:solidFill>
                  <a:srgbClr val="000000"/>
                </a:solidFill>
                <a:effectLst/>
                <a:uFillTx/>
                <a:latin typeface="Arial"/>
              </a:endParaRPr>
            </a:p>
          </p:txBody>
        </p:sp>
      </p:grpSp>
      <p:grpSp>
        <p:nvGrpSpPr>
          <p:cNvPr id="64" name=""/>
          <p:cNvGrpSpPr/>
          <p:nvPr/>
        </p:nvGrpSpPr>
        <p:grpSpPr>
          <a:xfrm>
            <a:off x="7442280" y="1504800"/>
            <a:ext cx="1371600" cy="228600"/>
            <a:chOff x="7442280" y="1504800"/>
            <a:chExt cx="1371600" cy="228600"/>
          </a:xfrm>
        </p:grpSpPr>
        <p:sp>
          <p:nvSpPr>
            <p:cNvPr id="65" name=""/>
            <p:cNvSpPr/>
            <p:nvPr/>
          </p:nvSpPr>
          <p:spPr>
            <a:xfrm>
              <a:off x="7442280" y="1504800"/>
              <a:ext cx="457200" cy="228600"/>
            </a:xfrm>
            <a:prstGeom prst="rect">
              <a:avLst/>
            </a:prstGeom>
            <a:solidFill>
              <a:srgbClr val="000066"/>
            </a:solidFill>
            <a:ln w="1260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6" name=""/>
            <p:cNvSpPr/>
            <p:nvPr/>
          </p:nvSpPr>
          <p:spPr>
            <a:xfrm>
              <a:off x="7899480" y="1504800"/>
              <a:ext cx="457200" cy="228600"/>
            </a:xfrm>
            <a:prstGeom prst="rect">
              <a:avLst/>
            </a:prstGeom>
            <a:noFill/>
            <a:ln w="1260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7" name=""/>
            <p:cNvSpPr/>
            <p:nvPr/>
          </p:nvSpPr>
          <p:spPr>
            <a:xfrm>
              <a:off x="8356680" y="1504800"/>
              <a:ext cx="457200" cy="228600"/>
            </a:xfrm>
            <a:prstGeom prst="rect">
              <a:avLst/>
            </a:prstGeom>
            <a:noFill/>
            <a:ln w="1260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8" name=""/>
            <p:cNvSpPr/>
            <p:nvPr/>
          </p:nvSpPr>
          <p:spPr>
            <a:xfrm>
              <a:off x="7899480" y="1504800"/>
              <a:ext cx="457200" cy="228600"/>
            </a:xfrm>
            <a:prstGeom prst="rect">
              <a:avLst/>
            </a:prstGeom>
            <a:solidFill>
              <a:srgbClr val="000066"/>
            </a:solidFill>
            <a:ln w="1260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69" name=""/>
          <p:cNvSpPr/>
          <p:nvPr/>
        </p:nvSpPr>
        <p:spPr>
          <a:xfrm>
            <a:off x="859320" y="550800"/>
            <a:ext cx="81180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Issues</a:t>
            </a:r>
            <a:endParaRPr b="0" lang="en-US" sz="1600" strike="noStrike" u="none">
              <a:solidFill>
                <a:srgbClr val="000000"/>
              </a:solidFill>
              <a:effectLst/>
              <a:uFillTx/>
              <a:latin typeface="Arial"/>
            </a:endParaRPr>
          </a:p>
        </p:txBody>
      </p:sp>
      <p:sp>
        <p:nvSpPr>
          <p:cNvPr id="70" name=""/>
          <p:cNvSpPr/>
          <p:nvPr/>
        </p:nvSpPr>
        <p:spPr>
          <a:xfrm>
            <a:off x="3594600" y="550800"/>
            <a:ext cx="239940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Proposed Action Plans</a:t>
            </a:r>
            <a:endParaRPr b="0" lang="en-US" sz="1600" strike="noStrike" u="none">
              <a:solidFill>
                <a:srgbClr val="000000"/>
              </a:solidFill>
              <a:effectLst/>
              <a:uFillTx/>
              <a:latin typeface="Arial"/>
            </a:endParaRPr>
          </a:p>
        </p:txBody>
      </p:sp>
      <p:grpSp>
        <p:nvGrpSpPr>
          <p:cNvPr id="71" name=""/>
          <p:cNvGrpSpPr/>
          <p:nvPr/>
        </p:nvGrpSpPr>
        <p:grpSpPr>
          <a:xfrm>
            <a:off x="7400880" y="3247920"/>
            <a:ext cx="1371600" cy="228600"/>
            <a:chOff x="7400880" y="3247920"/>
            <a:chExt cx="1371600" cy="228600"/>
          </a:xfrm>
        </p:grpSpPr>
        <p:sp>
          <p:nvSpPr>
            <p:cNvPr id="72" name=""/>
            <p:cNvSpPr/>
            <p:nvPr/>
          </p:nvSpPr>
          <p:spPr>
            <a:xfrm>
              <a:off x="7400880" y="3247920"/>
              <a:ext cx="457200" cy="228600"/>
            </a:xfrm>
            <a:prstGeom prst="rect">
              <a:avLst/>
            </a:prstGeom>
            <a:solidFill>
              <a:srgbClr val="000066"/>
            </a:solidFill>
            <a:ln w="1260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3" name=""/>
            <p:cNvSpPr/>
            <p:nvPr/>
          </p:nvSpPr>
          <p:spPr>
            <a:xfrm>
              <a:off x="7858080" y="3247920"/>
              <a:ext cx="457200" cy="228600"/>
            </a:xfrm>
            <a:prstGeom prst="rect">
              <a:avLst/>
            </a:prstGeom>
            <a:noFill/>
            <a:ln w="1260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4" name=""/>
            <p:cNvSpPr/>
            <p:nvPr/>
          </p:nvSpPr>
          <p:spPr>
            <a:xfrm>
              <a:off x="8315280" y="3247920"/>
              <a:ext cx="457200" cy="228600"/>
            </a:xfrm>
            <a:prstGeom prst="rect">
              <a:avLst/>
            </a:prstGeom>
            <a:noFill/>
            <a:ln w="1260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75" name=""/>
          <p:cNvGraphicFramePr/>
          <p:nvPr/>
        </p:nvGraphicFramePr>
        <p:xfrm>
          <a:off x="482760" y="1041480"/>
          <a:ext cx="8102520" cy="6070680"/>
        </p:xfrm>
        <a:graphic>
          <a:graphicData uri="http://schemas.openxmlformats.org/presentationml/2006/ole">
            <p:oleObj progId="Word.Document.12" r:id="rId1" spid="">
              <p:embed/>
              <p:pic>
                <p:nvPicPr>
                  <p:cNvPr id="76" name="" descr=""/>
                  <p:cNvPicPr/>
                  <p:nvPr/>
                </p:nvPicPr>
                <p:blipFill>
                  <a:blip r:embed="rId2"/>
                  <a:stretch/>
                </p:blipFill>
                <p:spPr>
                  <a:xfrm>
                    <a:off x="482760" y="1041480"/>
                    <a:ext cx="8102520" cy="6070680"/>
                  </a:xfrm>
                  <a:prstGeom prst="rect">
                    <a:avLst/>
                  </a:prstGeom>
                  <a:noFill/>
                  <a:ln w="0">
                    <a:noFill/>
                  </a:ln>
                </p:spPr>
              </p:pic>
            </p:oleObj>
          </a:graphicData>
        </a:graphic>
      </p:graphicFrame>
      <p:grpSp>
        <p:nvGrpSpPr>
          <p:cNvPr id="77" name=""/>
          <p:cNvGrpSpPr/>
          <p:nvPr/>
        </p:nvGrpSpPr>
        <p:grpSpPr>
          <a:xfrm>
            <a:off x="7305480" y="338040"/>
            <a:ext cx="1374840" cy="685800"/>
            <a:chOff x="7305480" y="338040"/>
            <a:chExt cx="1374840" cy="685800"/>
          </a:xfrm>
        </p:grpSpPr>
        <p:sp>
          <p:nvSpPr>
            <p:cNvPr id="78" name=""/>
            <p:cNvSpPr/>
            <p:nvPr/>
          </p:nvSpPr>
          <p:spPr>
            <a:xfrm>
              <a:off x="7327800" y="338040"/>
              <a:ext cx="1352520" cy="39924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Proposed Priority Status</a:t>
              </a:r>
              <a:endParaRPr b="0" lang="en-US" sz="1000" strike="noStrike" u="none">
                <a:solidFill>
                  <a:srgbClr val="000000"/>
                </a:solidFill>
                <a:effectLst/>
                <a:uFillTx/>
                <a:latin typeface="Arial"/>
              </a:endParaRPr>
            </a:p>
          </p:txBody>
        </p:sp>
        <p:sp>
          <p:nvSpPr>
            <p:cNvPr id="79" name=""/>
            <p:cNvSpPr/>
            <p:nvPr/>
          </p:nvSpPr>
          <p:spPr>
            <a:xfrm rot="20308200">
              <a:off x="7332120" y="718920"/>
              <a:ext cx="3679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Book Antiqua"/>
                </a:rPr>
                <a:t>Low</a:t>
              </a:r>
              <a:endParaRPr b="0" lang="en-US" sz="800" strike="noStrike" u="none">
                <a:solidFill>
                  <a:srgbClr val="000000"/>
                </a:solidFill>
                <a:effectLst/>
                <a:uFillTx/>
                <a:latin typeface="Arial"/>
              </a:endParaRPr>
            </a:p>
          </p:txBody>
        </p:sp>
        <p:sp>
          <p:nvSpPr>
            <p:cNvPr id="80" name=""/>
            <p:cNvSpPr/>
            <p:nvPr/>
          </p:nvSpPr>
          <p:spPr>
            <a:xfrm rot="20308200">
              <a:off x="7707240" y="715680"/>
              <a:ext cx="543960" cy="2156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Medium</a:t>
              </a:r>
              <a:endParaRPr b="0" lang="en-US" sz="800" strike="noStrike" u="none">
                <a:solidFill>
                  <a:srgbClr val="000000"/>
                </a:solidFill>
                <a:effectLst/>
                <a:uFillTx/>
                <a:latin typeface="Arial"/>
              </a:endParaRPr>
            </a:p>
          </p:txBody>
        </p:sp>
        <p:sp>
          <p:nvSpPr>
            <p:cNvPr id="81" name=""/>
            <p:cNvSpPr/>
            <p:nvPr/>
          </p:nvSpPr>
          <p:spPr>
            <a:xfrm rot="20308200">
              <a:off x="8256960" y="718920"/>
              <a:ext cx="38484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Book Antiqua"/>
                </a:rPr>
                <a:t>High</a:t>
              </a:r>
              <a:endParaRPr b="0" lang="en-US" sz="800" strike="noStrike" u="none">
                <a:solidFill>
                  <a:srgbClr val="000000"/>
                </a:solidFill>
                <a:effectLst/>
                <a:uFillTx/>
                <a:latin typeface="Arial"/>
              </a:endParaRPr>
            </a:p>
          </p:txBody>
        </p:sp>
      </p:grpSp>
      <p:grpSp>
        <p:nvGrpSpPr>
          <p:cNvPr id="82" name=""/>
          <p:cNvGrpSpPr/>
          <p:nvPr/>
        </p:nvGrpSpPr>
        <p:grpSpPr>
          <a:xfrm>
            <a:off x="7343640" y="1631880"/>
            <a:ext cx="1371600" cy="228600"/>
            <a:chOff x="7343640" y="1631880"/>
            <a:chExt cx="1371600" cy="228600"/>
          </a:xfrm>
        </p:grpSpPr>
        <p:sp>
          <p:nvSpPr>
            <p:cNvPr id="83" name=""/>
            <p:cNvSpPr/>
            <p:nvPr/>
          </p:nvSpPr>
          <p:spPr>
            <a:xfrm>
              <a:off x="7343640" y="1631880"/>
              <a:ext cx="457200" cy="228600"/>
            </a:xfrm>
            <a:prstGeom prst="rect">
              <a:avLst/>
            </a:prstGeom>
            <a:solidFill>
              <a:srgbClr val="000066"/>
            </a:solidFill>
            <a:ln w="1260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4" name=""/>
            <p:cNvSpPr/>
            <p:nvPr/>
          </p:nvSpPr>
          <p:spPr>
            <a:xfrm>
              <a:off x="7800840" y="1631880"/>
              <a:ext cx="457200" cy="228600"/>
            </a:xfrm>
            <a:prstGeom prst="rect">
              <a:avLst/>
            </a:prstGeom>
            <a:noFill/>
            <a:ln w="1260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5" name=""/>
            <p:cNvSpPr/>
            <p:nvPr/>
          </p:nvSpPr>
          <p:spPr>
            <a:xfrm>
              <a:off x="8258040" y="1631880"/>
              <a:ext cx="457200" cy="228600"/>
            </a:xfrm>
            <a:prstGeom prst="rect">
              <a:avLst/>
            </a:prstGeom>
            <a:noFill/>
            <a:ln w="1260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6" name=""/>
            <p:cNvSpPr/>
            <p:nvPr/>
          </p:nvSpPr>
          <p:spPr>
            <a:xfrm>
              <a:off x="7800840" y="1631880"/>
              <a:ext cx="457200" cy="228600"/>
            </a:xfrm>
            <a:prstGeom prst="rect">
              <a:avLst/>
            </a:prstGeom>
            <a:solidFill>
              <a:srgbClr val="000066"/>
            </a:solidFill>
            <a:ln w="1260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87" name=""/>
          <p:cNvSpPr/>
          <p:nvPr/>
        </p:nvSpPr>
        <p:spPr>
          <a:xfrm>
            <a:off x="833760" y="525600"/>
            <a:ext cx="81180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Issues</a:t>
            </a:r>
            <a:endParaRPr b="0" lang="en-US" sz="1600" strike="noStrike" u="none">
              <a:solidFill>
                <a:srgbClr val="000000"/>
              </a:solidFill>
              <a:effectLst/>
              <a:uFillTx/>
              <a:latin typeface="Arial"/>
            </a:endParaRPr>
          </a:p>
        </p:txBody>
      </p:sp>
      <p:sp>
        <p:nvSpPr>
          <p:cNvPr id="88" name=""/>
          <p:cNvSpPr/>
          <p:nvPr/>
        </p:nvSpPr>
        <p:spPr>
          <a:xfrm>
            <a:off x="3464280" y="582480"/>
            <a:ext cx="239940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Proposed Action Plans</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p:nvPr>
        </p:nvSpPr>
        <p:spPr>
          <a:xfrm>
            <a:off x="361440" y="1647360"/>
            <a:ext cx="8458200" cy="4473720"/>
          </a:xfrm>
          <a:prstGeom prst="rect">
            <a:avLst/>
          </a:prstGeom>
          <a:noFill/>
          <a:ln w="0">
            <a:noFill/>
          </a:ln>
        </p:spPr>
        <p:txBody>
          <a:bodyPr lIns="0" rIns="0" tIns="0" bIns="0" anchor="t">
            <a:normAutofit/>
          </a:bodyPr>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London financial commodity desk acts as a satellite desk to the Houston operations, with one central FX book being managed</a:t>
            </a:r>
            <a:endParaRPr b="0" lang="en-US" sz="18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Both the London and Houston desks trade in FX positions with a “prop” book recording these deals separately from the Hedge book, however London prop deals are only entered into on behalf of Houston due to SFA limitations</a:t>
            </a:r>
            <a:endParaRPr b="0" lang="en-US" sz="18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London desk enters approximately 3 - 5 prop trades per week and approximately 10 - 15 hedging trades (including rollovers) per day</a:t>
            </a:r>
            <a:endParaRPr b="0" lang="en-US" sz="18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Commodity desks converse with the FX desk in preparing for deals, the desk advises on market conditions and rates</a:t>
            </a:r>
            <a:endParaRPr b="0" lang="en-US" sz="18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FX hedging is initiated by the commodity desks contacting the FX desk</a:t>
            </a:r>
            <a:endParaRPr b="0" lang="en-US" sz="1800" strike="noStrike" u="none">
              <a:solidFill>
                <a:srgbClr val="000000"/>
              </a:solidFill>
              <a:effectLst/>
              <a:uFillTx/>
              <a:latin typeface="Arial"/>
            </a:endParaRPr>
          </a:p>
        </p:txBody>
      </p:sp>
      <p:sp>
        <p:nvSpPr>
          <p:cNvPr id="28" name="PlaceHolder 2"/>
          <p:cNvSpPr>
            <a:spLocks noGrp="1"/>
          </p:cNvSpPr>
          <p:nvPr>
            <p:ph type="title"/>
          </p:nvPr>
        </p:nvSpPr>
        <p:spPr>
          <a:xfrm>
            <a:off x="412560" y="139680"/>
            <a:ext cx="8458200" cy="55872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FX hedging and trading operations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p:nvPr>
        </p:nvSpPr>
        <p:spPr>
          <a:xfrm>
            <a:off x="361440" y="1647360"/>
            <a:ext cx="8458200" cy="4473720"/>
          </a:xfrm>
          <a:prstGeom prst="rect">
            <a:avLst/>
          </a:prstGeom>
          <a:noFill/>
          <a:ln w="0">
            <a:noFill/>
          </a:ln>
        </p:spPr>
        <p:txBody>
          <a:bodyPr lIns="0" rIns="0" tIns="0" bIns="0" anchor="t">
            <a:normAutofit/>
          </a:bodyPr>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FX/IR desk does not always hedge 100% of small FX exposures (</a:t>
            </a:r>
            <a:r>
              <a:rPr b="0" lang="en-US" sz="1800" strike="noStrike" u="sng">
                <a:solidFill>
                  <a:srgbClr val="000000"/>
                </a:solidFill>
                <a:effectLst/>
                <a:uFillTx/>
                <a:latin typeface="Arial"/>
              </a:rPr>
              <a:t>&lt;</a:t>
            </a:r>
            <a:r>
              <a:rPr b="0" lang="en-US" sz="1800" strike="noStrike" u="none">
                <a:solidFill>
                  <a:srgbClr val="000000"/>
                </a:solidFill>
                <a:effectLst/>
                <a:uFillTx/>
                <a:latin typeface="Arial"/>
              </a:rPr>
              <a:t> $500 equiv.) and does not perfectly hedge short IR exposures (</a:t>
            </a:r>
            <a:r>
              <a:rPr b="0" lang="en-US" sz="1800" strike="noStrike" u="sng">
                <a:solidFill>
                  <a:srgbClr val="000000"/>
                </a:solidFill>
                <a:effectLst/>
                <a:uFillTx/>
                <a:latin typeface="Arial"/>
              </a:rPr>
              <a:t>&lt;</a:t>
            </a:r>
            <a:r>
              <a:rPr b="0" lang="en-US" sz="1800" strike="noStrike" u="none">
                <a:solidFill>
                  <a:srgbClr val="000000"/>
                </a:solidFill>
                <a:effectLst/>
                <a:uFillTx/>
                <a:latin typeface="Arial"/>
              </a:rPr>
              <a:t> 1 year) through the forward FX market</a:t>
            </a:r>
            <a:endParaRPr b="0" lang="en-US" sz="18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Infinity reports hedge positions by commodity desk daily, which is available on the S:\ drive in Excel format</a:t>
            </a:r>
            <a:endParaRPr b="0" lang="en-US" sz="18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 long dated exposure will require the FX desk to liaise with the IR trader to trade in both the FX spot market and in the forward, swap and bond interest rate markets</a:t>
            </a:r>
            <a:endParaRPr b="0" lang="en-US" sz="18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Short dated exposures (up to 2 years) are hedged in the forward FX market</a:t>
            </a:r>
            <a:endParaRPr b="0" lang="en-US" sz="1800" strike="noStrike" u="none">
              <a:solidFill>
                <a:srgbClr val="000000"/>
              </a:solidFill>
              <a:effectLst/>
              <a:uFillTx/>
              <a:latin typeface="Arial"/>
            </a:endParaRPr>
          </a:p>
        </p:txBody>
      </p:sp>
      <p:sp>
        <p:nvSpPr>
          <p:cNvPr id="30" name="PlaceHolder 2"/>
          <p:cNvSpPr>
            <a:spLocks noGrp="1"/>
          </p:cNvSpPr>
          <p:nvPr>
            <p:ph type="title"/>
          </p:nvPr>
        </p:nvSpPr>
        <p:spPr>
          <a:xfrm>
            <a:off x="412560" y="139680"/>
            <a:ext cx="8458200" cy="55872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FX hedging and trading operations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p:nvPr>
        </p:nvSpPr>
        <p:spPr>
          <a:xfrm>
            <a:off x="221760" y="1101240"/>
            <a:ext cx="8458200" cy="4473720"/>
          </a:xfrm>
          <a:prstGeom prst="rect">
            <a:avLst/>
          </a:prstGeom>
          <a:noFill/>
          <a:ln w="0">
            <a:noFill/>
          </a:ln>
        </p:spPr>
        <p:txBody>
          <a:bodyPr lIns="0" rIns="0" tIns="0" bIns="0" anchor="t">
            <a:normAutofit/>
          </a:bodyPr>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Desks calculate their own rho and theta.  Theta and Rho rely on the book curve being used, therefore a GBP book will calculate theta and rho on the GBP value of the deals booked </a:t>
            </a:r>
            <a:endParaRPr b="0" lang="en-US" sz="16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Forward cashflows are consolidated from each desk into Infinity via the Auto-Rho process except in the case of coal which manually report Rho daily to Houston</a:t>
            </a:r>
            <a:endParaRPr b="0" lang="en-US" sz="16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Interest rate exposure is managed globally by Houston, using the Auto-Rho reports. Auto-Rho apply the US Prime and European yield curves for each currency, and reports by currency and time bucket.</a:t>
            </a:r>
            <a:endParaRPr b="0" lang="en-US" sz="16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London financial trading desk receives Infinity interest rate exposure reports for EUR, GBP, NOK and SEK twice daily by fax, and manages these exposures</a:t>
            </a:r>
            <a:endParaRPr b="0" lang="en-US" sz="16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Houston input US and Canadian interest rate curves into Infinity and the London desk inputs European interest rate curves</a:t>
            </a:r>
            <a:endParaRPr b="0" lang="en-US" sz="16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closing US interest rate curves and spot rates are passed to the books via Infinity downloads to the S drive in the morning of the following day for their own DPRs</a:t>
            </a:r>
            <a:endParaRPr b="0" lang="en-US" sz="1600" strike="noStrike" u="none">
              <a:solidFill>
                <a:srgbClr val="000000"/>
              </a:solidFill>
              <a:effectLst/>
              <a:uFillTx/>
              <a:latin typeface="Arial"/>
            </a:endParaRPr>
          </a:p>
        </p:txBody>
      </p:sp>
      <p:sp>
        <p:nvSpPr>
          <p:cNvPr id="32" name="PlaceHolder 2"/>
          <p:cNvSpPr>
            <a:spLocks noGrp="1"/>
          </p:cNvSpPr>
          <p:nvPr>
            <p:ph type="title"/>
          </p:nvPr>
        </p:nvSpPr>
        <p:spPr>
          <a:xfrm>
            <a:off x="412560" y="139680"/>
            <a:ext cx="8458200" cy="55872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IR Exposure</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3" name=""/>
          <p:cNvGraphicFramePr/>
          <p:nvPr/>
        </p:nvGraphicFramePr>
        <p:xfrm>
          <a:off x="41400" y="1320840"/>
          <a:ext cx="9102600" cy="5537160"/>
        </p:xfrm>
        <a:graphic>
          <a:graphicData uri="http://schemas.openxmlformats.org/presentationml/2006/ole">
            <p:oleObj r:id="rId1" spid="">
              <p:embed/>
              <p:pic>
                <p:nvPicPr>
                  <p:cNvPr id="34" name="" descr=""/>
                  <p:cNvPicPr/>
                  <p:nvPr/>
                </p:nvPicPr>
                <p:blipFill>
                  <a:blip r:embed="rId2"/>
                  <a:stretch/>
                </p:blipFill>
                <p:spPr>
                  <a:xfrm>
                    <a:off x="41400" y="1320840"/>
                    <a:ext cx="9102600" cy="5537160"/>
                  </a:xfrm>
                  <a:prstGeom prst="rect">
                    <a:avLst/>
                  </a:prstGeom>
                  <a:noFill/>
                  <a:ln w="0">
                    <a:noFill/>
                  </a:ln>
                </p:spPr>
              </p:pic>
            </p:oleObj>
          </a:graphicData>
        </a:graphic>
      </p:graphicFrame>
      <p:sp>
        <p:nvSpPr>
          <p:cNvPr id="35" name="PlaceHolder 1"/>
          <p:cNvSpPr>
            <a:spLocks noGrp="1"/>
          </p:cNvSpPr>
          <p:nvPr>
            <p:ph type="title"/>
          </p:nvPr>
        </p:nvSpPr>
        <p:spPr>
          <a:xfrm>
            <a:off x="412560" y="139680"/>
            <a:ext cx="8458200" cy="53352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FX operations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6" name=""/>
          <p:cNvGraphicFramePr/>
          <p:nvPr/>
        </p:nvGraphicFramePr>
        <p:xfrm>
          <a:off x="384120" y="1227240"/>
          <a:ext cx="8487000" cy="5630760"/>
        </p:xfrm>
        <a:graphic>
          <a:graphicData uri="http://schemas.openxmlformats.org/presentationml/2006/ole">
            <p:oleObj r:id="rId1" spid="">
              <p:embed/>
              <p:pic>
                <p:nvPicPr>
                  <p:cNvPr id="37" name="" descr=""/>
                  <p:cNvPicPr/>
                  <p:nvPr/>
                </p:nvPicPr>
                <p:blipFill>
                  <a:blip r:embed="rId2"/>
                  <a:stretch/>
                </p:blipFill>
                <p:spPr>
                  <a:xfrm>
                    <a:off x="384120" y="1227240"/>
                    <a:ext cx="8487000" cy="5630760"/>
                  </a:xfrm>
                  <a:prstGeom prst="rect">
                    <a:avLst/>
                  </a:prstGeom>
                  <a:noFill/>
                  <a:ln w="0">
                    <a:noFill/>
                  </a:ln>
                </p:spPr>
              </p:pic>
            </p:oleObj>
          </a:graphicData>
        </a:graphic>
      </p:graphicFrame>
      <p:sp>
        <p:nvSpPr>
          <p:cNvPr id="38" name="PlaceHolder 1"/>
          <p:cNvSpPr>
            <a:spLocks noGrp="1"/>
          </p:cNvSpPr>
          <p:nvPr>
            <p:ph type="title"/>
          </p:nvPr>
        </p:nvSpPr>
        <p:spPr>
          <a:xfrm>
            <a:off x="412560" y="139680"/>
            <a:ext cx="8458200" cy="53352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FX operations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9" name=""/>
          <p:cNvGraphicFramePr/>
          <p:nvPr/>
        </p:nvGraphicFramePr>
        <p:xfrm>
          <a:off x="407880" y="1050840"/>
          <a:ext cx="8264520" cy="5289480"/>
        </p:xfrm>
        <a:graphic>
          <a:graphicData uri="http://schemas.openxmlformats.org/presentationml/2006/ole">
            <p:oleObj r:id="rId1" spid="">
              <p:embed/>
              <p:pic>
                <p:nvPicPr>
                  <p:cNvPr id="40" name="" descr=""/>
                  <p:cNvPicPr/>
                  <p:nvPr/>
                </p:nvPicPr>
                <p:blipFill>
                  <a:blip r:embed="rId2"/>
                  <a:stretch/>
                </p:blipFill>
                <p:spPr>
                  <a:xfrm>
                    <a:off x="407880" y="1050840"/>
                    <a:ext cx="8264520" cy="5289480"/>
                  </a:xfrm>
                  <a:prstGeom prst="rect">
                    <a:avLst/>
                  </a:prstGeom>
                  <a:noFill/>
                  <a:ln w="0">
                    <a:noFill/>
                  </a:ln>
                </p:spPr>
              </p:pic>
            </p:oleObj>
          </a:graphicData>
        </a:graphic>
      </p:graphicFrame>
      <p:sp>
        <p:nvSpPr>
          <p:cNvPr id="41" name="PlaceHolder 1"/>
          <p:cNvSpPr>
            <a:spLocks noGrp="1"/>
          </p:cNvSpPr>
          <p:nvPr>
            <p:ph type="title"/>
          </p:nvPr>
        </p:nvSpPr>
        <p:spPr>
          <a:xfrm>
            <a:off x="412560" y="139680"/>
            <a:ext cx="8458200" cy="5205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FX operations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42" name=""/>
          <p:cNvGraphicFramePr/>
          <p:nvPr/>
        </p:nvGraphicFramePr>
        <p:xfrm>
          <a:off x="243000" y="944640"/>
          <a:ext cx="8602560" cy="5441760"/>
        </p:xfrm>
        <a:graphic>
          <a:graphicData uri="http://schemas.openxmlformats.org/presentationml/2006/ole">
            <p:oleObj r:id="rId1" spid="">
              <p:embed/>
              <p:pic>
                <p:nvPicPr>
                  <p:cNvPr id="43" name="" descr=""/>
                  <p:cNvPicPr/>
                  <p:nvPr/>
                </p:nvPicPr>
                <p:blipFill>
                  <a:blip r:embed="rId2"/>
                  <a:stretch/>
                </p:blipFill>
                <p:spPr>
                  <a:xfrm>
                    <a:off x="243000" y="944640"/>
                    <a:ext cx="8602560" cy="5441760"/>
                  </a:xfrm>
                  <a:prstGeom prst="rect">
                    <a:avLst/>
                  </a:prstGeom>
                  <a:noFill/>
                  <a:ln w="0">
                    <a:noFill/>
                  </a:ln>
                </p:spPr>
              </p:pic>
            </p:oleObj>
          </a:graphicData>
        </a:graphic>
      </p:graphicFrame>
      <p:graphicFrame>
        <p:nvGraphicFramePr>
          <p:cNvPr id="44" name=""/>
          <p:cNvGraphicFramePr/>
          <p:nvPr/>
        </p:nvGraphicFramePr>
        <p:xfrm>
          <a:off x="257040" y="2022480"/>
          <a:ext cx="8591760" cy="69840"/>
        </p:xfrm>
        <a:graphic>
          <a:graphicData uri="http://schemas.openxmlformats.org/presentationml/2006/ole">
            <p:oleObj r:id="rId3" spid="">
              <p:embed/>
              <p:pic>
                <p:nvPicPr>
                  <p:cNvPr id="45" name="" descr=""/>
                  <p:cNvPicPr/>
                  <p:nvPr/>
                </p:nvPicPr>
                <p:blipFill>
                  <a:blip r:embed="rId4"/>
                  <a:stretch/>
                </p:blipFill>
                <p:spPr>
                  <a:xfrm>
                    <a:off x="257040" y="2022480"/>
                    <a:ext cx="8591760" cy="69840"/>
                  </a:xfrm>
                  <a:prstGeom prst="rect">
                    <a:avLst/>
                  </a:prstGeom>
                  <a:noFill/>
                  <a:ln w="0">
                    <a:noFill/>
                  </a:ln>
                </p:spPr>
              </p:pic>
            </p:oleObj>
          </a:graphicData>
        </a:graphic>
      </p:graphicFrame>
      <p:graphicFrame>
        <p:nvGraphicFramePr>
          <p:cNvPr id="46" name=""/>
          <p:cNvGraphicFramePr/>
          <p:nvPr/>
        </p:nvGraphicFramePr>
        <p:xfrm>
          <a:off x="3624120" y="3076560"/>
          <a:ext cx="293760" cy="273240"/>
        </p:xfrm>
        <a:graphic>
          <a:graphicData uri="http://schemas.openxmlformats.org/presentationml/2006/ole">
            <p:oleObj r:id="rId5" spid="">
              <p:embed/>
              <p:pic>
                <p:nvPicPr>
                  <p:cNvPr id="47" name="" descr=""/>
                  <p:cNvPicPr/>
                  <p:nvPr/>
                </p:nvPicPr>
                <p:blipFill>
                  <a:blip r:embed="rId6"/>
                  <a:stretch/>
                </p:blipFill>
                <p:spPr>
                  <a:xfrm>
                    <a:off x="3624120" y="3076560"/>
                    <a:ext cx="293760" cy="273240"/>
                  </a:xfrm>
                  <a:prstGeom prst="rect">
                    <a:avLst/>
                  </a:prstGeom>
                  <a:noFill/>
                  <a:ln w="0">
                    <a:noFill/>
                  </a:ln>
                </p:spPr>
              </p:pic>
            </p:oleObj>
          </a:graphicData>
        </a:graphic>
      </p:graphicFrame>
      <p:sp>
        <p:nvSpPr>
          <p:cNvPr id="48" name="PlaceHolder 1"/>
          <p:cNvSpPr>
            <a:spLocks noGrp="1"/>
          </p:cNvSpPr>
          <p:nvPr>
            <p:ph type="title"/>
          </p:nvPr>
        </p:nvSpPr>
        <p:spPr>
          <a:xfrm>
            <a:off x="412560" y="139320"/>
            <a:ext cx="8458200" cy="46980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FX operations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49" name=""/>
          <p:cNvGraphicFramePr/>
          <p:nvPr/>
        </p:nvGraphicFramePr>
        <p:xfrm>
          <a:off x="495360" y="1011240"/>
          <a:ext cx="8310600" cy="5349960"/>
        </p:xfrm>
        <a:graphic>
          <a:graphicData uri="http://schemas.openxmlformats.org/presentationml/2006/ole">
            <p:oleObj r:id="rId1" spid="">
              <p:embed/>
              <p:pic>
                <p:nvPicPr>
                  <p:cNvPr id="50" name="" descr=""/>
                  <p:cNvPicPr/>
                  <p:nvPr/>
                </p:nvPicPr>
                <p:blipFill>
                  <a:blip r:embed="rId2"/>
                  <a:stretch/>
                </p:blipFill>
                <p:spPr>
                  <a:xfrm>
                    <a:off x="495360" y="1011240"/>
                    <a:ext cx="8310600" cy="5349960"/>
                  </a:xfrm>
                  <a:prstGeom prst="rect">
                    <a:avLst/>
                  </a:prstGeom>
                  <a:noFill/>
                  <a:ln w="0">
                    <a:noFill/>
                  </a:ln>
                </p:spPr>
              </p:pic>
            </p:oleObj>
          </a:graphicData>
        </a:graphic>
      </p:graphicFrame>
      <p:sp>
        <p:nvSpPr>
          <p:cNvPr id="51" name="PlaceHolder 1"/>
          <p:cNvSpPr>
            <a:spLocks noGrp="1"/>
          </p:cNvSpPr>
          <p:nvPr>
            <p:ph type="title"/>
          </p:nvPr>
        </p:nvSpPr>
        <p:spPr>
          <a:xfrm>
            <a:off x="412560" y="139680"/>
            <a:ext cx="8458200" cy="55872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FX operations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11899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2000-05-15T21:49:54Z</dcterms:created>
  <dc:creator>Arthur Andersen</dc:creator>
  <dc:description>V 1.0</dc:description>
  <dc:language>en-US</dc:language>
  <cp:lastModifiedBy>Arthur Andersen</cp:lastModifiedBy>
  <cp:lastPrinted>2000-09-27T09:02:42Z</cp:lastPrinted>
  <dcterms:modified xsi:type="dcterms:W3CDTF">2000-10-18T08:25:39Z</dcterms:modified>
  <cp:revision>598</cp:revision>
  <dc:subject>PowerPoint 97 template</dc:subject>
  <dc:title>ENA SAP Project Update</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cheme">
    <vt:lpwstr> 2</vt:lpwstr>
  </property>
</Properties>
</file>