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2.png" ContentType="image/png"/>
  <Override PartName="/ppt/media/image3.png" ContentType="image/png"/>
  <Override PartName="/ppt/media/image14.wmf" ContentType="image/x-wmf"/>
  <Override PartName="/ppt/media/image5.wmf" ContentType="image/x-wmf"/>
  <Override PartName="/ppt/media/image6.wmf" ContentType="image/x-wmf"/>
  <Override PartName="/ppt/media/image1.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12.wmf" ContentType="image/x-wmf"/>
  <Override PartName="/ppt/media/image9.wmf" ContentType="image/x-wmf"/>
  <Override PartName="/ppt/media/image13.wmf" ContentType="image/x-wmf"/>
  <Override PartName="/ppt/media/image4.wmf" ContentType="image/x-wmf"/>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33.xml.rels" ContentType="application/vnd.openxmlformats-package.relationships+xml"/>
  <Override PartName="/ppt/slides/_rels/slide10.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31.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32.xml.rels" ContentType="application/vnd.openxmlformats-package.relationships+xml"/>
  <Override PartName="/ppt/slides/_rels/slide44.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32.xml" ContentType="application/vnd.openxmlformats-officedocument.presentationml.slide+xml"/>
  <Override PartName="/ppt/slides/slide44.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Lst>
  <p:sldSz cx="9144000" cy="6858000"/>
  <p:notesSz cx="6616700" cy="992505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12560" y="13968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Click to edit the title text format</a:t>
            </a:r>
            <a:endParaRPr b="0" lang="en-US" sz="2600" strike="noStrike" u="none">
              <a:solidFill>
                <a:srgbClr val="ff6600"/>
              </a:solidFill>
              <a:effectLst/>
              <a:uFillTx/>
              <a:latin typeface="Arial"/>
            </a:endParaRPr>
          </a:p>
        </p:txBody>
      </p:sp>
      <p:sp>
        <p:nvSpPr>
          <p:cNvPr id="1" name="PlaceHolder 2"/>
          <p:cNvSpPr>
            <a:spLocks noGrp="1"/>
          </p:cNvSpPr>
          <p:nvPr>
            <p:ph type="body"/>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958680" indent="-2854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378080" indent="-22860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56852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2" name=""/>
          <p:cNvSpPr/>
          <p:nvPr/>
        </p:nvSpPr>
        <p:spPr>
          <a:xfrm>
            <a:off x="1816200" y="6356520"/>
            <a:ext cx="4886280" cy="12600"/>
          </a:xfrm>
          <a:prstGeom prst="line">
            <a:avLst/>
          </a:prstGeom>
          <a:ln w="57240">
            <a:solidFill>
              <a:srgbClr val="0033cc"/>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pic>
        <p:nvPicPr>
          <p:cNvPr id="3" name="" descr=""/>
          <p:cNvPicPr/>
          <p:nvPr/>
        </p:nvPicPr>
        <p:blipFill>
          <a:blip r:embed="rId2"/>
          <a:stretch/>
        </p:blipFill>
        <p:spPr>
          <a:xfrm>
            <a:off x="6888240" y="6040440"/>
            <a:ext cx="2289240" cy="817560"/>
          </a:xfrm>
          <a:prstGeom prst="rect">
            <a:avLst/>
          </a:prstGeom>
          <a:noFill/>
          <a:ln w="0">
            <a:noFill/>
          </a:ln>
        </p:spPr>
      </p:pic>
      <p:graphicFrame>
        <p:nvGraphicFramePr>
          <p:cNvPr id="4" name=""/>
          <p:cNvGraphicFramePr/>
          <p:nvPr/>
        </p:nvGraphicFramePr>
        <p:xfrm>
          <a:off x="0" y="5918040"/>
          <a:ext cx="2695680" cy="743040"/>
        </p:xfrm>
        <a:graphic>
          <a:graphicData uri="http://schemas.openxmlformats.org/presentationml/2006/ole">
            <p:oleObj r:id="rId3" spid="">
              <p:embed/>
              <p:pic>
                <p:nvPicPr>
                  <p:cNvPr id="5" name="" descr=""/>
                  <p:cNvPicPr/>
                  <p:nvPr/>
                </p:nvPicPr>
                <p:blipFill>
                  <a:blip r:embed="rId4"/>
                  <a:stretch/>
                </p:blipFill>
                <p:spPr>
                  <a:xfrm>
                    <a:off x="0" y="5918040"/>
                    <a:ext cx="2695680" cy="743040"/>
                  </a:xfrm>
                  <a:prstGeom prst="rect">
                    <a:avLst/>
                  </a:prstGeom>
                  <a:noFill/>
                  <a:ln w="0">
                    <a:noFill/>
                  </a:ln>
                </p:spPr>
              </p:pic>
            </p:oleObj>
          </a:graphicData>
        </a:graphic>
      </p:graphicFrame>
      <p:sp>
        <p:nvSpPr>
          <p:cNvPr id="6" name=""/>
          <p:cNvSpPr/>
          <p:nvPr/>
        </p:nvSpPr>
        <p:spPr>
          <a:xfrm>
            <a:off x="0" y="8380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 name=""/>
          <p:cNvSpPr/>
          <p:nvPr/>
        </p:nvSpPr>
        <p:spPr>
          <a:xfrm>
            <a:off x="5854680" y="6426360"/>
            <a:ext cx="9270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Page </a:t>
            </a:r>
            <a:fld id="{AFDAE690-1AC8-4C52-B966-9F751DB46A94}"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412560" y="13968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Click to edit the title text format</a:t>
            </a:r>
            <a:endParaRPr b="0" lang="en-US" sz="2600" strike="noStrike" u="none">
              <a:solidFill>
                <a:srgbClr val="ff6600"/>
              </a:solidFill>
              <a:effectLst/>
              <a:uFillTx/>
              <a:latin typeface="Arial"/>
            </a:endParaRPr>
          </a:p>
        </p:txBody>
      </p:sp>
      <p:sp>
        <p:nvSpPr>
          <p:cNvPr id="9" name="PlaceHolder 2"/>
          <p:cNvSpPr>
            <a:spLocks noGrp="1"/>
          </p:cNvSpPr>
          <p:nvPr>
            <p:ph type="body"/>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958680" indent="-2854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378080" indent="-22860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56852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10" name=""/>
          <p:cNvSpPr/>
          <p:nvPr/>
        </p:nvSpPr>
        <p:spPr>
          <a:xfrm>
            <a:off x="1816200" y="6356520"/>
            <a:ext cx="4886280" cy="12600"/>
          </a:xfrm>
          <a:prstGeom prst="line">
            <a:avLst/>
          </a:prstGeom>
          <a:ln w="57240">
            <a:solidFill>
              <a:srgbClr val="0033cc"/>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pic>
        <p:nvPicPr>
          <p:cNvPr id="11" name="" descr=""/>
          <p:cNvPicPr/>
          <p:nvPr/>
        </p:nvPicPr>
        <p:blipFill>
          <a:blip r:embed="rId2"/>
          <a:stretch/>
        </p:blipFill>
        <p:spPr>
          <a:xfrm>
            <a:off x="6888240" y="6040440"/>
            <a:ext cx="2289240" cy="817560"/>
          </a:xfrm>
          <a:prstGeom prst="rect">
            <a:avLst/>
          </a:prstGeom>
          <a:noFill/>
          <a:ln w="0">
            <a:noFill/>
          </a:ln>
        </p:spPr>
      </p:pic>
      <p:graphicFrame>
        <p:nvGraphicFramePr>
          <p:cNvPr id="12" name=""/>
          <p:cNvGraphicFramePr/>
          <p:nvPr/>
        </p:nvGraphicFramePr>
        <p:xfrm>
          <a:off x="0" y="5918040"/>
          <a:ext cx="2695680" cy="743040"/>
        </p:xfrm>
        <a:graphic>
          <a:graphicData uri="http://schemas.openxmlformats.org/presentationml/2006/ole">
            <p:oleObj r:id="rId3" spid="">
              <p:embed/>
              <p:pic>
                <p:nvPicPr>
                  <p:cNvPr id="13" name="" descr=""/>
                  <p:cNvPicPr/>
                  <p:nvPr/>
                </p:nvPicPr>
                <p:blipFill>
                  <a:blip r:embed="rId4"/>
                  <a:stretch/>
                </p:blipFill>
                <p:spPr>
                  <a:xfrm>
                    <a:off x="0" y="5918040"/>
                    <a:ext cx="2695680" cy="743040"/>
                  </a:xfrm>
                  <a:prstGeom prst="rect">
                    <a:avLst/>
                  </a:prstGeom>
                  <a:noFill/>
                  <a:ln w="0">
                    <a:noFill/>
                  </a:ln>
                </p:spPr>
              </p:pic>
            </p:oleObj>
          </a:graphicData>
        </a:graphic>
      </p:graphicFrame>
      <p:sp>
        <p:nvSpPr>
          <p:cNvPr id="14" name=""/>
          <p:cNvSpPr/>
          <p:nvPr/>
        </p:nvSpPr>
        <p:spPr>
          <a:xfrm>
            <a:off x="0" y="8380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 name=""/>
          <p:cNvSpPr/>
          <p:nvPr/>
        </p:nvSpPr>
        <p:spPr>
          <a:xfrm>
            <a:off x="5854680" y="6426360"/>
            <a:ext cx="9270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Page </a:t>
            </a:r>
            <a:fld id="{0E92F220-A5BF-4944-A050-4FAF56A4C742}"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412560" y="13968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Click to edit the title text format</a:t>
            </a:r>
            <a:endParaRPr b="0" lang="en-US" sz="2600" strike="noStrike" u="none">
              <a:solidFill>
                <a:srgbClr val="ff6600"/>
              </a:solidFill>
              <a:effectLst/>
              <a:uFillTx/>
              <a:latin typeface="Arial"/>
            </a:endParaRPr>
          </a:p>
        </p:txBody>
      </p:sp>
      <p:sp>
        <p:nvSpPr>
          <p:cNvPr id="16" name="PlaceHolder 2"/>
          <p:cNvSpPr>
            <a:spLocks noGrp="1"/>
          </p:cNvSpPr>
          <p:nvPr>
            <p:ph type="body"/>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958680" indent="-2854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378080" indent="-22860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56852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17" name=""/>
          <p:cNvSpPr/>
          <p:nvPr/>
        </p:nvSpPr>
        <p:spPr>
          <a:xfrm>
            <a:off x="1816200" y="6356520"/>
            <a:ext cx="4886280" cy="12600"/>
          </a:xfrm>
          <a:prstGeom prst="line">
            <a:avLst/>
          </a:prstGeom>
          <a:ln w="57240">
            <a:solidFill>
              <a:srgbClr val="0033cc"/>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pic>
        <p:nvPicPr>
          <p:cNvPr id="18" name="" descr=""/>
          <p:cNvPicPr/>
          <p:nvPr/>
        </p:nvPicPr>
        <p:blipFill>
          <a:blip r:embed="rId2"/>
          <a:stretch/>
        </p:blipFill>
        <p:spPr>
          <a:xfrm>
            <a:off x="6888240" y="6040440"/>
            <a:ext cx="2289240" cy="817560"/>
          </a:xfrm>
          <a:prstGeom prst="rect">
            <a:avLst/>
          </a:prstGeom>
          <a:noFill/>
          <a:ln w="0">
            <a:noFill/>
          </a:ln>
        </p:spPr>
      </p:pic>
      <p:graphicFrame>
        <p:nvGraphicFramePr>
          <p:cNvPr id="19" name=""/>
          <p:cNvGraphicFramePr/>
          <p:nvPr/>
        </p:nvGraphicFramePr>
        <p:xfrm>
          <a:off x="0" y="5918040"/>
          <a:ext cx="2695680" cy="743040"/>
        </p:xfrm>
        <a:graphic>
          <a:graphicData uri="http://schemas.openxmlformats.org/presentationml/2006/ole">
            <p:oleObj r:id="rId3" spid="">
              <p:embed/>
              <p:pic>
                <p:nvPicPr>
                  <p:cNvPr id="20" name="" descr=""/>
                  <p:cNvPicPr/>
                  <p:nvPr/>
                </p:nvPicPr>
                <p:blipFill>
                  <a:blip r:embed="rId4"/>
                  <a:stretch/>
                </p:blipFill>
                <p:spPr>
                  <a:xfrm>
                    <a:off x="0" y="5918040"/>
                    <a:ext cx="2695680" cy="743040"/>
                  </a:xfrm>
                  <a:prstGeom prst="rect">
                    <a:avLst/>
                  </a:prstGeom>
                  <a:noFill/>
                  <a:ln w="0">
                    <a:noFill/>
                  </a:ln>
                </p:spPr>
              </p:pic>
            </p:oleObj>
          </a:graphicData>
        </a:graphic>
      </p:graphicFrame>
      <p:sp>
        <p:nvSpPr>
          <p:cNvPr id="21" name=""/>
          <p:cNvSpPr/>
          <p:nvPr/>
        </p:nvSpPr>
        <p:spPr>
          <a:xfrm>
            <a:off x="0" y="8380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 name=""/>
          <p:cNvSpPr/>
          <p:nvPr/>
        </p:nvSpPr>
        <p:spPr>
          <a:xfrm>
            <a:off x="5854680" y="6426360"/>
            <a:ext cx="9270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Page </a:t>
            </a:r>
            <a:fld id="{BBC66941-91B5-4353-89FB-849BE1038815}"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3048120" y="2565000"/>
            <a:ext cx="5867280" cy="1981080"/>
          </a:xfrm>
          <a:prstGeom prst="rect">
            <a:avLst/>
          </a:prstGeom>
          <a:noFill/>
          <a:ln w="0">
            <a:noFill/>
          </a:ln>
        </p:spPr>
        <p:txBody>
          <a:bodyPr lIns="0" rIns="0" tIns="0" bIns="0" anchor="t">
            <a:noAutofit/>
          </a:bodyPr>
          <a:p>
            <a:pPr indent="0">
              <a:spcAft>
                <a:spcPts val="2126"/>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Click to edit the title text format</a:t>
            </a:r>
            <a:endParaRPr b="0" lang="en-US" sz="3400" strike="noStrike" u="none">
              <a:solidFill>
                <a:srgbClr val="000000"/>
              </a:solidFill>
              <a:effectLst/>
              <a:uFillTx/>
              <a:latin typeface="Arial"/>
            </a:endParaRPr>
          </a:p>
        </p:txBody>
      </p:sp>
      <p:sp>
        <p:nvSpPr>
          <p:cNvPr id="23" name="PlaceHolder 2"/>
          <p:cNvSpPr>
            <a:spLocks noGrp="1"/>
          </p:cNvSpPr>
          <p:nvPr>
            <p:ph type="ftr" idx="1"/>
          </p:nvPr>
        </p:nvSpPr>
        <p:spPr>
          <a:xfrm>
            <a:off x="361800" y="6624360"/>
            <a:ext cx="2895840" cy="152280"/>
          </a:xfrm>
          <a:prstGeom prst="rect">
            <a:avLst/>
          </a:prstGeom>
          <a:noFill/>
          <a:ln w="0">
            <a:noFill/>
          </a:ln>
        </p:spPr>
        <p:txBody>
          <a:bodyPr lIns="0" rIns="0" tIns="0" bIns="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&lt;footer&gt;</a:t>
            </a:r>
            <a:endParaRPr b="0" lang="en-US" sz="800" strike="noStrike" u="none">
              <a:solidFill>
                <a:srgbClr val="000000"/>
              </a:solidFill>
              <a:effectLst/>
              <a:uFillTx/>
              <a:latin typeface="Times New Roman"/>
            </a:endParaRPr>
          </a:p>
        </p:txBody>
      </p:sp>
      <p:pic>
        <p:nvPicPr>
          <p:cNvPr id="24" name="" descr=""/>
          <p:cNvPicPr/>
          <p:nvPr/>
        </p:nvPicPr>
        <p:blipFill>
          <a:blip r:embed="rId2"/>
          <a:stretch/>
        </p:blipFill>
        <p:spPr>
          <a:xfrm>
            <a:off x="3332160" y="0"/>
            <a:ext cx="2455920" cy="2523960"/>
          </a:xfrm>
          <a:prstGeom prst="rect">
            <a:avLst/>
          </a:prstGeom>
          <a:noFill/>
          <a:ln w="0">
            <a:noFill/>
          </a:ln>
        </p:spPr>
      </p:pic>
      <p:sp>
        <p:nvSpPr>
          <p:cNvPr id="25"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457200" indent="216000"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914400" indent="235080" algn="ctr">
              <a:lnSpc>
                <a:spcPct val="150000"/>
              </a:lnSpc>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Third Outline Level</a:t>
            </a:r>
            <a:endParaRPr b="0" lang="en-US" sz="1500" strike="noStrike" u="none">
              <a:solidFill>
                <a:srgbClr val="000000"/>
              </a:solidFill>
              <a:effectLst/>
              <a:uFillTx/>
              <a:latin typeface="Arial"/>
            </a:endParaRPr>
          </a:p>
          <a:p>
            <a:pPr lvl="3" marL="1371600" indent="196920" algn="ctr">
              <a:spcBef>
                <a:spcPts val="374"/>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Fourth Outline Level</a:t>
            </a:r>
            <a:endParaRPr b="0" lang="en-US" sz="1500" strike="noStrike" u="none">
              <a:solidFill>
                <a:srgbClr val="000000"/>
              </a:solidFill>
              <a:effectLst/>
              <a:uFillTx/>
              <a:latin typeface="Arial"/>
            </a:endParaRPr>
          </a:p>
          <a:p>
            <a:pPr lvl="4" marL="1758960" algn="ctr">
              <a:spcBef>
                <a:spcPts val="374"/>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Fifth Outline Level</a:t>
            </a:r>
            <a:endParaRPr b="0" lang="en-US" sz="1500" strike="noStrike" u="none">
              <a:solidFill>
                <a:srgbClr val="000000"/>
              </a:solidFill>
              <a:effectLst/>
              <a:uFillTx/>
              <a:latin typeface="Arial"/>
            </a:endParaRPr>
          </a:p>
          <a:p>
            <a:pPr lvl="5" marL="175896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Sixth Outline Level</a:t>
            </a:r>
            <a:endParaRPr b="0" lang="en-US" sz="1500" strike="noStrike" u="none">
              <a:solidFill>
                <a:srgbClr val="000000"/>
              </a:solidFill>
              <a:effectLst/>
              <a:uFillTx/>
              <a:latin typeface="Arial"/>
            </a:endParaRPr>
          </a:p>
          <a:p>
            <a:pPr lvl="6" marL="175896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Seventh Outline Level</a:t>
            </a:r>
            <a:endParaRPr b="0" lang="en-US" sz="15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oleObject" Target="../embeddings/oleObject2.bin"/><Relationship Id="rId4" Type="http://schemas.openxmlformats.org/officeDocument/2006/relationships/image" Target="../media/image9.wmf"/><Relationship Id="rId5"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4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2.xml"/>
</Relationships>
</file>

<file path=ppt/slides/_rels/slide4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1.wmf"/><Relationship Id="rId3" Type="http://schemas.openxmlformats.org/officeDocument/2006/relationships/slideLayout" Target="../slideLayouts/slideLayout3.xml"/>
</Relationships>
</file>

<file path=ppt/slides/_rels/slide4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2.wmf"/><Relationship Id="rId3" Type="http://schemas.openxmlformats.org/officeDocument/2006/relationships/slideLayout" Target="../slideLayouts/slideLayout2.xml"/>
</Relationships>
</file>

<file path=ppt/slides/_rels/slide4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3.wmf"/><Relationship Id="rId3" Type="http://schemas.openxmlformats.org/officeDocument/2006/relationships/slideLayout" Target="../slideLayouts/slideLayout2.xml"/>
</Relationships>
</file>

<file path=ppt/slides/_rels/slide4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4.wmf"/><Relationship Id="rId3"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1612440" y="2552400"/>
            <a:ext cx="5867640" cy="1981080"/>
          </a:xfrm>
          <a:prstGeom prst="rect">
            <a:avLst/>
          </a:prstGeom>
          <a:noFill/>
          <a:ln w="0">
            <a:noFill/>
          </a:ln>
        </p:spPr>
        <p:txBody>
          <a:bodyPr lIns="0" rIns="0" tIns="0" bIns="0" anchor="t">
            <a:noAutofit/>
          </a:bodyPr>
          <a:p>
            <a:pPr indent="0" algn="ctr">
              <a:lnSpc>
                <a:spcPct val="100000"/>
              </a:lnSpc>
              <a:spcAft>
                <a:spcPts val="20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Enron Europe</a:t>
            </a:r>
            <a:br>
              <a:rPr sz="3200"/>
            </a:br>
            <a:br>
              <a:rPr sz="3200"/>
            </a:br>
            <a:r>
              <a:rPr b="0" lang="en-US" sz="3200" strike="noStrike" u="none">
                <a:solidFill>
                  <a:srgbClr val="000000"/>
                </a:solidFill>
                <a:effectLst/>
                <a:uFillTx/>
                <a:latin typeface="Book Antiqua"/>
              </a:rPr>
              <a:t>Trading - FX &amp; IR BRM</a:t>
            </a:r>
            <a:endParaRPr b="0" lang="en-US" sz="3200" strike="noStrike" u="none">
              <a:solidFill>
                <a:srgbClr val="000000"/>
              </a:solidFill>
              <a:effectLst/>
              <a:uFillTx/>
              <a:latin typeface="Arial"/>
            </a:endParaRPr>
          </a:p>
        </p:txBody>
      </p:sp>
      <p:sp>
        <p:nvSpPr>
          <p:cNvPr id="27" name="PlaceHolder 2"/>
          <p:cNvSpPr>
            <a:spLocks noGrp="1"/>
          </p:cNvSpPr>
          <p:nvPr>
            <p:ph type="subTitle"/>
          </p:nvPr>
        </p:nvSpPr>
        <p:spPr>
          <a:xfrm>
            <a:off x="1581120" y="4876920"/>
            <a:ext cx="5867280" cy="914400"/>
          </a:xfrm>
          <a:prstGeom prst="rect">
            <a:avLst/>
          </a:prstGeom>
          <a:noFill/>
          <a:ln w="0">
            <a:noFill/>
          </a:ln>
        </p:spPr>
        <p:txBody>
          <a:bodyPr lIns="0" rIns="0" tIns="0" bIns="0" anchor="b">
            <a:noAutofit/>
          </a:bodyPr>
          <a:p>
            <a:pPr indent="0" algn="ctr">
              <a:lnSpc>
                <a:spcPct val="11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Book Antiqua"/>
              </a:rPr>
              <a:t>DRAFT - For discussion purposes only</a:t>
            </a:r>
            <a:endParaRPr b="0" lang="en-US" sz="2600" strike="noStrike" u="none">
              <a:solidFill>
                <a:srgbClr val="000000"/>
              </a:solidFill>
              <a:effectLst/>
              <a:uFillTx/>
              <a:latin typeface="Arial"/>
            </a:endParaRPr>
          </a:p>
        </p:txBody>
      </p:sp>
      <p:sp>
        <p:nvSpPr>
          <p:cNvPr id="28" name=""/>
          <p:cNvSpPr/>
          <p:nvPr/>
        </p:nvSpPr>
        <p:spPr>
          <a:xfrm>
            <a:off x="1816200" y="6356520"/>
            <a:ext cx="486072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pic>
        <p:nvPicPr>
          <p:cNvPr id="29" name="" descr=""/>
          <p:cNvPicPr/>
          <p:nvPr/>
        </p:nvPicPr>
        <p:blipFill>
          <a:blip r:embed="rId1"/>
          <a:stretch/>
        </p:blipFill>
        <p:spPr>
          <a:xfrm>
            <a:off x="6888240" y="6040440"/>
            <a:ext cx="2289240" cy="817560"/>
          </a:xfrm>
          <a:prstGeom prst="rect">
            <a:avLst/>
          </a:prstGeom>
          <a:noFill/>
          <a:ln w="0">
            <a:noFill/>
          </a:ln>
        </p:spPr>
      </p:pic>
      <p:graphicFrame>
        <p:nvGraphicFramePr>
          <p:cNvPr id="30" name=""/>
          <p:cNvGraphicFramePr/>
          <p:nvPr/>
        </p:nvGraphicFramePr>
        <p:xfrm>
          <a:off x="0" y="5918040"/>
          <a:ext cx="2695680" cy="743040"/>
        </p:xfrm>
        <a:graphic>
          <a:graphicData uri="http://schemas.openxmlformats.org/presentationml/2006/ole">
            <p:oleObj r:id="rId2" spid="">
              <p:embed/>
              <p:pic>
                <p:nvPicPr>
                  <p:cNvPr id="31" name="" descr=""/>
                  <p:cNvPicPr/>
                  <p:nvPr/>
                </p:nvPicPr>
                <p:blipFill>
                  <a:blip r:embed="rId3"/>
                  <a:stretch/>
                </p:blipFill>
                <p:spPr>
                  <a:xfrm>
                    <a:off x="0" y="591804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
          <p:cNvSpPr/>
          <p:nvPr/>
        </p:nvSpPr>
        <p:spPr>
          <a:xfrm>
            <a:off x="596880" y="1143000"/>
            <a:ext cx="8077320" cy="541008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99" name=""/>
          <p:cNvSpPr/>
          <p:nvPr/>
        </p:nvSpPr>
        <p:spPr>
          <a:xfrm>
            <a:off x="1968480" y="1041480"/>
            <a:ext cx="1066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Transaction Currency</a:t>
            </a:r>
            <a:endParaRPr b="0" lang="en-US" sz="1200" strike="noStrike" u="none">
              <a:solidFill>
                <a:srgbClr val="000000"/>
              </a:solidFill>
              <a:effectLst/>
              <a:uFillTx/>
              <a:latin typeface="Arial"/>
            </a:endParaRPr>
          </a:p>
        </p:txBody>
      </p:sp>
      <p:sp>
        <p:nvSpPr>
          <p:cNvPr id="100" name=""/>
          <p:cNvSpPr/>
          <p:nvPr/>
        </p:nvSpPr>
        <p:spPr>
          <a:xfrm>
            <a:off x="3975120" y="1054080"/>
            <a:ext cx="114300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Book Currency</a:t>
            </a:r>
            <a:endParaRPr b="0" lang="en-US" sz="1200" strike="noStrike" u="none">
              <a:solidFill>
                <a:srgbClr val="000000"/>
              </a:solidFill>
              <a:effectLst/>
              <a:uFillTx/>
              <a:latin typeface="Arial"/>
            </a:endParaRPr>
          </a:p>
        </p:txBody>
      </p:sp>
      <p:sp>
        <p:nvSpPr>
          <p:cNvPr id="101" name=""/>
          <p:cNvSpPr/>
          <p:nvPr/>
        </p:nvSpPr>
        <p:spPr>
          <a:xfrm>
            <a:off x="6121440" y="1041480"/>
            <a:ext cx="95256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Local Currency</a:t>
            </a:r>
            <a:endParaRPr b="0" lang="en-US" sz="1200" strike="noStrike" u="none">
              <a:solidFill>
                <a:srgbClr val="000000"/>
              </a:solidFill>
              <a:effectLst/>
              <a:uFillTx/>
              <a:latin typeface="Arial"/>
            </a:endParaRPr>
          </a:p>
        </p:txBody>
      </p:sp>
      <p:sp>
        <p:nvSpPr>
          <p:cNvPr id="102" name=""/>
          <p:cNvSpPr/>
          <p:nvPr/>
        </p:nvSpPr>
        <p:spPr>
          <a:xfrm>
            <a:off x="7899480" y="1054080"/>
            <a:ext cx="99036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Group Currency</a:t>
            </a:r>
            <a:endParaRPr b="0" lang="en-US" sz="1200" strike="noStrike" u="none">
              <a:solidFill>
                <a:srgbClr val="000000"/>
              </a:solidFill>
              <a:effectLst/>
              <a:uFillTx/>
              <a:latin typeface="Arial"/>
            </a:endParaRPr>
          </a:p>
        </p:txBody>
      </p:sp>
      <p:grpSp>
        <p:nvGrpSpPr>
          <p:cNvPr id="103" name=""/>
          <p:cNvGrpSpPr/>
          <p:nvPr/>
        </p:nvGrpSpPr>
        <p:grpSpPr>
          <a:xfrm>
            <a:off x="444600" y="1619280"/>
            <a:ext cx="8356680" cy="623880"/>
            <a:chOff x="444600" y="1619280"/>
            <a:chExt cx="8356680" cy="623880"/>
          </a:xfrm>
        </p:grpSpPr>
        <p:sp>
          <p:nvSpPr>
            <p:cNvPr id="104" name=""/>
            <p:cNvSpPr/>
            <p:nvPr/>
          </p:nvSpPr>
          <p:spPr>
            <a:xfrm>
              <a:off x="2184480" y="1943280"/>
              <a:ext cx="68580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05" name=""/>
            <p:cNvSpPr/>
            <p:nvPr/>
          </p:nvSpPr>
          <p:spPr>
            <a:xfrm>
              <a:off x="4204080" y="1943280"/>
              <a:ext cx="53316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06" name=""/>
            <p:cNvSpPr/>
            <p:nvPr/>
          </p:nvSpPr>
          <p:spPr>
            <a:xfrm>
              <a:off x="6312240" y="1905120"/>
              <a:ext cx="68580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07" name=""/>
            <p:cNvSpPr/>
            <p:nvPr/>
          </p:nvSpPr>
          <p:spPr>
            <a:xfrm>
              <a:off x="8191800" y="1968840"/>
              <a:ext cx="609480" cy="2743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08" name=""/>
            <p:cNvSpPr/>
            <p:nvPr/>
          </p:nvSpPr>
          <p:spPr>
            <a:xfrm>
              <a:off x="457560" y="1828800"/>
              <a:ext cx="8153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9" name=""/>
            <p:cNvSpPr/>
            <p:nvPr/>
          </p:nvSpPr>
          <p:spPr>
            <a:xfrm>
              <a:off x="4511880" y="1670040"/>
              <a:ext cx="0" cy="133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0" name=""/>
            <p:cNvSpPr/>
            <p:nvPr/>
          </p:nvSpPr>
          <p:spPr>
            <a:xfrm>
              <a:off x="6545520" y="16956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1" name=""/>
            <p:cNvSpPr/>
            <p:nvPr/>
          </p:nvSpPr>
          <p:spPr>
            <a:xfrm>
              <a:off x="2478240" y="16956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2" name=""/>
            <p:cNvSpPr/>
            <p:nvPr/>
          </p:nvSpPr>
          <p:spPr>
            <a:xfrm>
              <a:off x="8579160" y="16830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3" name=""/>
            <p:cNvSpPr/>
            <p:nvPr/>
          </p:nvSpPr>
          <p:spPr>
            <a:xfrm>
              <a:off x="495720" y="1619280"/>
              <a:ext cx="194292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14" name=""/>
            <p:cNvSpPr/>
            <p:nvPr/>
          </p:nvSpPr>
          <p:spPr>
            <a:xfrm>
              <a:off x="444600" y="1708200"/>
              <a:ext cx="0" cy="133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5" name=""/>
            <p:cNvSpPr/>
            <p:nvPr/>
          </p:nvSpPr>
          <p:spPr>
            <a:xfrm>
              <a:off x="2517840" y="1619280"/>
              <a:ext cx="194328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16" name=""/>
            <p:cNvSpPr/>
            <p:nvPr/>
          </p:nvSpPr>
          <p:spPr>
            <a:xfrm>
              <a:off x="4542120" y="1619280"/>
              <a:ext cx="194292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17" name=""/>
            <p:cNvSpPr/>
            <p:nvPr/>
          </p:nvSpPr>
          <p:spPr>
            <a:xfrm>
              <a:off x="6604200" y="1619280"/>
              <a:ext cx="194328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grpSp>
      <p:sp>
        <p:nvSpPr>
          <p:cNvPr id="118" name="PlaceHolder 1"/>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Exposure</a:t>
            </a:r>
            <a:endParaRPr b="0" lang="en-US" sz="2800" strike="noStrike" u="none">
              <a:solidFill>
                <a:srgbClr val="ff6600"/>
              </a:solidFill>
              <a:effectLst/>
              <a:uFillTx/>
              <a:latin typeface="Arial"/>
            </a:endParaRPr>
          </a:p>
        </p:txBody>
      </p:sp>
      <p:sp>
        <p:nvSpPr>
          <p:cNvPr id="119" name=""/>
          <p:cNvSpPr/>
          <p:nvPr/>
        </p:nvSpPr>
        <p:spPr>
          <a:xfrm>
            <a:off x="2680920" y="1920960"/>
            <a:ext cx="1764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6600"/>
                </a:solidFill>
                <a:effectLst/>
                <a:uFillTx/>
                <a:latin typeface="Arial"/>
              </a:rPr>
              <a:t>Transaction exposure</a:t>
            </a:r>
            <a:endParaRPr b="0" lang="en-US" sz="1200" strike="noStrike" u="none">
              <a:solidFill>
                <a:srgbClr val="000000"/>
              </a:solidFill>
              <a:effectLst/>
              <a:uFillTx/>
              <a:latin typeface="Arial"/>
            </a:endParaRPr>
          </a:p>
        </p:txBody>
      </p:sp>
      <p:sp>
        <p:nvSpPr>
          <p:cNvPr id="120" name=""/>
          <p:cNvSpPr/>
          <p:nvPr/>
        </p:nvSpPr>
        <p:spPr>
          <a:xfrm>
            <a:off x="431640" y="2127240"/>
            <a:ext cx="7639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Quantification of Enron Group’s FX exposures arising from Enron Europe:</a:t>
            </a:r>
            <a:endParaRPr b="0" lang="en-US" sz="1800" strike="noStrike" u="none">
              <a:solidFill>
                <a:srgbClr val="000000"/>
              </a:solidFill>
              <a:effectLst/>
              <a:uFillTx/>
              <a:latin typeface="Arial"/>
            </a:endParaRPr>
          </a:p>
        </p:txBody>
      </p:sp>
      <p:sp>
        <p:nvSpPr>
          <p:cNvPr id="121" name=""/>
          <p:cNvSpPr/>
          <p:nvPr/>
        </p:nvSpPr>
        <p:spPr>
          <a:xfrm>
            <a:off x="441360" y="2386080"/>
            <a:ext cx="8007480" cy="4853880"/>
          </a:xfrm>
          <a:prstGeom prst="rect">
            <a:avLst/>
          </a:prstGeom>
          <a:noFill/>
          <a:ln w="0">
            <a:noFill/>
          </a:ln>
        </p:spPr>
        <p:style>
          <a:lnRef idx="0"/>
          <a:fillRef idx="0"/>
          <a:effectRef idx="0"/>
          <a:fontRef idx="minor"/>
        </p:style>
        <p:txBody>
          <a:bodyPr lIns="90000" rIns="90000" tIns="46800" bIns="46800" anchor="t">
            <a:spAutoFit/>
          </a:bodyPr>
          <a:p>
            <a:pPr>
              <a:lnSpc>
                <a:spcPct val="115000"/>
              </a:lnSpc>
              <a:spcBef>
                <a:spcPts val="123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Of the four trading desks reviewed in the BRM none hedge 100% of their transaction exposure.  As at a point in time (August 2000) net unhedged transaction exposure for the four desks reviewed was:</a:t>
            </a:r>
            <a:endParaRPr b="0" lang="en-US" sz="1800" strike="noStrike" u="none">
              <a:solidFill>
                <a:srgbClr val="000000"/>
              </a:solidFill>
              <a:effectLst/>
              <a:uFillTx/>
              <a:latin typeface="Arial"/>
            </a:endParaRPr>
          </a:p>
          <a:p>
            <a:pPr lvl="1" marL="457200">
              <a:lnSpc>
                <a:spcPct val="80000"/>
              </a:lnSpc>
              <a:spcBef>
                <a:spcPts val="6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USD equivalent</a:t>
            </a:r>
            <a:endParaRPr b="0" lang="en-US" sz="1500" strike="noStrike" u="none">
              <a:solidFill>
                <a:srgbClr val="000000"/>
              </a:solidFill>
              <a:effectLst/>
              <a:uFillTx/>
              <a:latin typeface="Arial"/>
            </a:endParaRPr>
          </a:p>
          <a:p>
            <a:pPr lvl="1" marL="457200">
              <a:lnSpc>
                <a:spcPct val="80000"/>
              </a:lnSpc>
              <a:spcBef>
                <a:spcPts val="6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EUR 4.3m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3.7m</a:t>
            </a:r>
            <a:endParaRPr b="0" lang="en-US" sz="1500" strike="noStrike" u="none">
              <a:solidFill>
                <a:srgbClr val="000000"/>
              </a:solidFill>
              <a:effectLst/>
              <a:uFillTx/>
              <a:latin typeface="Arial"/>
            </a:endParaRPr>
          </a:p>
          <a:p>
            <a:pPr>
              <a:lnSpc>
                <a:spcPct val="8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 GBP 33m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46m </a:t>
            </a: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a:p>
            <a:pPr>
              <a:lnSpc>
                <a:spcPct val="80000"/>
              </a:lnSpc>
              <a:spcBef>
                <a:spcPts val="6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CHF 31m</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18m</a:t>
            </a:r>
            <a:r>
              <a:rPr b="0" lang="en-US" sz="1500" strike="noStrike" u="none">
                <a:solidFill>
                  <a:srgbClr val="000000"/>
                </a:solidFill>
                <a:effectLst/>
                <a:uFillTx/>
                <a:latin typeface="Arial"/>
              </a:rPr>
              <a:t>	</a:t>
            </a:r>
            <a:endParaRPr b="0" lang="en-US" sz="1500" strike="noStrike" u="none">
              <a:solidFill>
                <a:srgbClr val="000000"/>
              </a:solidFill>
              <a:effectLst/>
              <a:uFillTx/>
              <a:latin typeface="Arial"/>
            </a:endParaRPr>
          </a:p>
          <a:p>
            <a:pPr>
              <a:lnSpc>
                <a:spcPct val="80000"/>
              </a:lnSpc>
              <a:spcBef>
                <a:spcPts val="6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DKK 24m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2m</a:t>
            </a:r>
            <a:r>
              <a:rPr b="0" lang="en-US" sz="1500" strike="noStrike" u="none">
                <a:solidFill>
                  <a:srgbClr val="000000"/>
                </a:solidFill>
                <a:effectLst/>
                <a:uFillTx/>
                <a:latin typeface="Arial"/>
              </a:rPr>
              <a:t>	</a:t>
            </a:r>
            <a:endParaRPr b="0" lang="en-US" sz="1500" strike="noStrike" u="none">
              <a:solidFill>
                <a:srgbClr val="000000"/>
              </a:solidFill>
              <a:effectLst/>
              <a:uFillTx/>
              <a:latin typeface="Arial"/>
            </a:endParaRPr>
          </a:p>
          <a:p>
            <a:pPr>
              <a:lnSpc>
                <a:spcPct val="80000"/>
              </a:lnSpc>
              <a:spcBef>
                <a:spcPts val="6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ITL 4bn/mth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1.7m</a:t>
            </a:r>
            <a:endParaRPr b="0" lang="en-US" sz="1500" strike="noStrike" u="none">
              <a:solidFill>
                <a:srgbClr val="000000"/>
              </a:solidFill>
              <a:effectLst/>
              <a:uFillTx/>
              <a:latin typeface="Arial"/>
            </a:endParaRPr>
          </a:p>
          <a:p>
            <a:pPr>
              <a:lnSpc>
                <a:spcPct val="80000"/>
              </a:lnSpc>
              <a:spcBef>
                <a:spcPts val="6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DEM 1m/mth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400k</a:t>
            </a:r>
            <a:endParaRPr b="0" lang="en-US" sz="1500" strike="noStrike" u="none">
              <a:solidFill>
                <a:srgbClr val="000000"/>
              </a:solidFill>
              <a:effectLst/>
              <a:uFillTx/>
              <a:latin typeface="Arial"/>
            </a:endParaRPr>
          </a:p>
          <a:p>
            <a:pPr>
              <a:lnSpc>
                <a:spcPct val="90000"/>
              </a:lnSpc>
              <a:spcBef>
                <a:spcPts val="10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Any fluctuations in these currencies will have a direct impact on Enron Europe’s trading results</a:t>
            </a:r>
            <a:endParaRPr b="0" lang="en-US" sz="1800" strike="noStrike" u="none">
              <a:solidFill>
                <a:srgbClr val="000000"/>
              </a:solidFill>
              <a:effectLst/>
              <a:uFillTx/>
              <a:latin typeface="Arial"/>
            </a:endParaRPr>
          </a:p>
          <a:p>
            <a:pP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  This represents an overhedged position in the coal book - refer issue documented on management of Book Translation exposure </a:t>
            </a:r>
            <a:endParaRPr b="0" lang="en-US" sz="1000" strike="noStrike" u="none">
              <a:solidFill>
                <a:srgbClr val="000000"/>
              </a:solidFill>
              <a:effectLst/>
              <a:uFillTx/>
              <a:latin typeface="Arial"/>
            </a:endParaRPr>
          </a:p>
          <a:p>
            <a:pPr>
              <a:lnSpc>
                <a:spcPct val="90000"/>
              </a:lnSpc>
              <a:spcBef>
                <a:spcPts val="10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endParaRPr b="0" lang="en-US" sz="15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
          <p:cNvSpPr/>
          <p:nvPr/>
        </p:nvSpPr>
        <p:spPr>
          <a:xfrm>
            <a:off x="596880" y="1143000"/>
            <a:ext cx="8077320" cy="541008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23" name=""/>
          <p:cNvSpPr/>
          <p:nvPr/>
        </p:nvSpPr>
        <p:spPr>
          <a:xfrm>
            <a:off x="1968480" y="1041480"/>
            <a:ext cx="1066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Transaction Currency</a:t>
            </a:r>
            <a:endParaRPr b="0" lang="en-US" sz="1200" strike="noStrike" u="none">
              <a:solidFill>
                <a:srgbClr val="000000"/>
              </a:solidFill>
              <a:effectLst/>
              <a:uFillTx/>
              <a:latin typeface="Arial"/>
            </a:endParaRPr>
          </a:p>
        </p:txBody>
      </p:sp>
      <p:sp>
        <p:nvSpPr>
          <p:cNvPr id="124" name=""/>
          <p:cNvSpPr/>
          <p:nvPr/>
        </p:nvSpPr>
        <p:spPr>
          <a:xfrm>
            <a:off x="3975120" y="1054080"/>
            <a:ext cx="114300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Book Currency</a:t>
            </a:r>
            <a:endParaRPr b="0" lang="en-US" sz="1200" strike="noStrike" u="none">
              <a:solidFill>
                <a:srgbClr val="000000"/>
              </a:solidFill>
              <a:effectLst/>
              <a:uFillTx/>
              <a:latin typeface="Arial"/>
            </a:endParaRPr>
          </a:p>
        </p:txBody>
      </p:sp>
      <p:sp>
        <p:nvSpPr>
          <p:cNvPr id="125" name=""/>
          <p:cNvSpPr/>
          <p:nvPr/>
        </p:nvSpPr>
        <p:spPr>
          <a:xfrm>
            <a:off x="6121440" y="1041480"/>
            <a:ext cx="95256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Local Currency</a:t>
            </a:r>
            <a:endParaRPr b="0" lang="en-US" sz="1200" strike="noStrike" u="none">
              <a:solidFill>
                <a:srgbClr val="000000"/>
              </a:solidFill>
              <a:effectLst/>
              <a:uFillTx/>
              <a:latin typeface="Arial"/>
            </a:endParaRPr>
          </a:p>
        </p:txBody>
      </p:sp>
      <p:sp>
        <p:nvSpPr>
          <p:cNvPr id="126" name=""/>
          <p:cNvSpPr/>
          <p:nvPr/>
        </p:nvSpPr>
        <p:spPr>
          <a:xfrm>
            <a:off x="7899480" y="1054080"/>
            <a:ext cx="99036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Group Currency</a:t>
            </a:r>
            <a:endParaRPr b="0" lang="en-US" sz="1200" strike="noStrike" u="none">
              <a:solidFill>
                <a:srgbClr val="000000"/>
              </a:solidFill>
              <a:effectLst/>
              <a:uFillTx/>
              <a:latin typeface="Arial"/>
            </a:endParaRPr>
          </a:p>
        </p:txBody>
      </p:sp>
      <p:grpSp>
        <p:nvGrpSpPr>
          <p:cNvPr id="127" name=""/>
          <p:cNvGrpSpPr/>
          <p:nvPr/>
        </p:nvGrpSpPr>
        <p:grpSpPr>
          <a:xfrm>
            <a:off x="482760" y="1631880"/>
            <a:ext cx="8355960" cy="623880"/>
            <a:chOff x="482760" y="1631880"/>
            <a:chExt cx="8355960" cy="623880"/>
          </a:xfrm>
        </p:grpSpPr>
        <p:sp>
          <p:nvSpPr>
            <p:cNvPr id="128" name=""/>
            <p:cNvSpPr/>
            <p:nvPr/>
          </p:nvSpPr>
          <p:spPr>
            <a:xfrm>
              <a:off x="2222280" y="1955880"/>
              <a:ext cx="68544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29" name=""/>
            <p:cNvSpPr/>
            <p:nvPr/>
          </p:nvSpPr>
          <p:spPr>
            <a:xfrm>
              <a:off x="4241880" y="1955880"/>
              <a:ext cx="53280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30" name=""/>
            <p:cNvSpPr/>
            <p:nvPr/>
          </p:nvSpPr>
          <p:spPr>
            <a:xfrm>
              <a:off x="6350040" y="1917720"/>
              <a:ext cx="68544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31" name=""/>
            <p:cNvSpPr/>
            <p:nvPr/>
          </p:nvSpPr>
          <p:spPr>
            <a:xfrm>
              <a:off x="8229600" y="1981440"/>
              <a:ext cx="609120" cy="2743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32" name=""/>
            <p:cNvSpPr/>
            <p:nvPr/>
          </p:nvSpPr>
          <p:spPr>
            <a:xfrm>
              <a:off x="495360" y="1841400"/>
              <a:ext cx="8152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3" name=""/>
            <p:cNvSpPr/>
            <p:nvPr/>
          </p:nvSpPr>
          <p:spPr>
            <a:xfrm>
              <a:off x="4549680" y="1682640"/>
              <a:ext cx="0" cy="133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4" name=""/>
            <p:cNvSpPr/>
            <p:nvPr/>
          </p:nvSpPr>
          <p:spPr>
            <a:xfrm>
              <a:off x="6583320" y="17082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5" name=""/>
            <p:cNvSpPr/>
            <p:nvPr/>
          </p:nvSpPr>
          <p:spPr>
            <a:xfrm>
              <a:off x="2516040" y="17082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6" name=""/>
            <p:cNvSpPr/>
            <p:nvPr/>
          </p:nvSpPr>
          <p:spPr>
            <a:xfrm>
              <a:off x="8616960" y="16956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7" name=""/>
            <p:cNvSpPr/>
            <p:nvPr/>
          </p:nvSpPr>
          <p:spPr>
            <a:xfrm>
              <a:off x="533520" y="1631880"/>
              <a:ext cx="194256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38" name=""/>
            <p:cNvSpPr/>
            <p:nvPr/>
          </p:nvSpPr>
          <p:spPr>
            <a:xfrm>
              <a:off x="482760" y="1720800"/>
              <a:ext cx="0" cy="133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9" name=""/>
            <p:cNvSpPr/>
            <p:nvPr/>
          </p:nvSpPr>
          <p:spPr>
            <a:xfrm>
              <a:off x="2555640" y="1631880"/>
              <a:ext cx="194292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40" name=""/>
            <p:cNvSpPr/>
            <p:nvPr/>
          </p:nvSpPr>
          <p:spPr>
            <a:xfrm>
              <a:off x="4579920" y="1631880"/>
              <a:ext cx="194256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41" name=""/>
            <p:cNvSpPr/>
            <p:nvPr/>
          </p:nvSpPr>
          <p:spPr>
            <a:xfrm>
              <a:off x="6642000" y="1631880"/>
              <a:ext cx="194292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grpSp>
      <p:sp>
        <p:nvSpPr>
          <p:cNvPr id="142" name="PlaceHolder 1"/>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Exposure</a:t>
            </a:r>
            <a:endParaRPr b="0" lang="en-US" sz="2800" strike="noStrike" u="none">
              <a:solidFill>
                <a:srgbClr val="ff6600"/>
              </a:solidFill>
              <a:effectLst/>
              <a:uFillTx/>
              <a:latin typeface="Arial"/>
            </a:endParaRPr>
          </a:p>
        </p:txBody>
      </p:sp>
      <p:sp>
        <p:nvSpPr>
          <p:cNvPr id="143" name=""/>
          <p:cNvSpPr/>
          <p:nvPr/>
        </p:nvSpPr>
        <p:spPr>
          <a:xfrm>
            <a:off x="4686480" y="1971720"/>
            <a:ext cx="1544400" cy="459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6600"/>
                </a:solidFill>
                <a:effectLst/>
                <a:uFillTx/>
                <a:latin typeface="Arial"/>
              </a:rPr>
              <a:t>Book to local </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6600"/>
                </a:solidFill>
                <a:effectLst/>
                <a:uFillTx/>
                <a:latin typeface="Arial"/>
              </a:rPr>
              <a:t>currency exposure</a:t>
            </a:r>
            <a:endParaRPr b="0" lang="en-US" sz="1200" strike="noStrike" u="none">
              <a:solidFill>
                <a:srgbClr val="000000"/>
              </a:solidFill>
              <a:effectLst/>
              <a:uFillTx/>
              <a:latin typeface="Arial"/>
            </a:endParaRPr>
          </a:p>
        </p:txBody>
      </p:sp>
      <p:sp>
        <p:nvSpPr>
          <p:cNvPr id="144" name=""/>
          <p:cNvSpPr/>
          <p:nvPr/>
        </p:nvSpPr>
        <p:spPr>
          <a:xfrm>
            <a:off x="555480" y="2652840"/>
            <a:ext cx="8007480" cy="1145520"/>
          </a:xfrm>
          <a:prstGeom prst="rect">
            <a:avLst/>
          </a:prstGeom>
          <a:noFill/>
          <a:ln w="0">
            <a:noFill/>
          </a:ln>
        </p:spPr>
        <p:style>
          <a:lnRef idx="0"/>
          <a:fillRef idx="0"/>
          <a:effectRef idx="0"/>
          <a:fontRef idx="minor"/>
        </p:style>
        <p:txBody>
          <a:bodyPr lIns="90000" rIns="90000" tIns="46800" bIns="46800" anchor="t">
            <a:spAutoFit/>
          </a:bodyPr>
          <a:p>
            <a:pPr>
              <a:lnSpc>
                <a:spcPct val="105000"/>
              </a:lnSpc>
              <a:spcBef>
                <a:spcPts val="123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endParaRPr b="0" lang="en-US" sz="15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145" name=""/>
          <p:cNvSpPr/>
          <p:nvPr/>
        </p:nvSpPr>
        <p:spPr>
          <a:xfrm>
            <a:off x="581040" y="2995560"/>
            <a:ext cx="8058240" cy="2562840"/>
          </a:xfrm>
          <a:prstGeom prst="rect">
            <a:avLst/>
          </a:prstGeom>
          <a:noFill/>
          <a:ln w="0">
            <a:noFill/>
          </a:ln>
        </p:spPr>
        <p:style>
          <a:lnRef idx="0"/>
          <a:fillRef idx="0"/>
          <a:effectRef idx="0"/>
          <a:fontRef idx="minor"/>
        </p:style>
        <p:txBody>
          <a:bodyPr lIns="90000" rIns="90000" tIns="46800" bIns="46800" anchor="t">
            <a:spAutoFit/>
          </a:bodyPr>
          <a:p>
            <a:pPr marL="482760" indent="-48276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Unrealised profit and loss is booked into SAP in book currency and converted into local currency at the spot rate on the date of input (or value date)</a:t>
            </a:r>
            <a:endParaRPr b="0" lang="en-US" sz="1800" strike="noStrike" u="none">
              <a:solidFill>
                <a:srgbClr val="000000"/>
              </a:solidFill>
              <a:effectLst/>
              <a:uFillTx/>
              <a:latin typeface="Arial"/>
            </a:endParaRPr>
          </a:p>
          <a:p>
            <a:pPr marL="482760" indent="-48276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482760" indent="-48276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There is currently no clear process to quantify and monitor the book to local currency exposure</a:t>
            </a:r>
            <a:endParaRPr b="0" lang="en-US" sz="1800" strike="noStrike" u="none">
              <a:solidFill>
                <a:srgbClr val="000000"/>
              </a:solidFill>
              <a:effectLst/>
              <a:uFillTx/>
              <a:latin typeface="Arial"/>
            </a:endParaRPr>
          </a:p>
          <a:p>
            <a:pPr marL="482760" indent="-48276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482760" indent="-48276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This exposure would be reduced by aligning book and local currencies, however this may not be feasible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PlaceHolder 1"/>
          <p:cNvSpPr>
            <a:spLocks noGrp="1"/>
          </p:cNvSpPr>
          <p:nvPr>
            <p:ph/>
          </p:nvPr>
        </p:nvSpPr>
        <p:spPr>
          <a:xfrm>
            <a:off x="158760" y="1851120"/>
            <a:ext cx="8750160" cy="4473360"/>
          </a:xfrm>
          <a:prstGeom prst="rect">
            <a:avLst/>
          </a:prstGeom>
          <a:noFill/>
          <a:ln w="0">
            <a:noFill/>
          </a:ln>
        </p:spPr>
        <p:txBody>
          <a:bodyPr lIns="0" rIns="0" tIns="0" bIns="0" anchor="t">
            <a:normAutofit lnSpcReduction="9999"/>
          </a:bodyPr>
          <a:p>
            <a:pPr marL="952560" indent="-469800">
              <a:lnSpc>
                <a:spcPct val="120000"/>
              </a:lnSpc>
              <a:spcBef>
                <a:spcPts val="1239"/>
              </a:spcBef>
              <a:buNone/>
              <a:tabLst>
                <a:tab algn="l" pos="0"/>
                <a:tab algn="l" pos="2959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Translation exposure of Enron Europe’s net income:</a:t>
            </a:r>
            <a:endParaRPr b="0" lang="en-US" sz="1800" strike="noStrike" u="none">
              <a:solidFill>
                <a:srgbClr val="000000"/>
              </a:solidFill>
              <a:effectLst/>
              <a:uFillTx/>
              <a:latin typeface="Arial"/>
            </a:endParaRPr>
          </a:p>
          <a:p>
            <a:pPr marL="952560" indent="-469800">
              <a:lnSpc>
                <a:spcPct val="105000"/>
              </a:lnSpc>
              <a:spcBef>
                <a:spcPts val="675"/>
              </a:spcBef>
              <a:buClr>
                <a:srgbClr val="000000"/>
              </a:buClr>
              <a:buFont typeface="Arial"/>
              <a:buChar char="•"/>
              <a:tabLst>
                <a:tab algn="l" pos="2959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Total net income for Q1 was USD 29m profit </a:t>
            </a:r>
            <a:endParaRPr b="0" lang="en-US" sz="1800" strike="noStrike" u="none">
              <a:solidFill>
                <a:srgbClr val="000000"/>
              </a:solidFill>
              <a:effectLst/>
              <a:uFillTx/>
              <a:latin typeface="Arial"/>
            </a:endParaRPr>
          </a:p>
          <a:p>
            <a:pPr marL="952560" indent="-469800">
              <a:lnSpc>
                <a:spcPct val="105000"/>
              </a:lnSpc>
              <a:spcBef>
                <a:spcPts val="711"/>
              </a:spcBef>
              <a:buClr>
                <a:srgbClr val="000000"/>
              </a:buClr>
              <a:buFont typeface="Arial"/>
              <a:buChar char="•"/>
              <a:tabLst>
                <a:tab algn="l" pos="2959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Upon translation of Q1 results into group currency, Enron Europe's net income was exposed to currency movements on</a:t>
            </a:r>
            <a:r>
              <a:rPr b="0" lang="en-US" sz="1900" strike="noStrike" u="none">
                <a:solidFill>
                  <a:srgbClr val="000000"/>
                </a:solidFill>
                <a:effectLst/>
                <a:uFillTx/>
                <a:latin typeface="Arial"/>
              </a:rPr>
              <a:t>:</a:t>
            </a:r>
            <a:endParaRPr b="0" lang="en-US" sz="1900" strike="noStrike" u="none">
              <a:solidFill>
                <a:srgbClr val="000000"/>
              </a:solidFill>
              <a:effectLst/>
              <a:uFillTx/>
              <a:latin typeface="Arial"/>
            </a:endParaRPr>
          </a:p>
          <a:p>
            <a:pPr lvl="1" marL="1428840" indent="-285840">
              <a:lnSpc>
                <a:spcPct val="105000"/>
              </a:lnSpc>
              <a:spcBef>
                <a:spcPts val="561"/>
              </a:spcBef>
              <a:buClr>
                <a:srgbClr val="000000"/>
              </a:buClr>
              <a:buFont typeface="Arial"/>
              <a:buChar char="–"/>
              <a:tabLst>
                <a:tab algn="l" pos="2959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GBP 60m profit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(USD 96m)</a:t>
            </a:r>
            <a:endParaRPr b="0" lang="en-US" sz="1500" strike="noStrike" u="none">
              <a:solidFill>
                <a:srgbClr val="000000"/>
              </a:solidFill>
              <a:effectLst/>
              <a:uFillTx/>
              <a:latin typeface="Arial"/>
            </a:endParaRPr>
          </a:p>
          <a:p>
            <a:pPr lvl="1" marL="1428840" indent="-285840">
              <a:lnSpc>
                <a:spcPct val="105000"/>
              </a:lnSpc>
              <a:spcBef>
                <a:spcPts val="561"/>
              </a:spcBef>
              <a:buClr>
                <a:srgbClr val="000000"/>
              </a:buClr>
              <a:buFont typeface="Arial"/>
              <a:buChar char="–"/>
              <a:tabLst>
                <a:tab algn="l" pos="2959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NOK 33m profit</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(USD 4m)</a:t>
            </a:r>
            <a:endParaRPr b="0" lang="en-US" sz="1500" strike="noStrike" u="none">
              <a:solidFill>
                <a:srgbClr val="000000"/>
              </a:solidFill>
              <a:effectLst/>
              <a:uFillTx/>
              <a:latin typeface="Arial"/>
            </a:endParaRPr>
          </a:p>
          <a:p>
            <a:pPr lvl="1" marL="1428840" indent="-285840">
              <a:lnSpc>
                <a:spcPct val="105000"/>
              </a:lnSpc>
              <a:spcBef>
                <a:spcPts val="561"/>
              </a:spcBef>
              <a:buClr>
                <a:srgbClr val="000000"/>
              </a:buClr>
              <a:buFont typeface="Arial"/>
              <a:buChar char="–"/>
              <a:tabLst>
                <a:tab algn="l" pos="2959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SEK 7m profit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(USD 0.8m)</a:t>
            </a:r>
            <a:endParaRPr b="0" lang="en-US" sz="1500" strike="noStrike" u="none">
              <a:solidFill>
                <a:srgbClr val="000000"/>
              </a:solidFill>
              <a:effectLst/>
              <a:uFillTx/>
              <a:latin typeface="Arial"/>
            </a:endParaRPr>
          </a:p>
          <a:p>
            <a:pPr lvl="1" marL="1428840" indent="-285840">
              <a:lnSpc>
                <a:spcPct val="105000"/>
              </a:lnSpc>
              <a:spcBef>
                <a:spcPts val="561"/>
              </a:spcBef>
              <a:buClr>
                <a:srgbClr val="000000"/>
              </a:buClr>
              <a:buFont typeface="Arial"/>
              <a:buChar char="–"/>
              <a:tabLst>
                <a:tab algn="l" pos="2959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EUR 3m loss</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(USD 3m)</a:t>
            </a:r>
            <a:endParaRPr b="0" lang="en-US" sz="1500" strike="noStrike" u="none">
              <a:solidFill>
                <a:srgbClr val="000000"/>
              </a:solidFill>
              <a:effectLst/>
              <a:uFillTx/>
              <a:latin typeface="Arial"/>
            </a:endParaRPr>
          </a:p>
          <a:p>
            <a:pPr lvl="1" marL="1428840" indent="-285840">
              <a:lnSpc>
                <a:spcPct val="105000"/>
              </a:lnSpc>
              <a:spcBef>
                <a:spcPts val="561"/>
              </a:spcBef>
              <a:buClr>
                <a:srgbClr val="000000"/>
              </a:buClr>
              <a:buFont typeface="Arial"/>
              <a:buChar char="–"/>
              <a:tabLst>
                <a:tab algn="l" pos="2959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USD 69m loss</a:t>
            </a:r>
            <a:endParaRPr b="0" lang="en-US" sz="1500" strike="noStrike" u="none">
              <a:solidFill>
                <a:srgbClr val="000000"/>
              </a:solidFill>
              <a:effectLst/>
              <a:uFillTx/>
              <a:latin typeface="Arial"/>
            </a:endParaRPr>
          </a:p>
          <a:p>
            <a:pPr marL="952560" indent="-469800">
              <a:lnSpc>
                <a:spcPct val="105000"/>
              </a:lnSpc>
              <a:spcBef>
                <a:spcPts val="675"/>
              </a:spcBef>
              <a:buClr>
                <a:srgbClr val="000000"/>
              </a:buClr>
              <a:buFont typeface="Arial"/>
              <a:buChar char="•"/>
              <a:tabLst>
                <a:tab algn="l" pos="2959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Hence Enron Europe’s USD Q1 results were significantly impacted by the GBP/USD exchange rate.  This exposure represents the amount of GBP revenue in excess of GBP expenses</a:t>
            </a:r>
            <a:endParaRPr b="0" lang="en-US" sz="1800" strike="noStrike" u="none">
              <a:solidFill>
                <a:srgbClr val="000000"/>
              </a:solidFill>
              <a:effectLst/>
              <a:uFillTx/>
              <a:latin typeface="Arial"/>
            </a:endParaRPr>
          </a:p>
          <a:p>
            <a:pPr marL="952560" indent="-469800">
              <a:lnSpc>
                <a:spcPct val="105000"/>
              </a:lnSpc>
              <a:spcBef>
                <a:spcPts val="675"/>
              </a:spcBef>
              <a:buClr>
                <a:srgbClr val="000000"/>
              </a:buClr>
              <a:buFont typeface="Arial"/>
              <a:buChar char="•"/>
              <a:tabLst>
                <a:tab algn="l" pos="2959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There is no clear process to quantify and monitor the potential impact of foreign exchange movements on USD budgeted results</a:t>
            </a:r>
            <a:endParaRPr b="0" lang="en-US" sz="1800" strike="noStrike" u="none">
              <a:solidFill>
                <a:srgbClr val="000000"/>
              </a:solidFill>
              <a:effectLst/>
              <a:uFillTx/>
              <a:latin typeface="Arial"/>
            </a:endParaRPr>
          </a:p>
        </p:txBody>
      </p:sp>
      <p:sp>
        <p:nvSpPr>
          <p:cNvPr id="147" name="PlaceHolder 2"/>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Exposure</a:t>
            </a:r>
            <a:endParaRPr b="0" lang="en-US" sz="2800" strike="noStrike" u="none">
              <a:solidFill>
                <a:srgbClr val="ff6600"/>
              </a:solidFill>
              <a:effectLst/>
              <a:uFillTx/>
              <a:latin typeface="Arial"/>
            </a:endParaRPr>
          </a:p>
        </p:txBody>
      </p:sp>
      <p:sp>
        <p:nvSpPr>
          <p:cNvPr id="148" name=""/>
          <p:cNvSpPr/>
          <p:nvPr/>
        </p:nvSpPr>
        <p:spPr>
          <a:xfrm>
            <a:off x="1968480" y="1041480"/>
            <a:ext cx="1066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Transaction Currency</a:t>
            </a:r>
            <a:endParaRPr b="0" lang="en-US" sz="1200" strike="noStrike" u="none">
              <a:solidFill>
                <a:srgbClr val="000000"/>
              </a:solidFill>
              <a:effectLst/>
              <a:uFillTx/>
              <a:latin typeface="Arial"/>
            </a:endParaRPr>
          </a:p>
        </p:txBody>
      </p:sp>
      <p:sp>
        <p:nvSpPr>
          <p:cNvPr id="149" name=""/>
          <p:cNvSpPr/>
          <p:nvPr/>
        </p:nvSpPr>
        <p:spPr>
          <a:xfrm>
            <a:off x="3975120" y="1054080"/>
            <a:ext cx="114300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Book Currency</a:t>
            </a:r>
            <a:endParaRPr b="0" lang="en-US" sz="1200" strike="noStrike" u="none">
              <a:solidFill>
                <a:srgbClr val="000000"/>
              </a:solidFill>
              <a:effectLst/>
              <a:uFillTx/>
              <a:latin typeface="Arial"/>
            </a:endParaRPr>
          </a:p>
        </p:txBody>
      </p:sp>
      <p:sp>
        <p:nvSpPr>
          <p:cNvPr id="150" name=""/>
          <p:cNvSpPr/>
          <p:nvPr/>
        </p:nvSpPr>
        <p:spPr>
          <a:xfrm>
            <a:off x="6121440" y="1041480"/>
            <a:ext cx="95256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Local Currency</a:t>
            </a:r>
            <a:endParaRPr b="0" lang="en-US" sz="1200" strike="noStrike" u="none">
              <a:solidFill>
                <a:srgbClr val="000000"/>
              </a:solidFill>
              <a:effectLst/>
              <a:uFillTx/>
              <a:latin typeface="Arial"/>
            </a:endParaRPr>
          </a:p>
        </p:txBody>
      </p:sp>
      <p:sp>
        <p:nvSpPr>
          <p:cNvPr id="151" name=""/>
          <p:cNvSpPr/>
          <p:nvPr/>
        </p:nvSpPr>
        <p:spPr>
          <a:xfrm>
            <a:off x="7899480" y="1054080"/>
            <a:ext cx="99036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Group Currency</a:t>
            </a:r>
            <a:endParaRPr b="0" lang="en-US" sz="1200" strike="noStrike" u="none">
              <a:solidFill>
                <a:srgbClr val="000000"/>
              </a:solidFill>
              <a:effectLst/>
              <a:uFillTx/>
              <a:latin typeface="Arial"/>
            </a:endParaRPr>
          </a:p>
        </p:txBody>
      </p:sp>
      <p:grpSp>
        <p:nvGrpSpPr>
          <p:cNvPr id="152" name=""/>
          <p:cNvGrpSpPr/>
          <p:nvPr/>
        </p:nvGrpSpPr>
        <p:grpSpPr>
          <a:xfrm>
            <a:off x="444600" y="1619280"/>
            <a:ext cx="8356680" cy="623880"/>
            <a:chOff x="444600" y="1619280"/>
            <a:chExt cx="8356680" cy="623880"/>
          </a:xfrm>
        </p:grpSpPr>
        <p:sp>
          <p:nvSpPr>
            <p:cNvPr id="153" name=""/>
            <p:cNvSpPr/>
            <p:nvPr/>
          </p:nvSpPr>
          <p:spPr>
            <a:xfrm>
              <a:off x="2184480" y="1943280"/>
              <a:ext cx="68580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54" name=""/>
            <p:cNvSpPr/>
            <p:nvPr/>
          </p:nvSpPr>
          <p:spPr>
            <a:xfrm>
              <a:off x="4204080" y="1943280"/>
              <a:ext cx="53316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55" name=""/>
            <p:cNvSpPr/>
            <p:nvPr/>
          </p:nvSpPr>
          <p:spPr>
            <a:xfrm>
              <a:off x="6312240" y="1905120"/>
              <a:ext cx="68580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56" name=""/>
            <p:cNvSpPr/>
            <p:nvPr/>
          </p:nvSpPr>
          <p:spPr>
            <a:xfrm>
              <a:off x="8191800" y="1968840"/>
              <a:ext cx="609480" cy="2743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57" name=""/>
            <p:cNvSpPr/>
            <p:nvPr/>
          </p:nvSpPr>
          <p:spPr>
            <a:xfrm>
              <a:off x="457560" y="1828800"/>
              <a:ext cx="8153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8" name=""/>
            <p:cNvSpPr/>
            <p:nvPr/>
          </p:nvSpPr>
          <p:spPr>
            <a:xfrm>
              <a:off x="4511880" y="1670040"/>
              <a:ext cx="0" cy="133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9" name=""/>
            <p:cNvSpPr/>
            <p:nvPr/>
          </p:nvSpPr>
          <p:spPr>
            <a:xfrm>
              <a:off x="6545520" y="16956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0" name=""/>
            <p:cNvSpPr/>
            <p:nvPr/>
          </p:nvSpPr>
          <p:spPr>
            <a:xfrm>
              <a:off x="2478240" y="16956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1" name=""/>
            <p:cNvSpPr/>
            <p:nvPr/>
          </p:nvSpPr>
          <p:spPr>
            <a:xfrm>
              <a:off x="8579160" y="16830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2" name=""/>
            <p:cNvSpPr/>
            <p:nvPr/>
          </p:nvSpPr>
          <p:spPr>
            <a:xfrm>
              <a:off x="495720" y="1619280"/>
              <a:ext cx="194292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63" name=""/>
            <p:cNvSpPr/>
            <p:nvPr/>
          </p:nvSpPr>
          <p:spPr>
            <a:xfrm>
              <a:off x="444600" y="1708200"/>
              <a:ext cx="0" cy="133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4" name=""/>
            <p:cNvSpPr/>
            <p:nvPr/>
          </p:nvSpPr>
          <p:spPr>
            <a:xfrm>
              <a:off x="2517840" y="1619280"/>
              <a:ext cx="194328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65" name=""/>
            <p:cNvSpPr/>
            <p:nvPr/>
          </p:nvSpPr>
          <p:spPr>
            <a:xfrm>
              <a:off x="4542120" y="1619280"/>
              <a:ext cx="194292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66" name=""/>
            <p:cNvSpPr/>
            <p:nvPr/>
          </p:nvSpPr>
          <p:spPr>
            <a:xfrm>
              <a:off x="6604200" y="1619280"/>
              <a:ext cx="194328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grpSp>
      <p:sp>
        <p:nvSpPr>
          <p:cNvPr id="167" name=""/>
          <p:cNvSpPr/>
          <p:nvPr/>
        </p:nvSpPr>
        <p:spPr>
          <a:xfrm>
            <a:off x="6591240" y="1933560"/>
            <a:ext cx="201132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6600"/>
                </a:solidFill>
                <a:effectLst/>
                <a:uFillTx/>
                <a:latin typeface="Arial"/>
              </a:rPr>
              <a:t>Translation exposure arising on consolidation</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8" name="PlaceHolder 1"/>
          <p:cNvSpPr>
            <a:spLocks noGrp="1"/>
          </p:cNvSpPr>
          <p:nvPr>
            <p:ph/>
          </p:nvPr>
        </p:nvSpPr>
        <p:spPr>
          <a:xfrm>
            <a:off x="361440" y="906120"/>
            <a:ext cx="8458200" cy="4473720"/>
          </a:xfrm>
          <a:prstGeom prst="rect">
            <a:avLst/>
          </a:prstGeom>
          <a:noFill/>
          <a:ln w="0">
            <a:noFill/>
          </a:ln>
        </p:spPr>
        <p:txBody>
          <a:bodyPr lIns="0" rIns="0" tIns="0" bIns="0" anchor="t">
            <a:normAutofit fontScale="92500" lnSpcReduction="19999"/>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Key Structural Issues:</a:t>
            </a:r>
            <a:endParaRPr b="0" lang="en-US" sz="22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Policy  - FX transaction exposure</a:t>
            </a:r>
            <a:endParaRPr b="0" lang="en-US" sz="18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Policy - FX economic/inherent exposure</a:t>
            </a:r>
            <a:endParaRPr b="0" lang="en-US" sz="18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Policy  - book to local currency exposure</a:t>
            </a:r>
            <a:endParaRPr b="0" lang="en-US" sz="18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Policy - Translation exposure arising on consolidation</a:t>
            </a:r>
            <a:endParaRPr b="0" lang="en-US" sz="18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Management Reports</a:t>
            </a:r>
            <a:endParaRPr b="0" lang="en-US" sz="18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Cash Management</a:t>
            </a:r>
            <a:endParaRPr b="0" lang="en-US" sz="1800" strike="noStrike" u="none">
              <a:solidFill>
                <a:srgbClr val="000000"/>
              </a:solidFill>
              <a:effectLst/>
              <a:uFillTx/>
              <a:latin typeface="Arial"/>
            </a:endParaRPr>
          </a:p>
          <a:p>
            <a:pPr marL="476280" indent="-476280">
              <a:lnSpc>
                <a:spcPct val="105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Significant Compliance Issues:</a:t>
            </a:r>
            <a:endParaRPr b="0" lang="en-US" sz="22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Transaction exposure - Hedge duration</a:t>
            </a:r>
            <a:endParaRPr b="0" lang="en-US" sz="18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Transaction exposure - Hedge amount</a:t>
            </a:r>
            <a:endParaRPr b="0" lang="en-US" sz="18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Settlement and book revaluation exposure</a:t>
            </a:r>
            <a:endParaRPr b="0" lang="en-US" sz="18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Standardised FX procedures</a:t>
            </a:r>
            <a:endParaRPr b="0" lang="en-US" sz="18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Systems - TAGG</a:t>
            </a:r>
            <a:endParaRPr b="0" lang="en-US" sz="18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Systems  - SAP</a:t>
            </a:r>
            <a:endParaRPr b="0" lang="en-US" sz="1800" strike="noStrike" u="none">
              <a:solidFill>
                <a:srgbClr val="000000"/>
              </a:solidFill>
              <a:effectLst/>
              <a:uFillTx/>
              <a:latin typeface="Arial"/>
            </a:endParaRPr>
          </a:p>
          <a:p>
            <a:pPr marL="476280" indent="-476280">
              <a:lnSpc>
                <a:spcPct val="7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Systems - SAP translation currency difference</a:t>
            </a:r>
            <a:endParaRPr b="0" lang="en-US" sz="1800" strike="noStrike" u="none">
              <a:solidFill>
                <a:srgbClr val="000000"/>
              </a:solidFill>
              <a:effectLst/>
              <a:uFillTx/>
              <a:latin typeface="Arial"/>
            </a:endParaRPr>
          </a:p>
        </p:txBody>
      </p:sp>
      <p:sp>
        <p:nvSpPr>
          <p:cNvPr id="169" name="PlaceHolder 2"/>
          <p:cNvSpPr>
            <a:spLocks noGrp="1"/>
          </p:cNvSpPr>
          <p:nvPr>
            <p:ph type="title"/>
          </p:nvPr>
        </p:nvSpPr>
        <p:spPr>
          <a:xfrm>
            <a:off x="412560" y="139320"/>
            <a:ext cx="8458200" cy="5079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0" name="PlaceHolder 1"/>
          <p:cNvSpPr>
            <a:spLocks noGrp="1"/>
          </p:cNvSpPr>
          <p:nvPr>
            <p:ph/>
          </p:nvPr>
        </p:nvSpPr>
        <p:spPr>
          <a:xfrm>
            <a:off x="361440" y="1185480"/>
            <a:ext cx="8458200" cy="447372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Policy - FX transaction</a:t>
            </a:r>
            <a:endParaRPr b="0" lang="en-US" sz="22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Corporation has a formal FX policy document (dated 1 February 1999) which states that “foreign exchange exposure related to the commodity trading assets and liabilities (i.e. assets/liabilities that are carried in the price risk management section of the balance sheet) is to be fully hedged with ECT, where possible.”  Trading desks are not aware of this policy document and instead believe there is an implicit policy that the trading desk has the choice of whether to manage the FX transaction risk. </a:t>
            </a:r>
            <a:endParaRPr b="0" lang="en-US" sz="1800" strike="noStrike" u="none">
              <a:solidFill>
                <a:srgbClr val="000000"/>
              </a:solidFill>
              <a:effectLst/>
              <a:uFillTx/>
              <a:latin typeface="Arial"/>
            </a:endParaRPr>
          </a:p>
        </p:txBody>
      </p:sp>
      <p:sp>
        <p:nvSpPr>
          <p:cNvPr id="171" name="PlaceHolder 2"/>
          <p:cNvSpPr>
            <a:spLocks noGrp="1"/>
          </p:cNvSpPr>
          <p:nvPr>
            <p:ph type="title"/>
          </p:nvPr>
        </p:nvSpPr>
        <p:spPr>
          <a:xfrm>
            <a:off x="412560" y="139320"/>
            <a:ext cx="8458200" cy="4827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2" name="PlaceHolder 1"/>
          <p:cNvSpPr>
            <a:spLocks noGrp="1"/>
          </p:cNvSpPr>
          <p:nvPr>
            <p:ph/>
          </p:nvPr>
        </p:nvSpPr>
        <p:spPr>
          <a:xfrm>
            <a:off x="361440" y="1185480"/>
            <a:ext cx="8458200" cy="447372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Policy - FX transaction continued</a:t>
            </a:r>
            <a:endParaRPr b="0" lang="en-US" sz="2200" strike="noStrike" u="none">
              <a:solidFill>
                <a:srgbClr val="000000"/>
              </a:solidFill>
              <a:effectLst/>
              <a:uFillTx/>
              <a:latin typeface="Arial"/>
            </a:endParaRPr>
          </a:p>
          <a:p>
            <a:pPr marL="476280" indent="-476280">
              <a:lnSpc>
                <a:spcPct val="12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Recommendation:</a:t>
            </a:r>
            <a:r>
              <a:rPr b="0" i="1" lang="en-GB"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800" strike="noStrike" u="none">
                <a:solidFill>
                  <a:srgbClr val="000000"/>
                </a:solidFill>
                <a:effectLst/>
                <a:uFillTx/>
                <a:latin typeface="Arial"/>
              </a:rPr>
              <a:t>Enron’s FX policy should be revisited, as it is not being enforced.</a:t>
            </a:r>
            <a:endParaRPr b="0" lang="en-US" sz="1800" strike="noStrike" u="none">
              <a:solidFill>
                <a:srgbClr val="000000"/>
              </a:solidFill>
              <a:effectLst/>
              <a:uFillTx/>
              <a:latin typeface="Arial"/>
            </a:endParaRPr>
          </a:p>
          <a:p>
            <a:pPr lvl="1" marL="958680" indent="-285480">
              <a:lnSpc>
                <a:spcPct val="120000"/>
              </a:lnSpc>
              <a:spcBef>
                <a:spcPts val="60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i="1" lang="en-GB" sz="1800" strike="noStrike" u="none">
                <a:solidFill>
                  <a:srgbClr val="000000"/>
                </a:solidFill>
                <a:effectLst/>
                <a:uFillTx/>
                <a:latin typeface="Arial"/>
              </a:rPr>
              <a:t>The currency transaction exposure management policy should include</a:t>
            </a:r>
            <a:r>
              <a:rPr b="0" i="1" lang="en-GB" sz="1800" strike="noStrike" u="none">
                <a:solidFill>
                  <a:srgbClr val="000000"/>
                </a:solidFill>
                <a:effectLst/>
                <a:uFillTx/>
                <a:latin typeface="Book Antiqua"/>
              </a:rPr>
              <a:t>:</a:t>
            </a:r>
            <a:endParaRPr b="0" lang="en-US" sz="1800" strike="noStrike" u="none">
              <a:solidFill>
                <a:srgbClr val="000000"/>
              </a:solidFill>
              <a:effectLst/>
              <a:uFillTx/>
              <a:latin typeface="Arial"/>
            </a:endParaRPr>
          </a:p>
          <a:p>
            <a:pPr lvl="1" marL="958680" indent="-285480">
              <a:lnSpc>
                <a:spcPct val="12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i="1" lang="en-GB" sz="1300" strike="noStrike" u="none">
                <a:solidFill>
                  <a:srgbClr val="000000"/>
                </a:solidFill>
                <a:effectLst/>
                <a:uFillTx/>
                <a:latin typeface="Arial"/>
              </a:rPr>
              <a:t>description of how the risks arise</a:t>
            </a:r>
            <a:endParaRPr b="0" lang="en-US" sz="1300" strike="noStrike" u="none">
              <a:solidFill>
                <a:srgbClr val="000000"/>
              </a:solidFill>
              <a:effectLst/>
              <a:uFillTx/>
              <a:latin typeface="Arial"/>
            </a:endParaRPr>
          </a:p>
          <a:p>
            <a:pPr lvl="1" marL="958680" indent="-285480">
              <a:lnSpc>
                <a:spcPct val="12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i="1" lang="en-GB" sz="1300" strike="noStrike" u="none">
                <a:solidFill>
                  <a:srgbClr val="000000"/>
                </a:solidFill>
                <a:effectLst/>
                <a:uFillTx/>
                <a:latin typeface="Arial"/>
              </a:rPr>
              <a:t>objectives of the policy</a:t>
            </a:r>
            <a:endParaRPr b="0" lang="en-US" sz="1300" strike="noStrike" u="none">
              <a:solidFill>
                <a:srgbClr val="000000"/>
              </a:solidFill>
              <a:effectLst/>
              <a:uFillTx/>
              <a:latin typeface="Arial"/>
            </a:endParaRPr>
          </a:p>
          <a:p>
            <a:pPr lvl="1" marL="958680" indent="-285480">
              <a:lnSpc>
                <a:spcPct val="12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i="1" lang="en-GB" sz="1300" strike="noStrike" u="none">
                <a:solidFill>
                  <a:srgbClr val="000000"/>
                </a:solidFill>
                <a:effectLst/>
                <a:uFillTx/>
                <a:latin typeface="Arial"/>
              </a:rPr>
              <a:t>indications of the materiality of the risk (direction should be given from Enron Corporation)</a:t>
            </a:r>
            <a:endParaRPr b="0" lang="en-US" sz="1300" strike="noStrike" u="none">
              <a:solidFill>
                <a:srgbClr val="000000"/>
              </a:solidFill>
              <a:effectLst/>
              <a:uFillTx/>
              <a:latin typeface="Arial"/>
            </a:endParaRPr>
          </a:p>
          <a:p>
            <a:pPr lvl="1" marL="958680" indent="-285480">
              <a:lnSpc>
                <a:spcPct val="12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i="1" lang="en-GB" sz="1300" strike="noStrike" u="none">
                <a:solidFill>
                  <a:srgbClr val="000000"/>
                </a:solidFill>
                <a:effectLst/>
                <a:uFillTx/>
                <a:latin typeface="Arial"/>
              </a:rPr>
              <a:t>who is responsible for hedging the exposure</a:t>
            </a:r>
            <a:endParaRPr b="0" lang="en-US" sz="1300" strike="noStrike" u="none">
              <a:solidFill>
                <a:srgbClr val="000000"/>
              </a:solidFill>
              <a:effectLst/>
              <a:uFillTx/>
              <a:latin typeface="Arial"/>
            </a:endParaRPr>
          </a:p>
          <a:p>
            <a:pPr lvl="1" marL="958680" indent="-285480">
              <a:lnSpc>
                <a:spcPct val="12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i="1" lang="en-GB" sz="1300" strike="noStrike" u="none">
                <a:solidFill>
                  <a:srgbClr val="000000"/>
                </a:solidFill>
                <a:effectLst/>
                <a:uFillTx/>
                <a:latin typeface="Arial"/>
              </a:rPr>
              <a:t>limits and targets for hedging the exposure with a clear statement of the ability to deviate from target if relevant</a:t>
            </a:r>
            <a:endParaRPr b="0" lang="en-US" sz="1300" strike="noStrike" u="none">
              <a:solidFill>
                <a:srgbClr val="000000"/>
              </a:solidFill>
              <a:effectLst/>
              <a:uFillTx/>
              <a:latin typeface="Arial"/>
            </a:endParaRPr>
          </a:p>
          <a:p>
            <a:pPr lvl="1" marL="958680" indent="-285480">
              <a:lnSpc>
                <a:spcPct val="12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i="1" lang="en-GB" sz="1300" strike="noStrike" u="none">
                <a:solidFill>
                  <a:srgbClr val="000000"/>
                </a:solidFill>
                <a:effectLst/>
                <a:uFillTx/>
                <a:latin typeface="Arial"/>
              </a:rPr>
              <a:t>a list of authorised hedging instruments and strategies (if required)</a:t>
            </a:r>
            <a:endParaRPr b="0" lang="en-US" sz="1300" strike="noStrike" u="none">
              <a:solidFill>
                <a:srgbClr val="000000"/>
              </a:solidFill>
              <a:effectLst/>
              <a:uFillTx/>
              <a:latin typeface="Arial"/>
            </a:endParaRPr>
          </a:p>
          <a:p>
            <a:pPr lvl="1" marL="958680" indent="-285480">
              <a:lnSpc>
                <a:spcPct val="12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i="1" lang="en-GB" sz="1300" strike="noStrike" u="none">
                <a:solidFill>
                  <a:srgbClr val="000000"/>
                </a:solidFill>
                <a:effectLst/>
                <a:uFillTx/>
                <a:latin typeface="Arial"/>
              </a:rPr>
              <a:t>list of authorised counterparties (should be FX desk)</a:t>
            </a:r>
            <a:endParaRPr b="0" lang="en-US" sz="1300" strike="noStrike" u="none">
              <a:solidFill>
                <a:srgbClr val="000000"/>
              </a:solidFill>
              <a:effectLst/>
              <a:uFillTx/>
              <a:latin typeface="Arial"/>
            </a:endParaRPr>
          </a:p>
          <a:p>
            <a:pPr lvl="1" marL="958680" indent="-285480">
              <a:lnSpc>
                <a:spcPct val="12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i="1" lang="en-GB" sz="1300" strike="noStrike" u="none">
                <a:solidFill>
                  <a:srgbClr val="000000"/>
                </a:solidFill>
                <a:effectLst/>
                <a:uFillTx/>
                <a:latin typeface="Arial"/>
              </a:rPr>
              <a:t>reference table of authority limits </a:t>
            </a:r>
            <a:endParaRPr b="0" lang="en-US" sz="1300" strike="noStrike" u="none">
              <a:solidFill>
                <a:srgbClr val="000000"/>
              </a:solidFill>
              <a:effectLst/>
              <a:uFillTx/>
              <a:latin typeface="Arial"/>
            </a:endParaRPr>
          </a:p>
          <a:p>
            <a:pPr lvl="1" marL="958680" indent="-285480">
              <a:lnSpc>
                <a:spcPct val="12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i="1" lang="en-GB" sz="1300" strike="noStrike" u="none">
                <a:solidFill>
                  <a:srgbClr val="000000"/>
                </a:solidFill>
                <a:effectLst/>
                <a:uFillTx/>
                <a:latin typeface="Arial"/>
              </a:rPr>
              <a:t>performance measures e.g. trading desks are measured on book currency profit</a:t>
            </a:r>
            <a:endParaRPr b="0" lang="en-US" sz="1300" strike="noStrike" u="none">
              <a:solidFill>
                <a:srgbClr val="000000"/>
              </a:solidFill>
              <a:effectLst/>
              <a:uFillTx/>
              <a:latin typeface="Arial"/>
            </a:endParaRPr>
          </a:p>
          <a:p>
            <a:pPr lvl="1" marL="958680" indent="0">
              <a:lnSpc>
                <a:spcPct val="120000"/>
              </a:lnSpc>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73" name="PlaceHolder 2"/>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4" name="PlaceHolder 1"/>
          <p:cNvSpPr>
            <a:spLocks noGrp="1"/>
          </p:cNvSpPr>
          <p:nvPr>
            <p:ph/>
          </p:nvPr>
        </p:nvSpPr>
        <p:spPr>
          <a:xfrm>
            <a:off x="302760" y="1128240"/>
            <a:ext cx="8458200" cy="447372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Policy - FX economic/inherent exposure</a:t>
            </a:r>
            <a:endParaRPr b="0" lang="en-US" sz="22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does not have a formal policy for managing foreign exchange economic/inherent exposure. An example of economic exposure is when a desk prices a trade based on an index denominated in another currency. For the Rheinescheine deal, the Continental Gas desk has a EUR denominated receipt based on the oil index (USD denominated).  For a pictorial representation of this trade refer to the Continental Gas diagram on page 38.  The Continental Gas desk hedged this exposure with the FX desk at the outset of the trade.</a:t>
            </a:r>
            <a:endParaRPr b="0" lang="en-US" sz="1800" strike="noStrike" u="none">
              <a:solidFill>
                <a:srgbClr val="000000"/>
              </a:solidFill>
              <a:effectLst/>
              <a:uFillTx/>
              <a:latin typeface="Arial"/>
            </a:endParaRPr>
          </a:p>
        </p:txBody>
      </p:sp>
      <p:sp>
        <p:nvSpPr>
          <p:cNvPr id="175" name="PlaceHolder 2"/>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6" name="PlaceHolder 1"/>
          <p:cNvSpPr>
            <a:spLocks noGrp="1"/>
          </p:cNvSpPr>
          <p:nvPr>
            <p:ph/>
          </p:nvPr>
        </p:nvSpPr>
        <p:spPr>
          <a:xfrm>
            <a:off x="302760" y="1128240"/>
            <a:ext cx="8458200" cy="447372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Policy - FX economic/inherent exposure continued</a:t>
            </a:r>
            <a:endParaRPr b="0" lang="en-US" sz="22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Another example is the Continental Power desk buying power in CHF with a view (in 2 years) to sell power to Germany in EUR.  The economics of the decision to sell to Germany was dependent on the CHF/EUR spot rate over the next two years.  There is a risk that the Board’s objective of single commodity risk management is inconsistent with Enron Europe’s current risk management practices.  This exposure is currently hedged</a:t>
            </a:r>
            <a:endParaRPr b="0" lang="en-US" sz="1800" strike="noStrike" u="none">
              <a:solidFill>
                <a:srgbClr val="000000"/>
              </a:solidFill>
              <a:effectLst/>
              <a:uFillTx/>
              <a:latin typeface="Arial"/>
            </a:endParaRPr>
          </a:p>
          <a:p>
            <a:pPr marL="476280" indent="-476280">
              <a:lnSpc>
                <a:spcPct val="12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Recommendation:</a:t>
            </a:r>
            <a:endParaRPr b="0" lang="en-US" sz="1800" strike="noStrike" u="none">
              <a:solidFill>
                <a:srgbClr val="000000"/>
              </a:solidFill>
              <a:effectLst/>
              <a:uFillTx/>
              <a:latin typeface="Arial"/>
            </a:endParaRPr>
          </a:p>
          <a:p>
            <a:pPr marL="476280" indent="-476280">
              <a:lnSpc>
                <a:spcPct val="120000"/>
              </a:lnSpc>
              <a:spcBef>
                <a:spcPts val="13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900" strike="noStrike" u="none">
                <a:solidFill>
                  <a:srgbClr val="000000"/>
                </a:solidFill>
                <a:effectLst/>
                <a:uFillTx/>
                <a:latin typeface="Arial"/>
              </a:rPr>
              <a:t>Policy needs to state who is responsible for managing  this exposure and whether it should be hedged</a:t>
            </a:r>
            <a:endParaRPr b="0" lang="en-US" sz="1900" strike="noStrike" u="none">
              <a:solidFill>
                <a:srgbClr val="000000"/>
              </a:solidFill>
              <a:effectLst/>
              <a:uFillTx/>
              <a:latin typeface="Arial"/>
            </a:endParaRPr>
          </a:p>
          <a:p>
            <a:pPr marL="476280" indent="0">
              <a:lnSpc>
                <a:spcPct val="120000"/>
              </a:lnSpc>
              <a:spcBef>
                <a:spcPts val="13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Arial"/>
            </a:endParaRPr>
          </a:p>
        </p:txBody>
      </p:sp>
      <p:sp>
        <p:nvSpPr>
          <p:cNvPr id="177" name="PlaceHolder 2"/>
          <p:cNvSpPr>
            <a:spLocks noGrp="1"/>
          </p:cNvSpPr>
          <p:nvPr>
            <p:ph type="title"/>
          </p:nvPr>
        </p:nvSpPr>
        <p:spPr>
          <a:xfrm>
            <a:off x="412560" y="139320"/>
            <a:ext cx="8458200" cy="4827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8" name="PlaceHolder 1"/>
          <p:cNvSpPr>
            <a:spLocks noGrp="1"/>
          </p:cNvSpPr>
          <p:nvPr>
            <p:ph/>
          </p:nvPr>
        </p:nvSpPr>
        <p:spPr>
          <a:xfrm>
            <a:off x="242640" y="874800"/>
            <a:ext cx="8458200" cy="4473360"/>
          </a:xfrm>
          <a:prstGeom prst="rect">
            <a:avLst/>
          </a:prstGeom>
          <a:noFill/>
          <a:ln w="0">
            <a:noFill/>
          </a:ln>
        </p:spPr>
        <p:txBody>
          <a:bodyPr lIns="0" rIns="0" tIns="0" bIns="0" anchor="t">
            <a:normAutofit fontScale="92500" lnSpcReduction="9999"/>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Policy - book to local currency exposure</a:t>
            </a:r>
            <a:endParaRPr b="0" lang="en-US" sz="22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book to local currency exposures arise when book currency is translated to local currency (GBP, EUR, USD)</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book to local currency exposure is impacted when trading desks change the book currency, however there is no apparent measurement of this impact on translation exposure arising from consolidation (refer next page)</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For example, the Continental Gas book is to change from GBP to EUR in Q4 2000 (because the majority of the deals are in EUR).  This increases Enron Group’s EUR exposure and decreases its GBP exposure</a:t>
            </a:r>
            <a:endParaRPr b="0" lang="en-US" sz="1800" strike="noStrike" u="none">
              <a:solidFill>
                <a:srgbClr val="000000"/>
              </a:solidFill>
              <a:effectLst/>
              <a:uFillTx/>
              <a:latin typeface="Arial"/>
            </a:endParaRPr>
          </a:p>
          <a:p>
            <a:pPr marL="476280" indent="-476280">
              <a:lnSpc>
                <a:spcPct val="12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Recommendation:</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Book to local currency exposure should be measured and reported on a monthly or quarterly basis.  Additionally the impact of any changes to book currency should be quantified to enable management to effect an appropriate hedging response</a:t>
            </a:r>
            <a:endParaRPr b="0" lang="en-US" sz="1800" strike="noStrike" u="none">
              <a:solidFill>
                <a:srgbClr val="000000"/>
              </a:solidFill>
              <a:effectLst/>
              <a:uFillTx/>
              <a:latin typeface="Arial"/>
            </a:endParaRPr>
          </a:p>
          <a:p>
            <a:pPr marL="476280" indent="0">
              <a:lnSpc>
                <a:spcPct val="120000"/>
              </a:lnSpc>
              <a:spcBef>
                <a:spcPts val="123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179" name="PlaceHolder 2"/>
          <p:cNvSpPr>
            <a:spLocks noGrp="1"/>
          </p:cNvSpPr>
          <p:nvPr>
            <p:ph type="title"/>
          </p:nvPr>
        </p:nvSpPr>
        <p:spPr>
          <a:xfrm>
            <a:off x="412560" y="139680"/>
            <a:ext cx="8458200" cy="5205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PlaceHolder 1"/>
          <p:cNvSpPr>
            <a:spLocks noGrp="1"/>
          </p:cNvSpPr>
          <p:nvPr>
            <p:ph/>
          </p:nvPr>
        </p:nvSpPr>
        <p:spPr>
          <a:xfrm>
            <a:off x="302760" y="1243080"/>
            <a:ext cx="8458200" cy="4473360"/>
          </a:xfrm>
          <a:prstGeom prst="rect">
            <a:avLst/>
          </a:prstGeom>
          <a:noFill/>
          <a:ln w="0">
            <a:noFill/>
          </a:ln>
        </p:spPr>
        <p:txBody>
          <a:bodyPr lIns="0" rIns="0" tIns="0" bIns="0" anchor="t">
            <a:normAutofit lnSpcReduction="9999"/>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Policy - Translation exposure arising on consolidation</a:t>
            </a:r>
            <a:endParaRPr b="0" lang="en-US" sz="2200" strike="noStrike" u="none">
              <a:solidFill>
                <a:srgbClr val="000000"/>
              </a:solidFill>
              <a:effectLst/>
              <a:uFillTx/>
              <a:latin typeface="Arial"/>
            </a:endParaRPr>
          </a:p>
          <a:p>
            <a:pPr marL="476280" indent="-476280">
              <a:lnSpc>
                <a:spcPct val="120000"/>
              </a:lnSpc>
              <a:spcBef>
                <a:spcPts val="13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Enron does not have a formal policy for managing currency translation exposure arising on consolidation.  Enron Europe has not received any guidance or direction on managing translation exposure at that level.</a:t>
            </a:r>
            <a:endParaRPr b="0" lang="en-US" sz="1900" strike="noStrike" u="none">
              <a:solidFill>
                <a:srgbClr val="000000"/>
              </a:solidFill>
              <a:effectLst/>
              <a:uFillTx/>
              <a:latin typeface="Arial"/>
            </a:endParaRPr>
          </a:p>
          <a:p>
            <a:pPr marL="476280" indent="-476280">
              <a:lnSpc>
                <a:spcPct val="120000"/>
              </a:lnSpc>
              <a:spcBef>
                <a:spcPts val="13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900" strike="noStrike" u="none">
                <a:solidFill>
                  <a:srgbClr val="000000"/>
                </a:solidFill>
                <a:effectLst/>
                <a:uFillTx/>
                <a:latin typeface="Arial"/>
              </a:rPr>
              <a:t>Recommendation:</a:t>
            </a:r>
            <a:endParaRPr b="0" lang="en-US" sz="1900" strike="noStrike" u="none">
              <a:solidFill>
                <a:srgbClr val="000000"/>
              </a:solidFill>
              <a:effectLst/>
              <a:uFillTx/>
              <a:latin typeface="Arial"/>
            </a:endParaRPr>
          </a:p>
          <a:p>
            <a:pPr marL="476280" indent="-476280">
              <a:lnSpc>
                <a:spcPct val="120000"/>
              </a:lnSpc>
              <a:spcBef>
                <a:spcPts val="13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900" strike="noStrike" u="none">
                <a:solidFill>
                  <a:srgbClr val="000000"/>
                </a:solidFill>
                <a:effectLst/>
                <a:uFillTx/>
                <a:latin typeface="Arial"/>
              </a:rPr>
              <a:t>The Board should be clear on its risk appetite for accepting fluctuations in Enron Corporation’s USD profit and/or the value of the group’s assets, and therefore shareholders’ funds arising from translation of non-USD denominated financial statements and non-USD trading activity.  This will form the basis of the currency translation policy.  The policy should cover the same points as noted in currency transaction policy on the previous page.  </a:t>
            </a:r>
            <a:endParaRPr b="0" lang="en-US" sz="1900" strike="noStrike" u="none">
              <a:solidFill>
                <a:srgbClr val="000000"/>
              </a:solidFill>
              <a:effectLst/>
              <a:uFillTx/>
              <a:latin typeface="Arial"/>
            </a:endParaRPr>
          </a:p>
          <a:p>
            <a:pPr marL="476280" indent="0">
              <a:lnSpc>
                <a:spcPct val="120000"/>
              </a:lnSpc>
              <a:spcBef>
                <a:spcPts val="123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476280" indent="0">
              <a:lnSpc>
                <a:spcPct val="120000"/>
              </a:lnSpc>
              <a:spcBef>
                <a:spcPts val="123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181" name="PlaceHolder 2"/>
          <p:cNvSpPr>
            <a:spLocks noGrp="1"/>
          </p:cNvSpPr>
          <p:nvPr>
            <p:ph type="title"/>
          </p:nvPr>
        </p:nvSpPr>
        <p:spPr>
          <a:xfrm>
            <a:off x="412560" y="139680"/>
            <a:ext cx="8458200" cy="5205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Scope &amp; approach</a:t>
            </a:r>
            <a:endParaRPr b="0" lang="en-US" sz="2200" strike="noStrike" u="none">
              <a:solidFill>
                <a:srgbClr val="000000"/>
              </a:solidFill>
              <a:effectLst/>
              <a:uFillTx/>
              <a:latin typeface="Arial"/>
            </a:endParaRPr>
          </a:p>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Key issues and recommendations</a:t>
            </a:r>
            <a:endParaRPr b="0" lang="en-US" sz="2200" strike="noStrike" u="none">
              <a:solidFill>
                <a:srgbClr val="000000"/>
              </a:solidFill>
              <a:effectLst/>
              <a:uFillTx/>
              <a:latin typeface="Arial"/>
            </a:endParaRPr>
          </a:p>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Phase 1 Trading book exposures</a:t>
            </a:r>
            <a:endParaRPr b="0" lang="en-US" sz="22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Overview</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Trading FX / IR exposures</a:t>
            </a:r>
            <a:endParaRPr b="0" lang="en-US" sz="1800" strike="noStrike" u="none">
              <a:solidFill>
                <a:srgbClr val="000000"/>
              </a:solidFill>
              <a:effectLst/>
              <a:uFillTx/>
              <a:latin typeface="Arial"/>
            </a:endParaRPr>
          </a:p>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Phase 2 - FX and IR management</a:t>
            </a:r>
            <a:endParaRPr b="0" lang="en-US" sz="2200" strike="noStrike" u="none">
              <a:solidFill>
                <a:srgbClr val="000000"/>
              </a:solidFill>
              <a:effectLst/>
              <a:uFillTx/>
              <a:latin typeface="Arial"/>
            </a:endParaRPr>
          </a:p>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Phase 3 - Rates and conversions</a:t>
            </a:r>
            <a:endParaRPr b="0" lang="en-US" sz="2200" strike="noStrike" u="none">
              <a:solidFill>
                <a:srgbClr val="000000"/>
              </a:solidFill>
              <a:effectLst/>
              <a:uFillTx/>
              <a:latin typeface="Arial"/>
            </a:endParaRPr>
          </a:p>
          <a:p>
            <a:pPr marL="476280" indent="0">
              <a:lnSpc>
                <a:spcPct val="120000"/>
              </a:lnSpc>
              <a:spcBef>
                <a:spcPts val="151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sp>
        <p:nvSpPr>
          <p:cNvPr id="33" name=""/>
          <p:cNvSpPr/>
          <p:nvPr/>
        </p:nvSpPr>
        <p:spPr>
          <a:xfrm>
            <a:off x="1143000" y="152280"/>
            <a:ext cx="6804000" cy="484920"/>
          </a:xfrm>
          <a:prstGeom prst="rect">
            <a:avLst/>
          </a:prstGeom>
          <a:solidFill>
            <a:srgbClr val="ffff00"/>
          </a:solidFill>
          <a:ln w="12600">
            <a:solidFill>
              <a:srgbClr val="000000"/>
            </a:solidFill>
            <a:miter/>
          </a:ln>
          <a:effectLst>
            <a:outerShdw dist="107932" dir="2700000" blurRad="0" rotWithShape="0">
              <a:srgbClr val="0033cc"/>
            </a:outerShdw>
          </a:effectLst>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600" strike="noStrike" u="none">
                <a:solidFill>
                  <a:srgbClr val="999933"/>
                </a:solidFill>
                <a:effectLst/>
                <a:uFillTx/>
                <a:latin typeface="Book Antiqua"/>
              </a:rPr>
              <a:t>Contents</a:t>
            </a:r>
            <a:endParaRPr b="0" lang="en-US" sz="2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2" name="PlaceHolder 1"/>
          <p:cNvSpPr>
            <a:spLocks noGrp="1"/>
          </p:cNvSpPr>
          <p:nvPr>
            <p:ph/>
          </p:nvPr>
        </p:nvSpPr>
        <p:spPr>
          <a:xfrm>
            <a:off x="231480" y="1090080"/>
            <a:ext cx="8458200" cy="4473720"/>
          </a:xfrm>
          <a:prstGeom prst="rect">
            <a:avLst/>
          </a:prstGeom>
          <a:noFill/>
          <a:ln w="0">
            <a:noFill/>
          </a:ln>
        </p:spPr>
        <p:txBody>
          <a:bodyPr lIns="0" rIns="0" tIns="0" bIns="0" anchor="t">
            <a:normAutofit fontScale="92500" lnSpcReduction="9999"/>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Management Reports</a:t>
            </a:r>
            <a:endParaRPr b="0" lang="en-US" sz="22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There is no centralised quantification or reporting of foreign exchange translation or transaction exposures to assist in developing a policy to enable senior management to monitor and appropriately manage the exposure</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(NB. Cash flows consolidated in the Auto-Rho process by Infinity are at book and not transaction currency)</a:t>
            </a:r>
            <a:endParaRPr b="0" lang="en-US" sz="1800" strike="noStrike" u="none">
              <a:solidFill>
                <a:srgbClr val="000000"/>
              </a:solidFill>
              <a:effectLst/>
              <a:uFillTx/>
              <a:latin typeface="Arial"/>
            </a:endParaRPr>
          </a:p>
          <a:p>
            <a:pPr marL="476280" indent="-476280">
              <a:lnSpc>
                <a:spcPct val="12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Recommendation:</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800" strike="noStrike" u="none">
                <a:solidFill>
                  <a:srgbClr val="000000"/>
                </a:solidFill>
                <a:effectLst/>
                <a:uFillTx/>
                <a:latin typeface="Arial"/>
              </a:rPr>
              <a:t>Develop a method to track and monitor FX exposure both at an individual book level (which is current practice) and at an Enron consolidated level.  The ideal solution would require Risk Management Systems (RMS) to be reporting in transaction currencies and cash flows downloaded (similar to the Auto-Rho process) in transaction currency.  Alternatively transaction currency cash flows to be downloaded from individual trading desk’s excel and access databases where they are maintained independent of the RMS</a:t>
            </a:r>
            <a:endParaRPr b="0" lang="en-US" sz="1800" strike="noStrike" u="none">
              <a:solidFill>
                <a:srgbClr val="000000"/>
              </a:solidFill>
              <a:effectLst/>
              <a:uFillTx/>
              <a:latin typeface="Arial"/>
            </a:endParaRPr>
          </a:p>
        </p:txBody>
      </p:sp>
      <p:sp>
        <p:nvSpPr>
          <p:cNvPr id="183" name="PlaceHolder 2"/>
          <p:cNvSpPr>
            <a:spLocks noGrp="1"/>
          </p:cNvSpPr>
          <p:nvPr>
            <p:ph type="title"/>
          </p:nvPr>
        </p:nvSpPr>
        <p:spPr>
          <a:xfrm>
            <a:off x="412560" y="139680"/>
            <a:ext cx="8458200" cy="5205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PlaceHolder 1"/>
          <p:cNvSpPr>
            <a:spLocks noGrp="1"/>
          </p:cNvSpPr>
          <p:nvPr>
            <p:ph/>
          </p:nvPr>
        </p:nvSpPr>
        <p:spPr>
          <a:xfrm>
            <a:off x="228240" y="790200"/>
            <a:ext cx="8458200" cy="4473720"/>
          </a:xfrm>
          <a:prstGeom prst="rect">
            <a:avLst/>
          </a:prstGeom>
          <a:noFill/>
          <a:ln w="0">
            <a:noFill/>
          </a:ln>
        </p:spPr>
        <p:txBody>
          <a:bodyPr lIns="0" rIns="0" tIns="0" bIns="0" anchor="t">
            <a:normAutofit fontScale="92500" lnSpcReduction="19999"/>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Cash Management</a:t>
            </a:r>
            <a:endParaRPr b="0" lang="en-US" sz="22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UK Treasury manage their cash 1 to 2 days ahead.  The guiding principle for managing EEL’s cash is to convert all balances to GBP to repay external and/or internal debt.  Additionally, UK Treasury control a number of bank accounts on behalf of ECTRIC. These accounts are managed to USD to repay internal debt from Houston</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UK Treasury there is no short term cash forecast beyond 1 to 2 days.  Therefore there is no basis to match a maturing physically settling forward contract (taken to hedge a forecast foreign currency payment or receipt) with the underlying cash flow  </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This method of cash management is inefficient and exposes Enron to FX risk</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Where a counterparty makes a late payment, Enron is at risk between the rate at which the currency is sold (physical settlement from FX hedge) and the rate at which the currency will be sold upon receipt from the counterparty </a:t>
            </a:r>
            <a:endParaRPr b="0" lang="en-US" sz="14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It is inefficient because Enron will pay two spot FX spreads in executing the transaction</a:t>
            </a:r>
            <a:endParaRPr b="0" lang="en-US" sz="14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It may be additionally inefficient if another part of the group has a foreign</a:t>
            </a:r>
            <a:br>
              <a:rPr sz="1400"/>
            </a:br>
            <a:r>
              <a:rPr b="0" lang="en-US" sz="1400" strike="noStrike" u="none">
                <a:solidFill>
                  <a:srgbClr val="000000"/>
                </a:solidFill>
                <a:effectLst/>
                <a:uFillTx/>
                <a:latin typeface="Arial"/>
              </a:rPr>
              <a:t> currency receipt that is delayed and is executing the opposite transactions!</a:t>
            </a:r>
            <a:endParaRPr b="0" lang="en-US" sz="1400" strike="noStrike" u="none">
              <a:solidFill>
                <a:srgbClr val="000000"/>
              </a:solidFill>
              <a:effectLst/>
              <a:uFillTx/>
              <a:latin typeface="Arial"/>
            </a:endParaRPr>
          </a:p>
        </p:txBody>
      </p:sp>
      <p:sp>
        <p:nvSpPr>
          <p:cNvPr id="185" name="PlaceHolder 2"/>
          <p:cNvSpPr>
            <a:spLocks noGrp="1"/>
          </p:cNvSpPr>
          <p:nvPr>
            <p:ph type="title"/>
          </p:nvPr>
        </p:nvSpPr>
        <p:spPr>
          <a:xfrm>
            <a:off x="412560" y="139320"/>
            <a:ext cx="8458200" cy="5079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6" name="PlaceHolder 1"/>
          <p:cNvSpPr>
            <a:spLocks noGrp="1"/>
          </p:cNvSpPr>
          <p:nvPr>
            <p:ph/>
          </p:nvPr>
        </p:nvSpPr>
        <p:spPr>
          <a:xfrm>
            <a:off x="304560" y="1273320"/>
            <a:ext cx="8458200" cy="447336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Cash Management continued</a:t>
            </a:r>
            <a:endParaRPr b="0" lang="en-US" sz="2200" strike="noStrike" u="none">
              <a:solidFill>
                <a:srgbClr val="000000"/>
              </a:solidFill>
              <a:effectLst/>
              <a:uFillTx/>
              <a:latin typeface="Arial"/>
            </a:endParaRPr>
          </a:p>
          <a:p>
            <a:pPr marL="476280" indent="-476280">
              <a:lnSpc>
                <a:spcPct val="12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Recommendation:</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The management of foreign currency denominated cash balances by Treasury needs to be linked to the settlement of foreign exchange hedges and third party receipts/payments.  This would only be possible if Treasury received cash forecasts beyond 2 days  </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This issue is related to the trading desks being unclear as to which date they should be hedging FX exposure i.e. expected receipt of cash or actual receipt of cash</a:t>
            </a:r>
            <a:endParaRPr b="0" lang="en-US" sz="1800" strike="noStrike" u="none">
              <a:solidFill>
                <a:srgbClr val="000000"/>
              </a:solidFill>
              <a:effectLst/>
              <a:uFillTx/>
              <a:latin typeface="Arial"/>
            </a:endParaRPr>
          </a:p>
        </p:txBody>
      </p:sp>
      <p:sp>
        <p:nvSpPr>
          <p:cNvPr id="187" name="PlaceHolder 2"/>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8" name="PlaceHolder 1"/>
          <p:cNvSpPr>
            <a:spLocks noGrp="1"/>
          </p:cNvSpPr>
          <p:nvPr>
            <p:ph/>
          </p:nvPr>
        </p:nvSpPr>
        <p:spPr>
          <a:xfrm>
            <a:off x="361440" y="1023480"/>
            <a:ext cx="8458200" cy="4473720"/>
          </a:xfrm>
          <a:prstGeom prst="rect">
            <a:avLst/>
          </a:prstGeom>
          <a:noFill/>
          <a:ln w="0">
            <a:noFill/>
          </a:ln>
        </p:spPr>
        <p:txBody>
          <a:bodyPr lIns="0" rIns="0" tIns="0" bIns="0" anchor="t">
            <a:normAutofit fontScale="92500" lnSpcReduction="9999"/>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Transaction exposure - Hedge duration</a:t>
            </a:r>
            <a:endParaRPr b="0" lang="en-US" sz="2200" strike="noStrike" u="none">
              <a:solidFill>
                <a:srgbClr val="000000"/>
              </a:solidFill>
              <a:effectLst/>
              <a:uFillTx/>
              <a:latin typeface="Arial"/>
            </a:endParaRPr>
          </a:p>
          <a:p>
            <a:pPr marL="476280" indent="-476280">
              <a:lnSpc>
                <a:spcPct val="120000"/>
              </a:lnSpc>
              <a:spcBef>
                <a:spcPts val="13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Trading desks are uncertain as to when their responsibility for management of transaction exposure ceases e.g.</a:t>
            </a:r>
            <a:endParaRPr b="0" lang="en-US" sz="19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when the deal is liquidated (physical delivery of commodity)</a:t>
            </a:r>
            <a:endParaRPr b="0" lang="en-US" sz="14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when cash receipt/payment is expected</a:t>
            </a:r>
            <a:endParaRPr b="0" lang="en-US" sz="14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when cash receipt/payment actually made </a:t>
            </a:r>
            <a:endParaRPr b="0" lang="en-US" sz="1400" strike="noStrike" u="none">
              <a:solidFill>
                <a:srgbClr val="000000"/>
              </a:solidFill>
              <a:effectLst/>
              <a:uFillTx/>
              <a:latin typeface="Arial"/>
            </a:endParaRPr>
          </a:p>
          <a:p>
            <a:pPr marL="476280" indent="-47628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Current practices are as follows:</a:t>
            </a:r>
            <a:endParaRPr b="0" lang="en-US" sz="16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Continental Gas - Hedge expected receipts/payments and roll hedge if there is a delay greater than four days</a:t>
            </a:r>
            <a:endParaRPr b="0" lang="en-US" sz="14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Continental Power - Hedge to expected receipts/payments </a:t>
            </a:r>
            <a:endParaRPr b="0" lang="en-US" sz="14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Coal - Hedge to a mid point of the expected receipt/payment dates and roll hedge to the mean month receipt/payment</a:t>
            </a:r>
            <a:endParaRPr b="0" lang="en-US" sz="14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Liquids (PetChems) - Hedge to expected date of physical delivery and may close out the hedge early</a:t>
            </a:r>
            <a:endParaRPr b="0" lang="en-US" sz="1400" strike="noStrike" u="none">
              <a:solidFill>
                <a:srgbClr val="000000"/>
              </a:solidFill>
              <a:effectLst/>
              <a:uFillTx/>
              <a:latin typeface="Arial"/>
            </a:endParaRPr>
          </a:p>
          <a:p>
            <a:pPr marL="476280" indent="-476280">
              <a:lnSpc>
                <a:spcPct val="12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Recommendation:</a:t>
            </a:r>
            <a:endParaRPr b="0" lang="en-US" sz="1800" strike="noStrike" u="none">
              <a:solidFill>
                <a:srgbClr val="000000"/>
              </a:solidFill>
              <a:effectLst/>
              <a:uFillTx/>
              <a:latin typeface="Arial"/>
            </a:endParaRPr>
          </a:p>
          <a:p>
            <a:pPr marL="476280" indent="-4762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Develop and approve exposure management procedures to support the transaction exposure policy</a:t>
            </a:r>
            <a:endParaRPr b="0" lang="en-US" sz="1800" strike="noStrike" u="none">
              <a:solidFill>
                <a:srgbClr val="000000"/>
              </a:solidFill>
              <a:effectLst/>
              <a:uFillTx/>
              <a:latin typeface="Arial"/>
            </a:endParaRPr>
          </a:p>
        </p:txBody>
      </p:sp>
      <p:sp>
        <p:nvSpPr>
          <p:cNvPr id="189" name="PlaceHolder 2"/>
          <p:cNvSpPr>
            <a:spLocks noGrp="1"/>
          </p:cNvSpPr>
          <p:nvPr>
            <p:ph type="title"/>
          </p:nvPr>
        </p:nvSpPr>
        <p:spPr>
          <a:xfrm>
            <a:off x="412560" y="139320"/>
            <a:ext cx="8458200" cy="5079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0" name="PlaceHolder 1"/>
          <p:cNvSpPr>
            <a:spLocks noGrp="1"/>
          </p:cNvSpPr>
          <p:nvPr>
            <p:ph/>
          </p:nvPr>
        </p:nvSpPr>
        <p:spPr>
          <a:xfrm>
            <a:off x="391680" y="1228320"/>
            <a:ext cx="8458200" cy="4473720"/>
          </a:xfrm>
          <a:prstGeom prst="rect">
            <a:avLst/>
          </a:prstGeom>
          <a:noFill/>
          <a:ln w="0">
            <a:noFill/>
          </a:ln>
        </p:spPr>
        <p:txBody>
          <a:bodyPr lIns="0" rIns="0" tIns="0" bIns="0" anchor="t">
            <a:normAutofit lnSpcReduction="9999"/>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Transaction exposure - Hedge amount</a:t>
            </a:r>
            <a:endParaRPr b="0" lang="en-US" sz="2200" strike="noStrike" u="none">
              <a:solidFill>
                <a:srgbClr val="000000"/>
              </a:solidFill>
              <a:effectLst/>
              <a:uFillTx/>
              <a:latin typeface="Arial"/>
            </a:endParaRPr>
          </a:p>
          <a:p>
            <a:pPr marL="476280" indent="-476280">
              <a:lnSpc>
                <a:spcPct val="120000"/>
              </a:lnSpc>
              <a:spcBef>
                <a:spcPts val="13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Petrochemicals - on one trade the trading desk only hedges currency cashflows up to three months forward as the price is not fixed beyond this point.  No position risk is booked until the price is fixed quarterly i.e. there is no profit and loss recorded on these trades until the price is set and they move from the Index book into the Priced book</a:t>
            </a:r>
            <a:endParaRPr b="0" lang="en-US" sz="1900" strike="noStrike" u="none">
              <a:solidFill>
                <a:srgbClr val="000000"/>
              </a:solidFill>
              <a:effectLst/>
              <a:uFillTx/>
              <a:latin typeface="Arial"/>
            </a:endParaRPr>
          </a:p>
          <a:p>
            <a:pPr marL="476280" indent="-476280">
              <a:lnSpc>
                <a:spcPct val="120000"/>
              </a:lnSpc>
              <a:spcBef>
                <a:spcPts val="13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Enron is exposed to FX risk beyond three months as this contract is twelve months forward.  This exposure has not been quantified beyond Q4 as the price has not been fixed.  For Q4 2000 the notional exposure is EUR1.5m</a:t>
            </a:r>
            <a:endParaRPr b="0" lang="en-US" sz="1900" strike="noStrike" u="none">
              <a:solidFill>
                <a:srgbClr val="000000"/>
              </a:solidFill>
              <a:effectLst/>
              <a:uFillTx/>
              <a:latin typeface="Arial"/>
            </a:endParaRPr>
          </a:p>
          <a:p>
            <a:pPr marL="476280" indent="-476280">
              <a:lnSpc>
                <a:spcPct val="10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 </a:t>
            </a:r>
            <a:r>
              <a:rPr b="0" i="1" lang="en-US" sz="1800" strike="noStrike" u="none">
                <a:solidFill>
                  <a:srgbClr val="000000"/>
                </a:solidFill>
                <a:effectLst/>
                <a:uFillTx/>
                <a:latin typeface="Arial"/>
              </a:rPr>
              <a:t>Recommendation:</a:t>
            </a:r>
            <a:endParaRPr b="0" lang="en-US" sz="1800" strike="noStrike" u="none">
              <a:solidFill>
                <a:srgbClr val="000000"/>
              </a:solidFill>
              <a:effectLst/>
              <a:uFillTx/>
              <a:latin typeface="Arial"/>
            </a:endParaRPr>
          </a:p>
          <a:p>
            <a:pPr marL="476280" indent="-476280">
              <a:lnSpc>
                <a:spcPct val="10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Although relatively small, an estimate of this exposure should be visible in management reports</a:t>
            </a:r>
            <a:endParaRPr b="0" lang="en-US" sz="1800" strike="noStrike" u="none">
              <a:solidFill>
                <a:srgbClr val="000000"/>
              </a:solidFill>
              <a:effectLst/>
              <a:uFillTx/>
              <a:latin typeface="Arial"/>
            </a:endParaRPr>
          </a:p>
        </p:txBody>
      </p:sp>
      <p:sp>
        <p:nvSpPr>
          <p:cNvPr id="191" name="PlaceHolder 2"/>
          <p:cNvSpPr>
            <a:spLocks noGrp="1"/>
          </p:cNvSpPr>
          <p:nvPr>
            <p:ph type="title"/>
          </p:nvPr>
        </p:nvSpPr>
        <p:spPr>
          <a:xfrm>
            <a:off x="412560" y="139320"/>
            <a:ext cx="8458200" cy="5079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PlaceHolder 1"/>
          <p:cNvSpPr>
            <a:spLocks noGrp="1"/>
          </p:cNvSpPr>
          <p:nvPr>
            <p:ph/>
          </p:nvPr>
        </p:nvSpPr>
        <p:spPr>
          <a:xfrm>
            <a:off x="304560" y="1273320"/>
            <a:ext cx="8458200" cy="447336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Settlement and book revaluation exposure</a:t>
            </a:r>
            <a:endParaRPr b="0" lang="en-US" sz="2200" strike="noStrike" u="none">
              <a:solidFill>
                <a:srgbClr val="000000"/>
              </a:solidFill>
              <a:effectLst/>
              <a:uFillTx/>
              <a:latin typeface="Arial"/>
            </a:endParaRPr>
          </a:p>
          <a:p>
            <a:pPr marL="476280" indent="-476280">
              <a:lnSpc>
                <a:spcPct val="120000"/>
              </a:lnSpc>
              <a:spcBef>
                <a:spcPts val="13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Risk Managers in Coal, Liquids and Continental Gas have book balance sheet revaluation exposure originating from unmatched cash positions (timing)</a:t>
            </a:r>
            <a:endParaRPr b="0" lang="en-US" sz="1900" strike="noStrike" u="none">
              <a:solidFill>
                <a:srgbClr val="000000"/>
              </a:solidFill>
              <a:effectLst/>
              <a:uFillTx/>
              <a:latin typeface="Arial"/>
            </a:endParaRPr>
          </a:p>
          <a:p>
            <a:pPr marL="476280" indent="-476280">
              <a:lnSpc>
                <a:spcPct val="120000"/>
              </a:lnSpc>
              <a:spcBef>
                <a:spcPts val="13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The Coal book is USD reporting but has a GBP 47m cash balance as at August 2000.  This is revalued in USD each month resulting in a corresponding debit/credit entry to the Coal book profit and loss account. The desk is managing this exposure with hedges booked with the FX desk and overhedged trade positions.  This is in effect managing a single desk’s book transaction exposure with hedges that will result in cash flows.  This issue links to that of where does a trading desk’s FX exposure cease!</a:t>
            </a:r>
            <a:endParaRPr b="0" lang="en-US" sz="1900" strike="noStrike" u="none">
              <a:solidFill>
                <a:srgbClr val="000000"/>
              </a:solidFill>
              <a:effectLst/>
              <a:uFillTx/>
              <a:latin typeface="Arial"/>
            </a:endParaRPr>
          </a:p>
        </p:txBody>
      </p:sp>
      <p:sp>
        <p:nvSpPr>
          <p:cNvPr id="193" name="PlaceHolder 2"/>
          <p:cNvSpPr>
            <a:spLocks noGrp="1"/>
          </p:cNvSpPr>
          <p:nvPr>
            <p:ph type="title"/>
          </p:nvPr>
        </p:nvSpPr>
        <p:spPr>
          <a:xfrm>
            <a:off x="412560" y="139320"/>
            <a:ext cx="8458200" cy="5079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PlaceHolder 1"/>
          <p:cNvSpPr>
            <a:spLocks noGrp="1"/>
          </p:cNvSpPr>
          <p:nvPr>
            <p:ph/>
          </p:nvPr>
        </p:nvSpPr>
        <p:spPr>
          <a:xfrm>
            <a:off x="361440" y="1275840"/>
            <a:ext cx="8458200" cy="447372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Settlement and book revaluation exposure continued</a:t>
            </a:r>
            <a:endParaRPr b="0" lang="en-US" sz="2200" strike="noStrike" u="none">
              <a:solidFill>
                <a:srgbClr val="000000"/>
              </a:solidFill>
              <a:effectLst/>
              <a:uFillTx/>
              <a:latin typeface="Arial"/>
            </a:endParaRPr>
          </a:p>
          <a:p>
            <a:pPr marL="476280" indent="-476280">
              <a:lnSpc>
                <a:spcPct val="12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Recommendation:</a:t>
            </a:r>
            <a:endParaRPr b="0" lang="en-US" sz="1800" strike="noStrike" u="none">
              <a:solidFill>
                <a:srgbClr val="000000"/>
              </a:solidFill>
              <a:effectLst/>
              <a:uFillTx/>
              <a:latin typeface="Arial"/>
            </a:endParaRPr>
          </a:p>
          <a:p>
            <a:pPr marL="476280" indent="-476280">
              <a:lnSpc>
                <a:spcPct val="120000"/>
              </a:lnSpc>
              <a:spcBef>
                <a:spcPts val="13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900" strike="noStrike" u="none">
                <a:solidFill>
                  <a:srgbClr val="000000"/>
                </a:solidFill>
                <a:effectLst/>
                <a:uFillTx/>
                <a:latin typeface="Arial"/>
              </a:rPr>
              <a:t>Enron is currently reviewing how these book exposures are being created and how to stop them occurring.  Historic book exposures that exist as a result of this issue will need to be adjusted by general ledger entries.  The policy document should clarify if and by whom this exposure should be managed</a:t>
            </a:r>
            <a:endParaRPr b="0" lang="en-US" sz="1900" strike="noStrike" u="none">
              <a:solidFill>
                <a:srgbClr val="000000"/>
              </a:solidFill>
              <a:effectLst/>
              <a:uFillTx/>
              <a:latin typeface="Arial"/>
            </a:endParaRPr>
          </a:p>
          <a:p>
            <a:pPr marL="476280" indent="0">
              <a:lnSpc>
                <a:spcPct val="120000"/>
              </a:lnSpc>
              <a:spcBef>
                <a:spcPts val="13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Arial"/>
            </a:endParaRPr>
          </a:p>
        </p:txBody>
      </p:sp>
      <p:sp>
        <p:nvSpPr>
          <p:cNvPr id="195" name="PlaceHolder 2"/>
          <p:cNvSpPr>
            <a:spLocks noGrp="1"/>
          </p:cNvSpPr>
          <p:nvPr>
            <p:ph type="title"/>
          </p:nvPr>
        </p:nvSpPr>
        <p:spPr>
          <a:xfrm>
            <a:off x="412560" y="139320"/>
            <a:ext cx="8458200" cy="5079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PlaceHolder 1"/>
          <p:cNvSpPr>
            <a:spLocks noGrp="1"/>
          </p:cNvSpPr>
          <p:nvPr>
            <p:ph/>
          </p:nvPr>
        </p:nvSpPr>
        <p:spPr>
          <a:xfrm>
            <a:off x="298080" y="1018800"/>
            <a:ext cx="8458200" cy="4473720"/>
          </a:xfrm>
          <a:prstGeom prst="rect">
            <a:avLst/>
          </a:prstGeom>
          <a:noFill/>
          <a:ln w="0">
            <a:noFill/>
          </a:ln>
        </p:spPr>
        <p:txBody>
          <a:bodyPr lIns="0" rIns="0" tIns="0" bIns="0" anchor="t">
            <a:normAutofit lnSpcReduction="9999"/>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Standardised FX procedures</a:t>
            </a:r>
            <a:endParaRPr b="0" lang="en-US" sz="22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There is inconsistency in procedures across the trading desks for both managing and recording their foreign exchange exposures.  Examples include:</a:t>
            </a:r>
            <a:endParaRPr b="0" lang="en-US" sz="18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not all desks measure and report the foreign exchange element of their trading profit and loss</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Continental Gas and Petchems measure and record the gross profit and loss related to FX movements together with the profit and loss associated with FX hedges</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Coal does not measure or record the FX element of their profit and loss because the trade is recorded in book currency at the hedged FX rate</a:t>
            </a:r>
            <a:endParaRPr b="0" lang="en-US" sz="15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Desks settle their foreign exchange transactions differently</a:t>
            </a:r>
            <a:endParaRPr b="0" lang="en-US" sz="18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Continental Power and Continental Gas mainly settle physically</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Petchems settle financially</a:t>
            </a:r>
            <a:endParaRPr b="0" lang="en-US" sz="1500" strike="noStrike" u="none">
              <a:solidFill>
                <a:srgbClr val="000000"/>
              </a:solidFill>
              <a:effectLst/>
              <a:uFillTx/>
              <a:latin typeface="Arial"/>
            </a:endParaRPr>
          </a:p>
          <a:p>
            <a:pPr marL="476280" indent="0">
              <a:lnSpc>
                <a:spcPct val="120000"/>
              </a:lnSpc>
              <a:spcBef>
                <a:spcPts val="151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sp>
        <p:nvSpPr>
          <p:cNvPr id="197" name="PlaceHolder 2"/>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8" name="PlaceHolder 1"/>
          <p:cNvSpPr>
            <a:spLocks noGrp="1"/>
          </p:cNvSpPr>
          <p:nvPr>
            <p:ph/>
          </p:nvPr>
        </p:nvSpPr>
        <p:spPr>
          <a:xfrm>
            <a:off x="342720" y="1066320"/>
            <a:ext cx="8458200" cy="4473720"/>
          </a:xfrm>
          <a:prstGeom prst="rect">
            <a:avLst/>
          </a:prstGeom>
          <a:noFill/>
          <a:ln w="0">
            <a:noFill/>
          </a:ln>
        </p:spPr>
        <p:txBody>
          <a:bodyPr lIns="0" rIns="0" tIns="0" bIns="0" anchor="t">
            <a:normAutofit fontScale="92500" lnSpcReduction="9999"/>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Standardised FX procedures continued</a:t>
            </a:r>
            <a:endParaRPr b="0" lang="en-US" sz="22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desks source FX hedge information differently</a:t>
            </a:r>
            <a:endParaRPr b="0" lang="en-US" sz="18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coal and gas source their hedge information from Infinity data, downloaded onto a shared server</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petchems maintain their own FX hedge database which is recorded from FX desk email confirmations.  At the time of this review they were not aware of the Infinity information available</a:t>
            </a:r>
            <a:endParaRPr b="0" lang="en-US" sz="15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desks account for their commodity trades at different currencies</a:t>
            </a:r>
            <a:endParaRPr b="0" lang="en-US" sz="18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coal book their trades into TAGG in book (USD) currency at the hedged FX rate, which is the source of the monthly SAP P&amp;L entries</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petchems book their trades into access and TAGG at transaction currency.  The access database is the source of the monthly SAP P&amp;L entries</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gas and power book their trades in transaction currency which marks to market them daily into local currency and is the source of the monthly SAP P&amp;L entries </a:t>
            </a:r>
            <a:endParaRPr b="0" lang="en-US" sz="1500" strike="noStrike" u="none">
              <a:solidFill>
                <a:srgbClr val="000000"/>
              </a:solidFill>
              <a:effectLst/>
              <a:uFillTx/>
              <a:latin typeface="Arial"/>
            </a:endParaRPr>
          </a:p>
          <a:p>
            <a:pPr lvl="2" marL="1378080" indent="-228600">
              <a:lnSpc>
                <a:spcPct val="150000"/>
              </a:lnSpc>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endParaRPr b="0" lang="en-US" sz="1500" strike="noStrike" u="none">
              <a:solidFill>
                <a:srgbClr val="000000"/>
              </a:solidFill>
              <a:effectLst/>
              <a:uFillTx/>
              <a:latin typeface="Arial"/>
            </a:endParaRPr>
          </a:p>
        </p:txBody>
      </p:sp>
      <p:sp>
        <p:nvSpPr>
          <p:cNvPr id="199" name="PlaceHolder 2"/>
          <p:cNvSpPr>
            <a:spLocks noGrp="1"/>
          </p:cNvSpPr>
          <p:nvPr>
            <p:ph type="title"/>
          </p:nvPr>
        </p:nvSpPr>
        <p:spPr>
          <a:xfrm>
            <a:off x="412560" y="139320"/>
            <a:ext cx="8458200" cy="5079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PlaceHolder 1"/>
          <p:cNvSpPr>
            <a:spLocks noGrp="1"/>
          </p:cNvSpPr>
          <p:nvPr>
            <p:ph/>
          </p:nvPr>
        </p:nvSpPr>
        <p:spPr>
          <a:xfrm>
            <a:off x="361440" y="1275840"/>
            <a:ext cx="8458200" cy="447372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Standardised FX procedures continued</a:t>
            </a:r>
            <a:endParaRPr b="0" lang="en-US" sz="2200" strike="noStrike" u="none">
              <a:solidFill>
                <a:srgbClr val="000000"/>
              </a:solidFill>
              <a:effectLst/>
              <a:uFillTx/>
              <a:latin typeface="Arial"/>
            </a:endParaRPr>
          </a:p>
          <a:p>
            <a:pPr marL="476280" indent="-476280">
              <a:lnSpc>
                <a:spcPct val="12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Recommendation:</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A standard procedures manual should  be drawn up across all desks to ensure standard recording, reporting and management of foreign exchange exposures.  This could be laid out as procedures for a walk-through of a commodity trade with FX exposure, including the FX hedge.  However whilst not all desks record their trades in transaction currency, these differences will need to be incorporated into the manual</a:t>
            </a:r>
            <a:endParaRPr b="0" lang="en-US" sz="1800" strike="noStrike" u="none">
              <a:solidFill>
                <a:srgbClr val="000000"/>
              </a:solidFill>
              <a:effectLst/>
              <a:uFillTx/>
              <a:latin typeface="Arial"/>
            </a:endParaRPr>
          </a:p>
          <a:p>
            <a:pPr lvl="2" marL="1378080" indent="-228600">
              <a:lnSpc>
                <a:spcPct val="150000"/>
              </a:lnSpc>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endParaRPr b="0" lang="en-US" sz="1500" strike="noStrike" u="none">
              <a:solidFill>
                <a:srgbClr val="000000"/>
              </a:solidFill>
              <a:effectLst/>
              <a:uFillTx/>
              <a:latin typeface="Arial"/>
            </a:endParaRPr>
          </a:p>
        </p:txBody>
      </p:sp>
      <p:sp>
        <p:nvSpPr>
          <p:cNvPr id="201" name="PlaceHolder 2"/>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4" name=""/>
          <p:cNvGraphicFramePr/>
          <p:nvPr/>
        </p:nvGraphicFramePr>
        <p:xfrm>
          <a:off x="1450800" y="1397160"/>
          <a:ext cx="6243840" cy="4063680"/>
        </p:xfrm>
        <a:graphic>
          <a:graphicData uri="http://schemas.openxmlformats.org/presentationml/2006/ole">
            <p:oleObj progId="Word.Document.12" r:id="rId1" spid="">
              <p:embed/>
              <p:pic>
                <p:nvPicPr>
                  <p:cNvPr id="35" name="" descr=""/>
                  <p:cNvPicPr/>
                  <p:nvPr/>
                </p:nvPicPr>
                <p:blipFill>
                  <a:blip r:embed="rId2"/>
                  <a:stretch/>
                </p:blipFill>
                <p:spPr>
                  <a:xfrm>
                    <a:off x="1450800" y="1397160"/>
                    <a:ext cx="6243840" cy="4063680"/>
                  </a:xfrm>
                  <a:prstGeom prst="rect">
                    <a:avLst/>
                  </a:prstGeom>
                  <a:noFill/>
                  <a:ln w="0">
                    <a:noFill/>
                  </a:ln>
                </p:spPr>
              </p:pic>
            </p:oleObj>
          </a:graphicData>
        </a:graphic>
      </p:graphicFrame>
      <p:sp>
        <p:nvSpPr>
          <p:cNvPr id="36" name="PlaceHolder 1"/>
          <p:cNvSpPr>
            <a:spLocks noGrp="1"/>
          </p:cNvSpPr>
          <p:nvPr>
            <p:ph/>
          </p:nvPr>
        </p:nvSpPr>
        <p:spPr>
          <a:xfrm>
            <a:off x="333000" y="1316160"/>
            <a:ext cx="8458200" cy="447336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Phase 1: Business Reality</a:t>
            </a:r>
            <a:r>
              <a:rPr b="0" lang="en-US" sz="2200" strike="noStrike" u="none">
                <a:solidFill>
                  <a:srgbClr val="000000"/>
                </a:solidFill>
                <a:effectLst/>
                <a:uFillTx/>
                <a:latin typeface="Arial"/>
              </a:rPr>
              <a:t>	</a:t>
            </a:r>
            <a:r>
              <a:rPr b="0" lang="en-US" sz="2200" strike="noStrike" u="none">
                <a:solidFill>
                  <a:srgbClr val="000000"/>
                </a:solidFill>
                <a:effectLst/>
                <a:uFillTx/>
                <a:latin typeface="Arial"/>
              </a:rPr>
              <a:t>	</a:t>
            </a:r>
            <a:endParaRPr b="0" lang="en-US" sz="22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Understand underlying FX / IR exposures &amp; risk management approach for the following desks:</a:t>
            </a:r>
            <a:endParaRPr b="0" lang="en-US" sz="18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Continental Power</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Continental Gas</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Global Liquids (including J Block, Petrochemicals and Cremona)</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Coal </a:t>
            </a:r>
            <a:endParaRPr b="0" lang="en-US" sz="15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Identify foreign exchange risk management policy and form and extent of communication of policy</a:t>
            </a:r>
            <a:endParaRPr b="0" lang="en-US" sz="1800" strike="noStrike" u="none">
              <a:solidFill>
                <a:srgbClr val="000000"/>
              </a:solidFill>
              <a:effectLst/>
              <a:uFillTx/>
              <a:latin typeface="Arial"/>
            </a:endParaRPr>
          </a:p>
        </p:txBody>
      </p:sp>
      <p:sp>
        <p:nvSpPr>
          <p:cNvPr id="37" name="PlaceHolder 2"/>
          <p:cNvSpPr>
            <a:spLocks noGrp="1"/>
          </p:cNvSpPr>
          <p:nvPr>
            <p:ph type="title"/>
          </p:nvPr>
        </p:nvSpPr>
        <p:spPr>
          <a:xfrm>
            <a:off x="412560" y="139320"/>
            <a:ext cx="8458200" cy="5461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Scope</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2" name="PlaceHolder 1"/>
          <p:cNvSpPr>
            <a:spLocks noGrp="1"/>
          </p:cNvSpPr>
          <p:nvPr>
            <p:ph/>
          </p:nvPr>
        </p:nvSpPr>
        <p:spPr>
          <a:xfrm>
            <a:off x="361440" y="1213920"/>
            <a:ext cx="8458200" cy="447372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Systems - TAGG</a:t>
            </a:r>
            <a:endParaRPr b="0" lang="en-US" sz="22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TAGG is used by the Coal and Liquids as a USD only system (hence transaction exposure hidden); transaction exposure is being managed independently using access and excel spreadsheets</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TAGG has a multi-currency functionality although there is some irregularity in its application of discount factors.  This has not been quantified</a:t>
            </a:r>
            <a:endParaRPr b="0" lang="en-US" sz="1800" strike="noStrike" u="none">
              <a:solidFill>
                <a:srgbClr val="000000"/>
              </a:solidFill>
              <a:effectLst/>
              <a:uFillTx/>
              <a:latin typeface="Arial"/>
            </a:endParaRPr>
          </a:p>
          <a:p>
            <a:pPr marL="476280" indent="-476280">
              <a:lnSpc>
                <a:spcPct val="12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Recommendation:</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The irregularity that occurs when TAGG operates with multiple currencies needs to be quantified and, if immaterial (should be monitored so that if it becomes material action is taken) trading desks ideally should book all deals in TAGG at transaction currency</a:t>
            </a:r>
            <a:endParaRPr b="0" lang="en-US" sz="1800" strike="noStrike" u="none">
              <a:solidFill>
                <a:srgbClr val="000000"/>
              </a:solidFill>
              <a:effectLst/>
              <a:uFillTx/>
              <a:latin typeface="Arial"/>
            </a:endParaRPr>
          </a:p>
        </p:txBody>
      </p:sp>
      <p:sp>
        <p:nvSpPr>
          <p:cNvPr id="203" name="PlaceHolder 2"/>
          <p:cNvSpPr>
            <a:spLocks noGrp="1"/>
          </p:cNvSpPr>
          <p:nvPr>
            <p:ph type="title"/>
          </p:nvPr>
        </p:nvSpPr>
        <p:spPr>
          <a:xfrm>
            <a:off x="412560" y="139680"/>
            <a:ext cx="8458200" cy="5205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4" name="PlaceHolder 1"/>
          <p:cNvSpPr>
            <a:spLocks noGrp="1"/>
          </p:cNvSpPr>
          <p:nvPr>
            <p:ph/>
          </p:nvPr>
        </p:nvSpPr>
        <p:spPr>
          <a:xfrm>
            <a:off x="275760" y="1123560"/>
            <a:ext cx="8458200" cy="447372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Systems - SAP</a:t>
            </a:r>
            <a:endParaRPr b="0" lang="en-US" sz="22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Realised items (receivables/payables) are posted into SAP from LOM at the FX rate on date of posting which may not be the FX rate at which items are marked to market in the DPR (i.e. generating unrealised P&amp;L)</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the PCA module inter company P&amp;L YTD items are converted at average rate for the month.  This is inconsistent with third party P&amp;L items (where movements in the month are converted at the average rate for the month) and is not compliant with FASB52.  As a result of this irregularity, FX profit and loss values are created at profit centre level</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SAP system and processing issues are currently being addressed by Enron’s Trade Accounting and Financial Operations FX task force</a:t>
            </a:r>
            <a:endParaRPr b="0" lang="en-US" sz="1800" strike="noStrike" u="none">
              <a:solidFill>
                <a:srgbClr val="000000"/>
              </a:solidFill>
              <a:effectLst/>
              <a:uFillTx/>
              <a:latin typeface="Arial"/>
            </a:endParaRPr>
          </a:p>
          <a:p>
            <a:pPr marL="476280" indent="0">
              <a:lnSpc>
                <a:spcPct val="120000"/>
              </a:lnSpc>
              <a:spcBef>
                <a:spcPts val="123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pic>
        <p:nvPicPr>
          <p:cNvPr id="205" name="" descr=""/>
          <p:cNvPicPr/>
          <p:nvPr/>
        </p:nvPicPr>
        <p:blipFill>
          <a:blip r:embed="rId1"/>
          <a:stretch/>
        </p:blipFill>
        <p:spPr>
          <a:xfrm>
            <a:off x="399960" y="165240"/>
            <a:ext cx="8458200" cy="609480"/>
          </a:xfrm>
          <a:prstGeom prst="rect">
            <a:avLst/>
          </a:prstGeom>
          <a:noFill/>
          <a:ln w="0">
            <a:noFill/>
          </a:ln>
        </p:spPr>
      </p:pic>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6" name="PlaceHolder 1"/>
          <p:cNvSpPr>
            <a:spLocks noGrp="1"/>
          </p:cNvSpPr>
          <p:nvPr>
            <p:ph/>
          </p:nvPr>
        </p:nvSpPr>
        <p:spPr>
          <a:xfrm>
            <a:off x="320400" y="1060560"/>
            <a:ext cx="8458200" cy="4473360"/>
          </a:xfrm>
          <a:prstGeom prst="rect">
            <a:avLst/>
          </a:prstGeom>
          <a:noFill/>
          <a:ln w="0">
            <a:noFill/>
          </a:ln>
        </p:spPr>
        <p:txBody>
          <a:bodyPr lIns="0" rIns="0" tIns="0" bIns="0" anchor="t">
            <a:normAutofit fontScale="92500" lnSpcReduction="9999"/>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Systems - SAP translation currency difference</a:t>
            </a:r>
            <a:endParaRPr b="0" lang="en-US" sz="22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currency difference (CD) is generated by ECCS resulting in a difference between Corporate Hyperion</a:t>
            </a:r>
            <a:r>
              <a:rPr b="0" sz="1800" strike="noStrike" u="none">
                <a:solidFill>
                  <a:srgbClr val="000000"/>
                </a:solidFill>
                <a:effectLst/>
                <a:uFillTx/>
                <a:latin typeface="Arial"/>
              </a:rPr>
              <a:t> and Hyperion London upon translation to group currency.  ECCS  translates from local to group currency for all items except inter-company which are translated from transaction to group currency. Hyperion London translates from local to group currency for all items.  A reconciliation is performed (iteratively) monthly between:</a:t>
            </a:r>
            <a:endParaRPr b="0" lang="en-US" sz="1800" strike="noStrike" u="none">
              <a:solidFill>
                <a:srgbClr val="000000"/>
              </a:solidFill>
              <a:effectLst/>
              <a:uFillTx/>
              <a:latin typeface="Arial"/>
            </a:endParaRPr>
          </a:p>
          <a:p>
            <a:pPr lvl="1" marL="958680" indent="-285480">
              <a:lnSpc>
                <a:spcPct val="120000"/>
              </a:lnSpc>
              <a:spcBef>
                <a:spcPts val="1026"/>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sz="1500" strike="noStrike" u="none">
                <a:solidFill>
                  <a:srgbClr val="000000"/>
                </a:solidFill>
                <a:effectLst/>
                <a:uFillTx/>
                <a:latin typeface="Arial"/>
              </a:rPr>
              <a:t>ECCS US Dimension and Corporate Hyperion in USD</a:t>
            </a:r>
            <a:endParaRPr b="0" lang="en-US" sz="1500" strike="noStrike" u="none">
              <a:solidFill>
                <a:srgbClr val="000000"/>
              </a:solidFill>
              <a:effectLst/>
              <a:uFillTx/>
              <a:latin typeface="Arial"/>
            </a:endParaRPr>
          </a:p>
          <a:p>
            <a:pPr lvl="1" marL="958680" indent="-285480">
              <a:lnSpc>
                <a:spcPct val="120000"/>
              </a:lnSpc>
              <a:spcBef>
                <a:spcPts val="1026"/>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sz="1500" strike="noStrike" u="none">
                <a:solidFill>
                  <a:srgbClr val="000000"/>
                </a:solidFill>
                <a:effectLst/>
                <a:uFillTx/>
                <a:latin typeface="Arial"/>
              </a:rPr>
              <a:t>ECCS and London Hyperion in local currency </a:t>
            </a:r>
            <a:endParaRPr b="0" lang="en-US" sz="1500" strike="noStrike" u="none">
              <a:solidFill>
                <a:srgbClr val="000000"/>
              </a:solidFill>
              <a:effectLst/>
              <a:uFillTx/>
              <a:latin typeface="Arial"/>
            </a:endParaRPr>
          </a:p>
          <a:p>
            <a:pPr lvl="1" marL="958680" indent="-285480">
              <a:lnSpc>
                <a:spcPct val="120000"/>
              </a:lnSpc>
              <a:spcBef>
                <a:spcPts val="1026"/>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sz="1500" strike="noStrike" u="none">
                <a:solidFill>
                  <a:srgbClr val="000000"/>
                </a:solidFill>
                <a:effectLst/>
                <a:uFillTx/>
                <a:latin typeface="Arial"/>
              </a:rPr>
              <a:t>London Hyperion and Corporate Hyperion in USD</a:t>
            </a:r>
            <a:endParaRPr b="0" lang="en-US" sz="15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sz="1800" strike="noStrike" u="none">
                <a:solidFill>
                  <a:srgbClr val="000000"/>
                </a:solidFill>
                <a:effectLst/>
                <a:uFillTx/>
                <a:latin typeface="Arial"/>
              </a:rPr>
              <a:t>The CD does not impact Enron Corporation’s consolidated results because the intercompany balances eliminate, however Europe’s results reported to Corporate in USD are currently overstated.  The size of this variance in August 2000 was $1.9m</a:t>
            </a:r>
            <a:endParaRPr b="0" lang="en-US" sz="1800" strike="noStrike" u="none">
              <a:solidFill>
                <a:srgbClr val="000000"/>
              </a:solidFill>
              <a:effectLst/>
              <a:uFillTx/>
              <a:latin typeface="Arial"/>
            </a:endParaRPr>
          </a:p>
        </p:txBody>
      </p:sp>
      <p:sp>
        <p:nvSpPr>
          <p:cNvPr id="207" name="PlaceHolder 2"/>
          <p:cNvSpPr>
            <a:spLocks noGrp="1"/>
          </p:cNvSpPr>
          <p:nvPr>
            <p:ph type="title"/>
          </p:nvPr>
        </p:nvSpPr>
        <p:spPr>
          <a:xfrm>
            <a:off x="412560" y="139320"/>
            <a:ext cx="8458200" cy="5461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8" name="PlaceHolder 1"/>
          <p:cNvSpPr>
            <a:spLocks noGrp="1"/>
          </p:cNvSpPr>
          <p:nvPr>
            <p:ph/>
          </p:nvPr>
        </p:nvSpPr>
        <p:spPr>
          <a:xfrm>
            <a:off x="371160" y="1022400"/>
            <a:ext cx="8458200" cy="4473360"/>
          </a:xfrm>
          <a:prstGeom prst="rect">
            <a:avLst/>
          </a:prstGeom>
          <a:noFill/>
          <a:ln w="0">
            <a:noFill/>
          </a:ln>
        </p:spPr>
        <p:txBody>
          <a:bodyPr lIns="0" rIns="0" tIns="0" bIns="0" anchor="t">
            <a:normAutofit lnSpcReduction="9999"/>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Systems - SAP translation currency difference</a:t>
            </a:r>
            <a:endParaRPr b="0" lang="en-US" sz="2200" strike="noStrike" u="none">
              <a:solidFill>
                <a:srgbClr val="000000"/>
              </a:solidFill>
              <a:effectLst/>
              <a:uFillTx/>
              <a:latin typeface="Arial"/>
            </a:endParaRPr>
          </a:p>
          <a:p>
            <a:pPr marL="476280" indent="-476280">
              <a:lnSpc>
                <a:spcPct val="120000"/>
              </a:lnSpc>
              <a:spcBef>
                <a:spcPts val="13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When Hyperion London is eventually “switched off” this CD difference will no longer exist however if FAS52 is followed to the letter, there is argument to say that SAP is incorrectly translating intercompany balances. i.e. assets, liabilities and operations of a company should be recorded using the functional currency of that entity and translated from that currency to the reporting currency of the investing company</a:t>
            </a:r>
            <a:endParaRPr b="0" lang="en-US" sz="1900" strike="noStrike" u="none">
              <a:solidFill>
                <a:srgbClr val="000000"/>
              </a:solidFill>
              <a:effectLst/>
              <a:uFillTx/>
              <a:latin typeface="Arial"/>
            </a:endParaRPr>
          </a:p>
          <a:p>
            <a:pPr marL="476280" indent="-476280">
              <a:lnSpc>
                <a:spcPct val="12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sz="1800" strike="noStrike" u="none">
                <a:solidFill>
                  <a:srgbClr val="000000"/>
                </a:solidFill>
                <a:effectLst/>
                <a:uFillTx/>
                <a:latin typeface="Arial"/>
              </a:rPr>
              <a:t>Recommendation:</a:t>
            </a:r>
            <a:endParaRPr b="0" lang="en-US" sz="1800" strike="noStrike" u="none">
              <a:solidFill>
                <a:srgbClr val="000000"/>
              </a:solidFill>
              <a:effectLst/>
              <a:uFillTx/>
              <a:latin typeface="Arial"/>
            </a:endParaRPr>
          </a:p>
          <a:p>
            <a:pPr marL="476280" indent="-476280">
              <a:lnSpc>
                <a:spcPct val="120000"/>
              </a:lnSpc>
              <a:spcBef>
                <a:spcPts val="123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sz="1800" strike="noStrike" u="none">
                <a:solidFill>
                  <a:srgbClr val="000000"/>
                </a:solidFill>
                <a:effectLst/>
                <a:uFillTx/>
                <a:latin typeface="Arial"/>
              </a:rPr>
              <a:t>Given that Sellers rules now apply to the recording of intercompany transactions, the inputting of perfect FX cross rates into SAP should eliminate any FX differences on intercompany balances and hence the need to translate from transaction to group currency</a:t>
            </a:r>
            <a:endParaRPr b="0" lang="en-US" sz="1800" strike="noStrike" u="none">
              <a:solidFill>
                <a:srgbClr val="000000"/>
              </a:solidFill>
              <a:effectLst/>
              <a:uFillTx/>
              <a:latin typeface="Arial"/>
            </a:endParaRPr>
          </a:p>
        </p:txBody>
      </p:sp>
      <p:sp>
        <p:nvSpPr>
          <p:cNvPr id="209" name="PlaceHolder 2"/>
          <p:cNvSpPr>
            <a:spLocks noGrp="1"/>
          </p:cNvSpPr>
          <p:nvPr>
            <p:ph type="title"/>
          </p:nvPr>
        </p:nvSpPr>
        <p:spPr>
          <a:xfrm>
            <a:off x="412560" y="139320"/>
            <a:ext cx="8458200" cy="5461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Issues and Recommendations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 name="PlaceHolder 1"/>
          <p:cNvSpPr>
            <a:spLocks noGrp="1"/>
          </p:cNvSpPr>
          <p:nvPr>
            <p:ph type="title"/>
          </p:nvPr>
        </p:nvSpPr>
        <p:spPr>
          <a:xfrm>
            <a:off x="1561680" y="2501640"/>
            <a:ext cx="6350040" cy="1981080"/>
          </a:xfrm>
          <a:prstGeom prst="rect">
            <a:avLst/>
          </a:prstGeom>
          <a:noFill/>
          <a:ln w="0">
            <a:noFill/>
          </a:ln>
        </p:spPr>
        <p:txBody>
          <a:bodyPr lIns="0" rIns="0" tIns="0" bIns="0" anchor="t">
            <a:noAutofit/>
          </a:bodyPr>
          <a:p>
            <a:pPr indent="0" algn="ctr">
              <a:spcAft>
                <a:spcPts val="2126"/>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Phase 1</a:t>
            </a:r>
            <a:br>
              <a:rPr sz="3400"/>
            </a:br>
            <a:r>
              <a:rPr b="0" lang="en-US" sz="3400" strike="noStrike" u="none">
                <a:solidFill>
                  <a:srgbClr val="000000"/>
                </a:solidFill>
                <a:effectLst/>
                <a:uFillTx/>
                <a:latin typeface="Arial"/>
              </a:rPr>
              <a:t>Trading book exposures</a:t>
            </a:r>
            <a:br>
              <a:rPr sz="3400"/>
            </a:br>
            <a:br>
              <a:rPr sz="3400"/>
            </a:br>
            <a:r>
              <a:rPr b="0" lang="en-US" sz="3400" strike="noStrike" u="none">
                <a:solidFill>
                  <a:srgbClr val="000000"/>
                </a:solidFill>
                <a:effectLst/>
                <a:uFillTx/>
                <a:latin typeface="Arial"/>
              </a:rPr>
              <a:t>DRAFT - for discussion purposes only</a:t>
            </a:r>
            <a:endParaRPr b="0" lang="en-US" sz="3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1" name="PlaceHolder 1"/>
          <p:cNvSpPr>
            <a:spLocks noGrp="1"/>
          </p:cNvSpPr>
          <p:nvPr>
            <p:ph/>
          </p:nvPr>
        </p:nvSpPr>
        <p:spPr>
          <a:xfrm>
            <a:off x="323640" y="1126800"/>
            <a:ext cx="8458200" cy="4473720"/>
          </a:xfrm>
          <a:prstGeom prst="rect">
            <a:avLst/>
          </a:prstGeom>
          <a:noFill/>
          <a:ln w="0">
            <a:noFill/>
          </a:ln>
        </p:spPr>
        <p:txBody>
          <a:bodyPr lIns="0" rIns="0" tIns="0" bIns="0" anchor="t">
            <a:normAutofit/>
          </a:bodyPr>
          <a:p>
            <a:pPr lvl="1" marL="952560" indent="-28584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Europe does not have a formal policy for managing foreign exchange transaction exposure however, trading desks understand that they have the option of passing foreign exchange transaction exposure to the FX desk.  Although Enron Corporation has a policy, this is not adhered to by Europe</a:t>
            </a:r>
            <a:endParaRPr b="0" lang="en-US" sz="1800" strike="noStrike" u="none">
              <a:solidFill>
                <a:srgbClr val="000000"/>
              </a:solidFill>
              <a:effectLst/>
              <a:uFillTx/>
              <a:latin typeface="Arial"/>
            </a:endParaRPr>
          </a:p>
          <a:p>
            <a:pPr lvl="1" marL="952560" indent="-28584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Some embedded FX risks may not be apparent in DPRs </a:t>
            </a:r>
            <a:br>
              <a:rPr sz="1800"/>
            </a:br>
            <a:r>
              <a:rPr b="0" lang="en-US" sz="1800" strike="noStrike" u="none">
                <a:solidFill>
                  <a:srgbClr val="000000"/>
                </a:solidFill>
                <a:effectLst/>
                <a:uFillTx/>
                <a:latin typeface="Arial"/>
              </a:rPr>
              <a:t>e.g. quanto trades expose the gas desk to USD because some deal prices are based on the oil index</a:t>
            </a:r>
            <a:endParaRPr b="0" lang="en-US" sz="1800" strike="noStrike" u="none">
              <a:solidFill>
                <a:srgbClr val="000000"/>
              </a:solidFill>
              <a:effectLst/>
              <a:uFillTx/>
              <a:latin typeface="Arial"/>
            </a:endParaRPr>
          </a:p>
        </p:txBody>
      </p:sp>
      <p:sp>
        <p:nvSpPr>
          <p:cNvPr id="212" name="PlaceHolder 2"/>
          <p:cNvSpPr>
            <a:spLocks noGrp="1"/>
          </p:cNvSpPr>
          <p:nvPr>
            <p:ph type="title"/>
          </p:nvPr>
        </p:nvSpPr>
        <p:spPr>
          <a:xfrm>
            <a:off x="412560" y="139680"/>
            <a:ext cx="8458200" cy="5335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Phase 1 - Overview</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3" name="PlaceHolder 1"/>
          <p:cNvSpPr>
            <a:spLocks noGrp="1"/>
          </p:cNvSpPr>
          <p:nvPr>
            <p:ph/>
          </p:nvPr>
        </p:nvSpPr>
        <p:spPr>
          <a:xfrm>
            <a:off x="361440" y="1355400"/>
            <a:ext cx="8458200" cy="4473720"/>
          </a:xfrm>
          <a:prstGeom prst="rect">
            <a:avLst/>
          </a:prstGeom>
          <a:noFill/>
          <a:ln w="0">
            <a:noFill/>
          </a:ln>
        </p:spPr>
        <p:txBody>
          <a:bodyPr lIns="0" rIns="0" tIns="0" bIns="0" anchor="t">
            <a:normAutofit/>
          </a:bodyPr>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Several trading desks do retain some currency transaction risk, which Risk Managers regard as small or low risk</a:t>
            </a:r>
            <a:endParaRPr b="0" lang="en-US" sz="18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Cremona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do not hedge: long ITL 4bn/mth (USD 1.7m)</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PetChems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do not hedge: long DEM 1m/mth (USD 400k) [this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position has only existed for the last three months]</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Coal</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unhedged net exposure as at  Aug 2000  = </a:t>
            </a:r>
            <a:br>
              <a:rPr sz="1500"/>
            </a:b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long EUR 1.5m (USD 1.3m) </a:t>
            </a:r>
            <a:br>
              <a:rPr sz="1500"/>
            </a:b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short GBP 33m (USD 46m) </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Continental Gas</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unhedged net exposure as at Aug 2000 = </a:t>
            </a:r>
            <a:br>
              <a:rPr sz="1500"/>
            </a:b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long EUR 2.8m (USD 2.4m)</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Continental Power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unhedged net exposure as at Aug 2000 = </a:t>
            </a:r>
            <a:br>
              <a:rPr sz="1500"/>
            </a:b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long CHF 31m (USD 18m)</a:t>
            </a:r>
            <a:br>
              <a:rPr sz="1500"/>
            </a:b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long DKK 24m (USD 2m)</a:t>
            </a:r>
            <a:endParaRPr b="0" lang="en-US" sz="1500" strike="noStrike" u="none">
              <a:solidFill>
                <a:srgbClr val="000000"/>
              </a:solidFill>
              <a:effectLst/>
              <a:uFillTx/>
              <a:latin typeface="Arial"/>
            </a:endParaRPr>
          </a:p>
        </p:txBody>
      </p:sp>
      <p:sp>
        <p:nvSpPr>
          <p:cNvPr id="214" name="PlaceHolder 2"/>
          <p:cNvSpPr>
            <a:spLocks noGrp="1"/>
          </p:cNvSpPr>
          <p:nvPr>
            <p:ph type="title"/>
          </p:nvPr>
        </p:nvSpPr>
        <p:spPr>
          <a:xfrm>
            <a:off x="412560" y="139680"/>
            <a:ext cx="8458200" cy="5205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Exposures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15" name=""/>
          <p:cNvGraphicFramePr/>
          <p:nvPr/>
        </p:nvGraphicFramePr>
        <p:xfrm>
          <a:off x="560520" y="1155600"/>
          <a:ext cx="8224560" cy="5702400"/>
        </p:xfrm>
        <a:graphic>
          <a:graphicData uri="http://schemas.openxmlformats.org/presentationml/2006/ole">
            <p:oleObj progId="Word.Document.12" r:id="rId1" spid="">
              <p:embed/>
              <p:pic>
                <p:nvPicPr>
                  <p:cNvPr id="216" name="" descr=""/>
                  <p:cNvPicPr/>
                  <p:nvPr/>
                </p:nvPicPr>
                <p:blipFill>
                  <a:blip r:embed="rId2"/>
                  <a:stretch/>
                </p:blipFill>
                <p:spPr>
                  <a:xfrm>
                    <a:off x="560520" y="1155600"/>
                    <a:ext cx="8224560" cy="5702400"/>
                  </a:xfrm>
                  <a:prstGeom prst="rect">
                    <a:avLst/>
                  </a:prstGeom>
                  <a:noFill/>
                  <a:ln w="0">
                    <a:noFill/>
                  </a:ln>
                </p:spPr>
              </p:pic>
            </p:oleObj>
          </a:graphicData>
        </a:graphic>
      </p:graphicFrame>
      <p:sp>
        <p:nvSpPr>
          <p:cNvPr id="217" name="PlaceHolder 1"/>
          <p:cNvSpPr>
            <a:spLocks noGrp="1"/>
          </p:cNvSpPr>
          <p:nvPr>
            <p:ph type="title"/>
          </p:nvPr>
        </p:nvSpPr>
        <p:spPr>
          <a:xfrm>
            <a:off x="412560" y="139680"/>
            <a:ext cx="8458200" cy="5205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Continental Gas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18" name=""/>
          <p:cNvGraphicFramePr/>
          <p:nvPr/>
        </p:nvGraphicFramePr>
        <p:xfrm>
          <a:off x="412920" y="1231920"/>
          <a:ext cx="8102520" cy="5626080"/>
        </p:xfrm>
        <a:graphic>
          <a:graphicData uri="http://schemas.openxmlformats.org/presentationml/2006/ole">
            <p:oleObj progId="Word.Document.12" r:id="rId1" spid="">
              <p:embed/>
              <p:pic>
                <p:nvPicPr>
                  <p:cNvPr id="219" name="" descr=""/>
                  <p:cNvPicPr/>
                  <p:nvPr/>
                </p:nvPicPr>
                <p:blipFill>
                  <a:blip r:embed="rId2"/>
                  <a:stretch/>
                </p:blipFill>
                <p:spPr>
                  <a:xfrm>
                    <a:off x="412920" y="1231920"/>
                    <a:ext cx="8102520" cy="5626080"/>
                  </a:xfrm>
                  <a:prstGeom prst="rect">
                    <a:avLst/>
                  </a:prstGeom>
                  <a:noFill/>
                  <a:ln w="0">
                    <a:noFill/>
                  </a:ln>
                </p:spPr>
              </p:pic>
            </p:oleObj>
          </a:graphicData>
        </a:graphic>
      </p:graphicFrame>
      <p:sp>
        <p:nvSpPr>
          <p:cNvPr id="220" name="PlaceHolder 1"/>
          <p:cNvSpPr>
            <a:spLocks noGrp="1"/>
          </p:cNvSpPr>
          <p:nvPr>
            <p:ph type="title"/>
          </p:nvPr>
        </p:nvSpPr>
        <p:spPr>
          <a:xfrm>
            <a:off x="412560" y="139680"/>
            <a:ext cx="8458200" cy="5335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Continental Gas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21" name=""/>
          <p:cNvGraphicFramePr/>
          <p:nvPr/>
        </p:nvGraphicFramePr>
        <p:xfrm>
          <a:off x="4562640" y="-307470240"/>
          <a:ext cx="18720" cy="621801720"/>
        </p:xfrm>
        <a:graphic>
          <a:graphicData uri="http://schemas.openxmlformats.org/presentationml/2006/ole">
            <p:oleObj r:id="rId1" spid="">
              <p:embed/>
              <p:pic>
                <p:nvPicPr>
                  <p:cNvPr id="222" name="" descr=""/>
                  <p:cNvPicPr/>
                  <p:nvPr/>
                </p:nvPicPr>
                <p:blipFill>
                  <a:blip r:embed="rId2"/>
                  <a:stretch/>
                </p:blipFill>
                <p:spPr>
                  <a:xfrm>
                    <a:off x="4562640" y="-307470240"/>
                    <a:ext cx="18720" cy="621801720"/>
                  </a:xfrm>
                  <a:prstGeom prst="rect">
                    <a:avLst/>
                  </a:prstGeom>
                  <a:noFill/>
                  <a:ln w="0">
                    <a:noFill/>
                  </a:ln>
                </p:spPr>
              </p:pic>
            </p:oleObj>
          </a:graphicData>
        </a:graphic>
      </p:graphicFrame>
      <p:graphicFrame>
        <p:nvGraphicFramePr>
          <p:cNvPr id="223" name=""/>
          <p:cNvGraphicFramePr/>
          <p:nvPr/>
        </p:nvGraphicFramePr>
        <p:xfrm>
          <a:off x="1335240" y="1247760"/>
          <a:ext cx="6518160" cy="4780080"/>
        </p:xfrm>
        <a:graphic>
          <a:graphicData uri="http://schemas.openxmlformats.org/presentationml/2006/ole">
            <p:oleObj r:id="rId3" spid="">
              <p:embed/>
              <p:pic>
                <p:nvPicPr>
                  <p:cNvPr id="224" name="" descr=""/>
                  <p:cNvPicPr/>
                  <p:nvPr/>
                </p:nvPicPr>
                <p:blipFill>
                  <a:blip r:embed="rId4"/>
                  <a:stretch/>
                </p:blipFill>
                <p:spPr>
                  <a:xfrm>
                    <a:off x="1335240" y="1247760"/>
                    <a:ext cx="6518160" cy="4780080"/>
                  </a:xfrm>
                  <a:prstGeom prst="rect">
                    <a:avLst/>
                  </a:prstGeom>
                  <a:noFill/>
                  <a:ln w="0">
                    <a:noFill/>
                  </a:ln>
                </p:spPr>
              </p:pic>
            </p:oleObj>
          </a:graphicData>
        </a:graphic>
      </p:graphicFrame>
      <p:sp>
        <p:nvSpPr>
          <p:cNvPr id="225" name="PlaceHolder 1"/>
          <p:cNvSpPr>
            <a:spLocks noGrp="1"/>
          </p:cNvSpPr>
          <p:nvPr>
            <p:ph type="title"/>
          </p:nvPr>
        </p:nvSpPr>
        <p:spPr>
          <a:xfrm>
            <a:off x="458280" y="7920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Continental Gas - inherent FX risk</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8" name=""/>
          <p:cNvGraphicFramePr/>
          <p:nvPr/>
        </p:nvGraphicFramePr>
        <p:xfrm>
          <a:off x="1450800" y="1397160"/>
          <a:ext cx="6243840" cy="4063680"/>
        </p:xfrm>
        <a:graphic>
          <a:graphicData uri="http://schemas.openxmlformats.org/presentationml/2006/ole">
            <p:oleObj progId="Word.Document.12" r:id="rId1" spid="">
              <p:embed/>
              <p:pic>
                <p:nvPicPr>
                  <p:cNvPr id="39" name="" descr=""/>
                  <p:cNvPicPr/>
                  <p:nvPr/>
                </p:nvPicPr>
                <p:blipFill>
                  <a:blip r:embed="rId2"/>
                  <a:stretch/>
                </p:blipFill>
                <p:spPr>
                  <a:xfrm>
                    <a:off x="1450800" y="1397160"/>
                    <a:ext cx="6243840" cy="4063680"/>
                  </a:xfrm>
                  <a:prstGeom prst="rect">
                    <a:avLst/>
                  </a:prstGeom>
                  <a:noFill/>
                  <a:ln w="0">
                    <a:noFill/>
                  </a:ln>
                </p:spPr>
              </p:pic>
            </p:oleObj>
          </a:graphicData>
        </a:graphic>
      </p:graphicFrame>
      <p:sp>
        <p:nvSpPr>
          <p:cNvPr id="40" name="PlaceHolder 1"/>
          <p:cNvSpPr>
            <a:spLocks noGrp="1"/>
          </p:cNvSpPr>
          <p:nvPr>
            <p:ph/>
          </p:nvPr>
        </p:nvSpPr>
        <p:spPr>
          <a:xfrm>
            <a:off x="333000" y="1316160"/>
            <a:ext cx="8458200" cy="447336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Phase 2: FX Desk Activities &amp; FX / IR Settlement Activities</a:t>
            </a:r>
            <a:endParaRPr b="0" lang="en-US" sz="22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High level understanding of FX / IR dealing process</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Exposure monitoring &amp; reporting</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High level understanding of FX / IR settlement procedures</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Identify opportunities to improve efficiencies &amp; effectiveness</a:t>
            </a:r>
            <a:endParaRPr b="0" lang="en-US" sz="1800" strike="noStrike" u="none">
              <a:solidFill>
                <a:srgbClr val="000000"/>
              </a:solidFill>
              <a:effectLst/>
              <a:uFillTx/>
              <a:latin typeface="Arial"/>
            </a:endParaRPr>
          </a:p>
          <a:p>
            <a:pPr marL="476280" indent="0">
              <a:lnSpc>
                <a:spcPct val="120000"/>
              </a:lnSpc>
              <a:spcBef>
                <a:spcPts val="151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sp>
        <p:nvSpPr>
          <p:cNvPr id="41" name="PlaceHolder 2"/>
          <p:cNvSpPr>
            <a:spLocks noGrp="1"/>
          </p:cNvSpPr>
          <p:nvPr>
            <p:ph type="title"/>
          </p:nvPr>
        </p:nvSpPr>
        <p:spPr>
          <a:xfrm>
            <a:off x="412560" y="139320"/>
            <a:ext cx="8458200" cy="5461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Scope</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26" name=""/>
          <p:cNvGraphicFramePr/>
          <p:nvPr/>
        </p:nvGraphicFramePr>
        <p:xfrm>
          <a:off x="412920" y="1244520"/>
          <a:ext cx="7988040" cy="5613480"/>
        </p:xfrm>
        <a:graphic>
          <a:graphicData uri="http://schemas.openxmlformats.org/presentationml/2006/ole">
            <p:oleObj progId="Word.Document.12" r:id="rId1" spid="">
              <p:embed/>
              <p:pic>
                <p:nvPicPr>
                  <p:cNvPr id="227" name="" descr=""/>
                  <p:cNvPicPr/>
                  <p:nvPr/>
                </p:nvPicPr>
                <p:blipFill>
                  <a:blip r:embed="rId2"/>
                  <a:stretch/>
                </p:blipFill>
                <p:spPr>
                  <a:xfrm>
                    <a:off x="412920" y="1244520"/>
                    <a:ext cx="7988040" cy="5613480"/>
                  </a:xfrm>
                  <a:prstGeom prst="rect">
                    <a:avLst/>
                  </a:prstGeom>
                  <a:noFill/>
                  <a:ln w="0">
                    <a:noFill/>
                  </a:ln>
                </p:spPr>
              </p:pic>
            </p:oleObj>
          </a:graphicData>
        </a:graphic>
      </p:graphicFrame>
      <p:sp>
        <p:nvSpPr>
          <p:cNvPr id="228" name="PlaceHolder 1"/>
          <p:cNvSpPr>
            <a:spLocks noGrp="1"/>
          </p:cNvSpPr>
          <p:nvPr>
            <p:ph type="title"/>
          </p:nvPr>
        </p:nvSpPr>
        <p:spPr>
          <a:xfrm>
            <a:off x="412560" y="139320"/>
            <a:ext cx="8458200" cy="5079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Coal</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29" name=""/>
          <p:cNvGraphicFramePr/>
          <p:nvPr/>
        </p:nvGraphicFramePr>
        <p:xfrm>
          <a:off x="406440" y="1346040"/>
          <a:ext cx="8229600" cy="5740560"/>
        </p:xfrm>
        <a:graphic>
          <a:graphicData uri="http://schemas.openxmlformats.org/presentationml/2006/ole">
            <p:oleObj progId="Word.Document.12" r:id="rId1" spid="">
              <p:embed/>
              <p:pic>
                <p:nvPicPr>
                  <p:cNvPr id="230" name="" descr=""/>
                  <p:cNvPicPr/>
                  <p:nvPr/>
                </p:nvPicPr>
                <p:blipFill>
                  <a:blip r:embed="rId2"/>
                  <a:stretch/>
                </p:blipFill>
                <p:spPr>
                  <a:xfrm>
                    <a:off x="406440" y="1346040"/>
                    <a:ext cx="8229600" cy="5740560"/>
                  </a:xfrm>
                  <a:prstGeom prst="rect">
                    <a:avLst/>
                  </a:prstGeom>
                  <a:noFill/>
                  <a:ln w="0">
                    <a:noFill/>
                  </a:ln>
                </p:spPr>
              </p:pic>
            </p:oleObj>
          </a:graphicData>
        </a:graphic>
      </p:graphicFrame>
      <p:sp>
        <p:nvSpPr>
          <p:cNvPr id="231" name="PlaceHolder 1"/>
          <p:cNvSpPr>
            <a:spLocks noGrp="1"/>
          </p:cNvSpPr>
          <p:nvPr>
            <p:ph type="title"/>
          </p:nvPr>
        </p:nvSpPr>
        <p:spPr>
          <a:xfrm>
            <a:off x="412560" y="139680"/>
            <a:ext cx="8458200" cy="5205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Coal</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32" name=""/>
          <p:cNvGraphicFramePr/>
          <p:nvPr/>
        </p:nvGraphicFramePr>
        <p:xfrm>
          <a:off x="406440" y="1231920"/>
          <a:ext cx="8226360" cy="6616800"/>
        </p:xfrm>
        <a:graphic>
          <a:graphicData uri="http://schemas.openxmlformats.org/presentationml/2006/ole">
            <p:oleObj progId="Word.Document.12" r:id="rId1" spid="">
              <p:embed/>
              <p:pic>
                <p:nvPicPr>
                  <p:cNvPr id="233" name="" descr=""/>
                  <p:cNvPicPr/>
                  <p:nvPr/>
                </p:nvPicPr>
                <p:blipFill>
                  <a:blip r:embed="rId2"/>
                  <a:stretch/>
                </p:blipFill>
                <p:spPr>
                  <a:xfrm>
                    <a:off x="406440" y="1231920"/>
                    <a:ext cx="8226360" cy="6616800"/>
                  </a:xfrm>
                  <a:prstGeom prst="rect">
                    <a:avLst/>
                  </a:prstGeom>
                  <a:noFill/>
                  <a:ln w="0">
                    <a:noFill/>
                  </a:ln>
                </p:spPr>
              </p:pic>
            </p:oleObj>
          </a:graphicData>
        </a:graphic>
      </p:graphicFrame>
      <p:sp>
        <p:nvSpPr>
          <p:cNvPr id="234" name="PlaceHolder 1"/>
          <p:cNvSpPr>
            <a:spLocks noGrp="1"/>
          </p:cNvSpPr>
          <p:nvPr>
            <p:ph type="title"/>
          </p:nvPr>
        </p:nvSpPr>
        <p:spPr>
          <a:xfrm>
            <a:off x="412560" y="139680"/>
            <a:ext cx="8458200" cy="5205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Liquids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35" name=""/>
          <p:cNvGraphicFramePr/>
          <p:nvPr/>
        </p:nvGraphicFramePr>
        <p:xfrm>
          <a:off x="401760" y="1155600"/>
          <a:ext cx="8224560" cy="5702400"/>
        </p:xfrm>
        <a:graphic>
          <a:graphicData uri="http://schemas.openxmlformats.org/presentationml/2006/ole">
            <p:oleObj progId="Word.Document.12" r:id="rId1" spid="">
              <p:embed/>
              <p:pic>
                <p:nvPicPr>
                  <p:cNvPr id="236" name="" descr=""/>
                  <p:cNvPicPr/>
                  <p:nvPr/>
                </p:nvPicPr>
                <p:blipFill>
                  <a:blip r:embed="rId2"/>
                  <a:stretch/>
                </p:blipFill>
                <p:spPr>
                  <a:xfrm>
                    <a:off x="401760" y="1155600"/>
                    <a:ext cx="8224560" cy="5702400"/>
                  </a:xfrm>
                  <a:prstGeom prst="rect">
                    <a:avLst/>
                  </a:prstGeom>
                  <a:noFill/>
                  <a:ln w="0">
                    <a:noFill/>
                  </a:ln>
                </p:spPr>
              </p:pic>
            </p:oleObj>
          </a:graphicData>
        </a:graphic>
      </p:graphicFrame>
      <p:sp>
        <p:nvSpPr>
          <p:cNvPr id="237" name="PlaceHolder 1"/>
          <p:cNvSpPr>
            <a:spLocks noGrp="1"/>
          </p:cNvSpPr>
          <p:nvPr>
            <p:ph type="title"/>
          </p:nvPr>
        </p:nvSpPr>
        <p:spPr>
          <a:xfrm>
            <a:off x="412560" y="139320"/>
            <a:ext cx="8458200" cy="5079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Liquids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38" name=""/>
          <p:cNvGraphicFramePr/>
          <p:nvPr/>
        </p:nvGraphicFramePr>
        <p:xfrm>
          <a:off x="463680" y="1238400"/>
          <a:ext cx="7988040" cy="6286320"/>
        </p:xfrm>
        <a:graphic>
          <a:graphicData uri="http://schemas.openxmlformats.org/presentationml/2006/ole">
            <p:oleObj progId="Word.Document.12" r:id="rId1" spid="">
              <p:embed/>
              <p:pic>
                <p:nvPicPr>
                  <p:cNvPr id="239" name="" descr=""/>
                  <p:cNvPicPr/>
                  <p:nvPr/>
                </p:nvPicPr>
                <p:blipFill>
                  <a:blip r:embed="rId2"/>
                  <a:stretch/>
                </p:blipFill>
                <p:spPr>
                  <a:xfrm>
                    <a:off x="463680" y="1238400"/>
                    <a:ext cx="7988040" cy="6286320"/>
                  </a:xfrm>
                  <a:prstGeom prst="rect">
                    <a:avLst/>
                  </a:prstGeom>
                  <a:noFill/>
                  <a:ln w="0">
                    <a:noFill/>
                  </a:ln>
                </p:spPr>
              </p:pic>
            </p:oleObj>
          </a:graphicData>
        </a:graphic>
      </p:graphicFrame>
      <p:sp>
        <p:nvSpPr>
          <p:cNvPr id="240" name="PlaceHolder 1"/>
          <p:cNvSpPr>
            <a:spLocks noGrp="1"/>
          </p:cNvSpPr>
          <p:nvPr>
            <p:ph type="title"/>
          </p:nvPr>
        </p:nvSpPr>
        <p:spPr>
          <a:xfrm>
            <a:off x="412560" y="139680"/>
            <a:ext cx="8458200" cy="55872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Continental Power</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p:nvPr>
        </p:nvSpPr>
        <p:spPr>
          <a:xfrm>
            <a:off x="323640" y="1266480"/>
            <a:ext cx="8458200" cy="4473720"/>
          </a:xfrm>
          <a:prstGeom prst="rect">
            <a:avLst/>
          </a:prstGeom>
          <a:noFill/>
          <a:ln w="0">
            <a:noFill/>
          </a:ln>
        </p:spPr>
        <p:txBody>
          <a:bodyPr lIns="0" rIns="0" tIns="0" bIns="0" anchor="t">
            <a:normAutofit/>
          </a:bodyPr>
          <a:p>
            <a:pPr marL="476280" indent="-476280">
              <a:lnSpc>
                <a:spcPct val="120000"/>
              </a:lnSpc>
              <a:spcBef>
                <a:spcPts val="15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Phase 3: Conversion &amp; FX Rates</a:t>
            </a:r>
            <a:endParaRPr b="0" lang="en-US" sz="22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Understand the processing &amp; conversion cycle from deal capture to the general ledger</a:t>
            </a:r>
            <a:endParaRPr b="0" lang="en-US" sz="18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Continental Power - followed tradeflow for a CHF denominated deal</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Continental Gas - followed tradeflow for a EUR denominated deal</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Global Liquids  - followed tradeflow for a Petrochemical Platts deal</a:t>
            </a:r>
            <a:endParaRPr b="0" lang="en-US" sz="1500" strike="noStrike" u="none">
              <a:solidFill>
                <a:srgbClr val="000000"/>
              </a:solidFill>
              <a:effectLst/>
              <a:uFillTx/>
              <a:latin typeface="Arial"/>
            </a:endParaRPr>
          </a:p>
          <a:p>
            <a:pPr lvl="2" marL="1378080" indent="-228600">
              <a:lnSpc>
                <a:spcPct val="15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Coal  - followed tradeflow for a GBP sell deal</a:t>
            </a:r>
            <a:endParaRPr b="0" lang="en-US" sz="15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Identify when, where &amp; by whom FX rates are input into information systems</a:t>
            </a:r>
            <a:endParaRPr b="0" lang="en-US" sz="18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Identify &amp; evaluate controls surrounding application of FX rates</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p:txBody>
      </p:sp>
      <p:sp>
        <p:nvSpPr>
          <p:cNvPr id="43" name="PlaceHolder 2"/>
          <p:cNvSpPr>
            <a:spLocks noGrp="1"/>
          </p:cNvSpPr>
          <p:nvPr>
            <p:ph type="title"/>
          </p:nvPr>
        </p:nvSpPr>
        <p:spPr>
          <a:xfrm>
            <a:off x="412560" y="139320"/>
            <a:ext cx="8458200" cy="5079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Scope</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p:nvPr>
        </p:nvSpPr>
        <p:spPr>
          <a:xfrm>
            <a:off x="336240" y="867960"/>
            <a:ext cx="8458200" cy="4473720"/>
          </a:xfrm>
          <a:prstGeom prst="rect">
            <a:avLst/>
          </a:prstGeom>
          <a:noFill/>
          <a:ln w="0">
            <a:noFill/>
          </a:ln>
        </p:spPr>
        <p:txBody>
          <a:bodyPr lIns="0" rIns="0" tIns="0" bIns="0" anchor="t">
            <a:normAutofit lnSpcReduction="9999"/>
          </a:bodyPr>
          <a:p>
            <a:pPr lvl="1" marL="571680" indent="0">
              <a:lnSpc>
                <a:spcPct val="12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Up until now foreign exchange risk has been judged not to be a significant issue for Enron.  This was primarily because most business was conducted in North America.  With the expansion into Europe and continuing growth of the European operations the quantification and management of foreign exchange risk is becoming a more significant issue.  Business process and technology reflect the North American focus of the business, resulting in foreign exchange transaction exposure not being quantified or visible above the commodity desk level.</a:t>
            </a:r>
            <a:endParaRPr b="0" lang="en-US" sz="1800" strike="noStrike" u="none">
              <a:solidFill>
                <a:srgbClr val="000000"/>
              </a:solidFill>
              <a:effectLst/>
              <a:uFillTx/>
              <a:latin typeface="Arial"/>
            </a:endParaRPr>
          </a:p>
          <a:p>
            <a:pPr lvl="1" marL="571680" indent="0">
              <a:lnSpc>
                <a:spcPct val="12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571680" indent="0">
              <a:lnSpc>
                <a:spcPct val="12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It is common understanding within Enron Europe that commodity traders believe it is within their discretion whether to hedge or maintain a foreign exchange position.  This contradicts Enron’s risk philosophy of factoring out risk to the appropriate risk desk.  An appropriate foreign exchange policy would clarify management of foreign exchange risk and apportion accountability.</a:t>
            </a:r>
            <a:endParaRPr b="0" lang="en-US" sz="1800" strike="noStrike" u="none">
              <a:solidFill>
                <a:srgbClr val="000000"/>
              </a:solidFill>
              <a:effectLst/>
              <a:uFillTx/>
              <a:latin typeface="Arial"/>
            </a:endParaRPr>
          </a:p>
        </p:txBody>
      </p:sp>
      <p:sp>
        <p:nvSpPr>
          <p:cNvPr id="45" name="PlaceHolder 2"/>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Key Messages</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p:nvPr>
        </p:nvSpPr>
        <p:spPr>
          <a:xfrm>
            <a:off x="336240" y="867960"/>
            <a:ext cx="8458200" cy="4473720"/>
          </a:xfrm>
          <a:prstGeom prst="rect">
            <a:avLst/>
          </a:prstGeom>
          <a:noFill/>
          <a:ln w="0">
            <a:noFill/>
          </a:ln>
        </p:spPr>
        <p:txBody>
          <a:bodyPr lIns="0" rIns="0" tIns="0" bIns="0" anchor="t">
            <a:normAutofit fontScale="92500" lnSpcReduction="9999"/>
          </a:bodyPr>
          <a:p>
            <a:pPr marL="482760" indent="0">
              <a:lnSpc>
                <a:spcPct val="12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Europe’s currency exposure is complex not only because of its legal structure, but also because of the design of  traders’ performance measures which are based on each commodity desk’s significant trading currency and span across the legal entity matrix</a:t>
            </a:r>
            <a:endParaRPr b="0" lang="en-US" sz="1800" strike="noStrike" u="none">
              <a:solidFill>
                <a:srgbClr val="000000"/>
              </a:solidFill>
              <a:effectLst/>
              <a:uFillTx/>
              <a:latin typeface="Arial"/>
            </a:endParaRPr>
          </a:p>
          <a:p>
            <a:pPr lvl="1" marL="1428840" indent="-28584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Enron is exposed to a number of different types of foreign exchange exposures, each which can arise in a single commodity transaction.  These are as follows:</a:t>
            </a:r>
            <a:endParaRPr b="0" lang="en-US" sz="1500" strike="noStrike" u="none">
              <a:solidFill>
                <a:srgbClr val="000000"/>
              </a:solidFill>
              <a:effectLst/>
              <a:uFillTx/>
              <a:latin typeface="Arial"/>
            </a:endParaRPr>
          </a:p>
          <a:p>
            <a:pPr lvl="2" marL="1847880" indent="-228600">
              <a:lnSpc>
                <a:spcPct val="120000"/>
              </a:lnSpc>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economic/inherent exposure</a:t>
            </a:r>
            <a:endParaRPr b="0" lang="en-US" sz="1400" strike="noStrike" u="none">
              <a:solidFill>
                <a:srgbClr val="000000"/>
              </a:solidFill>
              <a:effectLst/>
              <a:uFillTx/>
              <a:latin typeface="Arial"/>
            </a:endParaRPr>
          </a:p>
          <a:p>
            <a:pPr lvl="2" marL="1847880" indent="-228600">
              <a:lnSpc>
                <a:spcPct val="120000"/>
              </a:lnSpc>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transaction exposure </a:t>
            </a:r>
            <a:r>
              <a:rPr b="0" lang="en-US" sz="1000" strike="noStrike" u="none">
                <a:solidFill>
                  <a:srgbClr val="000000"/>
                </a:solidFill>
                <a:effectLst/>
                <a:uFillTx/>
                <a:latin typeface="Arial"/>
              </a:rPr>
              <a:t>(see A below)</a:t>
            </a:r>
            <a:endParaRPr b="0" lang="en-US" sz="1000" strike="noStrike" u="none">
              <a:solidFill>
                <a:srgbClr val="000000"/>
              </a:solidFill>
              <a:effectLst/>
              <a:uFillTx/>
              <a:latin typeface="Arial"/>
            </a:endParaRPr>
          </a:p>
          <a:p>
            <a:pPr lvl="2" marL="1847880" indent="-228600">
              <a:lnSpc>
                <a:spcPct val="120000"/>
              </a:lnSpc>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book to local currency exposure</a:t>
            </a:r>
            <a:endParaRPr b="0" lang="en-US" sz="1400" strike="noStrike" u="none">
              <a:solidFill>
                <a:srgbClr val="000000"/>
              </a:solidFill>
              <a:effectLst/>
              <a:uFillTx/>
              <a:latin typeface="Arial"/>
            </a:endParaRPr>
          </a:p>
          <a:p>
            <a:pPr lvl="2" marL="1847880" indent="-228600">
              <a:lnSpc>
                <a:spcPct val="120000"/>
              </a:lnSpc>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translation exposure arising on consolidation</a:t>
            </a:r>
            <a:endParaRPr b="0" lang="en-US" sz="1400" strike="noStrike" u="none">
              <a:solidFill>
                <a:srgbClr val="000000"/>
              </a:solidFill>
              <a:effectLst/>
              <a:uFillTx/>
              <a:latin typeface="Arial"/>
            </a:endParaRPr>
          </a:p>
          <a:p>
            <a:pPr lvl="2" marL="1847880" indent="-228600">
              <a:lnSpc>
                <a:spcPct val="120000"/>
              </a:lnSpc>
              <a:buNone/>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(refer following diagram for examples of the above exposures)</a:t>
            </a:r>
            <a:endParaRPr b="0" lang="en-US" sz="1400" strike="noStrike" u="none">
              <a:solidFill>
                <a:srgbClr val="000000"/>
              </a:solidFill>
              <a:effectLst/>
              <a:uFillTx/>
              <a:latin typeface="Arial"/>
            </a:endParaRPr>
          </a:p>
          <a:p>
            <a:pPr lvl="1" marL="1428840" indent="-28584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Local/functional currencies within Enron Europe are generally EUR, GBP or USD denominated.  Enron Europe has a complex legal entity structure with 130+ separate entities</a:t>
            </a:r>
            <a:endParaRPr b="0" lang="en-US" sz="1500" strike="noStrike" u="none">
              <a:solidFill>
                <a:srgbClr val="000000"/>
              </a:solidFill>
              <a:effectLst/>
              <a:uFillTx/>
              <a:latin typeface="Arial"/>
            </a:endParaRPr>
          </a:p>
          <a:p>
            <a:pPr lvl="1" marL="1428840" indent="-28584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The book currency is the currency in which the commodity traders’ performance is measured and hence it is this currency to which he/she manages FX exposures. </a:t>
            </a:r>
            <a:endParaRPr b="0" lang="en-US" sz="1500" strike="noStrike" u="none">
              <a:solidFill>
                <a:srgbClr val="000000"/>
              </a:solidFill>
              <a:effectLst/>
              <a:uFillTx/>
              <a:latin typeface="Arial"/>
            </a:endParaRPr>
          </a:p>
          <a:p>
            <a:pPr lvl="1" marL="1428840" indent="-285840">
              <a:lnSpc>
                <a:spcPct val="120000"/>
              </a:lnSpc>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In common treasury language, transaction exposure represents the risk of a change in exchange rates between the functional currency and the currency in which a transaction is denominated.  At Enron the term transaction exposure is taken to be the risk of a change due to the transaction denominated in a currency different to that of the book reporting currency.  This is because commodity desks hedge to a currency which can be different from that of the local/ functional currency.  Therefore for the purposes of this report, transaction exposure has been split into two elements: transaction currency exposure and book to local currency exposure</a:t>
            </a:r>
            <a:endParaRPr b="0" lang="en-US" sz="800" strike="noStrike" u="none">
              <a:solidFill>
                <a:srgbClr val="000000"/>
              </a:solidFill>
              <a:effectLst/>
              <a:uFillTx/>
              <a:latin typeface="Arial"/>
            </a:endParaRPr>
          </a:p>
          <a:p>
            <a:pPr lvl="1" marL="1428840" indent="0">
              <a:lnSpc>
                <a:spcPct val="120000"/>
              </a:lnSpc>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1428840" indent="0">
              <a:lnSpc>
                <a:spcPct val="120000"/>
              </a:lnSpc>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7" name="PlaceHolder 2"/>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Exposure</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p:nvPr>
        </p:nvSpPr>
        <p:spPr>
          <a:xfrm>
            <a:off x="336240" y="956880"/>
            <a:ext cx="8458200" cy="4473720"/>
          </a:xfrm>
          <a:prstGeom prst="rect">
            <a:avLst/>
          </a:prstGeom>
          <a:noFill/>
          <a:ln w="0">
            <a:noFill/>
          </a:ln>
        </p:spPr>
        <p:txBody>
          <a:bodyPr lIns="0" rIns="0" tIns="0" bIns="0" anchor="t">
            <a:normAutofit fontScale="92500" lnSpcReduction="9999"/>
          </a:bodyPr>
          <a:p>
            <a:pPr marL="482760" indent="0">
              <a:lnSpc>
                <a:spcPct val="12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Group’s functional currency is USD but Enron Europe does not have a defined framework for managing its foreign exchange exposures.  </a:t>
            </a:r>
            <a:br>
              <a:rPr sz="1800"/>
            </a:br>
            <a:r>
              <a:rPr b="0" lang="en-US" sz="1800" strike="noStrike" u="none">
                <a:solidFill>
                  <a:srgbClr val="000000"/>
                </a:solidFill>
                <a:effectLst/>
                <a:uFillTx/>
                <a:latin typeface="Arial"/>
              </a:rPr>
              <a:t>This impacts:</a:t>
            </a:r>
            <a:endParaRPr b="0" lang="en-US" sz="1800" strike="noStrike" u="none">
              <a:solidFill>
                <a:srgbClr val="000000"/>
              </a:solidFill>
              <a:effectLst/>
              <a:uFillTx/>
              <a:latin typeface="Arial"/>
            </a:endParaRPr>
          </a:p>
          <a:p>
            <a:pPr lvl="1" marL="1428840" indent="-28584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To which currency(s) Enron Europe should be managing its cash position</a:t>
            </a:r>
            <a:endParaRPr b="0" lang="en-US" sz="1500" strike="noStrike" u="none">
              <a:solidFill>
                <a:srgbClr val="000000"/>
              </a:solidFill>
              <a:effectLst/>
              <a:uFillTx/>
              <a:latin typeface="Arial"/>
            </a:endParaRPr>
          </a:p>
          <a:p>
            <a:pPr lvl="1" marL="1428840" indent="-28584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Whether or not Enron Europe should be managing its profit translation exposure by way of hedging to achieve the USD denominated budget</a:t>
            </a:r>
            <a:endParaRPr b="0" lang="en-US" sz="1500" strike="noStrike" u="none">
              <a:solidFill>
                <a:srgbClr val="000000"/>
              </a:solidFill>
              <a:effectLst/>
              <a:uFillTx/>
              <a:latin typeface="Arial"/>
            </a:endParaRPr>
          </a:p>
          <a:p>
            <a:pPr lvl="1" marL="1428840" indent="-28584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The management of foreign exchange transaction exposure by commodity desks (both percentage hedged and duration)</a:t>
            </a:r>
            <a:endParaRPr b="0" lang="en-US" sz="1500" strike="noStrike" u="none">
              <a:solidFill>
                <a:srgbClr val="000000"/>
              </a:solidFill>
              <a:effectLst/>
              <a:uFillTx/>
              <a:latin typeface="Arial"/>
            </a:endParaRPr>
          </a:p>
          <a:p>
            <a:pPr lvl="1" marL="1428840" indent="-28584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Whether or not Enron Europe should be managing the book to local currency exposure</a:t>
            </a:r>
            <a:endParaRPr b="0" lang="en-US" sz="1500" strike="noStrike" u="none">
              <a:solidFill>
                <a:srgbClr val="000000"/>
              </a:solidFill>
              <a:effectLst/>
              <a:uFillTx/>
              <a:latin typeface="Arial"/>
            </a:endParaRPr>
          </a:p>
          <a:p>
            <a:pPr lvl="1" marL="1428840" indent="-28584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Whether or not Enron Europe should be quantifying and reporting exposures at a consolidated level</a:t>
            </a:r>
            <a:endParaRPr b="0" lang="en-US" sz="1500" strike="noStrike" u="none">
              <a:solidFill>
                <a:srgbClr val="000000"/>
              </a:solidFill>
              <a:effectLst/>
              <a:uFillTx/>
              <a:latin typeface="Arial"/>
            </a:endParaRPr>
          </a:p>
          <a:p>
            <a:pPr lvl="1" marL="1428840" indent="-28584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Additionally, with USD being the Group’s functional currency, the SAP system was set up as a dollar based system with intercompany balances translated to USD directly from transaction currency (instead of local currency).  This has resulted in a $1.9m overstatement of Europe’s current results when reported in USD.  This practice is inconsistent with FAS 52 although it may not be material at a Group level</a:t>
            </a:r>
            <a:endParaRPr b="0" lang="en-US" sz="1500" strike="noStrike" u="none">
              <a:solidFill>
                <a:srgbClr val="000000"/>
              </a:solidFill>
              <a:effectLst/>
              <a:uFillTx/>
              <a:latin typeface="Arial"/>
            </a:endParaRPr>
          </a:p>
          <a:p>
            <a:pPr lvl="1" marL="1428840" indent="0">
              <a:lnSpc>
                <a:spcPct val="120000"/>
              </a:lnSpc>
              <a:buNone/>
              <a:tabLst>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p:txBody>
      </p:sp>
      <p:sp>
        <p:nvSpPr>
          <p:cNvPr id="49" name="PlaceHolder 2"/>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Exposure</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596880" y="1143000"/>
            <a:ext cx="8077320" cy="541008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1" name=""/>
          <p:cNvSpPr/>
          <p:nvPr/>
        </p:nvSpPr>
        <p:spPr>
          <a:xfrm>
            <a:off x="2705040" y="4915080"/>
            <a:ext cx="176544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Hedged, but not 100% by commodity trading desks</a:t>
            </a:r>
            <a:endParaRPr b="0" lang="en-US" sz="1200" strike="noStrike" u="none">
              <a:solidFill>
                <a:srgbClr val="000000"/>
              </a:solidFill>
              <a:effectLst/>
              <a:uFillTx/>
              <a:latin typeface="Arial"/>
            </a:endParaRPr>
          </a:p>
        </p:txBody>
      </p:sp>
      <p:sp>
        <p:nvSpPr>
          <p:cNvPr id="52" name=""/>
          <p:cNvSpPr/>
          <p:nvPr/>
        </p:nvSpPr>
        <p:spPr>
          <a:xfrm>
            <a:off x="635040" y="4876920"/>
            <a:ext cx="1701720" cy="8254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Rheinescheine price is based on a USD index (EUR/USD hedged with FX desk)</a:t>
            </a:r>
            <a:endParaRPr b="0" lang="en-US" sz="1200" strike="noStrike" u="none">
              <a:solidFill>
                <a:srgbClr val="000000"/>
              </a:solidFill>
              <a:effectLst/>
              <a:uFillTx/>
              <a:latin typeface="Arial"/>
            </a:endParaRPr>
          </a:p>
        </p:txBody>
      </p:sp>
      <p:sp>
        <p:nvSpPr>
          <p:cNvPr id="53" name=""/>
          <p:cNvSpPr/>
          <p:nvPr/>
        </p:nvSpPr>
        <p:spPr>
          <a:xfrm>
            <a:off x="4935600" y="3022560"/>
            <a:ext cx="1434960" cy="64260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6600"/>
                </a:solidFill>
                <a:effectLst/>
                <a:uFillTx/>
                <a:latin typeface="Arial"/>
              </a:rPr>
              <a:t>Book to local currency exposure</a:t>
            </a:r>
            <a:endParaRPr b="0" lang="en-US" sz="1200" strike="noStrike" u="none">
              <a:solidFill>
                <a:srgbClr val="000000"/>
              </a:solidFill>
              <a:effectLst/>
              <a:uFillTx/>
              <a:latin typeface="Arial"/>
            </a:endParaRPr>
          </a:p>
        </p:txBody>
      </p:sp>
      <p:sp>
        <p:nvSpPr>
          <p:cNvPr id="54" name=""/>
          <p:cNvSpPr/>
          <p:nvPr/>
        </p:nvSpPr>
        <p:spPr>
          <a:xfrm>
            <a:off x="6819840" y="3022560"/>
            <a:ext cx="1727280" cy="64260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6600"/>
                </a:solidFill>
                <a:effectLst/>
                <a:uFillTx/>
                <a:latin typeface="Arial"/>
              </a:rPr>
              <a:t>Translation exposure arising on consolidation</a:t>
            </a:r>
            <a:endParaRPr b="0" lang="en-US" sz="1200" strike="noStrike" u="none">
              <a:solidFill>
                <a:srgbClr val="000000"/>
              </a:solidFill>
              <a:effectLst/>
              <a:uFillTx/>
              <a:latin typeface="Arial"/>
            </a:endParaRPr>
          </a:p>
        </p:txBody>
      </p:sp>
      <p:sp>
        <p:nvSpPr>
          <p:cNvPr id="55" name=""/>
          <p:cNvSpPr/>
          <p:nvPr/>
        </p:nvSpPr>
        <p:spPr>
          <a:xfrm>
            <a:off x="609480" y="2235240"/>
            <a:ext cx="156240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e.g.  </a:t>
            </a:r>
            <a:br>
              <a:rPr sz="1200"/>
            </a:br>
            <a:r>
              <a:rPr b="0" lang="en-US" sz="1200" strike="noStrike" u="none">
                <a:solidFill>
                  <a:srgbClr val="000000"/>
                </a:solidFill>
                <a:effectLst/>
                <a:uFillTx/>
                <a:latin typeface="Arial"/>
              </a:rPr>
              <a:t>Continental Power </a:t>
            </a:r>
            <a:br>
              <a:rPr sz="1200"/>
            </a:br>
            <a:r>
              <a:rPr b="0" lang="en-US" sz="1200" strike="noStrike" u="none">
                <a:solidFill>
                  <a:srgbClr val="000000"/>
                </a:solidFill>
                <a:effectLst/>
                <a:uFillTx/>
                <a:latin typeface="Arial"/>
              </a:rPr>
              <a:t>Power-trade</a:t>
            </a:r>
            <a:endParaRPr b="0" lang="en-US" sz="1200" strike="noStrike" u="none">
              <a:solidFill>
                <a:srgbClr val="000000"/>
              </a:solidFill>
              <a:effectLst/>
              <a:uFillTx/>
              <a:latin typeface="Arial"/>
            </a:endParaRPr>
          </a:p>
        </p:txBody>
      </p:sp>
      <p:sp>
        <p:nvSpPr>
          <p:cNvPr id="56" name=""/>
          <p:cNvSpPr/>
          <p:nvPr/>
        </p:nvSpPr>
        <p:spPr>
          <a:xfrm>
            <a:off x="546120" y="5829480"/>
            <a:ext cx="42670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trading desks sit across a number of legal entities</a:t>
            </a:r>
            <a:endParaRPr b="0" lang="en-US" sz="1000" strike="noStrike" u="none">
              <a:solidFill>
                <a:srgbClr val="000000"/>
              </a:solidFill>
              <a:effectLst/>
              <a:uFillTx/>
              <a:latin typeface="Arial"/>
            </a:endParaRPr>
          </a:p>
        </p:txBody>
      </p:sp>
      <p:sp>
        <p:nvSpPr>
          <p:cNvPr id="57" name=""/>
          <p:cNvSpPr/>
          <p:nvPr/>
        </p:nvSpPr>
        <p:spPr>
          <a:xfrm>
            <a:off x="2044800" y="1460520"/>
            <a:ext cx="1066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Transaction Currency</a:t>
            </a:r>
            <a:endParaRPr b="0" lang="en-US" sz="1200" strike="noStrike" u="none">
              <a:solidFill>
                <a:srgbClr val="000000"/>
              </a:solidFill>
              <a:effectLst/>
              <a:uFillTx/>
              <a:latin typeface="Arial"/>
            </a:endParaRPr>
          </a:p>
        </p:txBody>
      </p:sp>
      <p:sp>
        <p:nvSpPr>
          <p:cNvPr id="58" name=""/>
          <p:cNvSpPr/>
          <p:nvPr/>
        </p:nvSpPr>
        <p:spPr>
          <a:xfrm>
            <a:off x="4051440" y="1473120"/>
            <a:ext cx="114300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Book Currency</a:t>
            </a:r>
            <a:endParaRPr b="0" lang="en-US" sz="1200" strike="noStrike" u="none">
              <a:solidFill>
                <a:srgbClr val="000000"/>
              </a:solidFill>
              <a:effectLst/>
              <a:uFillTx/>
              <a:latin typeface="Arial"/>
            </a:endParaRPr>
          </a:p>
        </p:txBody>
      </p:sp>
      <p:sp>
        <p:nvSpPr>
          <p:cNvPr id="59" name=""/>
          <p:cNvSpPr/>
          <p:nvPr/>
        </p:nvSpPr>
        <p:spPr>
          <a:xfrm>
            <a:off x="6197760" y="1460520"/>
            <a:ext cx="95220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Local Currency</a:t>
            </a:r>
            <a:endParaRPr b="0" lang="en-US" sz="1200" strike="noStrike" u="none">
              <a:solidFill>
                <a:srgbClr val="000000"/>
              </a:solidFill>
              <a:effectLst/>
              <a:uFillTx/>
              <a:latin typeface="Arial"/>
            </a:endParaRPr>
          </a:p>
        </p:txBody>
      </p:sp>
      <p:sp>
        <p:nvSpPr>
          <p:cNvPr id="60" name=""/>
          <p:cNvSpPr/>
          <p:nvPr/>
        </p:nvSpPr>
        <p:spPr>
          <a:xfrm>
            <a:off x="7975440" y="1473120"/>
            <a:ext cx="99072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Group Currency</a:t>
            </a:r>
            <a:endParaRPr b="0" lang="en-US" sz="1200" strike="noStrike" u="none">
              <a:solidFill>
                <a:srgbClr val="000000"/>
              </a:solidFill>
              <a:effectLst/>
              <a:uFillTx/>
              <a:latin typeface="Arial"/>
            </a:endParaRPr>
          </a:p>
        </p:txBody>
      </p:sp>
      <p:grpSp>
        <p:nvGrpSpPr>
          <p:cNvPr id="61" name=""/>
          <p:cNvGrpSpPr/>
          <p:nvPr/>
        </p:nvGrpSpPr>
        <p:grpSpPr>
          <a:xfrm>
            <a:off x="520560" y="2038320"/>
            <a:ext cx="8356680" cy="745560"/>
            <a:chOff x="520560" y="2038320"/>
            <a:chExt cx="8356680" cy="745560"/>
          </a:xfrm>
        </p:grpSpPr>
        <p:sp>
          <p:nvSpPr>
            <p:cNvPr id="62" name=""/>
            <p:cNvSpPr/>
            <p:nvPr/>
          </p:nvSpPr>
          <p:spPr>
            <a:xfrm>
              <a:off x="2260440" y="2362320"/>
              <a:ext cx="6858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CHF</a:t>
              </a:r>
              <a:endParaRPr b="0" lang="en-US" sz="1200" strike="noStrike" u="none">
                <a:solidFill>
                  <a:srgbClr val="000000"/>
                </a:solidFill>
                <a:effectLst/>
                <a:uFillTx/>
                <a:latin typeface="Arial"/>
              </a:endParaRPr>
            </a:p>
          </p:txBody>
        </p:sp>
        <p:sp>
          <p:nvSpPr>
            <p:cNvPr id="63" name=""/>
            <p:cNvSpPr/>
            <p:nvPr/>
          </p:nvSpPr>
          <p:spPr>
            <a:xfrm>
              <a:off x="4280040" y="2362320"/>
              <a:ext cx="5331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EUR</a:t>
              </a:r>
              <a:endParaRPr b="0" lang="en-US" sz="1200" strike="noStrike" u="none">
                <a:solidFill>
                  <a:srgbClr val="000000"/>
                </a:solidFill>
                <a:effectLst/>
                <a:uFillTx/>
                <a:latin typeface="Arial"/>
              </a:endParaRPr>
            </a:p>
          </p:txBody>
        </p:sp>
        <p:sp>
          <p:nvSpPr>
            <p:cNvPr id="64" name=""/>
            <p:cNvSpPr/>
            <p:nvPr/>
          </p:nvSpPr>
          <p:spPr>
            <a:xfrm>
              <a:off x="6388200" y="2324160"/>
              <a:ext cx="6858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Mainly GBP*</a:t>
              </a:r>
              <a:endParaRPr b="0" lang="en-US" sz="1200" strike="noStrike" u="none">
                <a:solidFill>
                  <a:srgbClr val="000000"/>
                </a:solidFill>
                <a:effectLst/>
                <a:uFillTx/>
                <a:latin typeface="Arial"/>
              </a:endParaRPr>
            </a:p>
          </p:txBody>
        </p:sp>
        <p:sp>
          <p:nvSpPr>
            <p:cNvPr id="65" name=""/>
            <p:cNvSpPr/>
            <p:nvPr/>
          </p:nvSpPr>
          <p:spPr>
            <a:xfrm>
              <a:off x="8267760" y="2387880"/>
              <a:ext cx="6094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USD</a:t>
              </a:r>
              <a:endParaRPr b="0" lang="en-US" sz="1200" strike="noStrike" u="none">
                <a:solidFill>
                  <a:srgbClr val="000000"/>
                </a:solidFill>
                <a:effectLst/>
                <a:uFillTx/>
                <a:latin typeface="Arial"/>
              </a:endParaRPr>
            </a:p>
          </p:txBody>
        </p:sp>
        <p:sp>
          <p:nvSpPr>
            <p:cNvPr id="66" name=""/>
            <p:cNvSpPr/>
            <p:nvPr/>
          </p:nvSpPr>
          <p:spPr>
            <a:xfrm>
              <a:off x="533520" y="2247840"/>
              <a:ext cx="8153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7" name=""/>
            <p:cNvSpPr/>
            <p:nvPr/>
          </p:nvSpPr>
          <p:spPr>
            <a:xfrm>
              <a:off x="4587840" y="2089080"/>
              <a:ext cx="0" cy="133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8" name=""/>
            <p:cNvSpPr/>
            <p:nvPr/>
          </p:nvSpPr>
          <p:spPr>
            <a:xfrm>
              <a:off x="6621480" y="211464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9" name=""/>
            <p:cNvSpPr/>
            <p:nvPr/>
          </p:nvSpPr>
          <p:spPr>
            <a:xfrm>
              <a:off x="2554200" y="211464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0" name=""/>
            <p:cNvSpPr/>
            <p:nvPr/>
          </p:nvSpPr>
          <p:spPr>
            <a:xfrm>
              <a:off x="8655120" y="210204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1" name=""/>
            <p:cNvSpPr/>
            <p:nvPr/>
          </p:nvSpPr>
          <p:spPr>
            <a:xfrm>
              <a:off x="571680" y="2038320"/>
              <a:ext cx="194292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72" name=""/>
            <p:cNvSpPr/>
            <p:nvPr/>
          </p:nvSpPr>
          <p:spPr>
            <a:xfrm>
              <a:off x="520560" y="2127240"/>
              <a:ext cx="0" cy="133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3" name=""/>
            <p:cNvSpPr/>
            <p:nvPr/>
          </p:nvSpPr>
          <p:spPr>
            <a:xfrm>
              <a:off x="2593800" y="2038320"/>
              <a:ext cx="194328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74" name=""/>
            <p:cNvSpPr/>
            <p:nvPr/>
          </p:nvSpPr>
          <p:spPr>
            <a:xfrm>
              <a:off x="4618080" y="2038320"/>
              <a:ext cx="194292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75" name=""/>
            <p:cNvSpPr/>
            <p:nvPr/>
          </p:nvSpPr>
          <p:spPr>
            <a:xfrm>
              <a:off x="6680160" y="2038320"/>
              <a:ext cx="1943280" cy="1296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grpSp>
      <p:grpSp>
        <p:nvGrpSpPr>
          <p:cNvPr id="76" name=""/>
          <p:cNvGrpSpPr/>
          <p:nvPr/>
        </p:nvGrpSpPr>
        <p:grpSpPr>
          <a:xfrm>
            <a:off x="444600" y="3670200"/>
            <a:ext cx="8432640" cy="1475640"/>
            <a:chOff x="444600" y="3670200"/>
            <a:chExt cx="8432640" cy="1475640"/>
          </a:xfrm>
        </p:grpSpPr>
        <p:sp>
          <p:nvSpPr>
            <p:cNvPr id="77" name=""/>
            <p:cNvSpPr/>
            <p:nvPr/>
          </p:nvSpPr>
          <p:spPr>
            <a:xfrm>
              <a:off x="495000" y="3670200"/>
              <a:ext cx="137124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e.g.</a:t>
              </a:r>
              <a:br>
                <a:rPr sz="1200"/>
              </a:br>
              <a:r>
                <a:rPr b="0" lang="en-US" sz="1200" strike="noStrike" u="none">
                  <a:solidFill>
                    <a:srgbClr val="000000"/>
                  </a:solidFill>
                  <a:effectLst/>
                  <a:uFillTx/>
                  <a:latin typeface="Arial"/>
                </a:rPr>
                <a:t>Continental Gas Rheinescheine </a:t>
              </a:r>
              <a:endParaRPr b="0" lang="en-US" sz="1200" strike="noStrike" u="none">
                <a:solidFill>
                  <a:srgbClr val="000000"/>
                </a:solidFill>
                <a:effectLst/>
                <a:uFillTx/>
                <a:latin typeface="Arial"/>
              </a:endParaRPr>
            </a:p>
          </p:txBody>
        </p:sp>
        <p:grpSp>
          <p:nvGrpSpPr>
            <p:cNvPr id="78" name=""/>
            <p:cNvGrpSpPr/>
            <p:nvPr/>
          </p:nvGrpSpPr>
          <p:grpSpPr>
            <a:xfrm>
              <a:off x="444600" y="4400280"/>
              <a:ext cx="8432640" cy="745560"/>
              <a:chOff x="444600" y="4400280"/>
              <a:chExt cx="8432640" cy="745560"/>
            </a:xfrm>
          </p:grpSpPr>
          <p:sp>
            <p:nvSpPr>
              <p:cNvPr id="79" name=""/>
              <p:cNvSpPr/>
              <p:nvPr/>
            </p:nvSpPr>
            <p:spPr>
              <a:xfrm>
                <a:off x="2260440" y="4724280"/>
                <a:ext cx="6858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EUR</a:t>
                </a:r>
                <a:endParaRPr b="0" lang="en-US" sz="1200" strike="noStrike" u="none">
                  <a:solidFill>
                    <a:srgbClr val="000000"/>
                  </a:solidFill>
                  <a:effectLst/>
                  <a:uFillTx/>
                  <a:latin typeface="Arial"/>
                </a:endParaRPr>
              </a:p>
            </p:txBody>
          </p:sp>
          <p:sp>
            <p:nvSpPr>
              <p:cNvPr id="80" name=""/>
              <p:cNvSpPr/>
              <p:nvPr/>
            </p:nvSpPr>
            <p:spPr>
              <a:xfrm>
                <a:off x="4279680" y="4724280"/>
                <a:ext cx="5335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GBP</a:t>
                </a:r>
                <a:endParaRPr b="0" lang="en-US" sz="1200" strike="noStrike" u="none">
                  <a:solidFill>
                    <a:srgbClr val="000000"/>
                  </a:solidFill>
                  <a:effectLst/>
                  <a:uFillTx/>
                  <a:latin typeface="Arial"/>
                </a:endParaRPr>
              </a:p>
            </p:txBody>
          </p:sp>
          <p:sp>
            <p:nvSpPr>
              <p:cNvPr id="81" name=""/>
              <p:cNvSpPr/>
              <p:nvPr/>
            </p:nvSpPr>
            <p:spPr>
              <a:xfrm>
                <a:off x="6388200" y="4686120"/>
                <a:ext cx="6858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Mainly GBP*</a:t>
                </a:r>
                <a:endParaRPr b="0" lang="en-US" sz="1200" strike="noStrike" u="none">
                  <a:solidFill>
                    <a:srgbClr val="000000"/>
                  </a:solidFill>
                  <a:effectLst/>
                  <a:uFillTx/>
                  <a:latin typeface="Arial"/>
                </a:endParaRPr>
              </a:p>
            </p:txBody>
          </p:sp>
          <p:sp>
            <p:nvSpPr>
              <p:cNvPr id="82" name=""/>
              <p:cNvSpPr/>
              <p:nvPr/>
            </p:nvSpPr>
            <p:spPr>
              <a:xfrm>
                <a:off x="8267760" y="4749480"/>
                <a:ext cx="6094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USD</a:t>
                </a:r>
                <a:endParaRPr b="0" lang="en-US" sz="1200" strike="noStrike" u="none">
                  <a:solidFill>
                    <a:srgbClr val="000000"/>
                  </a:solidFill>
                  <a:effectLst/>
                  <a:uFillTx/>
                  <a:latin typeface="Arial"/>
                </a:endParaRPr>
              </a:p>
            </p:txBody>
          </p:sp>
          <p:sp>
            <p:nvSpPr>
              <p:cNvPr id="83" name=""/>
              <p:cNvSpPr/>
              <p:nvPr/>
            </p:nvSpPr>
            <p:spPr>
              <a:xfrm>
                <a:off x="2539800" y="4609800"/>
                <a:ext cx="6147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4" name=""/>
              <p:cNvSpPr/>
              <p:nvPr/>
            </p:nvSpPr>
            <p:spPr>
              <a:xfrm>
                <a:off x="4587840" y="4451040"/>
                <a:ext cx="0" cy="133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5" name=""/>
              <p:cNvSpPr/>
              <p:nvPr/>
            </p:nvSpPr>
            <p:spPr>
              <a:xfrm>
                <a:off x="6621480" y="44766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6" name=""/>
              <p:cNvSpPr/>
              <p:nvPr/>
            </p:nvSpPr>
            <p:spPr>
              <a:xfrm>
                <a:off x="2554200" y="44766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7" name=""/>
              <p:cNvSpPr/>
              <p:nvPr/>
            </p:nvSpPr>
            <p:spPr>
              <a:xfrm>
                <a:off x="8655120" y="4463640"/>
                <a:ext cx="0" cy="133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8" name=""/>
              <p:cNvSpPr/>
              <p:nvPr/>
            </p:nvSpPr>
            <p:spPr>
              <a:xfrm>
                <a:off x="571320" y="4400280"/>
                <a:ext cx="1943280" cy="1260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sp>
            <p:nvSpPr>
              <p:cNvPr id="89" name=""/>
              <p:cNvSpPr/>
              <p:nvPr/>
            </p:nvSpPr>
            <p:spPr>
              <a:xfrm>
                <a:off x="520560" y="4489200"/>
                <a:ext cx="0" cy="13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0" name=""/>
              <p:cNvSpPr/>
              <p:nvPr/>
            </p:nvSpPr>
            <p:spPr>
              <a:xfrm>
                <a:off x="2593800" y="4400280"/>
                <a:ext cx="1943280" cy="1260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sp>
            <p:nvSpPr>
              <p:cNvPr id="91" name=""/>
              <p:cNvSpPr/>
              <p:nvPr/>
            </p:nvSpPr>
            <p:spPr>
              <a:xfrm>
                <a:off x="4618080" y="4400280"/>
                <a:ext cx="1942920" cy="1260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sp>
            <p:nvSpPr>
              <p:cNvPr id="92" name=""/>
              <p:cNvSpPr/>
              <p:nvPr/>
            </p:nvSpPr>
            <p:spPr>
              <a:xfrm>
                <a:off x="6680160" y="4400280"/>
                <a:ext cx="1942920" cy="1260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sp>
            <p:nvSpPr>
              <p:cNvPr id="93" name=""/>
              <p:cNvSpPr/>
              <p:nvPr/>
            </p:nvSpPr>
            <p:spPr>
              <a:xfrm>
                <a:off x="444600" y="4724280"/>
                <a:ext cx="6858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USD</a:t>
                </a:r>
                <a:endParaRPr b="0" lang="en-US" sz="1200" strike="noStrike" u="none">
                  <a:solidFill>
                    <a:srgbClr val="000000"/>
                  </a:solidFill>
                  <a:effectLst/>
                  <a:uFillTx/>
                  <a:latin typeface="Arial"/>
                </a:endParaRPr>
              </a:p>
            </p:txBody>
          </p:sp>
          <p:sp>
            <p:nvSpPr>
              <p:cNvPr id="94" name=""/>
              <p:cNvSpPr/>
              <p:nvPr/>
            </p:nvSpPr>
            <p:spPr>
              <a:xfrm flipH="1">
                <a:off x="507960" y="4609800"/>
                <a:ext cx="2044800" cy="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sp>
        <p:nvSpPr>
          <p:cNvPr id="95" name=""/>
          <p:cNvSpPr/>
          <p:nvPr/>
        </p:nvSpPr>
        <p:spPr>
          <a:xfrm>
            <a:off x="571680" y="3022560"/>
            <a:ext cx="1701720" cy="64260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6600"/>
                </a:solidFill>
                <a:effectLst/>
                <a:uFillTx/>
                <a:latin typeface="Arial"/>
              </a:rPr>
              <a:t>Economic/ inherent exposure     </a:t>
            </a:r>
            <a:br>
              <a:rPr sz="1200"/>
            </a:br>
            <a:endParaRPr b="0" lang="en-US" sz="1200" strike="noStrike" u="none">
              <a:solidFill>
                <a:srgbClr val="000000"/>
              </a:solidFill>
              <a:effectLst/>
              <a:uFillTx/>
              <a:latin typeface="Arial"/>
            </a:endParaRPr>
          </a:p>
        </p:txBody>
      </p:sp>
      <p:sp>
        <p:nvSpPr>
          <p:cNvPr id="96" name=""/>
          <p:cNvSpPr/>
          <p:nvPr/>
        </p:nvSpPr>
        <p:spPr>
          <a:xfrm>
            <a:off x="2720880" y="3022560"/>
            <a:ext cx="176544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6600"/>
                </a:solidFill>
                <a:effectLst/>
                <a:uFillTx/>
                <a:latin typeface="Arial"/>
              </a:rPr>
              <a:t>Transaction exposure</a:t>
            </a:r>
            <a:endParaRPr b="0" lang="en-US" sz="1200" strike="noStrike" u="none">
              <a:solidFill>
                <a:srgbClr val="000000"/>
              </a:solidFill>
              <a:effectLst/>
              <a:uFillTx/>
              <a:latin typeface="Arial"/>
            </a:endParaRPr>
          </a:p>
        </p:txBody>
      </p:sp>
      <p:sp>
        <p:nvSpPr>
          <p:cNvPr id="97" name="PlaceHolder 1"/>
          <p:cNvSpPr>
            <a:spLocks noGrp="1"/>
          </p:cNvSpPr>
          <p:nvPr>
            <p:ph type="title"/>
          </p:nvPr>
        </p:nvSpPr>
        <p:spPr>
          <a:xfrm>
            <a:off x="412560" y="139680"/>
            <a:ext cx="8458200" cy="495360"/>
          </a:xfrm>
          <a:prstGeom prst="rect">
            <a:avLst/>
          </a:prstGeom>
          <a:solidFill>
            <a:srgbClr val="ffff00"/>
          </a:solidFill>
          <a:ln w="12600">
            <a:solidFill>
              <a:srgbClr val="000000"/>
            </a:solidFill>
            <a:miter/>
          </a:ln>
          <a:effectLst>
            <a:outerShdw dist="107932" dir="2700000" blurRad="0" rotWithShape="0">
              <a:srgbClr val="0033cc"/>
            </a:outerShdw>
          </a:effectLst>
        </p:spPr>
        <p:txBody>
          <a:bodyPr lIns="0" rIns="0" tIns="0" bIns="0" anchor="ctr">
            <a:noAutofit/>
          </a:bodyPr>
          <a:p>
            <a:pPr indent="0" algn="ctr">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999933"/>
                </a:solidFill>
                <a:effectLst/>
                <a:uFillTx/>
                <a:latin typeface="Book Antiqua"/>
              </a:rPr>
              <a:t>FX Exposure</a:t>
            </a:r>
            <a:endParaRPr b="0" lang="en-US" sz="28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13212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2000-05-15T21:49:54Z</dcterms:created>
  <dc:creator>Arthur Andersen</dc:creator>
  <dc:description>V 1.0</dc:description>
  <dc:language>en-US</dc:language>
  <cp:lastModifiedBy>Arthur Andersen</cp:lastModifiedBy>
  <cp:lastPrinted>2000-10-17T07:12:39Z</cp:lastPrinted>
  <dcterms:modified xsi:type="dcterms:W3CDTF">2000-10-17T15:46:06Z</dcterms:modified>
  <cp:revision>620</cp:revision>
  <dc:subject>PowerPoint 97 template</dc:subject>
  <dc:title>ENA SAP Project Update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cheme">
    <vt:lpwstr> 2</vt:lpwstr>
  </property>
</Properties>
</file>