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Override PartName="/ppt/media/image2.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7019925"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571680" y="-179640"/>
            <a:ext cx="7772400" cy="1144440"/>
          </a:xfrm>
          <a:prstGeom prst="rect">
            <a:avLst/>
          </a:prstGeom>
          <a:noFill/>
          <a:ln w="0">
            <a:noFill/>
          </a:ln>
        </p:spPr>
        <p:txBody>
          <a:bodyPr lIns="91440" rIns="91440" tIns="45720" bIns="4572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571680" y="-179640"/>
            <a:ext cx="7772400" cy="1144440"/>
          </a:xfrm>
          <a:prstGeom prst="rect">
            <a:avLst/>
          </a:prstGeom>
          <a:noFill/>
          <a:ln w="0">
            <a:noFill/>
          </a:ln>
        </p:spPr>
        <p:txBody>
          <a:bodyPr lIns="91440" rIns="91440" tIns="45720" bIns="4572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00"/>
              </a:solidFill>
              <a:effectLst/>
              <a:uFillTx/>
              <a:latin typeface="Times New Roman"/>
            </a:endParaRPr>
          </a:p>
        </p:txBody>
      </p:sp>
      <p:sp>
        <p:nvSpPr>
          <p:cNvPr id="5" name="PlaceHolder 2"/>
          <p:cNvSpPr>
            <a:spLocks noGrp="1"/>
          </p:cNvSpPr>
          <p:nvPr>
            <p:ph type="subTitle"/>
          </p:nvPr>
        </p:nvSpPr>
        <p:spPr>
          <a:xfrm>
            <a:off x="685800" y="160020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71680" y="-179640"/>
            <a:ext cx="7772400" cy="114444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6600"/>
                </a:solidFill>
                <a:effectLst/>
                <a:uFillTx/>
                <a:latin typeface="Times New Roman"/>
              </a:rPr>
              <a:t>Click to edit the title text format</a:t>
            </a:r>
            <a:endParaRPr b="0" lang="en-US" sz="2800" strike="noStrike" u="none">
              <a:solidFill>
                <a:srgbClr val="006600"/>
              </a:solidFill>
              <a:effectLst/>
              <a:uFillTx/>
              <a:latin typeface="Times New Roman"/>
            </a:endParaRPr>
          </a:p>
        </p:txBody>
      </p:sp>
      <p:sp>
        <p:nvSpPr>
          <p:cNvPr id="1" name="PlaceHolder 2"/>
          <p:cNvSpPr>
            <a:spLocks noGrp="1"/>
          </p:cNvSpPr>
          <p:nvPr>
            <p:ph type="body"/>
          </p:nvPr>
        </p:nvSpPr>
        <p:spPr>
          <a:xfrm>
            <a:off x="685800" y="1600200"/>
            <a:ext cx="7772400" cy="4114800"/>
          </a:xfrm>
          <a:prstGeom prst="rect">
            <a:avLst/>
          </a:prstGeom>
          <a:noFill/>
          <a:ln w="0">
            <a:noFill/>
          </a:ln>
        </p:spPr>
        <p:txBody>
          <a:bodyPr lIns="91440" rIns="91440" tIns="45720" bIns="4572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to edit the outline text format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Fourth Outline Level</a:t>
            </a:r>
            <a:endParaRPr b="0" lang="en-US" sz="2400" strike="noStrike" u="none">
              <a:solidFill>
                <a:srgbClr val="000000"/>
              </a:solidFill>
              <a:effectLst/>
              <a:uFillTx/>
              <a:latin typeface="Times New Roman"/>
            </a:endParaRPr>
          </a:p>
          <a:p>
            <a:pPr lvl="4"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Fifth Outline Level</a:t>
            </a:r>
            <a:endParaRPr b="0" lang="en-US" sz="2400" strike="noStrike" u="none">
              <a:solidFill>
                <a:srgbClr val="000000"/>
              </a:solidFill>
              <a:effectLst/>
              <a:uFillTx/>
              <a:latin typeface="Times New Roman"/>
            </a:endParaRPr>
          </a:p>
          <a:p>
            <a:pPr lvl="5"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Sixth Outline Level</a:t>
            </a:r>
            <a:endParaRPr b="0" lang="en-US" sz="2400" strike="noStrike" u="none">
              <a:solidFill>
                <a:srgbClr val="000000"/>
              </a:solidFill>
              <a:effectLst/>
              <a:uFillTx/>
              <a:latin typeface="Times New Roman"/>
            </a:endParaRPr>
          </a:p>
          <a:p>
            <a:pPr lvl="6"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Seventh Outline Level</a:t>
            </a:r>
            <a:endParaRPr b="0" lang="en-US" sz="2400" strike="noStrike" u="none">
              <a:solidFill>
                <a:srgbClr val="000000"/>
              </a:solidFill>
              <a:effectLst/>
              <a:uFillTx/>
              <a:latin typeface="Times New Roman"/>
            </a:endParaRPr>
          </a:p>
        </p:txBody>
      </p:sp>
      <p:sp>
        <p:nvSpPr>
          <p:cNvPr id="2" name=""/>
          <p:cNvSpPr/>
          <p:nvPr/>
        </p:nvSpPr>
        <p:spPr>
          <a:xfrm>
            <a:off x="8280360" y="6362640"/>
            <a:ext cx="863640" cy="246600"/>
          </a:xfrm>
          <a:prstGeom prst="rect">
            <a:avLst/>
          </a:prstGeom>
          <a:noFill/>
          <a:ln w="0">
            <a:noFill/>
          </a:ln>
        </p:spPr>
        <p:style>
          <a:lnRef idx="0"/>
          <a:fillRef idx="0"/>
          <a:effectRef idx="0"/>
          <a:fontRef idx="minor"/>
        </p:style>
        <p:txBody>
          <a:bodyPr lIns="90000" rIns="90000" tIns="46800" bIns="46800" anchor="t">
            <a:spAutoFit/>
          </a:bodyPr>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7B8EC12-EF74-4658-BE5A-626AE2628B60}"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722160" y="402084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400"/>
            </a:br>
            <a:br>
              <a:rPr sz="2400"/>
            </a:br>
            <a:br>
              <a:rPr sz="2400"/>
            </a:br>
            <a:br>
              <a:rPr sz="2400"/>
            </a:br>
            <a:br>
              <a:rPr sz="2400"/>
            </a:br>
            <a:r>
              <a:rPr b="0" lang="en-US" sz="4000" strike="noStrike" u="none">
                <a:solidFill>
                  <a:srgbClr val="000000"/>
                </a:solidFill>
                <a:effectLst/>
                <a:uFillTx/>
                <a:latin typeface="Arial"/>
              </a:rPr>
              <a:t>Fort Pierce Repowering Project</a:t>
            </a:r>
            <a:br>
              <a:rPr sz="4000"/>
            </a:br>
            <a:br>
              <a:rPr sz="4000"/>
            </a:br>
            <a:r>
              <a:rPr b="0" lang="en-US" sz="2400" strike="noStrike" u="none">
                <a:solidFill>
                  <a:srgbClr val="000000"/>
                </a:solidFill>
                <a:effectLst/>
                <a:uFillTx/>
                <a:latin typeface="Arial"/>
              </a:rPr>
              <a:t>04/24/01</a:t>
            </a:r>
            <a:br>
              <a:rPr sz="2400"/>
            </a:br>
            <a:br>
              <a:rPr sz="2400"/>
            </a:br>
            <a:br>
              <a:rPr sz="2400"/>
            </a:br>
            <a:br>
              <a:rPr sz="2400"/>
            </a:br>
            <a:br>
              <a:rPr sz="2400"/>
            </a:br>
            <a:endParaRPr b="0" lang="en-US" sz="2400" strike="noStrike" u="none">
              <a:solidFill>
                <a:srgbClr val="006600"/>
              </a:solidFill>
              <a:effectLst/>
              <a:uFillTx/>
              <a:latin typeface="Times New Roman"/>
            </a:endParaRPr>
          </a:p>
        </p:txBody>
      </p:sp>
      <p:graphicFrame>
        <p:nvGraphicFramePr>
          <p:cNvPr id="7" name=""/>
          <p:cNvGraphicFramePr/>
          <p:nvPr/>
        </p:nvGraphicFramePr>
        <p:xfrm>
          <a:off x="3049560" y="523800"/>
          <a:ext cx="3046320" cy="2935440"/>
        </p:xfrm>
        <a:graphic>
          <a:graphicData uri="http://schemas.openxmlformats.org/presentationml/2006/ole">
            <p:oleObj r:id="rId1" spid="">
              <p:embed/>
              <p:pic>
                <p:nvPicPr>
                  <p:cNvPr id="8" name="" descr=""/>
                  <p:cNvPicPr/>
                  <p:nvPr/>
                </p:nvPicPr>
                <p:blipFill>
                  <a:blip r:embed="rId2"/>
                  <a:stretch/>
                </p:blipFill>
                <p:spPr>
                  <a:xfrm>
                    <a:off x="3049560" y="523800"/>
                    <a:ext cx="3046320" cy="2935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
          <p:cNvSpPr/>
          <p:nvPr/>
        </p:nvSpPr>
        <p:spPr>
          <a:xfrm>
            <a:off x="709560" y="530280"/>
            <a:ext cx="8434440" cy="631080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77840" indent="-177840">
              <a:lnSpc>
                <a:spcPct val="13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	</a:t>
            </a:r>
            <a:r>
              <a:rPr b="1" lang="en-US" sz="2000" strike="noStrike" u="none">
                <a:solidFill>
                  <a:srgbClr val="ff0000"/>
                </a:solidFill>
                <a:effectLst/>
                <a:uFillTx/>
                <a:latin typeface="Arial"/>
              </a:rPr>
              <a:t>	</a:t>
            </a:r>
            <a:r>
              <a:rPr b="1" lang="en-US" sz="2000" strike="noStrike" u="none">
                <a:solidFill>
                  <a:srgbClr val="ff0000"/>
                </a:solidFill>
                <a:effectLst/>
                <a:uFillTx/>
                <a:latin typeface="Arial"/>
              </a:rPr>
              <a:t>	</a:t>
            </a:r>
            <a:r>
              <a:rPr b="1" lang="en-US" sz="2000" strike="noStrike" u="none">
                <a:solidFill>
                  <a:srgbClr val="ff0000"/>
                </a:solidFill>
                <a:effectLst/>
                <a:uFillTx/>
                <a:latin typeface="Arial"/>
              </a:rPr>
              <a:t>	</a:t>
            </a:r>
            <a:r>
              <a:rPr b="1" lang="en-US" sz="2000" strike="noStrike" u="none">
                <a:solidFill>
                  <a:srgbClr val="ff0000"/>
                </a:solidFill>
                <a:effectLst/>
                <a:uFillTx/>
                <a:latin typeface="Arial"/>
              </a:rPr>
              <a:t>	</a:t>
            </a:r>
            <a:r>
              <a:rPr b="1" lang="en-US" sz="2000" strike="noStrike" u="none">
                <a:solidFill>
                  <a:srgbClr val="ff0000"/>
                </a:solidFill>
                <a:effectLst/>
                <a:uFillTx/>
                <a:latin typeface="Arial"/>
              </a:rPr>
              <a:t>	</a:t>
            </a:r>
            <a:r>
              <a:rPr b="1" lang="en-US" sz="1200" strike="noStrike" u="sng">
                <a:solidFill>
                  <a:srgbClr val="ff0000"/>
                </a:solidFill>
                <a:effectLst/>
                <a:uFillTx/>
                <a:latin typeface="Arial"/>
              </a:rPr>
              <a:t>Estimated Completion</a:t>
            </a:r>
            <a:endParaRPr b="0" lang="en-US" sz="1200" strike="noStrike" u="none">
              <a:solidFill>
                <a:srgbClr val="000000"/>
              </a:solidFill>
              <a:effectLst/>
              <a:uFillTx/>
              <a:latin typeface="Times New Roman"/>
            </a:endParaRPr>
          </a:p>
          <a:p>
            <a:pPr marL="177840" indent="-177840">
              <a:lnSpc>
                <a:spcPct val="135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Environmental Resource Permit (ERP) issued</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March 2001</a:t>
            </a:r>
            <a:endParaRPr b="0" lang="en-US" sz="1200" strike="noStrike" u="none">
              <a:solidFill>
                <a:srgbClr val="000000"/>
              </a:solidFill>
              <a:effectLst/>
              <a:uFillTx/>
              <a:latin typeface="Times New Roman"/>
            </a:endParaRPr>
          </a:p>
          <a:p>
            <a:pPr marL="177840" indent="-177840">
              <a:lnSpc>
                <a:spcPct val="135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Public approvals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635040" indent="-177840">
              <a:lnSpc>
                <a:spcPct val="100000"/>
              </a:lnSpc>
              <a:spcBef>
                <a:spcPts val="75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Site plan/conditional use</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February 2001</a:t>
            </a:r>
            <a:endParaRPr b="0" lang="en-US" sz="1200" strike="noStrike" u="none">
              <a:solidFill>
                <a:srgbClr val="000000"/>
              </a:solidFill>
              <a:effectLst/>
              <a:uFillTx/>
              <a:latin typeface="Times New Roman"/>
            </a:endParaRPr>
          </a:p>
          <a:p>
            <a:pPr lvl="1" marL="635040" indent="-177840">
              <a:lnSpc>
                <a:spcPct val="100000"/>
              </a:lnSpc>
              <a:spcBef>
                <a:spcPts val="75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Ground Lease</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April 2001 (City vote 4/23/01)</a:t>
            </a:r>
            <a:endParaRPr b="0" lang="en-US" sz="1200" strike="noStrike" u="none">
              <a:solidFill>
                <a:srgbClr val="000000"/>
              </a:solidFill>
              <a:effectLst/>
              <a:uFillTx/>
              <a:latin typeface="Times New Roman"/>
            </a:endParaRPr>
          </a:p>
          <a:p>
            <a:pPr marL="177840" indent="-177840">
              <a:lnSpc>
                <a:spcPct val="135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FPUA remediation/tank removal &gt; clean site delivered</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April 2001 (90% complete;</a:t>
            </a:r>
            <a:endParaRPr b="0" lang="en-US" sz="1200" strike="noStrike" u="none">
              <a:solidFill>
                <a:srgbClr val="000000"/>
              </a:solidFill>
              <a:effectLst/>
              <a:uFillTx/>
              <a:latin typeface="Times New Roman"/>
            </a:endParaRPr>
          </a:p>
          <a:p>
            <a:pPr marL="177840" indent="-177840">
              <a:lnSpc>
                <a:spcPct val="5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closing letter due 4/30/01) </a:t>
            </a:r>
            <a:endParaRPr b="0" lang="en-US" sz="1200" strike="noStrike" u="none">
              <a:solidFill>
                <a:srgbClr val="000000"/>
              </a:solidFill>
              <a:effectLst/>
              <a:uFillTx/>
              <a:latin typeface="Times New Roman"/>
            </a:endParaRPr>
          </a:p>
          <a:p>
            <a:pPr marL="177840" indent="-177840">
              <a:lnSpc>
                <a:spcPct val="135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Final contracts with FPUA (CPs to continuing)</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May 4, 2001 (FPUA vote to</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approve 4/24/01)</a:t>
            </a:r>
            <a:endParaRPr b="0" lang="en-US" sz="1200" strike="noStrike" u="none">
              <a:solidFill>
                <a:srgbClr val="000000"/>
              </a:solidFill>
              <a:effectLst/>
              <a:uFillTx/>
              <a:latin typeface="Times New Roman"/>
            </a:endParaRPr>
          </a:p>
          <a:p>
            <a:pPr marL="177840" indent="-177840">
              <a:lnSpc>
                <a:spcPct val="135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 Supply Agreements</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May 4, 2001 (If CPs are met)</a:t>
            </a:r>
            <a:endParaRPr b="0" lang="en-US" sz="1200" strike="noStrike" u="none">
              <a:solidFill>
                <a:srgbClr val="000000"/>
              </a:solidFill>
              <a:effectLst/>
              <a:uFillTx/>
              <a:latin typeface="Times New Roman"/>
            </a:endParaRPr>
          </a:p>
          <a:p>
            <a:pPr marL="177840" indent="-177840">
              <a:lnSpc>
                <a:spcPct val="135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Transmission</a:t>
            </a:r>
            <a:endParaRPr b="0" lang="en-US" sz="1200" strike="noStrike" u="none">
              <a:solidFill>
                <a:srgbClr val="000000"/>
              </a:solidFill>
              <a:effectLst/>
              <a:uFillTx/>
              <a:latin typeface="Times New Roman"/>
            </a:endParaRPr>
          </a:p>
          <a:p>
            <a:pPr lvl="1" marL="635040" indent="-177840">
              <a:lnSpc>
                <a:spcPct val="100000"/>
              </a:lnSpc>
              <a:spcBef>
                <a:spcPts val="45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FP&amp;L Feasibility Study</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May 2001</a:t>
            </a:r>
            <a:endParaRPr b="0" lang="en-US" sz="1200" strike="noStrike" u="none">
              <a:solidFill>
                <a:srgbClr val="000000"/>
              </a:solidFill>
              <a:effectLst/>
              <a:uFillTx/>
              <a:latin typeface="Times New Roman"/>
            </a:endParaRPr>
          </a:p>
          <a:p>
            <a:pPr lvl="1" marL="635040" indent="-177840">
              <a:lnSpc>
                <a:spcPct val="100000"/>
              </a:lnSpc>
              <a:spcBef>
                <a:spcPts val="45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FPUA provides transmission capacity to FP&amp;L</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May 2001</a:t>
            </a:r>
            <a:endParaRPr b="0" lang="en-US" sz="1200" strike="noStrike" u="none">
              <a:solidFill>
                <a:srgbClr val="000000"/>
              </a:solidFill>
              <a:effectLst/>
              <a:uFillTx/>
              <a:latin typeface="Times New Roman"/>
            </a:endParaRPr>
          </a:p>
          <a:p>
            <a:pPr marL="177840" indent="-177840">
              <a:lnSpc>
                <a:spcPct val="135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MHI Turbine</a:t>
            </a:r>
            <a:endParaRPr b="0" lang="en-US" sz="1200" strike="noStrike" u="none">
              <a:solidFill>
                <a:srgbClr val="000000"/>
              </a:solidFill>
              <a:effectLst/>
              <a:uFillTx/>
              <a:latin typeface="Times New Roman"/>
            </a:endParaRPr>
          </a:p>
          <a:p>
            <a:pPr lvl="1" marL="635040" indent="-177840">
              <a:lnSpc>
                <a:spcPct val="135000"/>
              </a:lnSpc>
              <a:spcBef>
                <a:spcPts val="45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Assignment of Contracts</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May – June 2001</a:t>
            </a:r>
            <a:endParaRPr b="0" lang="en-US" sz="1200" strike="noStrike" u="none">
              <a:solidFill>
                <a:srgbClr val="000000"/>
              </a:solidFill>
              <a:effectLst/>
              <a:uFillTx/>
              <a:latin typeface="Times New Roman"/>
            </a:endParaRPr>
          </a:p>
          <a:p>
            <a:pPr marL="177840" indent="-177840">
              <a:lnSpc>
                <a:spcPct val="135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Air Permit granted</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August 2001</a:t>
            </a:r>
            <a:endParaRPr b="0" lang="en-US" sz="1200" strike="noStrike" u="none">
              <a:solidFill>
                <a:srgbClr val="000000"/>
              </a:solidFill>
              <a:effectLst/>
              <a:uFillTx/>
              <a:latin typeface="Times New Roman"/>
            </a:endParaRPr>
          </a:p>
          <a:p>
            <a:pPr marL="177840" indent="-177840">
              <a:lnSpc>
                <a:spcPct val="135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Architectural compliance</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Ongoing</a:t>
            </a:r>
            <a:endParaRPr b="0" lang="en-US" sz="1200" strike="noStrike" u="none">
              <a:solidFill>
                <a:srgbClr val="000000"/>
              </a:solidFill>
              <a:effectLst/>
              <a:uFillTx/>
              <a:latin typeface="Times New Roman"/>
            </a:endParaRPr>
          </a:p>
          <a:p>
            <a:pPr lvl="1" marL="635040" indent="-177840">
              <a:lnSpc>
                <a:spcPct val="150000"/>
              </a:lnSpc>
              <a:spcBef>
                <a:spcPts val="37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635040" indent="-177840">
              <a:lnSpc>
                <a:spcPct val="150000"/>
              </a:lnSpc>
              <a:spcBef>
                <a:spcPts val="37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75"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76"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Development Status (Updated)</a:t>
            </a:r>
            <a:endParaRPr b="0" lang="en-US" sz="2400" strike="noStrike" u="none">
              <a:solidFill>
                <a:srgbClr val="000000"/>
              </a:solidFill>
              <a:effectLst/>
              <a:uFillTx/>
              <a:latin typeface="Times New Roman"/>
            </a:endParaRPr>
          </a:p>
        </p:txBody>
      </p:sp>
      <p:pic>
        <p:nvPicPr>
          <p:cNvPr id="80"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
          <p:cNvSpPr/>
          <p:nvPr/>
        </p:nvSpPr>
        <p:spPr>
          <a:xfrm>
            <a:off x="798480" y="426960"/>
            <a:ext cx="7545600" cy="352440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177840" indent="-177840">
              <a:lnSpc>
                <a:spcPct val="13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1600" strike="noStrike" u="sng">
                <a:solidFill>
                  <a:srgbClr val="ff0000"/>
                </a:solidFill>
                <a:effectLst/>
                <a:uFillTx/>
                <a:latin typeface="Arial"/>
              </a:rPr>
              <a:t>Estimated Completion</a:t>
            </a:r>
            <a:endParaRPr b="0" lang="en-US" sz="1600" strike="noStrike" u="none">
              <a:solidFill>
                <a:srgbClr val="000000"/>
              </a:solidFill>
              <a:effectLst/>
              <a:uFillTx/>
              <a:latin typeface="Times New Roman"/>
            </a:endParaRPr>
          </a:p>
          <a:p>
            <a:pPr marL="177840" indent="-177840">
              <a:lnSpc>
                <a:spcPct val="15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Selection of EPC contractor</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May 2001</a:t>
            </a:r>
            <a:endParaRPr b="0" lang="en-US" sz="1600" strike="noStrike" u="none">
              <a:solidFill>
                <a:srgbClr val="000000"/>
              </a:solidFill>
              <a:effectLst/>
              <a:uFillTx/>
              <a:latin typeface="Times New Roman"/>
            </a:endParaRPr>
          </a:p>
          <a:p>
            <a:pPr marL="177840" indent="-177840">
              <a:lnSpc>
                <a:spcPct val="15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Project phased into Turbopark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May 2001</a:t>
            </a:r>
            <a:endParaRPr b="0" lang="en-US" sz="1600" strike="noStrike" u="none">
              <a:solidFill>
                <a:srgbClr val="000000"/>
              </a:solidFill>
              <a:effectLst/>
              <a:uFillTx/>
              <a:latin typeface="Times New Roman"/>
            </a:endParaRPr>
          </a:p>
          <a:p>
            <a:pPr lvl="1" marL="635040" indent="-177840">
              <a:lnSpc>
                <a:spcPct val="150000"/>
              </a:lnSpc>
              <a:spcBef>
                <a:spcPts val="100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Commence hard costs</a:t>
            </a:r>
            <a:endParaRPr b="0" lang="en-US" sz="1600" strike="noStrike" u="none">
              <a:solidFill>
                <a:srgbClr val="000000"/>
              </a:solidFill>
              <a:effectLst/>
              <a:uFillTx/>
              <a:latin typeface="Times New Roman"/>
            </a:endParaRPr>
          </a:p>
          <a:p>
            <a:pPr marL="177840" indent="-177840">
              <a:lnSpc>
                <a:spcPct val="15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Ground breaking (contingent upon Air Permit)</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September 2001</a:t>
            </a:r>
            <a:endParaRPr b="0" lang="en-US" sz="1600" strike="noStrike" u="none">
              <a:solidFill>
                <a:srgbClr val="000000"/>
              </a:solidFill>
              <a:effectLst/>
              <a:uFillTx/>
              <a:latin typeface="Times New Roman"/>
            </a:endParaRPr>
          </a:p>
          <a:p>
            <a:pPr marL="177840" indent="-177840">
              <a:lnSpc>
                <a:spcPct val="15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Combined Cycle (Cogen) Operations</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October 2002</a:t>
            </a:r>
            <a:endParaRPr b="0" lang="en-US" sz="1600" strike="noStrike" u="none">
              <a:solidFill>
                <a:srgbClr val="000000"/>
              </a:solidFill>
              <a:effectLst/>
              <a:uFillTx/>
              <a:latin typeface="Times New Roman"/>
            </a:endParaRPr>
          </a:p>
        </p:txBody>
      </p:sp>
      <p:sp>
        <p:nvSpPr>
          <p:cNvPr id="82"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83"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Construction Timing</a:t>
            </a:r>
            <a:endParaRPr b="0" lang="en-US" sz="2400" strike="noStrike" u="none">
              <a:solidFill>
                <a:srgbClr val="000000"/>
              </a:solidFill>
              <a:effectLst/>
              <a:uFillTx/>
              <a:latin typeface="Times New Roman"/>
            </a:endParaRPr>
          </a:p>
        </p:txBody>
      </p:sp>
      <p:pic>
        <p:nvPicPr>
          <p:cNvPr id="87"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89"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Projected Costs</a:t>
            </a:r>
            <a:endParaRPr b="0" lang="en-US" sz="2400" strike="noStrike" u="none">
              <a:solidFill>
                <a:srgbClr val="000000"/>
              </a:solidFill>
              <a:effectLst/>
              <a:uFillTx/>
              <a:latin typeface="Times New Roman"/>
            </a:endParaRPr>
          </a:p>
        </p:txBody>
      </p:sp>
      <p:pic>
        <p:nvPicPr>
          <p:cNvPr id="93"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
        <p:nvSpPr>
          <p:cNvPr id="94" name=""/>
          <p:cNvSpPr/>
          <p:nvPr/>
        </p:nvSpPr>
        <p:spPr>
          <a:xfrm>
            <a:off x="1090440" y="330120"/>
            <a:ext cx="8028000" cy="535176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177840" indent="-177840">
              <a:lnSpc>
                <a:spcPct val="13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2400" strike="noStrike" u="none">
                <a:solidFill>
                  <a:srgbClr val="ff0000"/>
                </a:solidFill>
                <a:effectLst/>
                <a:uFillTx/>
                <a:latin typeface="Arial"/>
              </a:rPr>
              <a:t>	</a:t>
            </a:r>
            <a:r>
              <a:rPr b="1" lang="en-US" sz="1600" strike="noStrike" u="sng">
                <a:solidFill>
                  <a:srgbClr val="ff0000"/>
                </a:solidFill>
                <a:effectLst/>
                <a:uFillTx/>
                <a:latin typeface="Arial"/>
              </a:rPr>
              <a:t>$MM</a:t>
            </a:r>
            <a:endParaRPr b="0" lang="en-US" sz="1600" strike="noStrike" u="none">
              <a:solidFill>
                <a:srgbClr val="000000"/>
              </a:solidFill>
              <a:effectLst/>
              <a:uFillTx/>
              <a:latin typeface="Times New Roman"/>
            </a:endParaRPr>
          </a:p>
          <a:p>
            <a:pPr marL="177840" indent="-177840">
              <a:lnSpc>
                <a:spcPct val="15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Committed Costs (expenses through 4/15/01)</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$3.4*</a:t>
            </a:r>
            <a:endParaRPr b="0" lang="en-US" sz="1600" strike="noStrike" u="none">
              <a:solidFill>
                <a:srgbClr val="000000"/>
              </a:solidFill>
              <a:effectLst/>
              <a:uFillTx/>
              <a:latin typeface="Times New Roman"/>
            </a:endParaRPr>
          </a:p>
          <a:p>
            <a:pPr lvl="1" marL="635040" indent="-177840">
              <a:lnSpc>
                <a:spcPct val="15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Engineering</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$1.7 </a:t>
            </a:r>
            <a:endParaRPr b="0" lang="en-US" sz="1400" strike="noStrike" u="none">
              <a:solidFill>
                <a:srgbClr val="000000"/>
              </a:solidFill>
              <a:effectLst/>
              <a:uFillTx/>
              <a:latin typeface="Times New Roman"/>
            </a:endParaRPr>
          </a:p>
          <a:p>
            <a:pPr lvl="1" marL="635040" indent="-177840">
              <a:lnSpc>
                <a:spcPct val="15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Development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$1.0</a:t>
            </a:r>
            <a:endParaRPr b="0" lang="en-US" sz="1400" strike="noStrike" u="none">
              <a:solidFill>
                <a:srgbClr val="000000"/>
              </a:solidFill>
              <a:effectLst/>
              <a:uFillTx/>
              <a:latin typeface="Times New Roman"/>
            </a:endParaRPr>
          </a:p>
          <a:p>
            <a:pPr lvl="1" marL="635040" indent="-177840">
              <a:lnSpc>
                <a:spcPct val="15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Legal</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$0.7</a:t>
            </a:r>
            <a:endParaRPr b="0" lang="en-US" sz="1400" strike="noStrike" u="none">
              <a:solidFill>
                <a:srgbClr val="000000"/>
              </a:solidFill>
              <a:effectLst/>
              <a:uFillTx/>
              <a:latin typeface="Times New Roman"/>
            </a:endParaRPr>
          </a:p>
          <a:p>
            <a:pPr marL="177840" indent="-177840">
              <a:lnSpc>
                <a:spcPct val="15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Current DASH Request (expenses through 5/30/01)</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$4.7</a:t>
            </a:r>
            <a:endParaRPr b="0" lang="en-US" sz="1600" strike="noStrike" u="none">
              <a:solidFill>
                <a:srgbClr val="000000"/>
              </a:solidFill>
              <a:effectLst/>
              <a:uFillTx/>
              <a:latin typeface="Times New Roman"/>
            </a:endParaRPr>
          </a:p>
          <a:p>
            <a:pPr lvl="1" marL="635040" indent="-177840">
              <a:lnSpc>
                <a:spcPct val="15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Engineering</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$3.5</a:t>
            </a:r>
            <a:endParaRPr b="0" lang="en-US" sz="1400" strike="noStrike" u="none">
              <a:solidFill>
                <a:srgbClr val="000000"/>
              </a:solidFill>
              <a:effectLst/>
              <a:uFillTx/>
              <a:latin typeface="Times New Roman"/>
            </a:endParaRPr>
          </a:p>
          <a:p>
            <a:pPr lvl="1" marL="635040" indent="-177840">
              <a:lnSpc>
                <a:spcPct val="15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Equipment Options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$0.6</a:t>
            </a:r>
            <a:endParaRPr b="0" lang="en-US" sz="1400" strike="noStrike" u="none">
              <a:solidFill>
                <a:srgbClr val="000000"/>
              </a:solidFill>
              <a:effectLst/>
              <a:uFillTx/>
              <a:latin typeface="Times New Roman"/>
            </a:endParaRPr>
          </a:p>
          <a:p>
            <a:pPr lvl="1" marL="635040" indent="-177840">
              <a:lnSpc>
                <a:spcPct val="15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Development/Legal</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$0.6</a:t>
            </a:r>
            <a:endParaRPr b="0" lang="en-US" sz="1400" strike="noStrike" u="none">
              <a:solidFill>
                <a:srgbClr val="000000"/>
              </a:solidFill>
              <a:effectLst/>
              <a:uFillTx/>
              <a:latin typeface="Times New Roman"/>
            </a:endParaRPr>
          </a:p>
          <a:p>
            <a:pPr marL="177840" indent="-177840">
              <a:lnSpc>
                <a:spcPct val="15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Final DASH Request (expenses through COD)            </a:t>
            </a:r>
            <a:r>
              <a:rPr b="1" lang="en-US" sz="1600" strike="noStrike" u="sng">
                <a:solidFill>
                  <a:srgbClr val="000000"/>
                </a:solidFill>
                <a:effectLst/>
                <a:uFillTx/>
                <a:latin typeface="Arial"/>
              </a:rPr>
              <a:t>$155.6</a:t>
            </a:r>
            <a:endParaRPr b="0" lang="en-US" sz="1600" strike="noStrike" u="none">
              <a:solidFill>
                <a:srgbClr val="000000"/>
              </a:solidFill>
              <a:effectLst/>
              <a:uFillTx/>
              <a:latin typeface="Times New Roman"/>
            </a:endParaRPr>
          </a:p>
          <a:p>
            <a:pPr marL="177840" indent="-177840">
              <a:lnSpc>
                <a:spcPct val="15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Project Total</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$163.7</a:t>
            </a:r>
            <a:endParaRPr b="0" lang="en-US" sz="1600" strike="noStrike" u="none">
              <a:solidFill>
                <a:srgbClr val="000000"/>
              </a:solidFill>
              <a:effectLst/>
              <a:uFillTx/>
              <a:latin typeface="Times New Roman"/>
            </a:endParaRPr>
          </a:p>
        </p:txBody>
      </p:sp>
      <p:sp>
        <p:nvSpPr>
          <p:cNvPr id="95" name=""/>
          <p:cNvSpPr/>
          <p:nvPr/>
        </p:nvSpPr>
        <p:spPr>
          <a:xfrm>
            <a:off x="403200" y="6405480"/>
            <a:ext cx="89996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ea typeface="Arial"/>
              </a:rPr>
              <a:t>* The $3.4MM includes the $2.481MM approved in the I-DASH and $0.921MM of development related expenditures and tasking letters.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10"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Recommendations</a:t>
            </a:r>
            <a:endParaRPr b="0" lang="en-US" sz="2400" strike="noStrike" u="none">
              <a:solidFill>
                <a:srgbClr val="000000"/>
              </a:solidFill>
              <a:effectLst/>
              <a:uFillTx/>
              <a:latin typeface="Times New Roman"/>
            </a:endParaRPr>
          </a:p>
        </p:txBody>
      </p:sp>
      <p:pic>
        <p:nvPicPr>
          <p:cNvPr id="14"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
        <p:nvSpPr>
          <p:cNvPr id="15" name=""/>
          <p:cNvSpPr/>
          <p:nvPr/>
        </p:nvSpPr>
        <p:spPr>
          <a:xfrm>
            <a:off x="396720" y="681120"/>
            <a:ext cx="8301240" cy="647028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2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	</a:t>
            </a:r>
            <a:endParaRPr b="0" lang="en-US" sz="2000" strike="noStrike" u="none">
              <a:solidFill>
                <a:srgbClr val="000000"/>
              </a:solidFill>
              <a:effectLst/>
              <a:uFillTx/>
              <a:latin typeface="Times New Roman"/>
            </a:endParaRPr>
          </a:p>
          <a:p>
            <a:pPr marL="177840" indent="-177840">
              <a:lnSpc>
                <a:spcPct val="120000"/>
              </a:lnSpc>
              <a:spcBef>
                <a:spcPts val="938"/>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Go forward with the project on a combined-cycle basis with a commercial operation date of October 2002.</a:t>
            </a:r>
            <a:endParaRPr b="0" lang="en-US" sz="1500" strike="noStrike" u="none">
              <a:solidFill>
                <a:srgbClr val="000000"/>
              </a:solidFill>
              <a:effectLst/>
              <a:uFillTx/>
              <a:latin typeface="Times New Roman"/>
            </a:endParaRPr>
          </a:p>
          <a:p>
            <a:pPr marL="177840" indent="-177840">
              <a:lnSpc>
                <a:spcPct val="120000"/>
              </a:lnSpc>
              <a:spcBef>
                <a:spcPts val="938"/>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Current development cost it at $3.6MM with capital exposure of $2.4MM.</a:t>
            </a:r>
            <a:endParaRPr b="0" lang="en-US" sz="1500" strike="noStrike" u="none">
              <a:solidFill>
                <a:srgbClr val="000000"/>
              </a:solidFill>
              <a:effectLst/>
              <a:uFillTx/>
              <a:latin typeface="Times New Roman"/>
            </a:endParaRPr>
          </a:p>
          <a:p>
            <a:pPr marL="177840" indent="-177840">
              <a:lnSpc>
                <a:spcPct val="120000"/>
              </a:lnSpc>
              <a:spcBef>
                <a:spcPts val="938"/>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Monitization at cost is likely with TECO or other 3</a:t>
            </a:r>
            <a:r>
              <a:rPr b="1" lang="en-US" sz="1500" strike="noStrike" u="none" baseline="30000">
                <a:solidFill>
                  <a:srgbClr val="000000"/>
                </a:solidFill>
                <a:effectLst/>
                <a:uFillTx/>
                <a:latin typeface="Arial"/>
              </a:rPr>
              <a:t>rd</a:t>
            </a:r>
            <a:r>
              <a:rPr b="1" lang="en-US" sz="1500" strike="noStrike" u="none">
                <a:solidFill>
                  <a:srgbClr val="000000"/>
                </a:solidFill>
                <a:effectLst/>
                <a:uFillTx/>
                <a:latin typeface="Arial"/>
              </a:rPr>
              <a:t> party</a:t>
            </a:r>
            <a:endParaRPr b="0" lang="en-US" sz="1500" strike="noStrike" u="none">
              <a:solidFill>
                <a:srgbClr val="000000"/>
              </a:solidFill>
              <a:effectLst/>
              <a:uFillTx/>
              <a:latin typeface="Times New Roman"/>
            </a:endParaRPr>
          </a:p>
          <a:p>
            <a:pPr marL="177840" indent="-177840">
              <a:lnSpc>
                <a:spcPct val="120000"/>
              </a:lnSpc>
              <a:spcBef>
                <a:spcPts val="938"/>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Contract strategy with Ft. Pierce to sign the following:</a:t>
            </a:r>
            <a:endParaRPr b="0" lang="en-US" sz="1500" strike="noStrike" u="none">
              <a:solidFill>
                <a:srgbClr val="000000"/>
              </a:solidFill>
              <a:effectLst/>
              <a:uFillTx/>
              <a:latin typeface="Times New Roman"/>
            </a:endParaRPr>
          </a:p>
          <a:p>
            <a:pPr lvl="1" marL="635040" indent="-177840">
              <a:lnSpc>
                <a:spcPct val="120000"/>
              </a:lnSpc>
              <a:spcBef>
                <a:spcPts val="814"/>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Participation Agreement</a:t>
            </a:r>
            <a:endParaRPr b="0" lang="en-US" sz="1300" strike="noStrike" u="none">
              <a:solidFill>
                <a:srgbClr val="000000"/>
              </a:solidFill>
              <a:effectLst/>
              <a:uFillTx/>
              <a:latin typeface="Times New Roman"/>
            </a:endParaRPr>
          </a:p>
          <a:p>
            <a:pPr lvl="1" marL="635040" indent="-177840">
              <a:lnSpc>
                <a:spcPct val="120000"/>
              </a:lnSpc>
              <a:spcBef>
                <a:spcPts val="814"/>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Ground Lease</a:t>
            </a:r>
            <a:endParaRPr b="0" lang="en-US" sz="1300" strike="noStrike" u="none">
              <a:solidFill>
                <a:srgbClr val="000000"/>
              </a:solidFill>
              <a:effectLst/>
              <a:uFillTx/>
              <a:latin typeface="Times New Roman"/>
            </a:endParaRPr>
          </a:p>
          <a:p>
            <a:pPr lvl="1" marL="635040" indent="-177840">
              <a:lnSpc>
                <a:spcPct val="120000"/>
              </a:lnSpc>
              <a:spcBef>
                <a:spcPts val="814"/>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O&amp;M Agreement</a:t>
            </a:r>
            <a:endParaRPr b="0" lang="en-US" sz="1300" strike="noStrike" u="none">
              <a:solidFill>
                <a:srgbClr val="000000"/>
              </a:solidFill>
              <a:effectLst/>
              <a:uFillTx/>
              <a:latin typeface="Times New Roman"/>
            </a:endParaRPr>
          </a:p>
          <a:p>
            <a:pPr lvl="1" marL="635040" indent="-177840">
              <a:lnSpc>
                <a:spcPct val="120000"/>
              </a:lnSpc>
              <a:spcBef>
                <a:spcPts val="814"/>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Tolling Agreement (Steam Agreement)</a:t>
            </a:r>
            <a:endParaRPr b="0" lang="en-US" sz="1300" strike="noStrike" u="none">
              <a:solidFill>
                <a:srgbClr val="000000"/>
              </a:solidFill>
              <a:effectLst/>
              <a:uFillTx/>
              <a:latin typeface="Times New Roman"/>
            </a:endParaRPr>
          </a:p>
          <a:p>
            <a:pPr lvl="1" marL="635040" indent="-177840">
              <a:lnSpc>
                <a:spcPct val="120000"/>
              </a:lnSpc>
              <a:spcBef>
                <a:spcPts val="814"/>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Interconnection Agreement</a:t>
            </a:r>
            <a:endParaRPr b="0" lang="en-US" sz="1300" strike="noStrike" u="none">
              <a:solidFill>
                <a:srgbClr val="000000"/>
              </a:solidFill>
              <a:effectLst/>
              <a:uFillTx/>
              <a:latin typeface="Times New Roman"/>
            </a:endParaRPr>
          </a:p>
          <a:p>
            <a:pPr marL="177840" indent="-177840">
              <a:lnSpc>
                <a:spcPct val="12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Suspend engineering expenditures as of Friday, April 27, 2001 and authorize the following expenditures until the completion of contracts with FPUA</a:t>
            </a:r>
            <a:r>
              <a:rPr b="1" lang="en-US"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a:p>
            <a:pPr lvl="1" marL="635040" indent="-177840">
              <a:lnSpc>
                <a:spcPct val="120000"/>
              </a:lnSpc>
              <a:spcBef>
                <a:spcPts val="814"/>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$600K of engineering support to cover expenditures from April 15th – April 27th (two weeks)</a:t>
            </a:r>
            <a:endParaRPr b="0" lang="en-US" sz="1300" strike="noStrike" u="none">
              <a:solidFill>
                <a:srgbClr val="000000"/>
              </a:solidFill>
              <a:effectLst/>
              <a:uFillTx/>
              <a:latin typeface="Times New Roman"/>
            </a:endParaRPr>
          </a:p>
          <a:p>
            <a:pPr marL="177840" indent="-177840">
              <a:lnSpc>
                <a:spcPct val="120000"/>
              </a:lnSpc>
              <a:spcBef>
                <a:spcPts val="938"/>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Enter into Physical Delivery Gas Contract with Gas Desk through Phase VI and purchase long term Phase VI capacity from FGT. (May 4</a:t>
            </a:r>
            <a:r>
              <a:rPr b="1" lang="en-US" sz="1500" strike="noStrike" u="none" baseline="30000">
                <a:solidFill>
                  <a:srgbClr val="000000"/>
                </a:solidFill>
                <a:effectLst/>
                <a:uFillTx/>
                <a:latin typeface="Arial"/>
              </a:rPr>
              <a:t>th</a:t>
            </a:r>
            <a:r>
              <a:rPr b="1" lang="en-US" sz="1500" strike="noStrike" u="none">
                <a:solidFill>
                  <a:srgbClr val="000000"/>
                </a:solidFill>
                <a:effectLst/>
                <a:uFillTx/>
                <a:latin typeface="Arial"/>
              </a:rPr>
              <a:t> – May 11</a:t>
            </a:r>
            <a:r>
              <a:rPr b="1" lang="en-US" sz="1500" strike="noStrike" u="none" baseline="30000">
                <a:solidFill>
                  <a:srgbClr val="000000"/>
                </a:solidFill>
                <a:effectLst/>
                <a:uFillTx/>
                <a:latin typeface="Arial"/>
              </a:rPr>
              <a:t>th</a:t>
            </a:r>
            <a:r>
              <a:rPr b="1" lang="en-US" sz="1500" strike="noStrike" u="none">
                <a:solidFill>
                  <a:srgbClr val="000000"/>
                </a:solidFill>
                <a:effectLst/>
                <a:uFillTx/>
                <a:latin typeface="Arial"/>
              </a:rPr>
              <a:t>)</a:t>
            </a:r>
            <a:endParaRPr b="0" lang="en-US" sz="1500" strike="noStrike" u="none">
              <a:solidFill>
                <a:srgbClr val="000000"/>
              </a:solidFill>
              <a:effectLst/>
              <a:uFillTx/>
              <a:latin typeface="Times New Roman"/>
            </a:endParaRPr>
          </a:p>
          <a:p>
            <a:pPr marL="177840" indent="-177840">
              <a:lnSpc>
                <a:spcPct val="12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marL="177840" indent="-177840">
              <a:lnSpc>
                <a:spcPct val="12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17"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Estimated Project Valuation - Comparison</a:t>
            </a:r>
            <a:endParaRPr b="0" lang="en-US" sz="2400" strike="noStrike" u="none">
              <a:solidFill>
                <a:srgbClr val="000000"/>
              </a:solidFill>
              <a:effectLst/>
              <a:uFillTx/>
              <a:latin typeface="Times New Roman"/>
            </a:endParaRPr>
          </a:p>
        </p:txBody>
      </p:sp>
      <p:pic>
        <p:nvPicPr>
          <p:cNvPr id="21"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
        <p:nvSpPr>
          <p:cNvPr id="22" name=""/>
          <p:cNvSpPr/>
          <p:nvPr/>
        </p:nvSpPr>
        <p:spPr>
          <a:xfrm>
            <a:off x="471600" y="2205000"/>
            <a:ext cx="8238960" cy="4186080"/>
          </a:xfrm>
          <a:prstGeom prst="rect">
            <a:avLst/>
          </a:prstGeom>
          <a:noFill/>
          <a:ln w="0">
            <a:noFill/>
          </a:ln>
        </p:spPr>
        <p:style>
          <a:lnRef idx="0"/>
          <a:fillRef idx="0"/>
          <a:effectRef idx="0"/>
          <a:fontRef idx="minor"/>
        </p:style>
        <p:txBody>
          <a:bodyPr lIns="90000" rIns="90000" tIns="46800" bIns="46800" anchor="t">
            <a:spAutoFit/>
          </a:bodyPr>
          <a:p>
            <a:pPr marL="177840" indent="-177840" algn="ctr">
              <a:lnSpc>
                <a:spcPct val="13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ff0000"/>
                </a:solidFill>
                <a:effectLst/>
                <a:uFillTx/>
                <a:latin typeface="Arial"/>
              </a:rPr>
              <a:t>ASSUMPTIONS</a:t>
            </a:r>
            <a:endParaRPr b="0" lang="en-US" sz="1400" strike="noStrike" u="none">
              <a:solidFill>
                <a:srgbClr val="000000"/>
              </a:solidFill>
              <a:effectLst/>
              <a:uFillTx/>
              <a:latin typeface="Times New Roman"/>
            </a:endParaRPr>
          </a:p>
          <a:p>
            <a:pPr marL="177840" indent="-177840">
              <a:lnSpc>
                <a:spcPct val="10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Pre-tax analysis</a:t>
            </a:r>
            <a:endParaRPr b="0" lang="en-US" sz="1400" strike="noStrike" u="none">
              <a:solidFill>
                <a:srgbClr val="000000"/>
              </a:solidFill>
              <a:effectLst/>
              <a:uFillTx/>
              <a:latin typeface="Times New Roman"/>
            </a:endParaRPr>
          </a:p>
          <a:p>
            <a:pPr marL="177840" indent="-177840">
              <a:lnSpc>
                <a:spcPct val="10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278 MWs of output from June 2002 – 2031</a:t>
            </a:r>
            <a:endParaRPr b="0" lang="en-US" sz="1400" strike="noStrike" u="none">
              <a:solidFill>
                <a:srgbClr val="000000"/>
              </a:solidFill>
              <a:effectLst/>
              <a:uFillTx/>
              <a:latin typeface="Times New Roman"/>
            </a:endParaRPr>
          </a:p>
          <a:p>
            <a:pPr marL="177840" indent="-177840">
              <a:lnSpc>
                <a:spcPct val="10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Heat Rate</a:t>
            </a:r>
            <a:endParaRPr b="0" lang="en-US" sz="1400" strike="noStrike" u="none">
              <a:solidFill>
                <a:srgbClr val="000000"/>
              </a:solidFill>
              <a:effectLst/>
              <a:uFillTx/>
              <a:latin typeface="Times New Roman"/>
            </a:endParaRPr>
          </a:p>
          <a:p>
            <a:pPr lvl="1" marL="635040" indent="-177840">
              <a:lnSpc>
                <a:spcPct val="10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Combined cycle heat rate of 7,080 btu/kWh HHV</a:t>
            </a:r>
            <a:endParaRPr b="0" lang="en-US" sz="1400" strike="noStrike" u="none">
              <a:solidFill>
                <a:srgbClr val="000000"/>
              </a:solidFill>
              <a:effectLst/>
              <a:uFillTx/>
              <a:latin typeface="Times New Roman"/>
            </a:endParaRPr>
          </a:p>
          <a:p>
            <a:pPr lvl="1" marL="635040" indent="-177840">
              <a:lnSpc>
                <a:spcPct val="10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FPRP heat rate of 6,068 btu/kWh HHV</a:t>
            </a:r>
            <a:endParaRPr b="0" lang="en-US" sz="1400" strike="noStrike" u="none">
              <a:solidFill>
                <a:srgbClr val="000000"/>
              </a:solidFill>
              <a:effectLst/>
              <a:uFillTx/>
              <a:latin typeface="Times New Roman"/>
            </a:endParaRPr>
          </a:p>
          <a:p>
            <a:pPr marL="177840" indent="-177840">
              <a:lnSpc>
                <a:spcPct val="10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93% Availability</a:t>
            </a:r>
            <a:endParaRPr b="0" lang="en-US" sz="1400" strike="noStrike" u="none">
              <a:solidFill>
                <a:srgbClr val="000000"/>
              </a:solidFill>
              <a:effectLst/>
              <a:uFillTx/>
              <a:latin typeface="Times New Roman"/>
            </a:endParaRPr>
          </a:p>
          <a:p>
            <a:pPr marL="177840" indent="-177840">
              <a:lnSpc>
                <a:spcPct val="10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Gas prices based on ICF curves plus EA transport surcharge</a:t>
            </a:r>
            <a:endParaRPr b="0" lang="en-US" sz="1400" strike="noStrike" u="none">
              <a:solidFill>
                <a:srgbClr val="000000"/>
              </a:solidFill>
              <a:effectLst/>
              <a:uFillTx/>
              <a:latin typeface="Times New Roman"/>
            </a:endParaRPr>
          </a:p>
          <a:p>
            <a:pPr marL="177840" indent="-177840">
              <a:lnSpc>
                <a:spcPct val="10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 prices based on ICF curves</a:t>
            </a:r>
            <a:endParaRPr b="0" lang="en-US" sz="1400" strike="noStrike" u="none">
              <a:solidFill>
                <a:srgbClr val="000000"/>
              </a:solidFill>
              <a:effectLst/>
              <a:uFillTx/>
              <a:latin typeface="Times New Roman"/>
            </a:endParaRPr>
          </a:p>
          <a:p>
            <a:pPr marL="177840" indent="-177840">
              <a:lnSpc>
                <a:spcPct val="10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50/50 Debt to equity ratio</a:t>
            </a:r>
            <a:endParaRPr b="0" lang="en-US" sz="1400" strike="noStrike" u="none">
              <a:solidFill>
                <a:srgbClr val="000000"/>
              </a:solidFill>
              <a:effectLst/>
              <a:uFillTx/>
              <a:latin typeface="Times New Roman"/>
            </a:endParaRPr>
          </a:p>
          <a:p>
            <a:pPr marL="177840" indent="-177840">
              <a:lnSpc>
                <a:spcPct val="10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Project life = 30 years (25 years + 5 year option)</a:t>
            </a:r>
            <a:endParaRPr b="0" lang="en-US" sz="1400" strike="noStrike" u="none">
              <a:solidFill>
                <a:srgbClr val="000000"/>
              </a:solidFill>
              <a:effectLst/>
              <a:uFillTx/>
              <a:latin typeface="Times New Roman"/>
            </a:endParaRPr>
          </a:p>
          <a:p>
            <a:pPr marL="177840" indent="-177840">
              <a:lnSpc>
                <a:spcPct val="10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Terminal Value = Assumed 0</a:t>
            </a:r>
            <a:endParaRPr b="0" lang="en-US" sz="1400" strike="noStrike" u="none">
              <a:solidFill>
                <a:srgbClr val="000000"/>
              </a:solidFill>
              <a:effectLst/>
              <a:uFillTx/>
              <a:latin typeface="Times New Roman"/>
            </a:endParaRPr>
          </a:p>
          <a:p>
            <a:pPr marL="177840" indent="-177840">
              <a:lnSpc>
                <a:spcPct val="100000"/>
              </a:lnSpc>
              <a:spcBef>
                <a:spcPts val="524"/>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Case 1 assumes June 2002 start using a by-pass stack</a:t>
            </a:r>
            <a:endParaRPr b="0" lang="en-US" sz="1400" strike="noStrike" u="none">
              <a:solidFill>
                <a:srgbClr val="000000"/>
              </a:solidFill>
              <a:effectLst/>
              <a:uFillTx/>
              <a:latin typeface="Times New Roman"/>
            </a:endParaRPr>
          </a:p>
          <a:p>
            <a:pPr marL="177840" indent="-177840">
              <a:lnSpc>
                <a:spcPct val="100000"/>
              </a:lnSpc>
              <a:spcBef>
                <a:spcPts val="6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Case 2 assumes October 2002 start using a dump condenser</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p:txBody>
      </p:sp>
      <p:sp>
        <p:nvSpPr>
          <p:cNvPr id="23" name=""/>
          <p:cNvSpPr/>
          <p:nvPr/>
        </p:nvSpPr>
        <p:spPr>
          <a:xfrm>
            <a:off x="452520" y="1098720"/>
            <a:ext cx="8238960" cy="99756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Case 1</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sng">
                <a:solidFill>
                  <a:srgbClr val="ff0000"/>
                </a:solidFill>
                <a:effectLst/>
                <a:uFillTx/>
                <a:latin typeface="Arial"/>
              </a:rPr>
              <a:t>VS</a:t>
            </a:r>
            <a:r>
              <a:rPr b="1" lang="en-US" sz="1400" strike="noStrike" u="none">
                <a:solidFill>
                  <a:srgbClr val="000000"/>
                </a:solidFill>
                <a:effectLst/>
                <a:uFillTx/>
                <a:latin typeface="Arial"/>
              </a:rPr>
              <a:t>	</a:t>
            </a:r>
            <a:r>
              <a:rPr b="1" lang="en-US" sz="1400" strike="noStrike" u="sng">
                <a:solidFill>
                  <a:srgbClr val="000000"/>
                </a:solidFill>
                <a:effectLst/>
                <a:uFillTx/>
                <a:latin typeface="Arial"/>
              </a:rPr>
              <a:t>Case 2</a:t>
            </a:r>
            <a:endParaRPr b="0" lang="en-US" sz="1400" strike="noStrike" u="none">
              <a:solidFill>
                <a:srgbClr val="000000"/>
              </a:solidFill>
              <a:effectLst/>
              <a:uFillTx/>
              <a:latin typeface="Times New Roman"/>
            </a:endParaRPr>
          </a:p>
          <a:p>
            <a:pPr marL="177840" indent="-177840">
              <a:lnSpc>
                <a:spcPct val="6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Simple-cycle June 2002;</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Combined-cycle October 2002</a:t>
            </a:r>
            <a:endParaRPr b="0" lang="en-US" sz="1400" strike="noStrike" u="none">
              <a:solidFill>
                <a:srgbClr val="000000"/>
              </a:solidFill>
              <a:effectLst/>
              <a:uFillTx/>
              <a:latin typeface="Times New Roman"/>
            </a:endParaRPr>
          </a:p>
          <a:p>
            <a:pPr marL="177840" indent="-177840">
              <a:lnSpc>
                <a:spcPct val="6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Combined-cycle October 2002</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marL="177840" indent="-177840">
              <a:lnSpc>
                <a:spcPct val="6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NPV</a:t>
            </a:r>
            <a:r>
              <a:rPr b="1" lang="en-US" sz="1400" strike="noStrike" u="none" baseline="-25000">
                <a:solidFill>
                  <a:srgbClr val="000000"/>
                </a:solidFill>
                <a:effectLst/>
                <a:uFillTx/>
                <a:latin typeface="Arial"/>
              </a:rPr>
              <a:t>17%</a:t>
            </a:r>
            <a:r>
              <a:rPr b="1" lang="en-US" sz="1400" strike="noStrike" u="none">
                <a:solidFill>
                  <a:srgbClr val="000000"/>
                </a:solidFill>
                <a:effectLst/>
                <a:uFillTx/>
                <a:latin typeface="Arial"/>
              </a:rPr>
              <a:t> = $24.3MM</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NPV</a:t>
            </a:r>
            <a:r>
              <a:rPr b="1" lang="en-US" sz="1400" strike="noStrike" u="none" baseline="-25000">
                <a:solidFill>
                  <a:srgbClr val="000000"/>
                </a:solidFill>
                <a:effectLst/>
                <a:uFillTx/>
                <a:latin typeface="Arial"/>
              </a:rPr>
              <a:t>17%</a:t>
            </a:r>
            <a:r>
              <a:rPr b="1" lang="en-US" sz="1400" strike="noStrike" u="none">
                <a:solidFill>
                  <a:srgbClr val="000000"/>
                </a:solidFill>
                <a:effectLst/>
                <a:uFillTx/>
                <a:latin typeface="Arial"/>
              </a:rPr>
              <a:t> = $19.2MM </a:t>
            </a:r>
            <a:r>
              <a:rPr b="1" lang="en-US" sz="14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25"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Major Project Risks</a:t>
            </a:r>
            <a:endParaRPr b="0" lang="en-US" sz="2400" strike="noStrike" u="none">
              <a:solidFill>
                <a:srgbClr val="000000"/>
              </a:solidFill>
              <a:effectLst/>
              <a:uFillTx/>
              <a:latin typeface="Times New Roman"/>
            </a:endParaRPr>
          </a:p>
        </p:txBody>
      </p:sp>
      <p:pic>
        <p:nvPicPr>
          <p:cNvPr id="29"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
        <p:nvSpPr>
          <p:cNvPr id="30" name=""/>
          <p:cNvSpPr/>
          <p:nvPr/>
        </p:nvSpPr>
        <p:spPr>
          <a:xfrm>
            <a:off x="482760" y="676440"/>
            <a:ext cx="8028000" cy="56916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	</a:t>
            </a:r>
            <a:endParaRPr b="0" lang="en-US" sz="2400" strike="noStrike" u="none">
              <a:solidFill>
                <a:srgbClr val="000000"/>
              </a:solidFill>
              <a:effectLst/>
              <a:uFillTx/>
              <a:latin typeface="Times New Roman"/>
            </a:endParaRPr>
          </a:p>
        </p:txBody>
      </p:sp>
      <p:sp>
        <p:nvSpPr>
          <p:cNvPr id="31" name=""/>
          <p:cNvSpPr/>
          <p:nvPr/>
        </p:nvSpPr>
        <p:spPr>
          <a:xfrm>
            <a:off x="399960" y="766800"/>
            <a:ext cx="4186440" cy="462060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Commercial Risks</a:t>
            </a: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Large capital expenditure without gain of asset(s)</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Material change in long-dated view of Florida market</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Default of FPUA under the Steam Agreement may collapse the value of the asset</a:t>
            </a:r>
            <a:endParaRPr b="0" lang="en-US" sz="1400" strike="noStrike" u="none">
              <a:solidFill>
                <a:srgbClr val="000000"/>
              </a:solidFill>
              <a:effectLst/>
              <a:uFillTx/>
              <a:latin typeface="Times New Roman"/>
            </a:endParaRPr>
          </a:p>
          <a:p>
            <a:pPr lvl="1" marL="635040" indent="-177840">
              <a:lnSpc>
                <a:spcPct val="5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Development Risks</a:t>
            </a: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Air permit may not allow simple-cycle operations with emissions in excess of 25ppm NO</a:t>
            </a:r>
            <a:r>
              <a:rPr b="1" lang="en-US" sz="1400" strike="noStrike" u="none" baseline="-25000">
                <a:solidFill>
                  <a:srgbClr val="000000"/>
                </a:solidFill>
                <a:effectLst/>
                <a:uFillTx/>
                <a:latin typeface="Arial"/>
              </a:rPr>
              <a:t>x </a:t>
            </a:r>
            <a:r>
              <a:rPr b="1" lang="en-US" sz="1400" strike="noStrike" u="none">
                <a:solidFill>
                  <a:srgbClr val="000000"/>
                </a:solidFill>
                <a:effectLst/>
                <a:uFillTx/>
                <a:latin typeface="Arial"/>
              </a:rPr>
              <a:t>(currently, Mitsubishi’s maximum guaranty is 25ppm NO</a:t>
            </a:r>
            <a:r>
              <a:rPr b="1" lang="en-US" sz="1400" strike="noStrike" u="none" baseline="-25000">
                <a:solidFill>
                  <a:srgbClr val="000000"/>
                </a:solidFill>
                <a:effectLst/>
                <a:uFillTx/>
                <a:latin typeface="Arial"/>
              </a:rPr>
              <a:t>x</a:t>
            </a:r>
            <a:r>
              <a:rPr b="1" lang="en-US"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Supply of Natural Gas</a:t>
            </a:r>
            <a:endParaRPr b="0" lang="en-US" sz="1400" strike="noStrike" u="none">
              <a:solidFill>
                <a:srgbClr val="000000"/>
              </a:solidFill>
              <a:effectLst/>
              <a:uFillTx/>
              <a:latin typeface="Times New Roman"/>
            </a:endParaRPr>
          </a:p>
        </p:txBody>
      </p:sp>
      <p:sp>
        <p:nvSpPr>
          <p:cNvPr id="32" name=""/>
          <p:cNvSpPr/>
          <p:nvPr/>
        </p:nvSpPr>
        <p:spPr>
          <a:xfrm>
            <a:off x="4613400" y="722160"/>
            <a:ext cx="4259160" cy="524916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lvl="1" marL="635040" indent="-177840">
              <a:lnSpc>
                <a:spcPct val="10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35040" indent="-177840">
              <a:lnSpc>
                <a:spcPct val="11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Suspend activities until FPUA has signed PA, Ground Lease, O&amp;M and Tolling Agreements</a:t>
            </a:r>
            <a:endParaRPr b="0" lang="en-US" sz="1400" strike="noStrike" u="none">
              <a:solidFill>
                <a:srgbClr val="000000"/>
              </a:solidFill>
              <a:effectLst/>
              <a:uFillTx/>
              <a:latin typeface="Times New Roman"/>
            </a:endParaRPr>
          </a:p>
          <a:p>
            <a:pPr lvl="1" marL="635040" indent="-177840">
              <a:lnSpc>
                <a:spcPct val="11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 has unilateral termination by Enron through October 2001</a:t>
            </a:r>
            <a:endParaRPr b="0" lang="en-US" sz="1400" strike="noStrike" u="none">
              <a:solidFill>
                <a:srgbClr val="000000"/>
              </a:solidFill>
              <a:effectLst/>
              <a:uFillTx/>
              <a:latin typeface="Times New Roman"/>
            </a:endParaRPr>
          </a:p>
          <a:p>
            <a:pPr lvl="1" marL="635040" indent="-177840">
              <a:lnSpc>
                <a:spcPct val="11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Step-in rights (legally questionable) thin ability for Enron to build its own steam turbine to re-capture value of Steam Agreement in electric capacity &amp; energy minus construction time</a:t>
            </a:r>
            <a:endParaRPr b="0" lang="en-US" sz="1400" strike="noStrike" u="none">
              <a:solidFill>
                <a:srgbClr val="000000"/>
              </a:solidFill>
              <a:effectLst/>
              <a:uFillTx/>
              <a:latin typeface="Times New Roman"/>
            </a:endParaRPr>
          </a:p>
          <a:p>
            <a:pPr lvl="1" marL="635040" indent="-177840">
              <a:lnSpc>
                <a:spcPct val="11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Change by-pass stack to dump condenser which allows for simple-cycle like operation under projected air permit</a:t>
            </a:r>
            <a:endParaRPr b="0" lang="en-US" sz="1400" strike="noStrike" u="none">
              <a:solidFill>
                <a:srgbClr val="000000"/>
              </a:solidFill>
              <a:effectLst/>
              <a:uFillTx/>
              <a:latin typeface="Times New Roman"/>
            </a:endParaRPr>
          </a:p>
          <a:p>
            <a:pPr lvl="1" marL="635040" indent="-177840">
              <a:lnSpc>
                <a:spcPct val="11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Enter into a Physical Supply Contract with East Desk Pre-FGT Phase VI &amp; purchase long term Phase VI capacity</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34"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Major Project Risks</a:t>
            </a:r>
            <a:endParaRPr b="0" lang="en-US" sz="2400" strike="noStrike" u="none">
              <a:solidFill>
                <a:srgbClr val="000000"/>
              </a:solidFill>
              <a:effectLst/>
              <a:uFillTx/>
              <a:latin typeface="Times New Roman"/>
            </a:endParaRPr>
          </a:p>
        </p:txBody>
      </p:sp>
      <p:pic>
        <p:nvPicPr>
          <p:cNvPr id="38"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
        <p:nvSpPr>
          <p:cNvPr id="39" name=""/>
          <p:cNvSpPr/>
          <p:nvPr/>
        </p:nvSpPr>
        <p:spPr>
          <a:xfrm>
            <a:off x="482760" y="676440"/>
            <a:ext cx="8028000" cy="56916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	</a:t>
            </a:r>
            <a:endParaRPr b="0" lang="en-US" sz="2400" strike="noStrike" u="none">
              <a:solidFill>
                <a:srgbClr val="000000"/>
              </a:solidFill>
              <a:effectLst/>
              <a:uFillTx/>
              <a:latin typeface="Times New Roman"/>
            </a:endParaRPr>
          </a:p>
        </p:txBody>
      </p:sp>
      <p:sp>
        <p:nvSpPr>
          <p:cNvPr id="40" name=""/>
          <p:cNvSpPr/>
          <p:nvPr/>
        </p:nvSpPr>
        <p:spPr>
          <a:xfrm>
            <a:off x="399960" y="766800"/>
            <a:ext cx="4186440" cy="763092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Development Risks (continued)</a:t>
            </a: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Interconnection and transmission agreements</a:t>
            </a:r>
            <a:endParaRPr b="0" lang="en-US" sz="1400" strike="noStrike" u="none">
              <a:solidFill>
                <a:srgbClr val="000000"/>
              </a:solidFill>
              <a:effectLst/>
              <a:uFillTx/>
              <a:latin typeface="Times New Roman"/>
            </a:endParaRPr>
          </a:p>
          <a:p>
            <a:pPr lvl="1" marL="635040" indent="-177840">
              <a:lnSpc>
                <a:spcPct val="2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FPUA Interconnection at King Plant</a:t>
            </a: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ts val="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FPUA Transmission</a:t>
            </a: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5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3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FPL Transmission</a:t>
            </a:r>
            <a:endParaRPr b="0" lang="en-US" sz="1400" strike="noStrike" u="none">
              <a:solidFill>
                <a:srgbClr val="000000"/>
              </a:solidFill>
              <a:effectLst/>
              <a:uFillTx/>
              <a:latin typeface="Times New Roman"/>
            </a:endParaRPr>
          </a:p>
        </p:txBody>
      </p:sp>
      <p:sp>
        <p:nvSpPr>
          <p:cNvPr id="41" name=""/>
          <p:cNvSpPr/>
          <p:nvPr/>
        </p:nvSpPr>
        <p:spPr>
          <a:xfrm>
            <a:off x="4613400" y="709560"/>
            <a:ext cx="4259160" cy="586080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lvl="1" marL="635040" indent="-177840">
              <a:lnSpc>
                <a:spcPct val="10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Certain</a:t>
            </a:r>
            <a:endParaRPr b="0" lang="en-US" sz="1400" strike="noStrike" u="none">
              <a:solidFill>
                <a:srgbClr val="000000"/>
              </a:solidFill>
              <a:effectLst/>
              <a:uFillTx/>
              <a:latin typeface="Times New Roman"/>
            </a:endParaRPr>
          </a:p>
          <a:p>
            <a:pPr lvl="1" marL="635040" indent="-177840">
              <a:lnSpc>
                <a:spcPct val="9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 flux, physical capacity exists but FPUA only has direct control of 135MWs of the 196MWs required; Vero Beach has contractual control of remaining.  Recommend Enron negotiate directly with Vero and FMPA for the gap and later with Grid Florida as these transmission lines will be ISO jurisdictional.</a:t>
            </a:r>
            <a:endParaRPr b="0" lang="en-US" sz="1400" strike="noStrike" u="none">
              <a:solidFill>
                <a:srgbClr val="000000"/>
              </a:solidFill>
              <a:effectLst/>
              <a:uFillTx/>
              <a:latin typeface="Times New Roman"/>
            </a:endParaRPr>
          </a:p>
          <a:p>
            <a:pPr lvl="1" marL="635040" indent="-177840">
              <a:lnSpc>
                <a:spcPct val="5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90000"/>
              </a:lnSpc>
              <a:spcBef>
                <a:spcPts val="876"/>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FPL presently cooperating with Enron/FPUA on upgrading the present agreement.  Net flow is into grid therefore no major hurdles are anticipated.</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43"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Major Project Risks</a:t>
            </a:r>
            <a:endParaRPr b="0" lang="en-US" sz="2400" strike="noStrike" u="none">
              <a:solidFill>
                <a:srgbClr val="000000"/>
              </a:solidFill>
              <a:effectLst/>
              <a:uFillTx/>
              <a:latin typeface="Times New Roman"/>
            </a:endParaRPr>
          </a:p>
        </p:txBody>
      </p:sp>
      <p:pic>
        <p:nvPicPr>
          <p:cNvPr id="47"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
        <p:nvSpPr>
          <p:cNvPr id="48" name=""/>
          <p:cNvSpPr/>
          <p:nvPr/>
        </p:nvSpPr>
        <p:spPr>
          <a:xfrm>
            <a:off x="482760" y="676440"/>
            <a:ext cx="8028000" cy="56916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	</a:t>
            </a:r>
            <a:endParaRPr b="0" lang="en-US" sz="2400" strike="noStrike" u="none">
              <a:solidFill>
                <a:srgbClr val="000000"/>
              </a:solidFill>
              <a:effectLst/>
              <a:uFillTx/>
              <a:latin typeface="Times New Roman"/>
            </a:endParaRPr>
          </a:p>
        </p:txBody>
      </p:sp>
      <p:sp>
        <p:nvSpPr>
          <p:cNvPr id="49" name=""/>
          <p:cNvSpPr/>
          <p:nvPr/>
        </p:nvSpPr>
        <p:spPr>
          <a:xfrm>
            <a:off x="399960" y="766800"/>
            <a:ext cx="4186440" cy="536904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Development Risks (continued)</a:t>
            </a: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Mitsubishi turbine</a:t>
            </a:r>
            <a:endParaRPr b="0" lang="en-US" sz="14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Finance Risks</a:t>
            </a: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Off-balance sheet financing in Turbo Park</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8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EPC Wrap</a:t>
            </a:r>
            <a:endParaRPr b="0" lang="en-US" sz="14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50000"/>
              </a:lnSpc>
              <a:spcBef>
                <a:spcPts val="100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Legal Risks</a:t>
            </a: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Contract Enforceability</a:t>
            </a:r>
            <a:endParaRPr b="0" lang="en-US" sz="1400" strike="noStrike" u="none">
              <a:solidFill>
                <a:srgbClr val="000000"/>
              </a:solidFill>
              <a:effectLst/>
              <a:uFillTx/>
              <a:latin typeface="Times New Roman"/>
            </a:endParaRPr>
          </a:p>
          <a:p>
            <a:pPr lvl="1" marL="635040" indent="-177840">
              <a:lnSpc>
                <a:spcPct val="13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50" name=""/>
          <p:cNvSpPr/>
          <p:nvPr/>
        </p:nvSpPr>
        <p:spPr>
          <a:xfrm>
            <a:off x="4143240" y="735120"/>
            <a:ext cx="4667400" cy="584424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lvl="1" marL="635040" indent="-177840">
              <a:lnSpc>
                <a:spcPct val="10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Requires Japanese consent to move into this project.  Development team working on consent and technical modifications.</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Rush nature of project makes Turbo Park compliance tricky.  Could potentially trip over hard cost before reaching criteria for Turbo Park Phase I.  Pushing project into Fall 2002 will help to mitigate</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preferred “wraps” of Turbo Park seem to be above EPC wraps offered in today’s construction market.  May have to settle for a series of wraps or pay significant premium to achieve total project financing.  May have to find alternative construction financing in a vehicle such as AIG High…</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 certainty that certain protections afforded Florida Municipalities (for example, sovereign immunity) are effectively waived or that other FPRP Protections (for example, step in rights and indemnities) are enforceable.  Qualified opinion of outside counsel will be obtained as to enforceability.</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52"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Major Project Risks</a:t>
            </a:r>
            <a:endParaRPr b="0" lang="en-US" sz="2400" strike="noStrike" u="none">
              <a:solidFill>
                <a:srgbClr val="000000"/>
              </a:solidFill>
              <a:effectLst/>
              <a:uFillTx/>
              <a:latin typeface="Times New Roman"/>
            </a:endParaRPr>
          </a:p>
        </p:txBody>
      </p:sp>
      <p:pic>
        <p:nvPicPr>
          <p:cNvPr id="56"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
        <p:nvSpPr>
          <p:cNvPr id="57" name=""/>
          <p:cNvSpPr/>
          <p:nvPr/>
        </p:nvSpPr>
        <p:spPr>
          <a:xfrm>
            <a:off x="482760" y="676440"/>
            <a:ext cx="8028000" cy="56916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	</a:t>
            </a:r>
            <a:endParaRPr b="0" lang="en-US" sz="2400" strike="noStrike" u="none">
              <a:solidFill>
                <a:srgbClr val="000000"/>
              </a:solidFill>
              <a:effectLst/>
              <a:uFillTx/>
              <a:latin typeface="Times New Roman"/>
            </a:endParaRPr>
          </a:p>
        </p:txBody>
      </p:sp>
      <p:sp>
        <p:nvSpPr>
          <p:cNvPr id="58" name=""/>
          <p:cNvSpPr/>
          <p:nvPr/>
        </p:nvSpPr>
        <p:spPr>
          <a:xfrm>
            <a:off x="399960" y="766800"/>
            <a:ext cx="4186440" cy="523404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Legal Risks (continued)</a:t>
            </a: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Limited Recourse</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8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4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4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Transmission and Interconnection</a:t>
            </a:r>
            <a:endParaRPr b="0" lang="en-US" sz="14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100000"/>
              </a:lnSpc>
              <a:spcBef>
                <a:spcPts val="100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80000"/>
              </a:lnSpc>
              <a:spcBef>
                <a:spcPts val="1001"/>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Limited Development Discretion</a:t>
            </a:r>
            <a:endParaRPr b="0" lang="en-US" sz="1400" strike="noStrike" u="none">
              <a:solidFill>
                <a:srgbClr val="000000"/>
              </a:solidFill>
              <a:effectLst/>
              <a:uFillTx/>
              <a:latin typeface="Times New Roman"/>
            </a:endParaRPr>
          </a:p>
          <a:p>
            <a:pPr lvl="1" marL="635040" indent="-177840">
              <a:lnSpc>
                <a:spcPct val="13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35040" indent="-17784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59" name=""/>
          <p:cNvSpPr/>
          <p:nvPr/>
        </p:nvSpPr>
        <p:spPr>
          <a:xfrm>
            <a:off x="4143240" y="735120"/>
            <a:ext cx="4667400" cy="576648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lvl="1" marL="635040" indent="-177840">
              <a:lnSpc>
                <a:spcPct val="130000"/>
              </a:lnSpc>
              <a:spcBef>
                <a:spcPts val="100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Even if contracts are fully enforceable, FPUA’s ability to collect damages against FPUA is limited by FPUA’s prior pledge of FPUA revenues in connection with bond financing.  With certain exceptions, FPUA’s liability is limited to $3MM.  Specific performance remedy to compel FPUA to perform contract obligations subject to certain limitations.</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There is no firm transmission available from FPUA absent future agreements with FPUA and FMPA, which agreements may not be obtained.  Enron can take legal action to compel access to transmission or construct own transmission facilities.</a:t>
            </a:r>
            <a:endParaRPr b="0" lang="en-US" sz="1400" strike="noStrike" u="none">
              <a:solidFill>
                <a:srgbClr val="000000"/>
              </a:solidFill>
              <a:effectLst/>
              <a:uFillTx/>
              <a:latin typeface="Times New Roman"/>
            </a:endParaRPr>
          </a:p>
          <a:p>
            <a:pPr lvl="1" marL="635040" indent="-177840">
              <a:lnSpc>
                <a:spcPct val="100000"/>
              </a:lnSpc>
              <a:spcBef>
                <a:spcPts val="876"/>
              </a:spcBef>
              <a:buClr>
                <a:srgbClr val="0026a0"/>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Aesthetic Agreement to placate city gives city unusually broad discretion over development costs and schedules based on city planner’s subjective evaluation of project aesthetics.  Aesthetic Agreement provides appeals process to Florida Circuit Court.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
          <p:cNvSpPr/>
          <p:nvPr/>
        </p:nvSpPr>
        <p:spPr>
          <a:xfrm>
            <a:off x="457200" y="800280"/>
            <a:ext cx="8231040" cy="602460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Fort Pierce Repowering Project L.L.C. (“FPRP”), a wholly owned subsidiary of Enron Americas, intends to repower the existing power generation facilities of the H. D. King Plant (“King Plant”) owned by the Fort Pierce Utilities Authority (“FPUA”) located in Fort Pierce, Florida.</a:t>
            </a:r>
            <a:endParaRPr b="0" lang="en-US" sz="12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repowering will require FPUA to lease to FPRP approximately two acres of land on the King Plant property on which FPRP will build a new power generation facility (“FPRP Plant”) consisting of a Mitsubishi 501F combustion turbine (the “Turbine”) and a Cockerill Mechanical Industries (“CMI”) heat recovery steam generator (“HRSG”).   </a:t>
            </a:r>
            <a:endParaRPr b="0" lang="en-US" sz="12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 total of approximately 278 MWs will be generated by the FPRP Plant and the King Plant, an estimated 196 MWs of net output from the FPRP Facility and 82 MWs from the #7 and #8 steam turbines in the King Plant.  </a:t>
            </a:r>
            <a:endParaRPr b="0" lang="en-US" sz="12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combined-cycle heat rate of the facilities will equal approximately 7,080 btu/kWh high heating value (“HHV”).  Steam will be sourced to the King Plant at a heat rate of 9,500 btu/kWh HHV (an improvement to the 12,000 btu/kWh HHV steam it is currently generating from its two existing boilers).  Due to this arrangement, FPRP will enjoy a reduced net heat rate equivalent of approximately 6,068 btu/kWh HHV, provided the King Plant is running.  </a:t>
            </a:r>
            <a:endParaRPr b="0" lang="en-US" sz="12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FPUA intends to reimburse FPRP for consumed steam through a natural gas fuel allocation.  In the event the King Plant is not running its steam turbines, FPRP has the right, but not the obligation, to toll the #7 and #8 King Plant turbines and generate the estimated 278 MWs for its own account at the combined cycle heat rate of approximately 7,080 btu/kWh HHV.</a:t>
            </a:r>
            <a:endParaRPr b="0" lang="en-US" sz="1200" strike="noStrike" u="none">
              <a:solidFill>
                <a:srgbClr val="000000"/>
              </a:solidFill>
              <a:effectLst/>
              <a:uFillTx/>
              <a:latin typeface="Times New Roman"/>
            </a:endParaRPr>
          </a:p>
          <a:p>
            <a:pPr marL="177840" indent="-177840">
              <a:lnSpc>
                <a:spcPct val="13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1"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62" name=""/>
          <p:cNvSpPr/>
          <p:nvPr/>
        </p:nvSpPr>
        <p:spPr>
          <a:xfrm>
            <a:off x="447840" y="1112760"/>
            <a:ext cx="822636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Deal Overview</a:t>
            </a:r>
            <a:endParaRPr b="0" lang="en-US" sz="2400" strike="noStrike" u="none">
              <a:solidFill>
                <a:srgbClr val="000000"/>
              </a:solidFill>
              <a:effectLst/>
              <a:uFillTx/>
              <a:latin typeface="Times New Roman"/>
            </a:endParaRPr>
          </a:p>
        </p:txBody>
      </p:sp>
      <p:pic>
        <p:nvPicPr>
          <p:cNvPr id="66" name="" descr=""/>
          <p:cNvPicPr/>
          <p:nvPr/>
        </p:nvPicPr>
        <p:blipFill>
          <a:blip r:embed="rId1"/>
          <a:srcRect l="10551" t="10551" r="10814" b="9869"/>
          <a:stretch/>
        </p:blipFill>
        <p:spPr>
          <a:xfrm>
            <a:off x="7710480" y="241200"/>
            <a:ext cx="728640" cy="801720"/>
          </a:xfrm>
          <a:prstGeom prst="rect">
            <a:avLst/>
          </a:prstGeom>
          <a:solidFill>
            <a:srgbClr val="ffffff"/>
          </a:solid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
          <p:cNvSpPr/>
          <p:nvPr/>
        </p:nvSpPr>
        <p:spPr>
          <a:xfrm>
            <a:off x="399960" y="782640"/>
            <a:ext cx="8547120" cy="606240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3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Combined-cycle power generation in Florida by Fall 2002</a:t>
            </a:r>
            <a:endParaRPr b="0" lang="en-US" sz="12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Attains combined cycle heat rate without requiring FPPSA approval</a:t>
            </a:r>
            <a:endParaRPr b="0" lang="en-US" sz="12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Innovative solution provides for combined cycle equivalent heat rate power generation via the implementation of cogeneration</a:t>
            </a:r>
            <a:endParaRPr b="0" lang="en-US" sz="12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Municipal as well as FP&amp;L load service opportunities</a:t>
            </a:r>
            <a:endParaRPr b="0" lang="en-US" sz="1200" strike="noStrike" u="none">
              <a:solidFill>
                <a:srgbClr val="000000"/>
              </a:solidFill>
              <a:effectLst/>
              <a:uFillTx/>
              <a:latin typeface="Times New Roman"/>
            </a:endParaRPr>
          </a:p>
          <a:p>
            <a:pPr marL="177840" indent="-177840">
              <a:lnSpc>
                <a:spcPct val="150000"/>
              </a:lnSpc>
              <a:spcBef>
                <a:spcPts val="7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Document status/terms</a:t>
            </a:r>
            <a:endParaRPr b="0" lang="en-US" sz="1200" strike="noStrike" u="none">
              <a:solidFill>
                <a:srgbClr val="000000"/>
              </a:solidFill>
              <a:effectLst/>
              <a:uFillTx/>
              <a:latin typeface="Times New Roman"/>
            </a:endParaRPr>
          </a:p>
          <a:p>
            <a:pPr lvl="1" marL="635040" indent="-177840">
              <a:lnSpc>
                <a:spcPct val="150000"/>
              </a:lnSpc>
              <a:spcBef>
                <a:spcPts val="4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Structured to be Turbopark compliant (subject to bank review)</a:t>
            </a:r>
            <a:endParaRPr b="0" lang="en-US" sz="1200" strike="noStrike" u="none">
              <a:solidFill>
                <a:srgbClr val="000000"/>
              </a:solidFill>
              <a:effectLst/>
              <a:uFillTx/>
              <a:latin typeface="Times New Roman"/>
            </a:endParaRPr>
          </a:p>
          <a:p>
            <a:pPr lvl="2" marL="914400">
              <a:lnSpc>
                <a:spcPct val="150000"/>
              </a:lnSpc>
              <a:spcBef>
                <a:spcPts val="451"/>
              </a:spcBef>
              <a:buClr>
                <a:srgbClr val="0026a0"/>
              </a:buClr>
              <a:buSzPct val="12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FPRP to be sold out of Turbopark prior to commercial operations</a:t>
            </a:r>
            <a:endParaRPr b="0" lang="en-US" sz="1200" strike="noStrike" u="none">
              <a:solidFill>
                <a:srgbClr val="000000"/>
              </a:solidFill>
              <a:effectLst/>
              <a:uFillTx/>
              <a:latin typeface="Times New Roman"/>
            </a:endParaRPr>
          </a:p>
          <a:p>
            <a:pPr lvl="1" marL="635040" indent="-177840">
              <a:lnSpc>
                <a:spcPct val="150000"/>
              </a:lnSpc>
              <a:spcBef>
                <a:spcPts val="4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HRSG contract executed with CMI (completion milestone payments commence June 2001)</a:t>
            </a:r>
            <a:endParaRPr b="0" lang="en-US" sz="1200" strike="noStrike" u="none">
              <a:solidFill>
                <a:srgbClr val="000000"/>
              </a:solidFill>
              <a:effectLst/>
              <a:uFillTx/>
              <a:latin typeface="Times New Roman"/>
            </a:endParaRPr>
          </a:p>
          <a:p>
            <a:pPr lvl="1" marL="635040" indent="-177840">
              <a:lnSpc>
                <a:spcPct val="150000"/>
              </a:lnSpc>
              <a:spcBef>
                <a:spcPts val="451"/>
              </a:spcBef>
              <a:buClr>
                <a:srgbClr val="0026a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Remainder of definitive agreements executed by FPRP &amp; FPUA by May 2001</a:t>
            </a:r>
            <a:endParaRPr b="0" lang="en-US" sz="1200" strike="noStrike" u="none">
              <a:solidFill>
                <a:srgbClr val="000000"/>
              </a:solidFill>
              <a:effectLst/>
              <a:uFillTx/>
              <a:latin typeface="Times New Roman"/>
            </a:endParaRPr>
          </a:p>
          <a:p>
            <a:pPr lvl="2" marL="914400">
              <a:lnSpc>
                <a:spcPct val="150000"/>
              </a:lnSpc>
              <a:spcBef>
                <a:spcPts val="451"/>
              </a:spcBef>
              <a:buClr>
                <a:srgbClr val="0026a0"/>
              </a:buClr>
              <a:buSzPct val="12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Fort Pierce City Commission &gt; 04/23/01</a:t>
            </a:r>
            <a:endParaRPr b="0" lang="en-US" sz="1200" strike="noStrike" u="none">
              <a:solidFill>
                <a:srgbClr val="000000"/>
              </a:solidFill>
              <a:effectLst/>
              <a:uFillTx/>
              <a:latin typeface="Times New Roman"/>
            </a:endParaRPr>
          </a:p>
          <a:p>
            <a:pPr lvl="2" marL="914400">
              <a:lnSpc>
                <a:spcPct val="150000"/>
              </a:lnSpc>
              <a:spcBef>
                <a:spcPts val="451"/>
              </a:spcBef>
              <a:buClr>
                <a:srgbClr val="0026a0"/>
              </a:buClr>
              <a:buSzPct val="12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FPUA Board Meeting &gt; 04/24/01</a:t>
            </a:r>
            <a:endParaRPr b="0" lang="en-US" sz="1200" strike="noStrike" u="none">
              <a:solidFill>
                <a:srgbClr val="000000"/>
              </a:solidFill>
              <a:effectLst/>
              <a:uFillTx/>
              <a:latin typeface="Times New Roman"/>
            </a:endParaRPr>
          </a:p>
          <a:p>
            <a:pPr lvl="2" marL="914400">
              <a:lnSpc>
                <a:spcPct val="150000"/>
              </a:lnSpc>
              <a:spcBef>
                <a:spcPts val="451"/>
              </a:spcBef>
              <a:buClr>
                <a:srgbClr val="0026a0"/>
              </a:buClr>
              <a:buSzPct val="12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FPUA obligation to buy steam if FPRP generating</a:t>
            </a:r>
            <a:endParaRPr b="0" lang="en-US" sz="1200" strike="noStrike" u="none">
              <a:solidFill>
                <a:srgbClr val="000000"/>
              </a:solidFill>
              <a:effectLst/>
              <a:uFillTx/>
              <a:latin typeface="Times New Roman"/>
            </a:endParaRPr>
          </a:p>
          <a:p>
            <a:pPr lvl="2" marL="914400">
              <a:lnSpc>
                <a:spcPct val="150000"/>
              </a:lnSpc>
              <a:spcBef>
                <a:spcPts val="451"/>
              </a:spcBef>
              <a:buClr>
                <a:srgbClr val="0026a0"/>
              </a:buClr>
              <a:buSzPct val="12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FPRP option to toll FPUA units when not dispatched by FMPA for power sales to third parties</a:t>
            </a:r>
            <a:endParaRPr b="0" lang="en-US" sz="1200" strike="noStrike" u="none">
              <a:solidFill>
                <a:srgbClr val="000000"/>
              </a:solidFill>
              <a:effectLst/>
              <a:uFillTx/>
              <a:latin typeface="Times New Roman"/>
            </a:endParaRPr>
          </a:p>
          <a:p>
            <a:pPr lvl="2" marL="914400">
              <a:lnSpc>
                <a:spcPct val="150000"/>
              </a:lnSpc>
              <a:spcBef>
                <a:spcPts val="451"/>
              </a:spcBef>
              <a:buClr>
                <a:srgbClr val="0026a0"/>
              </a:buClr>
              <a:buSzPct val="12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Specific performance remedy</a:t>
            </a:r>
            <a:endParaRPr b="0" lang="en-US" sz="1200" strike="noStrike" u="none">
              <a:solidFill>
                <a:srgbClr val="000000"/>
              </a:solidFill>
              <a:effectLst/>
              <a:uFillTx/>
              <a:latin typeface="Times New Roman"/>
            </a:endParaRPr>
          </a:p>
          <a:p>
            <a:pPr lvl="3" marL="1371600">
              <a:lnSpc>
                <a:spcPct val="150000"/>
              </a:lnSpc>
              <a:spcBef>
                <a:spcPts val="451"/>
              </a:spcBef>
              <a:buClr>
                <a:srgbClr val="0026a0"/>
              </a:buClr>
              <a:buSzPct val="12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Right to substitute steam turbine at FPRP Facility if King Plant is not operating</a:t>
            </a:r>
            <a:endParaRPr b="0" lang="en-US" sz="1200" strike="noStrike" u="none">
              <a:solidFill>
                <a:srgbClr val="000000"/>
              </a:solidFill>
              <a:effectLst/>
              <a:uFillTx/>
              <a:latin typeface="Times New Roman"/>
            </a:endParaRPr>
          </a:p>
          <a:p>
            <a:pPr lvl="2" marL="914400">
              <a:lnSpc>
                <a:spcPct val="150000"/>
              </a:lnSpc>
              <a:spcBef>
                <a:spcPts val="451"/>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8" name=""/>
          <p:cNvSpPr/>
          <p:nvPr/>
        </p:nvSpPr>
        <p:spPr>
          <a:xfrm>
            <a:off x="457560" y="6664320"/>
            <a:ext cx="2728080" cy="1404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©2001 Enron Proprietary and Confidential Information</a:t>
            </a:r>
            <a:endParaRPr b="0" lang="en-US" sz="900" strike="noStrike" u="none">
              <a:solidFill>
                <a:srgbClr val="000000"/>
              </a:solidFill>
              <a:effectLst/>
              <a:uFillTx/>
              <a:latin typeface="Times New Roman"/>
            </a:endParaRPr>
          </a:p>
        </p:txBody>
      </p:sp>
      <p:sp>
        <p:nvSpPr>
          <p:cNvPr id="69"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458640" y="2239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465120" y="662760"/>
            <a:ext cx="627048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Deal Highlights</a:t>
            </a:r>
            <a:endParaRPr b="0" lang="en-US" sz="2400" strike="noStrike" u="none">
              <a:solidFill>
                <a:srgbClr val="000000"/>
              </a:solidFill>
              <a:effectLst/>
              <a:uFillTx/>
              <a:latin typeface="Times New Roman"/>
            </a:endParaRPr>
          </a:p>
        </p:txBody>
      </p:sp>
      <p:pic>
        <p:nvPicPr>
          <p:cNvPr id="73" name="" descr=""/>
          <p:cNvPicPr/>
          <p:nvPr/>
        </p:nvPicPr>
        <p:blipFill>
          <a:blip r:embed="rId1"/>
          <a:srcRect l="10551" t="10551" r="10814" b="9869"/>
          <a:stretch/>
        </p:blipFill>
        <p:spPr>
          <a:xfrm>
            <a:off x="7635960" y="241200"/>
            <a:ext cx="728640" cy="801720"/>
          </a:xfrm>
          <a:prstGeom prst="rect">
            <a:avLst/>
          </a:prstGeom>
          <a:solidFill>
            <a:srgbClr val="ffffff"/>
          </a:solid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10213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2000-07-18T11:50:38Z</dcterms:created>
  <dc:creator>charvey</dc:creator>
  <dc:description/>
  <dc:language>en-US</dc:language>
  <cp:lastModifiedBy>ejohnst2</cp:lastModifiedBy>
  <cp:lastPrinted>2000-12-01T01:19:18Z</cp:lastPrinted>
  <dcterms:modified xsi:type="dcterms:W3CDTF">2001-04-24T17:19:13Z</dcterms:modified>
  <cp:revision>194</cp:revision>
  <dc:subject/>
  <dc:title>Overview- Background</dc:title>
</cp:coreProperties>
</file>