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media/image1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8580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1104840" y="696960"/>
            <a:ext cx="4648320" cy="348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5"/>
          </p:nvPr>
        </p:nvSpPr>
        <p:spPr>
          <a:xfrm>
            <a:off x="-36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6"/>
          </p:nvPr>
        </p:nvSpPr>
        <p:spPr>
          <a:xfrm>
            <a:off x="388584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17425A-E5FE-4636-85A7-04C0633A911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 txBox="1"/>
          <p:nvPr/>
        </p:nvSpPr>
        <p:spPr>
          <a:xfrm>
            <a:off x="388584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867D32-242C-4501-94EC-4D04A0C1EA4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-36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sldImg"/>
          </p:nvPr>
        </p:nvSpPr>
        <p:spPr>
          <a:xfrm>
            <a:off x="1116000" y="711360"/>
            <a:ext cx="4629240" cy="3471840"/>
          </a:xfrm>
          <a:prstGeom prst="rect">
            <a:avLst/>
          </a:prstGeom>
          <a:ln w="0">
            <a:noFill/>
          </a:ln>
        </p:spPr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914400" y="4417920"/>
            <a:ext cx="5027760" cy="417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D790C4-EE27-4A3E-BD07-1AD117AD7F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15766F-7E22-4578-AE1D-F7BDF737BF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559ED4-F203-422E-9E20-03EC54CCCF3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7E9022-1418-4F30-BA2B-F5858D512D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0" y="469800"/>
            <a:ext cx="914400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755520" y="4681440"/>
            <a:ext cx="162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120400" y="2579760"/>
            <a:ext cx="4956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Forest Products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Assets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208160" y="1712880"/>
            <a:ext cx="6726240" cy="9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2251"/>
              </a:spcBef>
              <a:buClr>
                <a:srgbClr val="000000"/>
              </a:buClr>
              <a:buSzPct val="15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Papiers Stadacona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251"/>
              </a:spcBef>
              <a:buClr>
                <a:srgbClr val="000000"/>
              </a:buClr>
              <a:buSzPct val="15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 Paper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66640" y="784080"/>
            <a:ext cx="4385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Forest Products Manufacturing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737360" y="784080"/>
            <a:ext cx="5643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Newsprint Mills – Strategic Rationale for Purchase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90640" y="2006640"/>
            <a:ext cx="7370640" cy="117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Credibility associated with control of physical supply enables term physical purchases and sales of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2988720" y="542880"/>
            <a:ext cx="3140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Newsprint Mills - Key Facts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28520" y="1222200"/>
            <a:ext cx="4430880" cy="487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in Garfield, NJ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Acquired August, 2000 for $77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Opened 1961, major improvements in 1966, 1974, 1985, 1992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Newsprint capacity 218,000 metric tonnes/year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(EIM-traded product)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Consumes 280,000 ton/year ONP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(EIM-traded product)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newsprint volume sold through EIM desk by year-end: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– 94%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– 98%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 – 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in the heart of NE hubs for newsprint and ONP is the mills biggest advantage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 was neglected by previous owner, faces cost and quality challenges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 plan to spend $8.5 million/year in capex for maintenance of business (MOB) more likely to be ~$16 million/year for both MOB and profit improvement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GSP reports operationally through Stadacona; new GM and technical resources supplied from Quebec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713120" y="1222200"/>
            <a:ext cx="4430880" cy="53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in Quebec City, Quebec, 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Acquired March, 2001 for $360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Opened 1927, major improvements in 1988 and 1992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Newsprint capacity 390,000 metric tonnes/year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(EIM-traded product)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products: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94,000 metric tonnes/year directory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45,000 mtpy paperboard products (e.g., posterboard, folder stock, ticket stock)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million board feet per year lumber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Consumes 285,000 bone dry metric tonnes (BDMT)/year wood chips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Consumes 190,000 metric tonnes/year ONP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(EIM-traded product)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1,128 employees (largest private employer in metropolitan area)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newsprint volume sold through EIM desk by year-end: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– 43%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– 51%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0360" indent="-177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Arial"/>
              <a:buChar char="•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 – 86%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 is very well-run and profitable, with competitive costs and quality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200000"/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management team being leveraged at Garden State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28240" y="923760"/>
            <a:ext cx="2231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 Paper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94720" y="923760"/>
            <a:ext cx="1776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Papiers Stadacona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998360" y="593640"/>
            <a:ext cx="5121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Operating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(from acquisition dates through August 2001)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214200" y="1446120"/>
          <a:ext cx="8715600" cy="4524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4200" y="1446120"/>
                    <a:ext cx="8715600" cy="452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948120" y="784080"/>
            <a:ext cx="122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90640" y="1231920"/>
            <a:ext cx="7370640" cy="493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280" rIns="71280" tIns="36360" bIns="36360" anchor="t">
            <a:spAutoFit/>
          </a:bodyPr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Definite impact on market credibility and change in behavior toward a commodity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Stadacona has outperformed cost and productivity projections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 has under-performed cost and productivity projections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Garden State remains a marginal mill from industry cost and quality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Stadacona has extremely strong management team, which is being leveraged at Garden 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8040" indent="-3380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708120"/>
                <a:tab algn="l" pos="1415880"/>
                <a:tab algn="l" pos="2124000"/>
                <a:tab algn="l" pos="2832120"/>
                <a:tab algn="l" pos="3540240"/>
                <a:tab algn="l" pos="4248000"/>
                <a:tab algn="l" pos="4956120"/>
                <a:tab algn="l" pos="5664240"/>
                <a:tab algn="l" pos="6372360"/>
                <a:tab algn="l" pos="7080120"/>
                <a:tab algn="l" pos="7788240"/>
                <a:tab algn="l" pos="8496360"/>
                <a:tab algn="l" pos="9204480"/>
                <a:tab algn="l" pos="9912240"/>
                <a:tab algn="l" pos="1062036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Weak newsprint market prices in 2H 2001 have hurt financial performance of both mills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2001-03-30T03:23:57Z</dcterms:created>
  <dc:creator>bkirchho</dc:creator>
  <dc:description/>
  <dc:language>en-US</dc:language>
  <cp:lastModifiedBy>bkirchho</cp:lastModifiedBy>
  <dcterms:modified xsi:type="dcterms:W3CDTF">2001-10-05T20:46:02Z</dcterms:modified>
  <cp:revision>75</cp:revision>
  <dc:subject/>
  <dc:title>PowerPoint Presentation</dc:title>
</cp:coreProperties>
</file>