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707720" y="144792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" name=""/>
          <p:cNvGraphicFramePr/>
          <p:nvPr/>
        </p:nvGraphicFramePr>
        <p:xfrm>
          <a:off x="8572680" y="6400800"/>
          <a:ext cx="571320" cy="457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72680" y="6400800"/>
                    <a:ext cx="571320" cy="45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" name=""/>
          <p:cNvSpPr/>
          <p:nvPr/>
        </p:nvSpPr>
        <p:spPr>
          <a:xfrm>
            <a:off x="3416400" y="6583320"/>
            <a:ext cx="2286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12, 2000 - Slide </a:t>
            </a:r>
            <a:fld id="{084B3A8F-FCA1-4475-BE91-74E494E1A495}" type="slidenum"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9807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Enron North America Corp.</a:t>
            </a:r>
            <a:br>
              <a:rPr sz="3200"/>
            </a:br>
            <a:r>
              <a:rPr b="1" lang="en-US" sz="3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Back-office Systems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219320" y="358092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1904760" y="228600"/>
            <a:ext cx="4267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Volumes and % Growth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66320" cy="632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1521000" y="1398600"/>
            <a:ext cx="6099120" cy="406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/>
          </p:nvPr>
        </p:nvSpPr>
        <p:spPr>
          <a:xfrm>
            <a:off x="474480" y="1752480"/>
            <a:ext cx="7848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"/>
          <p:cNvSpPr/>
          <p:nvPr/>
        </p:nvSpPr>
        <p:spPr>
          <a:xfrm>
            <a:off x="779400" y="2438280"/>
            <a:ext cx="7162920" cy="300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EPMI is the largest power marketer in the country, trading over         400,000,000 MWh in 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 rates “Most Innovative” by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Fortune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magazine four years in a row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ENA’s trading and marketing expertise extends into gas, power, coal, liquids, emissions credits, pulp and paper, transportation and transmission, and numerous energy intensive products.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title"/>
          </p:nvPr>
        </p:nvSpPr>
        <p:spPr>
          <a:xfrm>
            <a:off x="550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ENA STRENGTHS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 flipH="1">
            <a:off x="6476760" y="56386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0968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343400" y="40384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people*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09680" y="3809880"/>
            <a:ext cx="12193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Weather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Data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419720" y="2209680"/>
            <a:ext cx="1981080" cy="12193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447920" y="26668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600200" y="24382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429000" y="2666880"/>
            <a:ext cx="99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2860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2743200" y="30481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648320" y="34290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267080" y="37339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648320" y="46483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761760" y="5410080"/>
            <a:ext cx="3886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762120" y="3047760"/>
            <a:ext cx="0" cy="2361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362320" y="548640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 Path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257800" y="525780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Area(s)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562720" y="43434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434340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257800" y="46483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800600" y="48769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OASIS/Tagging/Check-Out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848720" y="3581280"/>
            <a:ext cx="121896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848720" y="2514600"/>
            <a:ext cx="121896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29200" y="12193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person*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3808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438280" y="121932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15000" y="19051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400800" y="1752480"/>
            <a:ext cx="19810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8381880" y="1752480"/>
            <a:ext cx="0" cy="762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772400" y="9907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System/Legal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324480" y="3581280"/>
            <a:ext cx="14479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people*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400800" y="129528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H="1">
            <a:off x="6400800" y="2743200"/>
            <a:ext cx="144792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29400" y="27432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Monitoring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400800" y="3352680"/>
            <a:ext cx="2057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93432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400800" y="312408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3657600" y="365760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3657600" y="297144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3428640" y="2971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648320" y="3429000"/>
            <a:ext cx="1676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  &amp; P&amp;L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8458200" y="3352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8991720" y="4191120"/>
            <a:ext cx="0" cy="1447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086600" y="56386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Billing/Payments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8763120" y="312408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46748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001000" y="41911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553080" y="4343400"/>
            <a:ext cx="1067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8001000" y="4419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606840" y="331920"/>
            <a:ext cx="2035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DEAL FLOW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>
            <a:off x="838080" y="1523880"/>
            <a:ext cx="4191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1828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2743200" y="16765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629400" y="4800600"/>
            <a:ext cx="1981080" cy="762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people*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78480" y="6132600"/>
            <a:ext cx="1670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*Additional head counts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/>
          </p:nvPr>
        </p:nvSpPr>
        <p:spPr>
          <a:xfrm>
            <a:off x="609480" y="16765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838080" y="2057400"/>
            <a:ext cx="7620120" cy="42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Hourly Trading of Commodity and Ancillary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OASIS Transmission Scheduling, Tagging, Schedule Check-Out, and Schedule Monitoring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Extensive Trading Network of Enron Affiliates in Portland, Calgary, and Houston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Utilizes Extensive Network of Information with Weather, 24-Hour Monitoring of OASIS, and Active Participation in the NYPP and ECAR Regions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24-Hour Traders Managing Customer Portfolio Have Access to this Vast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title"/>
          </p:nvPr>
        </p:nvSpPr>
        <p:spPr>
          <a:xfrm>
            <a:off x="60948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24 HOUR TRADING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/>
          </p:nvPr>
        </p:nvSpPr>
        <p:spPr>
          <a:xfrm>
            <a:off x="60948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838080" y="1981080"/>
            <a:ext cx="7315200" cy="31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Seven-Day-a-Week Scheduling of Power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Pathing, OASIS Transmission Scheduling, Tagging, Schedule Check-Out, and Schedule Optimization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Experienced in Specialized ISO Scheduling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Utilizes State-of-the-Art Information Technology and Telecommunications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Schedulers Currently Manage EPMI, the Largest Wholesaler of Power in 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SCHEDULING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838080" y="1981080"/>
            <a:ext cx="7391520" cy="270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Prepares Customer Confirmations, Customer Contracts, Performs Broker Check-Outs, Interfaces with Credit/Legal, and Reviews Deal Integrity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EnPower System Allows for Automated Confirmation Preparation and Auto-Faxing to Expedite Customer Service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Nightly Check-Out and Reconciliation of all Deals Executed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Experienced in well over 150,000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DEAL CLEARING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/>
          </p:nvPr>
        </p:nvSpPr>
        <p:spPr>
          <a:xfrm>
            <a:off x="474480" y="1752480"/>
            <a:ext cx="78483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779400" y="2438280"/>
            <a:ext cx="7162920" cy="27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Calculates Daily Profit &amp; Loss of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Reconciles New Deals and Portfolio 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Independent Verification of Commodity, Volatility Curves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Fully Automated, EnPower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System Provides Flexible Reporting Tools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On-Line Reporting of Plant Supply and Generation Flows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title"/>
          </p:nvPr>
        </p:nvSpPr>
        <p:spPr>
          <a:xfrm>
            <a:off x="550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RISK MANAGEMENT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990720" y="2286000"/>
            <a:ext cx="7162560" cy="22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Daily Check-Out with Counterparties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Fully Automated Unify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Reconciliation of Invoicing/Payment to General Ledger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Automated Aging of Accounts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buClr>
                <a:srgbClr val="ff0000"/>
              </a:buClr>
              <a:buSzPct val="90000"/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Cash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SETTLEMENTS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3808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/>
          </p:nvPr>
        </p:nvSpPr>
        <p:spPr>
          <a:xfrm>
            <a:off x="304560" y="1143000"/>
            <a:ext cx="19810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Function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 Hour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27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Clearing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4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Proprietary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2286000" y="1142640"/>
            <a:ext cx="449568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Forward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6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Primary Contact for Maintenance Planning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 Trading; Control Area Check-Out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5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Pathing; Scheduling; OASIS Scheduling; Tags;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Reconciliation Contact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Contract/Confirmation Preparation and Tracking;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 of Contact with Legal and 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Nightly Portfolio Calculation;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Positions Reporting and Ad Hoc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Check-Out; Invoice Preparation; Invoice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 and Accounting; Cash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3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Position and P&amp;L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Accounting and Reporting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8000"/>
                </a:solidFill>
                <a:effectLst/>
                <a:uFillTx/>
                <a:latin typeface="Arial"/>
              </a:rPr>
              <a:t>SUPPORT STRUCTURE SUMMARY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6477120" y="914400"/>
            <a:ext cx="1143000" cy="414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Estimate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620120" y="914400"/>
            <a:ext cx="1218960" cy="565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Estimate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125,085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787,710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250,170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6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125,085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3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375,255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2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250,170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$8,086,525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$10,000,000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2000-05-12T18:55:32Z</cp:lastPrinted>
  <dcterms:modified xsi:type="dcterms:W3CDTF">2000-06-29T20:29:00Z</dcterms:modified>
  <cp:revision>10</cp:revision>
  <dc:subject/>
  <dc:title>Orion Power Holdings, Inc. Enron North America Corp.</dc:title>
</cp:coreProperties>
</file>