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embeddings/oleObject1.pptx" ContentType="application/vnd.openxmlformats-officedocument.presentationml.presentation"/>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52.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3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44.xml" ContentType="application/vnd.openxmlformats-officedocument.presentationml.slide+xml"/>
  <Override PartName="/ppt/slides/slide56.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notesSlides/_rels/notesSlide28.xml.rels" ContentType="application/vnd.openxmlformats-package.relationships+xml"/>
  <Override PartName="/ppt/notesSlides/_rels/notesSlide27.xml.rels" ContentType="application/vnd.openxmlformats-package.relationships+xml"/>
  <Override PartName="/ppt/notesSlides/_rels/notesSlide22.xml.rels" ContentType="application/vnd.openxmlformats-package.relationships+xml"/>
  <Override PartName="/ppt/notesSlides/notesSlide22.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p:nvPr/>
        </p:nvSpPr>
        <p:spPr>
          <a:xfrm>
            <a:off x="0" y="0"/>
            <a:ext cx="6796800" cy="992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22" name="PlaceHolder 1"/>
          <p:cNvSpPr>
            <a:spLocks noGrp="1"/>
          </p:cNvSpPr>
          <p:nvPr>
            <p:ph type="hdr"/>
          </p:nvPr>
        </p:nvSpPr>
        <p:spPr>
          <a:xfrm>
            <a:off x="0" y="0"/>
            <a:ext cx="2944800" cy="496800"/>
          </a:xfrm>
          <a:prstGeom prst="rect">
            <a:avLst/>
          </a:prstGeom>
          <a:noFill/>
          <a:ln w="0">
            <a:noFill/>
          </a:ln>
        </p:spPr>
        <p:txBody>
          <a:bodyPr lIns="92520" rIns="92520" tIns="46080" bIns="46080" anchor="t">
            <a:noAutofit/>
          </a:bodyPr>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3" name="PlaceHolder 2"/>
          <p:cNvSpPr>
            <a:spLocks noGrp="1"/>
          </p:cNvSpPr>
          <p:nvPr>
            <p:ph type="dt" idx="4"/>
          </p:nvPr>
        </p:nvSpPr>
        <p:spPr>
          <a:xfrm>
            <a:off x="3851280" y="0"/>
            <a:ext cx="2944800" cy="496800"/>
          </a:xfrm>
          <a:prstGeom prst="rect">
            <a:avLst/>
          </a:prstGeom>
          <a:noFill/>
          <a:ln w="0">
            <a:noFill/>
          </a:ln>
        </p:spPr>
        <p:txBody>
          <a:bodyPr lIns="92520" rIns="92520" tIns="46080" bIns="46080" anchor="t">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4" name="PlaceHolder 3"/>
          <p:cNvSpPr>
            <a:spLocks noGrp="1"/>
          </p:cNvSpPr>
          <p:nvPr>
            <p:ph type="sldImg"/>
          </p:nvPr>
        </p:nvSpPr>
        <p:spPr>
          <a:xfrm>
            <a:off x="914400" y="744120"/>
            <a:ext cx="4965840" cy="3722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move the slide</a:t>
            </a:r>
            <a:endParaRPr b="1" lang="en-US" sz="3000" strike="noStrike" u="none">
              <a:solidFill>
                <a:srgbClr val="ffff00"/>
              </a:solidFill>
              <a:effectLst/>
              <a:uFillTx/>
              <a:latin typeface="Arial"/>
            </a:endParaRPr>
          </a:p>
        </p:txBody>
      </p:sp>
      <p:sp>
        <p:nvSpPr>
          <p:cNvPr id="25" name="PlaceHolder 4"/>
          <p:cNvSpPr>
            <a:spLocks noGrp="1"/>
          </p:cNvSpPr>
          <p:nvPr>
            <p:ph type="body"/>
          </p:nvPr>
        </p:nvSpPr>
        <p:spPr>
          <a:xfrm>
            <a:off x="906480" y="4714560"/>
            <a:ext cx="4983120" cy="4467240"/>
          </a:xfrm>
          <a:prstGeom prst="rect">
            <a:avLst/>
          </a:prstGeom>
          <a:noFill/>
          <a:ln w="0">
            <a:noFill/>
          </a:ln>
        </p:spPr>
        <p:txBody>
          <a:bodyPr lIns="92520" rIns="9252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6" name="PlaceHolder 5"/>
          <p:cNvSpPr>
            <a:spLocks noGrp="1"/>
          </p:cNvSpPr>
          <p:nvPr>
            <p:ph type="ftr" idx="5"/>
          </p:nvPr>
        </p:nvSpPr>
        <p:spPr>
          <a:xfrm>
            <a:off x="0" y="9429840"/>
            <a:ext cx="2944800" cy="496800"/>
          </a:xfrm>
          <a:prstGeom prst="rect">
            <a:avLst/>
          </a:prstGeom>
          <a:noFill/>
          <a:ln w="0">
            <a:noFill/>
          </a:ln>
        </p:spPr>
        <p:txBody>
          <a:bodyPr lIns="92520" rIns="92520" tIns="46080" bIns="46080" anchor="b">
            <a:noAutofit/>
          </a:bodyPr>
          <a:lstStyle>
            <a:lvl1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7" name="PlaceHolder 6"/>
          <p:cNvSpPr>
            <a:spLocks noGrp="1"/>
          </p:cNvSpPr>
          <p:nvPr>
            <p:ph type="sldNum" idx="6"/>
          </p:nvPr>
        </p:nvSpPr>
        <p:spPr>
          <a:xfrm>
            <a:off x="3851280" y="9429840"/>
            <a:ext cx="2944800" cy="496800"/>
          </a:xfrm>
          <a:prstGeom prst="rect">
            <a:avLst/>
          </a:prstGeom>
          <a:noFill/>
          <a:ln w="0">
            <a:noFill/>
          </a:ln>
        </p:spPr>
        <p:txBody>
          <a:bodyPr lIns="92520" rIns="92520" tIns="46080" bIns="46080" anchor="b">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D8A769FC-E6E6-49AB-8D76-EC8A2910F49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4" name=""/>
          <p:cNvSpPr txBox="1"/>
          <p:nvPr/>
        </p:nvSpPr>
        <p:spPr>
          <a:xfrm>
            <a:off x="3851280" y="9429840"/>
            <a:ext cx="2944800" cy="496800"/>
          </a:xfrm>
          <a:prstGeom prst="rect">
            <a:avLst/>
          </a:prstGeom>
          <a:noFill/>
          <a:ln w="0">
            <a:noFill/>
          </a:ln>
        </p:spPr>
        <p:txBody>
          <a:bodyPr lIns="92520" rIns="92520" tIns="46080" bIns="4608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39154EEB-E277-42C2-A72A-5009984A634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75" name=""/>
          <p:cNvSpPr txBox="1"/>
          <p:nvPr/>
        </p:nvSpPr>
        <p:spPr>
          <a:xfrm>
            <a:off x="0" y="9429840"/>
            <a:ext cx="2944800" cy="496800"/>
          </a:xfrm>
          <a:prstGeom prst="rect">
            <a:avLst/>
          </a:prstGeom>
          <a:noFill/>
          <a:ln w="0">
            <a:noFill/>
          </a:ln>
        </p:spPr>
        <p:txBody>
          <a:bodyPr lIns="92520" rIns="92520" tIns="46080" bIns="46080" anchor="b">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76" name=""/>
          <p:cNvSpPr txBox="1"/>
          <p:nvPr/>
        </p:nvSpPr>
        <p:spPr>
          <a:xfrm>
            <a:off x="0" y="0"/>
            <a:ext cx="2944800" cy="496800"/>
          </a:xfrm>
          <a:prstGeom prst="rect">
            <a:avLst/>
          </a:prstGeom>
          <a:noFill/>
          <a:ln w="0">
            <a:noFill/>
          </a:ln>
        </p:spPr>
        <p:txBody>
          <a:bodyPr lIns="92520" rIns="92520" tIns="46080" bIns="46080" anchor="t">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77" name=""/>
          <p:cNvSpPr txBox="1"/>
          <p:nvPr/>
        </p:nvSpPr>
        <p:spPr>
          <a:xfrm>
            <a:off x="3851280" y="0"/>
            <a:ext cx="2944800" cy="496800"/>
          </a:xfrm>
          <a:prstGeom prst="rect">
            <a:avLst/>
          </a:prstGeom>
          <a:noFill/>
          <a:ln w="0">
            <a:noFill/>
          </a:ln>
        </p:spPr>
        <p:txBody>
          <a:bodyPr lIns="92520" rIns="92520" tIns="46080" bIns="46080" anchor="t">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78" name="PlaceHolder 1"/>
          <p:cNvSpPr>
            <a:spLocks noGrp="1"/>
          </p:cNvSpPr>
          <p:nvPr>
            <p:ph type="sldImg"/>
          </p:nvPr>
        </p:nvSpPr>
        <p:spPr>
          <a:xfrm>
            <a:off x="923760" y="750960"/>
            <a:ext cx="4946760" cy="3709800"/>
          </a:xfrm>
          <a:prstGeom prst="rect">
            <a:avLst/>
          </a:prstGeom>
          <a:ln w="0">
            <a:noFill/>
          </a:ln>
        </p:spPr>
      </p:sp>
      <p:sp>
        <p:nvSpPr>
          <p:cNvPr id="779" name="PlaceHolder 2"/>
          <p:cNvSpPr>
            <a:spLocks noGrp="1"/>
          </p:cNvSpPr>
          <p:nvPr>
            <p:ph type="body"/>
          </p:nvPr>
        </p:nvSpPr>
        <p:spPr>
          <a:xfrm>
            <a:off x="906480" y="4714560"/>
            <a:ext cx="4983120" cy="4467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0" name=""/>
          <p:cNvSpPr txBox="1"/>
          <p:nvPr/>
        </p:nvSpPr>
        <p:spPr>
          <a:xfrm>
            <a:off x="3851280" y="9429840"/>
            <a:ext cx="2944800" cy="496800"/>
          </a:xfrm>
          <a:prstGeom prst="rect">
            <a:avLst/>
          </a:prstGeom>
          <a:noFill/>
          <a:ln w="0">
            <a:noFill/>
          </a:ln>
        </p:spPr>
        <p:txBody>
          <a:bodyPr lIns="92520" rIns="92520" tIns="46080" bIns="4608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CE82B9A7-9026-4015-9EAF-96E51C0D602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81" name=""/>
          <p:cNvSpPr txBox="1"/>
          <p:nvPr/>
        </p:nvSpPr>
        <p:spPr>
          <a:xfrm>
            <a:off x="0" y="9429840"/>
            <a:ext cx="2944800" cy="496800"/>
          </a:xfrm>
          <a:prstGeom prst="rect">
            <a:avLst/>
          </a:prstGeom>
          <a:noFill/>
          <a:ln w="0">
            <a:noFill/>
          </a:ln>
        </p:spPr>
        <p:txBody>
          <a:bodyPr lIns="92520" rIns="92520" tIns="46080" bIns="46080" anchor="b">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82" name=""/>
          <p:cNvSpPr txBox="1"/>
          <p:nvPr/>
        </p:nvSpPr>
        <p:spPr>
          <a:xfrm>
            <a:off x="0" y="0"/>
            <a:ext cx="2944800" cy="496800"/>
          </a:xfrm>
          <a:prstGeom prst="rect">
            <a:avLst/>
          </a:prstGeom>
          <a:noFill/>
          <a:ln w="0">
            <a:noFill/>
          </a:ln>
        </p:spPr>
        <p:txBody>
          <a:bodyPr lIns="92520" rIns="92520" tIns="46080" bIns="46080" anchor="t">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83" name=""/>
          <p:cNvSpPr txBox="1"/>
          <p:nvPr/>
        </p:nvSpPr>
        <p:spPr>
          <a:xfrm>
            <a:off x="3851280" y="0"/>
            <a:ext cx="2944800" cy="496800"/>
          </a:xfrm>
          <a:prstGeom prst="rect">
            <a:avLst/>
          </a:prstGeom>
          <a:noFill/>
          <a:ln w="0">
            <a:noFill/>
          </a:ln>
        </p:spPr>
        <p:txBody>
          <a:bodyPr lIns="92520" rIns="92520" tIns="46080" bIns="46080" anchor="t">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84" name="PlaceHolder 1"/>
          <p:cNvSpPr>
            <a:spLocks noGrp="1"/>
          </p:cNvSpPr>
          <p:nvPr>
            <p:ph type="sldImg"/>
          </p:nvPr>
        </p:nvSpPr>
        <p:spPr>
          <a:xfrm>
            <a:off x="914400" y="744480"/>
            <a:ext cx="4965840" cy="3722760"/>
          </a:xfrm>
          <a:prstGeom prst="rect">
            <a:avLst/>
          </a:prstGeom>
          <a:ln w="0">
            <a:noFill/>
          </a:ln>
        </p:spPr>
      </p:sp>
      <p:sp>
        <p:nvSpPr>
          <p:cNvPr id="785" name="PlaceHolder 2"/>
          <p:cNvSpPr>
            <a:spLocks noGrp="1"/>
          </p:cNvSpPr>
          <p:nvPr>
            <p:ph type="body"/>
          </p:nvPr>
        </p:nvSpPr>
        <p:spPr>
          <a:xfrm>
            <a:off x="906480" y="4714560"/>
            <a:ext cx="4983120" cy="4467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6" name=""/>
          <p:cNvSpPr txBox="1"/>
          <p:nvPr/>
        </p:nvSpPr>
        <p:spPr>
          <a:xfrm>
            <a:off x="3851280" y="9429840"/>
            <a:ext cx="2944800" cy="496800"/>
          </a:xfrm>
          <a:prstGeom prst="rect">
            <a:avLst/>
          </a:prstGeom>
          <a:noFill/>
          <a:ln w="0">
            <a:noFill/>
          </a:ln>
        </p:spPr>
        <p:txBody>
          <a:bodyPr lIns="92520" rIns="92520" tIns="46080" bIns="4608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BCE9D0A4-4BE9-4464-8542-3980B86BB0B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87" name=""/>
          <p:cNvSpPr txBox="1"/>
          <p:nvPr/>
        </p:nvSpPr>
        <p:spPr>
          <a:xfrm>
            <a:off x="0" y="9429840"/>
            <a:ext cx="2944800" cy="496800"/>
          </a:xfrm>
          <a:prstGeom prst="rect">
            <a:avLst/>
          </a:prstGeom>
          <a:noFill/>
          <a:ln w="0">
            <a:noFill/>
          </a:ln>
        </p:spPr>
        <p:txBody>
          <a:bodyPr lIns="92520" rIns="92520" tIns="46080" bIns="46080" anchor="b">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88" name=""/>
          <p:cNvSpPr txBox="1"/>
          <p:nvPr/>
        </p:nvSpPr>
        <p:spPr>
          <a:xfrm>
            <a:off x="0" y="0"/>
            <a:ext cx="2944800" cy="496800"/>
          </a:xfrm>
          <a:prstGeom prst="rect">
            <a:avLst/>
          </a:prstGeom>
          <a:noFill/>
          <a:ln w="0">
            <a:noFill/>
          </a:ln>
        </p:spPr>
        <p:txBody>
          <a:bodyPr lIns="92520" rIns="92520" tIns="46080" bIns="46080" anchor="t">
            <a:noAutofit/>
          </a:bodyPr>
          <a:p>
            <a:pP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89" name=""/>
          <p:cNvSpPr txBox="1"/>
          <p:nvPr/>
        </p:nvSpPr>
        <p:spPr>
          <a:xfrm>
            <a:off x="3851280" y="0"/>
            <a:ext cx="2944800" cy="496800"/>
          </a:xfrm>
          <a:prstGeom prst="rect">
            <a:avLst/>
          </a:prstGeom>
          <a:noFill/>
          <a:ln w="0">
            <a:noFill/>
          </a:ln>
        </p:spPr>
        <p:txBody>
          <a:bodyPr lIns="92520" rIns="92520" tIns="46080" bIns="46080" anchor="t">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90" name="PlaceHolder 1"/>
          <p:cNvSpPr>
            <a:spLocks noGrp="1"/>
          </p:cNvSpPr>
          <p:nvPr>
            <p:ph type="sldImg"/>
          </p:nvPr>
        </p:nvSpPr>
        <p:spPr>
          <a:xfrm>
            <a:off x="914400" y="744480"/>
            <a:ext cx="4965840" cy="3722760"/>
          </a:xfrm>
          <a:prstGeom prst="rect">
            <a:avLst/>
          </a:prstGeom>
          <a:ln w="0">
            <a:noFill/>
          </a:ln>
        </p:spPr>
      </p:sp>
      <p:sp>
        <p:nvSpPr>
          <p:cNvPr id="791" name="PlaceHolder 2"/>
          <p:cNvSpPr>
            <a:spLocks noGrp="1"/>
          </p:cNvSpPr>
          <p:nvPr>
            <p:ph type="body"/>
          </p:nvPr>
        </p:nvSpPr>
        <p:spPr>
          <a:xfrm>
            <a:off x="906480" y="4714560"/>
            <a:ext cx="4983120" cy="4467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2EC7E08-EED7-4346-8C0F-59F6FD164444}"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0C3D185-3F6E-4A10-B84B-1F780791DFA8}"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12"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0CB571C-C912-40A6-AFCA-10D9A3497149}"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B7C3126-A27A-4A06-975A-10E0441D99F8}"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15"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16"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8E80C5A-B2E0-4DB6-B182-88BEC0B5C10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1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01B0838-28F3-470D-98AB-27BD93E0957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20"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53BF7AB-E860-468A-B530-E1FD1573605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edit the title text format</a:t>
            </a:r>
            <a:endParaRPr b="1" lang="en-US" sz="3000" strike="noStrike" u="none">
              <a:solidFill>
                <a:srgbClr val="ffff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Click to edit the outline text format</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Second Outline Level</a:t>
            </a:r>
            <a:endParaRPr b="1" lang="en-US" sz="2000" strike="noStrike" u="none">
              <a:solidFill>
                <a:srgbClr val="ffffff"/>
              </a:solidFill>
              <a:effectLst/>
              <a:uFillTx/>
              <a:latin typeface="Arial"/>
            </a:endParaRPr>
          </a:p>
          <a:p>
            <a:pPr lvl="2" marL="1143000" indent="-22860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Third Outline Level</a:t>
            </a:r>
            <a:endParaRPr b="1" lang="en-US" sz="2000" strike="noStrike" u="none">
              <a:solidFill>
                <a:srgbClr val="ffffff"/>
              </a:solidFill>
              <a:effectLst/>
              <a:uFillTx/>
              <a:latin typeface="Arial"/>
            </a:endParaRPr>
          </a:p>
          <a:p>
            <a:pPr lvl="3" marL="1600200" indent="-22860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Fourth Outline Level</a:t>
            </a:r>
            <a:endParaRPr b="1" lang="en-US" sz="2000" strike="noStrike" u="none">
              <a:solidFill>
                <a:srgbClr val="ffffff"/>
              </a:solidFill>
              <a:effectLst/>
              <a:uFillTx/>
              <a:latin typeface="Arial"/>
            </a:endParaRPr>
          </a:p>
          <a:p>
            <a:pPr lvl="4" marL="2057400" indent="-22860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Fifth Outline Level</a:t>
            </a:r>
            <a:endParaRPr b="1" lang="en-US" sz="2000" strike="noStrike" u="none">
              <a:solidFill>
                <a:srgbClr val="ffffff"/>
              </a:solidFill>
              <a:effectLst/>
              <a:uFillTx/>
              <a:latin typeface="Arial"/>
            </a:endParaRPr>
          </a:p>
          <a:p>
            <a:pPr lvl="5" marL="2057400" indent="-22860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Sixth Outline Level</a:t>
            </a:r>
            <a:endParaRPr b="1" lang="en-US" sz="2000" strike="noStrike" u="none">
              <a:solidFill>
                <a:srgbClr val="ffffff"/>
              </a:solidFill>
              <a:effectLst/>
              <a:uFillTx/>
              <a:latin typeface="Arial"/>
            </a:endParaRPr>
          </a:p>
          <a:p>
            <a:pPr lvl="6" marL="2057400" indent="-22860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Seventh Outline Level</a:t>
            </a:r>
            <a:endParaRPr b="1" lang="en-US" sz="2000" strike="noStrike" u="none">
              <a:solidFill>
                <a:srgbClr val="ffffff"/>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26643FA-41DD-49D1-B659-30ADC7557A13}"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5" name=""/>
          <p:cNvGraphicFramePr/>
          <p:nvPr/>
        </p:nvGraphicFramePr>
        <p:xfrm>
          <a:off x="8325000" y="6080040"/>
          <a:ext cx="585720" cy="587520"/>
        </p:xfrm>
        <a:graphic>
          <a:graphicData uri="http://schemas.openxmlformats.org/presentationml/2006/ole">
            <p:oleObj r:id="rId2" spid="">
              <p:embed/>
              <p:pic>
                <p:nvPicPr>
                  <p:cNvPr id="6" name="" descr=""/>
                  <p:cNvPicPr/>
                  <p:nvPr/>
                </p:nvPicPr>
                <p:blipFill>
                  <a:blip r:embed="rId3"/>
                  <a:stretch/>
                </p:blipFill>
                <p:spPr>
                  <a:xfrm>
                    <a:off x="8325000" y="6080040"/>
                    <a:ext cx="585720" cy="58752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7.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oleObject" Target="../embeddings/oleObject2.bin"/><Relationship Id="rId4" Type="http://schemas.openxmlformats.org/officeDocument/2006/relationships/image" Target="../media/image11.wmf"/><Relationship Id="rId5"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6.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wmf"/><Relationship Id="rId3" Type="http://schemas.openxmlformats.org/officeDocument/2006/relationships/slideLayout" Target="../slideLayouts/slideLayout6.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wmf"/><Relationship Id="rId3"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image" Target="../media/image5.wmf"/><Relationship Id="rId4" Type="http://schemas.openxmlformats.org/officeDocument/2006/relationships/image" Target="../media/image6.wmf"/><Relationship Id="rId5" Type="http://schemas.openxmlformats.org/officeDocument/2006/relationships/image" Target="../media/image7.wmf"/><Relationship Id="rId6" Type="http://schemas.openxmlformats.org/officeDocument/2006/relationships/image" Target="../media/image8.wmf"/><Relationship Id="rId7"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762120" y="28191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Competitive Electricity Markets: Key Experience and Lessons</a:t>
            </a:r>
            <a:endParaRPr b="1" lang="en-US" sz="4000" strike="noStrike" u="none">
              <a:solidFill>
                <a:srgbClr val="ffff00"/>
              </a:solidFill>
              <a:effectLst/>
              <a:uFillTx/>
              <a:latin typeface="Arial"/>
            </a:endParaRPr>
          </a:p>
        </p:txBody>
      </p:sp>
      <p:sp>
        <p:nvSpPr>
          <p:cNvPr id="29" name="PlaceHolder 2"/>
          <p:cNvSpPr>
            <a:spLocks noGrp="1"/>
          </p:cNvSpPr>
          <p:nvPr>
            <p:ph type="subTitle"/>
          </p:nvPr>
        </p:nvSpPr>
        <p:spPr>
          <a:xfrm>
            <a:off x="1295280" y="4572000"/>
            <a:ext cx="6400800" cy="1752480"/>
          </a:xfrm>
          <a:prstGeom prst="rect">
            <a:avLst/>
          </a:prstGeom>
          <a:noFill/>
          <a:ln w="0">
            <a:noFill/>
          </a:ln>
        </p:spPr>
        <p:txBody>
          <a:bodyPr lIns="92160" rIns="92160" tIns="46080" bIns="4608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July 1999</a:t>
            </a:r>
            <a:endParaRPr b="1" lang="en-US" sz="2400" strike="noStrike" u="none">
              <a:solidFill>
                <a:srgbClr val="ffffff"/>
              </a:solidFill>
              <a:effectLst/>
              <a:uFillTx/>
              <a:latin typeface="Arial"/>
            </a:endParaRPr>
          </a:p>
        </p:txBody>
      </p:sp>
      <p:graphicFrame>
        <p:nvGraphicFramePr>
          <p:cNvPr id="30" name=""/>
          <p:cNvGraphicFramePr/>
          <p:nvPr/>
        </p:nvGraphicFramePr>
        <p:xfrm>
          <a:off x="3824280" y="762120"/>
          <a:ext cx="1509840" cy="1514520"/>
        </p:xfrm>
        <a:graphic>
          <a:graphicData uri="http://schemas.openxmlformats.org/presentationml/2006/ole">
            <p:oleObj r:id="rId1" spid="">
              <p:embed/>
              <p:pic>
                <p:nvPicPr>
                  <p:cNvPr id="31" name="" descr=""/>
                  <p:cNvPicPr/>
                  <p:nvPr/>
                </p:nvPicPr>
                <p:blipFill>
                  <a:blip r:embed="rId2"/>
                  <a:stretch/>
                </p:blipFill>
                <p:spPr>
                  <a:xfrm>
                    <a:off x="3824280" y="762120"/>
                    <a:ext cx="1509840" cy="1514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England and Wales</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E&amp;W industry structure (1)</a:t>
            </a:r>
            <a:endParaRPr b="1" lang="en-US" sz="3000" strike="noStrike" u="none">
              <a:solidFill>
                <a:srgbClr val="ffff00"/>
              </a:solidFill>
              <a:effectLst/>
              <a:uFillTx/>
              <a:latin typeface="Arial"/>
            </a:endParaRPr>
          </a:p>
        </p:txBody>
      </p:sp>
      <p:sp>
        <p:nvSpPr>
          <p:cNvPr id="94" name=""/>
          <p:cNvSpPr/>
          <p:nvPr/>
        </p:nvSpPr>
        <p:spPr>
          <a:xfrm>
            <a:off x="1409760" y="3127680"/>
            <a:ext cx="6095880" cy="398880"/>
          </a:xfrm>
          <a:prstGeom prst="rect">
            <a:avLst/>
          </a:prstGeom>
          <a:solidFill>
            <a:srgbClr val="000066"/>
          </a:solidFill>
          <a:ln w="9360">
            <a:solidFill>
              <a:srgbClr val="969696"/>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0c0c0"/>
                </a:solidFill>
                <a:effectLst/>
                <a:uFillTx/>
                <a:latin typeface="Arial"/>
              </a:rPr>
              <a:t>Transmission (NGC)</a:t>
            </a:r>
            <a:endParaRPr b="0" lang="en-US" sz="2000" strike="noStrike" u="none">
              <a:solidFill>
                <a:srgbClr val="ffffff"/>
              </a:solidFill>
              <a:effectLst/>
              <a:uFillTx/>
              <a:latin typeface="Times New Roman"/>
            </a:endParaRPr>
          </a:p>
        </p:txBody>
      </p:sp>
      <p:sp>
        <p:nvSpPr>
          <p:cNvPr id="95" name=""/>
          <p:cNvSpPr/>
          <p:nvPr/>
        </p:nvSpPr>
        <p:spPr>
          <a:xfrm>
            <a:off x="1409760" y="3559680"/>
            <a:ext cx="6095880" cy="398880"/>
          </a:xfrm>
          <a:prstGeom prst="rect">
            <a:avLst/>
          </a:prstGeom>
          <a:solidFill>
            <a:srgbClr val="000066"/>
          </a:solidFill>
          <a:ln w="9360">
            <a:solidFill>
              <a:srgbClr val="969696"/>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0c0c0"/>
                </a:solidFill>
                <a:effectLst/>
                <a:uFillTx/>
                <a:latin typeface="Arial"/>
              </a:rPr>
              <a:t>Distribution (12 regional electric companies - RECs)</a:t>
            </a:r>
            <a:endParaRPr b="0" lang="en-US" sz="2000" strike="noStrike" u="none">
              <a:solidFill>
                <a:srgbClr val="ffffff"/>
              </a:solidFill>
              <a:effectLst/>
              <a:uFillTx/>
              <a:latin typeface="Times New Roman"/>
            </a:endParaRPr>
          </a:p>
        </p:txBody>
      </p:sp>
      <p:sp>
        <p:nvSpPr>
          <p:cNvPr id="96" name=""/>
          <p:cNvSpPr/>
          <p:nvPr/>
        </p:nvSpPr>
        <p:spPr>
          <a:xfrm>
            <a:off x="4876920" y="5334120"/>
            <a:ext cx="914400" cy="9144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7" name=""/>
          <p:cNvSpPr/>
          <p:nvPr/>
        </p:nvSpPr>
        <p:spPr>
          <a:xfrm>
            <a:off x="3733920" y="6019920"/>
            <a:ext cx="914400" cy="9144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8" name=""/>
          <p:cNvSpPr/>
          <p:nvPr/>
        </p:nvSpPr>
        <p:spPr>
          <a:xfrm>
            <a:off x="2072160" y="6217200"/>
            <a:ext cx="522828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0c0c0"/>
                </a:solidFill>
                <a:effectLst/>
                <a:uFillTx/>
                <a:latin typeface="Arial"/>
              </a:rPr>
              <a:t>All customers can choose supplier</a:t>
            </a:r>
            <a:endParaRPr b="0" lang="en-US" sz="2400" strike="noStrike" u="none">
              <a:solidFill>
                <a:srgbClr val="ffffff"/>
              </a:solidFill>
              <a:effectLst/>
              <a:uFillTx/>
              <a:latin typeface="Times New Roman"/>
            </a:endParaRPr>
          </a:p>
        </p:txBody>
      </p:sp>
      <p:sp>
        <p:nvSpPr>
          <p:cNvPr id="99" name=""/>
          <p:cNvSpPr/>
          <p:nvPr/>
        </p:nvSpPr>
        <p:spPr>
          <a:xfrm>
            <a:off x="5718600" y="4876200"/>
            <a:ext cx="2873880" cy="9475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12 REC suppliers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00"/>
                </a:solidFill>
                <a:effectLst/>
                <a:uFillTx/>
                <a:latin typeface="Arial"/>
              </a:rPr>
              <a:t>(competing inside and outside</a:t>
            </a:r>
            <a:br>
              <a:rPr sz="1600"/>
            </a:br>
            <a:r>
              <a:rPr b="0" lang="en-US" sz="1600" strike="noStrike" u="none">
                <a:solidFill>
                  <a:srgbClr val="ffff00"/>
                </a:solidFill>
                <a:effectLst/>
                <a:uFillTx/>
                <a:latin typeface="Arial"/>
              </a:rPr>
              <a:t>of franchised area</a:t>
            </a:r>
            <a:r>
              <a:rPr b="0" lang="en-US" sz="2000" strike="noStrike" u="none">
                <a:solidFill>
                  <a:srgbClr val="ffff00"/>
                </a:solidFill>
                <a:effectLst/>
                <a:uFillTx/>
                <a:latin typeface="Arial"/>
              </a:rPr>
              <a:t>)</a:t>
            </a:r>
            <a:endParaRPr b="0" lang="en-US" sz="2000" strike="noStrike" u="none">
              <a:solidFill>
                <a:srgbClr val="ffffff"/>
              </a:solidFill>
              <a:effectLst/>
              <a:uFillTx/>
              <a:latin typeface="Times New Roman"/>
            </a:endParaRPr>
          </a:p>
        </p:txBody>
      </p:sp>
      <p:sp>
        <p:nvSpPr>
          <p:cNvPr id="100" name=""/>
          <p:cNvSpPr/>
          <p:nvPr/>
        </p:nvSpPr>
        <p:spPr>
          <a:xfrm>
            <a:off x="913680" y="4860000"/>
            <a:ext cx="1751400" cy="13136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Independents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Enron</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Independent</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Centrica</a:t>
            </a:r>
            <a:endParaRPr b="0" lang="en-US" sz="2000" strike="noStrike" u="none">
              <a:solidFill>
                <a:srgbClr val="ffffff"/>
              </a:solidFill>
              <a:effectLst/>
              <a:uFillTx/>
              <a:latin typeface="Times New Roman"/>
            </a:endParaRPr>
          </a:p>
        </p:txBody>
      </p:sp>
      <p:sp>
        <p:nvSpPr>
          <p:cNvPr id="101" name=""/>
          <p:cNvSpPr/>
          <p:nvPr/>
        </p:nvSpPr>
        <p:spPr>
          <a:xfrm>
            <a:off x="3623400" y="4860000"/>
            <a:ext cx="1411560" cy="13136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Generator-</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suppliers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NP</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PG etc</a:t>
            </a:r>
            <a:endParaRPr b="0" lang="en-US" sz="2000" strike="noStrike" u="none">
              <a:solidFill>
                <a:srgbClr val="ffffff"/>
              </a:solidFill>
              <a:effectLst/>
              <a:uFillTx/>
              <a:latin typeface="Times New Roman"/>
            </a:endParaRPr>
          </a:p>
        </p:txBody>
      </p:sp>
      <p:sp>
        <p:nvSpPr>
          <p:cNvPr id="102" name=""/>
          <p:cNvSpPr/>
          <p:nvPr/>
        </p:nvSpPr>
        <p:spPr>
          <a:xfrm>
            <a:off x="199080" y="821160"/>
            <a:ext cx="1368720" cy="13136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IPPs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Teesside</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Humber</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etc</a:t>
            </a:r>
            <a:endParaRPr b="0" lang="en-US" sz="2000" strike="noStrike" u="none">
              <a:solidFill>
                <a:srgbClr val="ffffff"/>
              </a:solidFill>
              <a:effectLst/>
              <a:uFillTx/>
              <a:latin typeface="Times New Roman"/>
            </a:endParaRPr>
          </a:p>
        </p:txBody>
      </p:sp>
      <p:sp>
        <p:nvSpPr>
          <p:cNvPr id="103" name=""/>
          <p:cNvSpPr/>
          <p:nvPr/>
        </p:nvSpPr>
        <p:spPr>
          <a:xfrm>
            <a:off x="1531800" y="821160"/>
            <a:ext cx="2210040" cy="161856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Privatised gencos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National Power</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Powergen</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British Energy</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First Hydro</a:t>
            </a:r>
            <a:endParaRPr b="0" lang="en-US" sz="2000" strike="noStrike" u="none">
              <a:solidFill>
                <a:srgbClr val="ffffff"/>
              </a:solidFill>
              <a:effectLst/>
              <a:uFillTx/>
              <a:latin typeface="Times New Roman"/>
            </a:endParaRPr>
          </a:p>
        </p:txBody>
      </p:sp>
      <p:sp>
        <p:nvSpPr>
          <p:cNvPr id="104" name=""/>
          <p:cNvSpPr/>
          <p:nvPr/>
        </p:nvSpPr>
        <p:spPr>
          <a:xfrm>
            <a:off x="3703680" y="821160"/>
            <a:ext cx="2011320" cy="131364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Interconnectors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Scotland</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France</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105" name=""/>
          <p:cNvSpPr/>
          <p:nvPr/>
        </p:nvSpPr>
        <p:spPr>
          <a:xfrm>
            <a:off x="5596920" y="821160"/>
            <a:ext cx="1595520" cy="7038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State owned</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BNFL</a:t>
            </a:r>
            <a:endParaRPr b="0" lang="en-US" sz="2000" strike="noStrike" u="none">
              <a:solidFill>
                <a:srgbClr val="ffffff"/>
              </a:solidFill>
              <a:effectLst/>
              <a:uFillTx/>
              <a:latin typeface="Times New Roman"/>
            </a:endParaRPr>
          </a:p>
        </p:txBody>
      </p:sp>
      <p:sp>
        <p:nvSpPr>
          <p:cNvPr id="106" name=""/>
          <p:cNvSpPr/>
          <p:nvPr/>
        </p:nvSpPr>
        <p:spPr>
          <a:xfrm>
            <a:off x="7152120" y="821160"/>
            <a:ext cx="1991520" cy="7038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REC/generation</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Eastern</a:t>
            </a:r>
            <a:endParaRPr b="0" lang="en-US" sz="2000" strike="noStrike" u="none">
              <a:solidFill>
                <a:srgbClr val="ffffff"/>
              </a:solidFill>
              <a:effectLst/>
              <a:uFillTx/>
              <a:latin typeface="Times New Roman"/>
            </a:endParaRPr>
          </a:p>
        </p:txBody>
      </p:sp>
      <p:sp>
        <p:nvSpPr>
          <p:cNvPr id="107" name=""/>
          <p:cNvSpPr/>
          <p:nvPr/>
        </p:nvSpPr>
        <p:spPr>
          <a:xfrm>
            <a:off x="1797120" y="2269080"/>
            <a:ext cx="5319720" cy="3988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Competing generators</a:t>
            </a:r>
            <a:endParaRPr b="0" lang="en-US" sz="2000" strike="noStrike" u="none">
              <a:solidFill>
                <a:srgbClr val="ffffff"/>
              </a:solidFill>
              <a:effectLst/>
              <a:uFillTx/>
              <a:latin typeface="Times New Roman"/>
            </a:endParaRPr>
          </a:p>
        </p:txBody>
      </p:sp>
      <p:sp>
        <p:nvSpPr>
          <p:cNvPr id="108" name=""/>
          <p:cNvSpPr/>
          <p:nvPr/>
        </p:nvSpPr>
        <p:spPr>
          <a:xfrm>
            <a:off x="1676520" y="4418640"/>
            <a:ext cx="5319720" cy="3988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Competing suppliers</a:t>
            </a:r>
            <a:endParaRPr b="0" lang="en-US" sz="2000" strike="noStrike" u="none">
              <a:solidFill>
                <a:srgbClr val="ffffff"/>
              </a:solidFill>
              <a:effectLst/>
              <a:uFillTx/>
              <a:latin typeface="Times New Roman"/>
            </a:endParaRPr>
          </a:p>
        </p:txBody>
      </p:sp>
      <p:sp>
        <p:nvSpPr>
          <p:cNvPr id="109" name=""/>
          <p:cNvSpPr/>
          <p:nvPr/>
        </p:nvSpPr>
        <p:spPr>
          <a:xfrm flipV="1" rot="5400000">
            <a:off x="4286160" y="-20160"/>
            <a:ext cx="343080" cy="8610840"/>
          </a:xfrm>
          <a:custGeom>
            <a:avLst/>
            <a:gdLst>
              <a:gd name="textAreaLeft" fmla="*/ 219240 w 343080"/>
              <a:gd name="textAreaRight" fmla="*/ 343440 w 343080"/>
              <a:gd name="textAreaTop" fmla="*/ 224280 h 8610840"/>
              <a:gd name="textAreaBottom" fmla="*/ 8386560 h 86108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5724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10" name=""/>
          <p:cNvSpPr/>
          <p:nvPr/>
        </p:nvSpPr>
        <p:spPr>
          <a:xfrm rot="16200000">
            <a:off x="4286160" y="-1467000"/>
            <a:ext cx="343080" cy="8610840"/>
          </a:xfrm>
          <a:custGeom>
            <a:avLst/>
            <a:gdLst>
              <a:gd name="textAreaLeft" fmla="*/ 219240 w 343080"/>
              <a:gd name="textAreaRight" fmla="*/ 343440 w 343080"/>
              <a:gd name="textAreaTop" fmla="*/ 224280 h 8610840"/>
              <a:gd name="textAreaBottom" fmla="*/ 8386560 h 86108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5724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304560"/>
            <a:ext cx="7772400" cy="5331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Generation market developments</a:t>
            </a:r>
            <a:endParaRPr b="1" lang="en-US" sz="3000" strike="noStrike" u="none">
              <a:solidFill>
                <a:srgbClr val="ffff00"/>
              </a:solidFill>
              <a:effectLst/>
              <a:uFillTx/>
              <a:latin typeface="Arial"/>
            </a:endParaRPr>
          </a:p>
        </p:txBody>
      </p:sp>
      <p:sp>
        <p:nvSpPr>
          <p:cNvPr id="112" name="PlaceHolder 2"/>
          <p:cNvSpPr>
            <a:spLocks noGrp="1"/>
          </p:cNvSpPr>
          <p:nvPr>
            <p:ph/>
          </p:nvPr>
        </p:nvSpPr>
        <p:spPr>
          <a:xfrm>
            <a:off x="-360" y="1447920"/>
            <a:ext cx="38098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Around 20 GW of new generation since 1990 due to</a:t>
            </a:r>
            <a:endParaRPr b="1" lang="en-US" sz="1800" strike="noStrike" u="none">
              <a:solidFill>
                <a:srgbClr val="ffffff"/>
              </a:solidFill>
              <a:effectLst/>
              <a:uFillTx/>
              <a:latin typeface="Arial"/>
            </a:endParaRPr>
          </a:p>
          <a:p>
            <a:pPr lvl="1" marL="743040" indent="-285840">
              <a:lnSpc>
                <a:spcPct val="100000"/>
              </a:lnSpc>
              <a:spcBef>
                <a:spcPts val="374"/>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access to low-price gas</a:t>
            </a:r>
            <a:endParaRPr b="1" lang="en-US" sz="1500" strike="noStrike" u="none">
              <a:solidFill>
                <a:srgbClr val="ffffff"/>
              </a:solidFill>
              <a:effectLst/>
              <a:uFillTx/>
              <a:latin typeface="Arial"/>
            </a:endParaRPr>
          </a:p>
          <a:p>
            <a:pPr lvl="1" marL="743040" indent="-285840">
              <a:lnSpc>
                <a:spcPct val="100000"/>
              </a:lnSpc>
              <a:spcBef>
                <a:spcPts val="374"/>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pool prices sufficiently high </a:t>
            </a:r>
            <a:endParaRPr b="1" lang="en-US" sz="1500" strike="noStrike" u="none">
              <a:solidFill>
                <a:srgbClr val="ffffff"/>
              </a:solidFill>
              <a:effectLst/>
              <a:uFillTx/>
              <a:latin typeface="Arial"/>
            </a:endParaRPr>
          </a:p>
          <a:p>
            <a:pPr lvl="1" marL="743040" indent="-285840">
              <a:lnSpc>
                <a:spcPct val="100000"/>
              </a:lnSpc>
              <a:spcBef>
                <a:spcPts val="374"/>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environmental constraints</a:t>
            </a:r>
            <a:br>
              <a:rPr sz="1500"/>
            </a:br>
            <a:r>
              <a:rPr b="1" lang="en-US" sz="1500" strike="noStrike" u="none">
                <a:solidFill>
                  <a:srgbClr val="ffffff"/>
                </a:solidFill>
                <a:effectLst/>
                <a:uFillTx/>
                <a:latin typeface="Arial"/>
              </a:rPr>
              <a:t> </a:t>
            </a:r>
            <a:endParaRPr b="1" lang="en-US" sz="15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Improved competition in generation market, but more still required</a:t>
            </a:r>
            <a:br>
              <a:rPr sz="1800"/>
            </a:b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Current moratorium on generator consents has stalled competition</a:t>
            </a:r>
            <a:endParaRPr b="1" lang="en-US" sz="1800" strike="noStrike" u="none">
              <a:solidFill>
                <a:srgbClr val="ffffff"/>
              </a:solidFill>
              <a:effectLst/>
              <a:uFillTx/>
              <a:latin typeface="Arial"/>
            </a:endParaRPr>
          </a:p>
        </p:txBody>
      </p:sp>
      <p:graphicFrame>
        <p:nvGraphicFramePr>
          <p:cNvPr id="113" name=""/>
          <p:cNvGraphicFramePr/>
          <p:nvPr/>
        </p:nvGraphicFramePr>
        <p:xfrm>
          <a:off x="3660840" y="1143000"/>
          <a:ext cx="5243400" cy="5479920"/>
        </p:xfrm>
        <a:graphic>
          <a:graphicData uri="http://schemas.openxmlformats.org/presentationml/2006/ole">
            <p:oleObj r:id="rId1" spid="">
              <p:embed/>
              <p:pic>
                <p:nvPicPr>
                  <p:cNvPr id="114" name="" descr=""/>
                  <p:cNvPicPr/>
                  <p:nvPr/>
                </p:nvPicPr>
                <p:blipFill>
                  <a:blip r:embed="rId2"/>
                  <a:stretch/>
                </p:blipFill>
                <p:spPr>
                  <a:xfrm>
                    <a:off x="3660840" y="1143000"/>
                    <a:ext cx="5243400" cy="5479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431640" y="330120"/>
            <a:ext cx="8382240" cy="5968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Generator competition has increased but is still insufficient</a:t>
            </a:r>
            <a:endParaRPr b="1" lang="en-US" sz="2600" strike="noStrike" u="none">
              <a:solidFill>
                <a:srgbClr val="ffff00"/>
              </a:solidFill>
              <a:effectLst/>
              <a:uFillTx/>
              <a:latin typeface="Arial"/>
            </a:endParaRPr>
          </a:p>
        </p:txBody>
      </p:sp>
      <p:graphicFrame>
        <p:nvGraphicFramePr>
          <p:cNvPr id="116" name=""/>
          <p:cNvGraphicFramePr/>
          <p:nvPr/>
        </p:nvGraphicFramePr>
        <p:xfrm>
          <a:off x="-419040" y="1549440"/>
          <a:ext cx="5168880" cy="3860640"/>
        </p:xfrm>
        <a:graphic>
          <a:graphicData uri="http://schemas.openxmlformats.org/presentationml/2006/ole">
            <p:oleObj r:id="rId1" spid="">
              <p:embed/>
              <p:pic>
                <p:nvPicPr>
                  <p:cNvPr id="117" name="" descr=""/>
                  <p:cNvPicPr/>
                  <p:nvPr/>
                </p:nvPicPr>
                <p:blipFill>
                  <a:blip r:embed="rId2"/>
                  <a:stretch/>
                </p:blipFill>
                <p:spPr>
                  <a:xfrm>
                    <a:off x="-419040" y="1549440"/>
                    <a:ext cx="5168880" cy="3860640"/>
                  </a:xfrm>
                  <a:prstGeom prst="rect">
                    <a:avLst/>
                  </a:prstGeom>
                  <a:noFill/>
                  <a:ln w="0">
                    <a:noFill/>
                  </a:ln>
                </p:spPr>
              </p:pic>
            </p:oleObj>
          </a:graphicData>
        </a:graphic>
      </p:graphicFrame>
      <p:graphicFrame>
        <p:nvGraphicFramePr>
          <p:cNvPr id="118" name=""/>
          <p:cNvGraphicFramePr/>
          <p:nvPr/>
        </p:nvGraphicFramePr>
        <p:xfrm>
          <a:off x="4025880" y="1573200"/>
          <a:ext cx="5065560" cy="3983040"/>
        </p:xfrm>
        <a:graphic>
          <a:graphicData uri="http://schemas.openxmlformats.org/presentationml/2006/ole">
            <p:oleObj r:id="rId3" spid="">
              <p:embed/>
              <p:pic>
                <p:nvPicPr>
                  <p:cNvPr id="119" name="" descr=""/>
                  <p:cNvPicPr/>
                  <p:nvPr/>
                </p:nvPicPr>
                <p:blipFill>
                  <a:blip r:embed="rId4"/>
                  <a:stretch/>
                </p:blipFill>
                <p:spPr>
                  <a:xfrm>
                    <a:off x="4025880" y="1573200"/>
                    <a:ext cx="5065560" cy="3983040"/>
                  </a:xfrm>
                  <a:prstGeom prst="rect">
                    <a:avLst/>
                  </a:prstGeom>
                  <a:noFill/>
                  <a:ln w="0">
                    <a:noFill/>
                  </a:ln>
                </p:spPr>
              </p:pic>
            </p:oleObj>
          </a:graphicData>
        </a:graphic>
      </p:graphicFrame>
      <p:sp>
        <p:nvSpPr>
          <p:cNvPr id="120" name=""/>
          <p:cNvSpPr/>
          <p:nvPr/>
        </p:nvSpPr>
        <p:spPr>
          <a:xfrm>
            <a:off x="2652840" y="4724280"/>
            <a:ext cx="5798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i="1" lang="en-US" sz="1400" strike="noStrike" u="none">
                <a:solidFill>
                  <a:srgbClr val="ffffff"/>
                </a:solidFill>
                <a:effectLst/>
                <a:uFillTx/>
                <a:latin typeface="Arial"/>
              </a:rPr>
              <a:t>Source: OFFER, Report on Winter Pool Price Increases, June 1998</a:t>
            </a:r>
            <a:endParaRPr b="0" lang="en-US" sz="1400" strike="noStrike" u="none">
              <a:solidFill>
                <a:srgbClr val="ffffff"/>
              </a:solidFill>
              <a:effectLst/>
              <a:uFillTx/>
              <a:latin typeface="Times New Roman"/>
            </a:endParaRPr>
          </a:p>
        </p:txBody>
      </p:sp>
      <p:sp>
        <p:nvSpPr>
          <p:cNvPr id="121" name=""/>
          <p:cNvSpPr/>
          <p:nvPr/>
        </p:nvSpPr>
        <p:spPr>
          <a:xfrm>
            <a:off x="1066680" y="5485320"/>
            <a:ext cx="6858000" cy="7038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Control over mid-merit and peak plant has resulted in high prices which don’t reflect market fundamentals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762120" y="228240"/>
            <a:ext cx="7772400" cy="6094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Development of Retail Competition </a:t>
            </a:r>
            <a:endParaRPr b="1" lang="en-US" sz="3000" strike="noStrike" u="none">
              <a:solidFill>
                <a:srgbClr val="ffff00"/>
              </a:solidFill>
              <a:effectLst/>
              <a:uFillTx/>
              <a:latin typeface="Arial"/>
            </a:endParaRPr>
          </a:p>
        </p:txBody>
      </p:sp>
      <p:graphicFrame>
        <p:nvGraphicFramePr>
          <p:cNvPr id="123" name=""/>
          <p:cNvGraphicFramePr/>
          <p:nvPr/>
        </p:nvGraphicFramePr>
        <p:xfrm>
          <a:off x="304920" y="838080"/>
          <a:ext cx="3954240" cy="5106960"/>
        </p:xfrm>
        <a:graphic>
          <a:graphicData uri="http://schemas.openxmlformats.org/presentationml/2006/ole">
            <p:oleObj r:id="rId1" spid="">
              <p:embed/>
              <p:pic>
                <p:nvPicPr>
                  <p:cNvPr id="124" name="" descr=""/>
                  <p:cNvPicPr/>
                  <p:nvPr/>
                </p:nvPicPr>
                <p:blipFill>
                  <a:blip r:embed="rId2"/>
                  <a:stretch/>
                </p:blipFill>
                <p:spPr>
                  <a:xfrm>
                    <a:off x="304920" y="838080"/>
                    <a:ext cx="3954240" cy="5106960"/>
                  </a:xfrm>
                  <a:prstGeom prst="rect">
                    <a:avLst/>
                  </a:prstGeom>
                  <a:noFill/>
                  <a:ln w="0">
                    <a:noFill/>
                  </a:ln>
                </p:spPr>
              </p:pic>
            </p:oleObj>
          </a:graphicData>
        </a:graphic>
      </p:graphicFrame>
      <p:sp>
        <p:nvSpPr>
          <p:cNvPr id="125" name="PlaceHolder 2"/>
          <p:cNvSpPr>
            <a:spLocks noGrp="1"/>
          </p:cNvSpPr>
          <p:nvPr>
            <p:ph/>
          </p:nvPr>
        </p:nvSpPr>
        <p:spPr>
          <a:xfrm>
            <a:off x="5028840" y="1219320"/>
            <a:ext cx="3809880" cy="4114800"/>
          </a:xfrm>
          <a:prstGeom prst="rect">
            <a:avLst/>
          </a:prstGeom>
          <a:noFill/>
          <a:ln w="0">
            <a:noFill/>
          </a:ln>
        </p:spPr>
        <p:txBody>
          <a:bodyPr lIns="90000" rIns="90000" tIns="46800" bIns="46800" anchor="t">
            <a:normAutofit/>
          </a:bodyPr>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Phased introduction</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Very successful in market over 100 kW</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Since May 1999 customers under 100 kW can choose their supplier</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Little switching from host REC so far for customers under 100 kW</a:t>
            </a:r>
            <a:endParaRPr b="1" lang="en-US" sz="1800" strike="noStrike" u="none">
              <a:solidFill>
                <a:srgbClr val="ffffff"/>
              </a:solidFill>
              <a:effectLst/>
              <a:uFillTx/>
              <a:latin typeface="Arial"/>
            </a:endParaRPr>
          </a:p>
          <a:p>
            <a:pPr lvl="1" marL="743040" indent="-285840">
              <a:spcBef>
                <a:spcPts val="425"/>
              </a:spcBef>
              <a:buClr>
                <a:srgbClr val="ffff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00"/>
                </a:solidFill>
                <a:effectLst/>
                <a:uFillTx/>
                <a:latin typeface="Arial"/>
              </a:rPr>
              <a:t>Entry costly and difficult</a:t>
            </a:r>
            <a:endParaRPr b="1" lang="en-US" sz="1700" strike="noStrike" u="none">
              <a:solidFill>
                <a:srgbClr val="ffffff"/>
              </a:solidFill>
              <a:effectLst/>
              <a:uFillTx/>
              <a:latin typeface="Arial"/>
            </a:endParaRPr>
          </a:p>
          <a:p>
            <a:pPr lvl="1" marL="743040" indent="-285840">
              <a:spcBef>
                <a:spcPts val="425"/>
              </a:spcBef>
              <a:buClr>
                <a:srgbClr val="ffff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00"/>
                </a:solidFill>
                <a:effectLst/>
                <a:uFillTx/>
                <a:latin typeface="Arial"/>
              </a:rPr>
              <a:t>high customer inertia</a:t>
            </a:r>
            <a:endParaRPr b="1" lang="en-US" sz="1700" strike="noStrike" u="none">
              <a:solidFill>
                <a:srgbClr val="ffffff"/>
              </a:solidFill>
              <a:effectLst/>
              <a:uFillTx/>
              <a:latin typeface="Arial"/>
            </a:endParaRPr>
          </a:p>
          <a:p>
            <a:pPr lvl="1" marL="743040" indent="-285840">
              <a:spcBef>
                <a:spcPts val="425"/>
              </a:spcBef>
              <a:buClr>
                <a:srgbClr val="ffff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00"/>
                </a:solidFill>
                <a:effectLst/>
                <a:uFillTx/>
                <a:latin typeface="Arial"/>
              </a:rPr>
              <a:t>generator dominance squeezes supply margin</a:t>
            </a:r>
            <a:endParaRPr b="1" lang="en-US" sz="1700" strike="noStrike" u="none">
              <a:solidFill>
                <a:srgbClr val="ffffff"/>
              </a:solidFill>
              <a:effectLst/>
              <a:uFillTx/>
              <a:latin typeface="Arial"/>
            </a:endParaRPr>
          </a:p>
          <a:p>
            <a:pPr lvl="1" marL="74304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304920"/>
            <a:ext cx="7772400" cy="4572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Wholesale market structure and trading</a:t>
            </a:r>
            <a:endParaRPr b="1" lang="en-US" sz="3000" strike="noStrike" u="none">
              <a:solidFill>
                <a:srgbClr val="ffff00"/>
              </a:solidFill>
              <a:effectLst/>
              <a:uFillTx/>
              <a:latin typeface="Arial"/>
            </a:endParaRPr>
          </a:p>
        </p:txBody>
      </p:sp>
      <p:sp>
        <p:nvSpPr>
          <p:cNvPr id="127" name=""/>
          <p:cNvSpPr/>
          <p:nvPr/>
        </p:nvSpPr>
        <p:spPr>
          <a:xfrm>
            <a:off x="6172200" y="1295280"/>
            <a:ext cx="2819520" cy="838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8" name="PlaceHolder 2"/>
          <p:cNvSpPr>
            <a:spLocks noGrp="1"/>
          </p:cNvSpPr>
          <p:nvPr>
            <p:ph/>
          </p:nvPr>
        </p:nvSpPr>
        <p:spPr>
          <a:xfrm>
            <a:off x="685800" y="114300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All physical power bought and sold through the “Pool”</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Generators, suppliers and traders manage risk with financial hedges against Pool Price, eg</a:t>
            </a:r>
            <a:endParaRPr b="1" lang="en-US" sz="20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bilateral “Contracts for Differences”</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standardised Electricity Forward Agreements traded through brokers</a:t>
            </a:r>
            <a:endParaRPr b="1" lang="en-US" sz="19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Vertical integration between generators and RECs increasingly provides a “natural hedge” for much of the market</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Pool will be replaced by revised trading arrangements next year:</a:t>
            </a:r>
            <a:endParaRPr b="1" lang="en-US" sz="20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forward physical trades outside Pool will be permitted</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continuous trading up to four hours ahead of delivery</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revised balancing and settlement arrangements to deal with imbalances between contracted and actual deliveries </a:t>
            </a:r>
            <a:endParaRPr b="1" lang="en-US" sz="19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29" name=""/>
          <p:cNvSpPr/>
          <p:nvPr/>
        </p:nvSpPr>
        <p:spPr>
          <a:xfrm flipV="1">
            <a:off x="1741320" y="4370400"/>
            <a:ext cx="392400" cy="34128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0" name=""/>
          <p:cNvSpPr/>
          <p:nvPr/>
        </p:nvSpPr>
        <p:spPr>
          <a:xfrm>
            <a:off x="1652760" y="5562720"/>
            <a:ext cx="1725480" cy="72540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1" name=""/>
          <p:cNvSpPr/>
          <p:nvPr/>
        </p:nvSpPr>
        <p:spPr>
          <a:xfrm flipH="1" flipV="1">
            <a:off x="5409720" y="1600200"/>
            <a:ext cx="2057400" cy="236232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2" name=""/>
          <p:cNvSpPr/>
          <p:nvPr/>
        </p:nvSpPr>
        <p:spPr>
          <a:xfrm flipH="1">
            <a:off x="5258880" y="3648240"/>
            <a:ext cx="319320" cy="33156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3" name=""/>
          <p:cNvSpPr/>
          <p:nvPr/>
        </p:nvSpPr>
        <p:spPr>
          <a:xfrm>
            <a:off x="2109960" y="2211480"/>
            <a:ext cx="1179360" cy="76032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34" name="PlaceHolder 1"/>
          <p:cNvSpPr>
            <a:spLocks noGrp="1"/>
          </p:cNvSpPr>
          <p:nvPr>
            <p:ph type="title"/>
          </p:nvPr>
        </p:nvSpPr>
        <p:spPr>
          <a:xfrm>
            <a:off x="444240" y="152280"/>
            <a:ext cx="8381880" cy="648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Wholesale trading has been slow to develop</a:t>
            </a:r>
            <a:endParaRPr b="1" lang="en-US" sz="3000" strike="noStrike" u="none">
              <a:solidFill>
                <a:srgbClr val="ffff00"/>
              </a:solidFill>
              <a:effectLst/>
              <a:uFillTx/>
              <a:latin typeface="Arial"/>
            </a:endParaRPr>
          </a:p>
        </p:txBody>
      </p:sp>
      <p:sp>
        <p:nvSpPr>
          <p:cNvPr id="135" name=""/>
          <p:cNvSpPr/>
          <p:nvPr/>
        </p:nvSpPr>
        <p:spPr>
          <a:xfrm>
            <a:off x="1944720" y="3456000"/>
            <a:ext cx="1368360" cy="1063440"/>
          </a:xfrm>
          <a:prstGeom prst="ellipse">
            <a:avLst/>
          </a:prstGeom>
          <a:solidFill>
            <a:srgbClr val="ff33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Regulatory </a:t>
            </a:r>
            <a:br>
              <a:rPr sz="1800"/>
            </a:br>
            <a:r>
              <a:rPr b="1" lang="en-US" sz="1800" strike="noStrike" u="none">
                <a:solidFill>
                  <a:srgbClr val="000066"/>
                </a:solidFill>
                <a:effectLst/>
                <a:uFillTx/>
                <a:latin typeface="Arial"/>
              </a:rPr>
              <a:t>Intervention</a:t>
            </a:r>
            <a:endParaRPr b="0" lang="en-US" sz="1800" strike="noStrike" u="none">
              <a:solidFill>
                <a:srgbClr val="ffffff"/>
              </a:solidFill>
              <a:effectLst/>
              <a:uFillTx/>
              <a:latin typeface="Times New Roman"/>
            </a:endParaRPr>
          </a:p>
        </p:txBody>
      </p:sp>
      <p:sp>
        <p:nvSpPr>
          <p:cNvPr id="136" name=""/>
          <p:cNvSpPr/>
          <p:nvPr/>
        </p:nvSpPr>
        <p:spPr>
          <a:xfrm>
            <a:off x="3284640" y="2681280"/>
            <a:ext cx="1368360" cy="75888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Few </a:t>
            </a:r>
            <a:br>
              <a:rPr sz="1800"/>
            </a:br>
            <a:r>
              <a:rPr b="1" lang="en-US" sz="1800" strike="noStrike" u="none">
                <a:solidFill>
                  <a:srgbClr val="000066"/>
                </a:solidFill>
                <a:effectLst/>
                <a:uFillTx/>
                <a:latin typeface="Arial"/>
              </a:rPr>
              <a:t>Traders</a:t>
            </a:r>
            <a:endParaRPr b="0" lang="en-US" sz="1800" strike="noStrike" u="none">
              <a:solidFill>
                <a:srgbClr val="ffffff"/>
              </a:solidFill>
              <a:effectLst/>
              <a:uFillTx/>
              <a:latin typeface="Times New Roman"/>
            </a:endParaRPr>
          </a:p>
        </p:txBody>
      </p:sp>
      <p:sp>
        <p:nvSpPr>
          <p:cNvPr id="137" name=""/>
          <p:cNvSpPr/>
          <p:nvPr/>
        </p:nvSpPr>
        <p:spPr>
          <a:xfrm>
            <a:off x="4967280" y="2706840"/>
            <a:ext cx="1444680" cy="106344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Vertical </a:t>
            </a:r>
            <a:br>
              <a:rPr sz="1800"/>
            </a:br>
            <a:r>
              <a:rPr b="1" lang="en-US" sz="1800" strike="noStrike" u="none">
                <a:solidFill>
                  <a:srgbClr val="000066"/>
                </a:solidFill>
                <a:effectLst/>
                <a:uFillTx/>
                <a:latin typeface="Arial"/>
              </a:rPr>
              <a:t>Integration</a:t>
            </a:r>
            <a:endParaRPr b="0" lang="en-US" sz="1800" strike="noStrike" u="none">
              <a:solidFill>
                <a:srgbClr val="ffffff"/>
              </a:solidFill>
              <a:effectLst/>
              <a:uFillTx/>
              <a:latin typeface="Times New Roman"/>
            </a:endParaRPr>
          </a:p>
        </p:txBody>
      </p:sp>
      <p:sp>
        <p:nvSpPr>
          <p:cNvPr id="138" name=""/>
          <p:cNvSpPr/>
          <p:nvPr/>
        </p:nvSpPr>
        <p:spPr>
          <a:xfrm>
            <a:off x="3589200" y="3875040"/>
            <a:ext cx="2130480" cy="91116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Opaque, illiquid</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contract market</a:t>
            </a:r>
            <a:endParaRPr b="0" lang="en-US" sz="1800" strike="noStrike" u="none">
              <a:solidFill>
                <a:srgbClr val="ffffff"/>
              </a:solidFill>
              <a:effectLst/>
              <a:uFillTx/>
              <a:latin typeface="Times New Roman"/>
            </a:endParaRPr>
          </a:p>
        </p:txBody>
      </p:sp>
      <p:sp>
        <p:nvSpPr>
          <p:cNvPr id="139" name=""/>
          <p:cNvSpPr/>
          <p:nvPr/>
        </p:nvSpPr>
        <p:spPr>
          <a:xfrm>
            <a:off x="3164040" y="1752480"/>
            <a:ext cx="417240" cy="96696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0" name=""/>
          <p:cNvSpPr/>
          <p:nvPr/>
        </p:nvSpPr>
        <p:spPr>
          <a:xfrm flipH="1">
            <a:off x="1270080" y="2338560"/>
            <a:ext cx="1440" cy="219528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1" name=""/>
          <p:cNvSpPr/>
          <p:nvPr/>
        </p:nvSpPr>
        <p:spPr>
          <a:xfrm flipH="1">
            <a:off x="6237360" y="1889280"/>
            <a:ext cx="1108080" cy="100620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2" name=""/>
          <p:cNvSpPr/>
          <p:nvPr/>
        </p:nvSpPr>
        <p:spPr>
          <a:xfrm flipH="1">
            <a:off x="6402240" y="2846520"/>
            <a:ext cx="912960" cy="21420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43" name=""/>
          <p:cNvSpPr/>
          <p:nvPr/>
        </p:nvSpPr>
        <p:spPr>
          <a:xfrm>
            <a:off x="7327800" y="838080"/>
            <a:ext cx="1219320" cy="39744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Retail</a:t>
            </a:r>
            <a:endParaRPr b="0" lang="en-US" sz="2000" strike="noStrike" u="none">
              <a:solidFill>
                <a:srgbClr val="ffffff"/>
              </a:solidFill>
              <a:effectLst/>
              <a:uFillTx/>
              <a:latin typeface="Times New Roman"/>
            </a:endParaRPr>
          </a:p>
        </p:txBody>
      </p:sp>
      <p:sp>
        <p:nvSpPr>
          <p:cNvPr id="144" name=""/>
          <p:cNvSpPr/>
          <p:nvPr/>
        </p:nvSpPr>
        <p:spPr>
          <a:xfrm>
            <a:off x="442440" y="888840"/>
            <a:ext cx="1528560" cy="3974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Generation</a:t>
            </a:r>
            <a:endParaRPr b="0" lang="en-US" sz="2000" strike="noStrike" u="none">
              <a:solidFill>
                <a:srgbClr val="ffffff"/>
              </a:solidFill>
              <a:effectLst/>
              <a:uFillTx/>
              <a:latin typeface="Times New Roman"/>
            </a:endParaRPr>
          </a:p>
        </p:txBody>
      </p:sp>
      <p:sp>
        <p:nvSpPr>
          <p:cNvPr id="145" name=""/>
          <p:cNvSpPr/>
          <p:nvPr/>
        </p:nvSpPr>
        <p:spPr>
          <a:xfrm>
            <a:off x="3625920" y="5791320"/>
            <a:ext cx="2057400" cy="1066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6" name=""/>
          <p:cNvSpPr/>
          <p:nvPr/>
        </p:nvSpPr>
        <p:spPr>
          <a:xfrm>
            <a:off x="3459240" y="5249880"/>
            <a:ext cx="2390760" cy="345960"/>
          </a:xfrm>
          <a:prstGeom prst="rect">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High contract premia </a:t>
            </a:r>
            <a:endParaRPr b="0" lang="en-US" sz="1800" strike="noStrike" u="none">
              <a:solidFill>
                <a:srgbClr val="ffffff"/>
              </a:solidFill>
              <a:effectLst/>
              <a:uFillTx/>
              <a:latin typeface="Times New Roman"/>
            </a:endParaRPr>
          </a:p>
        </p:txBody>
      </p:sp>
      <p:sp>
        <p:nvSpPr>
          <p:cNvPr id="147" name=""/>
          <p:cNvSpPr/>
          <p:nvPr/>
        </p:nvSpPr>
        <p:spPr>
          <a:xfrm>
            <a:off x="0" y="4572000"/>
            <a:ext cx="2514600" cy="1382760"/>
          </a:xfrm>
          <a:prstGeom prst="ellipse">
            <a:avLst/>
          </a:prstGeom>
          <a:solidFill>
            <a:srgbClr val="ff3300"/>
          </a:solidFill>
          <a:ln w="12600">
            <a:solidFill>
              <a:srgbClr val="ffffff"/>
            </a:solidFill>
            <a:miter/>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High pool prices do not reflect fundamentals</a:t>
            </a:r>
            <a:endParaRPr b="0" lang="en-US" sz="1800" strike="noStrike" u="none">
              <a:solidFill>
                <a:srgbClr val="ffffff"/>
              </a:solidFill>
              <a:effectLst/>
              <a:uFillTx/>
              <a:latin typeface="Times New Roman"/>
            </a:endParaRPr>
          </a:p>
        </p:txBody>
      </p:sp>
      <p:sp>
        <p:nvSpPr>
          <p:cNvPr id="148" name=""/>
          <p:cNvSpPr/>
          <p:nvPr/>
        </p:nvSpPr>
        <p:spPr>
          <a:xfrm>
            <a:off x="3378240" y="6114960"/>
            <a:ext cx="2441520" cy="743040"/>
          </a:xfrm>
          <a:prstGeom prst="rect">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Excessive Prices</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To Consumers</a:t>
            </a:r>
            <a:endParaRPr b="0" lang="en-US" sz="1800" strike="noStrike" u="none">
              <a:solidFill>
                <a:srgbClr val="ffffff"/>
              </a:solidFill>
              <a:effectLst/>
              <a:uFillTx/>
              <a:latin typeface="Times New Roman"/>
            </a:endParaRPr>
          </a:p>
        </p:txBody>
      </p:sp>
      <p:sp>
        <p:nvSpPr>
          <p:cNvPr id="149" name=""/>
          <p:cNvSpPr/>
          <p:nvPr/>
        </p:nvSpPr>
        <p:spPr>
          <a:xfrm flipH="1">
            <a:off x="4178160" y="1778040"/>
            <a:ext cx="433440" cy="90324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0" name=""/>
          <p:cNvSpPr/>
          <p:nvPr/>
        </p:nvSpPr>
        <p:spPr>
          <a:xfrm>
            <a:off x="3887640" y="3454560"/>
            <a:ext cx="176400" cy="47124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1" name=""/>
          <p:cNvSpPr/>
          <p:nvPr/>
        </p:nvSpPr>
        <p:spPr>
          <a:xfrm>
            <a:off x="4648320" y="4826160"/>
            <a:ext cx="11160" cy="36972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2" name=""/>
          <p:cNvSpPr/>
          <p:nvPr/>
        </p:nvSpPr>
        <p:spPr>
          <a:xfrm>
            <a:off x="4648320" y="5613480"/>
            <a:ext cx="11160" cy="49680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3" name=""/>
          <p:cNvSpPr/>
          <p:nvPr/>
        </p:nvSpPr>
        <p:spPr>
          <a:xfrm flipV="1">
            <a:off x="3036960" y="3227040"/>
            <a:ext cx="315720" cy="32868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4" name=""/>
          <p:cNvSpPr/>
          <p:nvPr/>
        </p:nvSpPr>
        <p:spPr>
          <a:xfrm flipV="1">
            <a:off x="2173320" y="1722600"/>
            <a:ext cx="5035680" cy="48888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5" name=""/>
          <p:cNvSpPr/>
          <p:nvPr/>
        </p:nvSpPr>
        <p:spPr>
          <a:xfrm>
            <a:off x="7202520" y="1220760"/>
            <a:ext cx="1444680" cy="808200"/>
          </a:xfrm>
          <a:prstGeom prst="ellipse">
            <a:avLst/>
          </a:prstGeom>
          <a:solidFill>
            <a:srgbClr val="00ffff"/>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Generator</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supplies</a:t>
            </a:r>
            <a:endParaRPr b="0" lang="en-US" sz="1800" strike="noStrike" u="none">
              <a:solidFill>
                <a:srgbClr val="ffffff"/>
              </a:solidFill>
              <a:effectLst/>
              <a:uFillTx/>
              <a:latin typeface="Times New Roman"/>
            </a:endParaRPr>
          </a:p>
        </p:txBody>
      </p:sp>
      <p:sp>
        <p:nvSpPr>
          <p:cNvPr id="156" name=""/>
          <p:cNvSpPr/>
          <p:nvPr/>
        </p:nvSpPr>
        <p:spPr>
          <a:xfrm>
            <a:off x="7126200" y="2376360"/>
            <a:ext cx="1596960" cy="784440"/>
          </a:xfrm>
          <a:prstGeom prst="ellipse">
            <a:avLst/>
          </a:prstGeom>
          <a:solidFill>
            <a:srgbClr val="00ffff"/>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Risk-averse</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Suppliers</a:t>
            </a:r>
            <a:endParaRPr b="0" lang="en-US" sz="1800" strike="noStrike" u="none">
              <a:solidFill>
                <a:srgbClr val="ffffff"/>
              </a:solidFill>
              <a:effectLst/>
              <a:uFillTx/>
              <a:latin typeface="Times New Roman"/>
            </a:endParaRPr>
          </a:p>
        </p:txBody>
      </p:sp>
      <p:sp>
        <p:nvSpPr>
          <p:cNvPr id="157" name=""/>
          <p:cNvSpPr/>
          <p:nvPr/>
        </p:nvSpPr>
        <p:spPr>
          <a:xfrm>
            <a:off x="2173320" y="2224080"/>
            <a:ext cx="4989600" cy="430200"/>
          </a:xfrm>
          <a:prstGeom prst="line">
            <a:avLst/>
          </a:prstGeom>
          <a:ln w="25560">
            <a:solidFill>
              <a:srgbClr val="ffff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58" name=""/>
          <p:cNvSpPr/>
          <p:nvPr/>
        </p:nvSpPr>
        <p:spPr>
          <a:xfrm>
            <a:off x="255600" y="1754280"/>
            <a:ext cx="1901880" cy="936360"/>
          </a:xfrm>
          <a:prstGeom prst="ellipse">
            <a:avLst/>
          </a:prstGeom>
          <a:solidFill>
            <a:srgbClr val="ff33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Arial"/>
              </a:rPr>
              <a:t>MARKET</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Arial"/>
              </a:rPr>
              <a:t>POWER</a:t>
            </a:r>
            <a:endParaRPr b="0" lang="en-US" sz="2000" strike="noStrike" u="none">
              <a:solidFill>
                <a:srgbClr val="ffffff"/>
              </a:solidFill>
              <a:effectLst/>
              <a:uFillTx/>
              <a:latin typeface="Times New Roman"/>
            </a:endParaRPr>
          </a:p>
        </p:txBody>
      </p:sp>
      <p:sp>
        <p:nvSpPr>
          <p:cNvPr id="159" name=""/>
          <p:cNvSpPr/>
          <p:nvPr/>
        </p:nvSpPr>
        <p:spPr>
          <a:xfrm>
            <a:off x="4114800" y="762120"/>
            <a:ext cx="1368360" cy="106344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Few </a:t>
            </a:r>
            <a:br>
              <a:rPr sz="1800"/>
            </a:br>
            <a:r>
              <a:rPr b="1" lang="en-US" sz="1800" strike="noStrike" u="none">
                <a:solidFill>
                  <a:srgbClr val="000066"/>
                </a:solidFill>
                <a:effectLst/>
                <a:uFillTx/>
                <a:latin typeface="Arial"/>
              </a:rPr>
              <a:t>Counter-</a:t>
            </a:r>
            <a:br>
              <a:rPr sz="1800"/>
            </a:br>
            <a:r>
              <a:rPr b="1" lang="en-US" sz="1800" strike="noStrike" u="none">
                <a:solidFill>
                  <a:srgbClr val="000066"/>
                </a:solidFill>
                <a:effectLst/>
                <a:uFillTx/>
                <a:latin typeface="Arial"/>
              </a:rPr>
              <a:t>parties</a:t>
            </a:r>
            <a:endParaRPr b="0" lang="en-US" sz="1800" strike="noStrike" u="none">
              <a:solidFill>
                <a:srgbClr val="ffffff"/>
              </a:solidFill>
              <a:effectLst/>
              <a:uFillTx/>
              <a:latin typeface="Times New Roman"/>
            </a:endParaRPr>
          </a:p>
        </p:txBody>
      </p:sp>
      <p:sp>
        <p:nvSpPr>
          <p:cNvPr id="160" name=""/>
          <p:cNvSpPr/>
          <p:nvPr/>
        </p:nvSpPr>
        <p:spPr>
          <a:xfrm>
            <a:off x="2362320" y="762120"/>
            <a:ext cx="1447560" cy="121896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Complex,</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restrictive </a:t>
            </a:r>
            <a:br>
              <a:rPr sz="1800"/>
            </a:br>
            <a:r>
              <a:rPr b="1" lang="en-US" sz="1800" strike="noStrike" u="none">
                <a:solidFill>
                  <a:srgbClr val="000066"/>
                </a:solidFill>
                <a:effectLst/>
                <a:uFillTx/>
                <a:latin typeface="Arial"/>
              </a:rPr>
              <a:t>Pool Rules</a:t>
            </a:r>
            <a:endParaRPr b="0" lang="en-US" sz="1800" strike="noStrike" u="none">
              <a:solidFill>
                <a:srgbClr val="ffffff"/>
              </a:solidFill>
              <a:effectLst/>
              <a:uFillTx/>
              <a:latin typeface="Times New Roman"/>
            </a:endParaRPr>
          </a:p>
        </p:txBody>
      </p:sp>
      <p:sp>
        <p:nvSpPr>
          <p:cNvPr id="161" name=""/>
          <p:cNvSpPr/>
          <p:nvPr/>
        </p:nvSpPr>
        <p:spPr>
          <a:xfrm>
            <a:off x="7010280" y="3733920"/>
            <a:ext cx="1978200" cy="1143000"/>
          </a:xfrm>
          <a:prstGeom prst="ellipse">
            <a:avLst/>
          </a:prstGeom>
          <a:solidFill>
            <a:srgbClr val="00ffff"/>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Entry barriers</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and</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low margins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85800" y="-360"/>
            <a:ext cx="77724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The Regulatory Framework</a:t>
            </a:r>
            <a:endParaRPr b="1" lang="en-US" sz="3000" strike="noStrike" u="none">
              <a:solidFill>
                <a:srgbClr val="ffff00"/>
              </a:solidFill>
              <a:effectLst/>
              <a:uFillTx/>
              <a:latin typeface="Arial"/>
            </a:endParaRPr>
          </a:p>
        </p:txBody>
      </p:sp>
      <p:sp>
        <p:nvSpPr>
          <p:cNvPr id="163" name="PlaceHolder 2"/>
          <p:cNvSpPr>
            <a:spLocks noGrp="1"/>
          </p:cNvSpPr>
          <p:nvPr>
            <p:ph/>
          </p:nvPr>
        </p:nvSpPr>
        <p:spPr>
          <a:xfrm>
            <a:off x="380520" y="990720"/>
            <a:ext cx="8534520" cy="4114800"/>
          </a:xfrm>
          <a:prstGeom prst="rect">
            <a:avLst/>
          </a:prstGeom>
          <a:noFill/>
          <a:ln w="0">
            <a:noFill/>
          </a:ln>
        </p:spPr>
        <p:txBody>
          <a:bodyPr lIns="92160" rIns="92160" tIns="46080" bIns="46080" anchor="t">
            <a:normAutofit fontScale="85000" lnSpcReduction="9999"/>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Independent regulator: Office of Gas and Electricity Markets</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Duties of Regulator</a:t>
            </a:r>
            <a:endParaRPr b="1" lang="en-US" sz="20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to secure that all reasonable demands for electricity are satisfied</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to secure that licence holders are able to finance licensed activities</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to promote competition in the generation and supply of electricity</a:t>
            </a:r>
            <a:endParaRPr b="1" lang="en-US" sz="19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Regulator issues licences which place obligations on industry participants </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Scope of regulation</a:t>
            </a:r>
            <a:endParaRPr b="1" lang="en-US" sz="20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prices and terms of access to transmission and distribution networks - regulator determines 4-5 year caps on prices</a:t>
            </a:r>
            <a:endParaRPr b="1" lang="en-US" sz="1900" strike="noStrike" u="none">
              <a:solidFill>
                <a:srgbClr val="ffffff"/>
              </a:solidFill>
              <a:effectLst/>
              <a:uFillTx/>
              <a:latin typeface="Arial"/>
            </a:endParaRPr>
          </a:p>
          <a:p>
            <a:pPr lvl="1" marL="743040" indent="-285840">
              <a:spcBef>
                <a:spcPts val="47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ffffff"/>
                </a:solidFill>
                <a:effectLst/>
                <a:uFillTx/>
                <a:latin typeface="Arial"/>
              </a:rPr>
              <a:t>development of competition in generation and supply, eg, regulator has secured divestment of plant from major generators and has contributed to defining the framework for retail competition</a:t>
            </a:r>
            <a:endParaRPr b="1" lang="en-US" sz="1900" strike="noStrike" u="none">
              <a:solidFill>
                <a:srgbClr val="ffffff"/>
              </a:solidFill>
              <a:effectLst/>
              <a:uFillTx/>
              <a:latin typeface="Arial"/>
            </a:endParaRPr>
          </a:p>
          <a:p>
            <a:pPr lvl="1" marL="74304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lvl="1" marL="74304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685800" y="228240"/>
            <a:ext cx="7772400" cy="6858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Overall Results</a:t>
            </a:r>
            <a:endParaRPr b="1" lang="en-US" sz="3000" strike="noStrike" u="none">
              <a:solidFill>
                <a:srgbClr val="ffff00"/>
              </a:solidFill>
              <a:effectLst/>
              <a:uFillTx/>
              <a:latin typeface="Arial"/>
            </a:endParaRPr>
          </a:p>
        </p:txBody>
      </p:sp>
      <p:sp>
        <p:nvSpPr>
          <p:cNvPr id="165" name="PlaceHolder 2"/>
          <p:cNvSpPr>
            <a:spLocks noGrp="1"/>
          </p:cNvSpPr>
          <p:nvPr>
            <p:ph/>
          </p:nvPr>
        </p:nvSpPr>
        <p:spPr>
          <a:xfrm>
            <a:off x="533160" y="1066320"/>
            <a:ext cx="8381880" cy="3124440"/>
          </a:xfrm>
          <a:prstGeom prst="rect">
            <a:avLst/>
          </a:prstGeom>
          <a:noFill/>
          <a:ln w="0">
            <a:noFill/>
          </a:ln>
        </p:spPr>
        <p:txBody>
          <a:bodyPr lIns="90000" rIns="90000" tIns="46800" bIns="46800" anchor="t">
            <a:normAutofit fontScale="55000" lnSpcReduction="19999"/>
          </a:bodyPr>
          <a:p>
            <a:pPr marL="374760" indent="-37476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Industrial prices down by 22% to 30% since Vesting</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74760" indent="-37476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Domestic prices have fallen by 21% (excl VAT)</a:t>
            </a:r>
            <a:endParaRPr b="1" lang="en-US" sz="2000" strike="noStrike" u="none">
              <a:solidFill>
                <a:srgbClr val="ffffff"/>
              </a:solidFill>
              <a:effectLst/>
              <a:uFillTx/>
              <a:latin typeface="Arial"/>
            </a:endParaRPr>
          </a:p>
          <a:p>
            <a:pPr marL="37476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74760" indent="-37476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Total customer savings since 1990 of around £2.3 billion per annum</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74760" indent="-37476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Further price reductions of 4.5-7.0% due 1998/99 and 3% in 1999/2000</a:t>
            </a:r>
            <a:endParaRPr b="1" lang="en-US" sz="2000" strike="noStrike" u="none">
              <a:solidFill>
                <a:srgbClr val="ffffff"/>
              </a:solidFill>
              <a:effectLst/>
              <a:uFillTx/>
              <a:latin typeface="Arial"/>
            </a:endParaRPr>
          </a:p>
          <a:p>
            <a:pPr marL="37476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74760" indent="-37476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Profits have also risen</a:t>
            </a:r>
            <a:endParaRPr b="1" lang="en-US" sz="2000" strike="noStrike" u="none">
              <a:solidFill>
                <a:srgbClr val="ffffff"/>
              </a:solidFill>
              <a:effectLst/>
              <a:uFillTx/>
              <a:latin typeface="Arial"/>
            </a:endParaRPr>
          </a:p>
          <a:p>
            <a:pPr marL="374760" indent="-37476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74760" indent="-37476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However - even greater savings could have been delivered and restrictions on new generation threaten future performance</a:t>
            </a:r>
            <a:endParaRPr b="1" lang="en-US" sz="2000" strike="noStrike" u="none">
              <a:solidFill>
                <a:srgbClr val="ffffff"/>
              </a:solidFill>
              <a:effectLst/>
              <a:uFillTx/>
              <a:latin typeface="Arial"/>
            </a:endParaRPr>
          </a:p>
          <a:p>
            <a:pPr marL="374760" indent="-37476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74760" indent="-37476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(Source: OFFER and CRI)</a:t>
            </a:r>
            <a:endParaRPr b="1" lang="en-US" sz="1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66" name="PlaceHolder 1"/>
          <p:cNvSpPr>
            <a:spLocks noGrp="1"/>
          </p:cNvSpPr>
          <p:nvPr>
            <p:ph/>
          </p:nvPr>
        </p:nvSpPr>
        <p:spPr>
          <a:xfrm>
            <a:off x="609480" y="1371600"/>
            <a:ext cx="3810240" cy="41148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ffffff"/>
                </a:solidFill>
                <a:effectLst/>
                <a:uFillTx/>
                <a:latin typeface="Arial"/>
              </a:rPr>
              <a:t>AGAINST</a:t>
            </a:r>
            <a:endParaRPr b="1" lang="en-US" sz="2000" strike="noStrike" u="none">
              <a:solidFill>
                <a:srgbClr val="ffffff"/>
              </a:solidFill>
              <a:effectLst/>
              <a:uFillTx/>
              <a:latin typeface="Arial"/>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Market power in generation and supply has limited market development</a:t>
            </a:r>
            <a:br>
              <a:rPr sz="2000"/>
            </a:br>
            <a:r>
              <a:rPr b="1" lang="en-GB"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Vertical integration increasingly threatens efficient wholesale market</a:t>
            </a:r>
            <a:endParaRPr b="1" lang="en-US" sz="2000" strike="noStrike" u="none">
              <a:solidFill>
                <a:srgbClr val="ffffff"/>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Restrictive and complex Pool trading arrangements</a:t>
            </a:r>
            <a:endParaRPr b="1" lang="en-US" sz="2000" strike="noStrike" u="none">
              <a:solidFill>
                <a:srgbClr val="ffffff"/>
              </a:solidFill>
              <a:effectLst/>
              <a:uFillTx/>
              <a:latin typeface="Arial"/>
            </a:endParaRPr>
          </a:p>
        </p:txBody>
      </p:sp>
      <p:sp>
        <p:nvSpPr>
          <p:cNvPr id="167" name="PlaceHolder 2"/>
          <p:cNvSpPr>
            <a:spLocks noGrp="1"/>
          </p:cNvSpPr>
          <p:nvPr>
            <p:ph/>
          </p:nvPr>
        </p:nvSpPr>
        <p:spPr>
          <a:xfrm>
            <a:off x="4723920" y="1371600"/>
            <a:ext cx="3886200" cy="4114800"/>
          </a:xfrm>
          <a:prstGeom prst="rect">
            <a:avLst/>
          </a:prstGeom>
          <a:noFill/>
          <a:ln w="0">
            <a:noFill/>
          </a:ln>
        </p:spPr>
        <p:txBody>
          <a:bodyPr lIns="90000" rIns="90000" tIns="46800" bIns="46800" anchor="t">
            <a:normAutofit fontScale="85000" lnSpcReduction="9999"/>
          </a:bodyPr>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ffffff"/>
                </a:solidFill>
                <a:effectLst/>
                <a:uFillTx/>
                <a:latin typeface="Arial"/>
              </a:rPr>
              <a:t>FOR</a:t>
            </a:r>
            <a:br>
              <a:rPr sz="2000"/>
            </a:b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Free entry/exit (until the Government banned new generation recently)</a:t>
            </a:r>
            <a:br>
              <a:rPr sz="2000"/>
            </a:br>
            <a:r>
              <a:rPr b="1" lang="en-GB"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Fair and equal access to essential facilities</a:t>
            </a:r>
            <a:br>
              <a:rPr sz="2000"/>
            </a:br>
            <a:r>
              <a:rPr b="1" lang="en-GB"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Significant gains from competition and regulation (but more were possible)</a:t>
            </a:r>
            <a:endParaRPr b="1" lang="en-US" sz="2000" strike="noStrike" u="none">
              <a:solidFill>
                <a:srgbClr val="ffffff"/>
              </a:solidFill>
              <a:effectLst/>
              <a:uFillTx/>
              <a:latin typeface="Arial"/>
            </a:endParaRPr>
          </a:p>
        </p:txBody>
      </p:sp>
      <p:sp>
        <p:nvSpPr>
          <p:cNvPr id="168" name="PlaceHolder 3"/>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Overall Assessment</a:t>
            </a:r>
            <a:endParaRPr b="1" lang="en-US" sz="3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Overview</a:t>
            </a:r>
            <a:endParaRPr b="1" lang="en-US" sz="3600" strike="noStrike" u="none">
              <a:solidFill>
                <a:srgbClr val="ffff00"/>
              </a:solidFill>
              <a:effectLst/>
              <a:uFillTx/>
              <a:latin typeface="Arial"/>
            </a:endParaRPr>
          </a:p>
        </p:txBody>
      </p:sp>
      <p:sp>
        <p:nvSpPr>
          <p:cNvPr id="33" name="PlaceHolder 2"/>
          <p:cNvSpPr>
            <a:spLocks noGrp="1"/>
          </p:cNvSpPr>
          <p:nvPr>
            <p:ph/>
          </p:nvPr>
        </p:nvSpPr>
        <p:spPr>
          <a:xfrm>
            <a:off x="609480" y="1371600"/>
            <a:ext cx="7772400" cy="4114800"/>
          </a:xfrm>
          <a:prstGeom prst="rect">
            <a:avLst/>
          </a:prstGeom>
          <a:noFill/>
          <a:ln w="0">
            <a:noFill/>
          </a:ln>
        </p:spPr>
        <p:txBody>
          <a:bodyPr lIns="90000" rIns="90000" tIns="46800" bIns="46800" anchor="t">
            <a:normAutofit/>
          </a:bodyPr>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Key success factors for competitive electricity markets</a:t>
            </a:r>
            <a:endParaRPr b="1" lang="en-US" sz="2400" strike="noStrike" u="none">
              <a:solidFill>
                <a:srgbClr val="ffffff"/>
              </a:solidFill>
              <a:effectLst/>
              <a:uFillTx/>
              <a:latin typeface="Arial"/>
            </a:endParaRPr>
          </a:p>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International experience</a:t>
            </a:r>
            <a:endParaRPr b="1" lang="en-US" sz="2400" strike="noStrike" u="none">
              <a:solidFill>
                <a:srgbClr val="ffffff"/>
              </a:solidFill>
              <a:effectLst/>
              <a:uFillTx/>
              <a:latin typeface="Arial"/>
            </a:endParaRPr>
          </a:p>
          <a:p>
            <a:pPr lvl="1" marL="743040" indent="-28584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England and Wales</a:t>
            </a:r>
            <a:endParaRPr b="1" lang="en-US" sz="2400" strike="noStrike" u="none">
              <a:solidFill>
                <a:srgbClr val="ffffff"/>
              </a:solidFill>
              <a:effectLst/>
              <a:uFillTx/>
              <a:latin typeface="Arial"/>
            </a:endParaRPr>
          </a:p>
          <a:p>
            <a:pPr lvl="1" marL="743040" indent="-28584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Norway, Finland, Sweden and Denmark</a:t>
            </a:r>
            <a:br>
              <a:rPr sz="2400"/>
            </a:br>
            <a:r>
              <a:rPr b="1" lang="en-GB" sz="2400" strike="noStrike" u="none">
                <a:solidFill>
                  <a:srgbClr val="ffffff"/>
                </a:solidFill>
                <a:effectLst/>
                <a:uFillTx/>
                <a:latin typeface="Arial"/>
              </a:rPr>
              <a:t>(Nord Pool)</a:t>
            </a:r>
            <a:endParaRPr b="1" lang="en-US" sz="2400" strike="noStrike" u="none">
              <a:solidFill>
                <a:srgbClr val="ffffff"/>
              </a:solidFill>
              <a:effectLst/>
              <a:uFillTx/>
              <a:latin typeface="Arial"/>
            </a:endParaRPr>
          </a:p>
          <a:p>
            <a:pPr lvl="1" marL="743040" indent="-28584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Spain</a:t>
            </a:r>
            <a:endParaRPr b="1" lang="en-US" sz="2400" strike="noStrike" u="none">
              <a:solidFill>
                <a:srgbClr val="ffffff"/>
              </a:solidFill>
              <a:effectLst/>
              <a:uFillTx/>
              <a:latin typeface="Arial"/>
            </a:endParaRPr>
          </a:p>
          <a:p>
            <a:pPr lvl="1" marL="743040" indent="-28584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Australia</a:t>
            </a:r>
            <a:endParaRPr b="1" lang="en-US" sz="2400" strike="noStrike" u="none">
              <a:solidFill>
                <a:srgbClr val="ffffff"/>
              </a:solidFill>
              <a:effectLst/>
              <a:uFillTx/>
              <a:latin typeface="Arial"/>
            </a:endParaRPr>
          </a:p>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Key lessons from international experience</a:t>
            </a:r>
            <a:endParaRPr b="1"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69" name="PlaceHolder 1"/>
          <p:cNvSpPr>
            <a:spLocks noGrp="1"/>
          </p:cNvSpPr>
          <p:nvPr>
            <p:ph type="title"/>
          </p:nvPr>
        </p:nvSpPr>
        <p:spPr>
          <a:xfrm>
            <a:off x="685800" y="380880"/>
            <a:ext cx="7772400" cy="6098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Key Lessons from E&amp;W Experience</a:t>
            </a:r>
            <a:endParaRPr b="1" lang="en-US" sz="3000" strike="noStrike" u="none">
              <a:solidFill>
                <a:srgbClr val="ffff00"/>
              </a:solidFill>
              <a:effectLst/>
              <a:uFillTx/>
              <a:latin typeface="Arial"/>
            </a:endParaRPr>
          </a:p>
        </p:txBody>
      </p:sp>
      <p:sp>
        <p:nvSpPr>
          <p:cNvPr id="170" name="PlaceHolder 2"/>
          <p:cNvSpPr>
            <a:spLocks noGrp="1"/>
          </p:cNvSpPr>
          <p:nvPr>
            <p:ph/>
          </p:nvPr>
        </p:nvSpPr>
        <p:spPr>
          <a:xfrm>
            <a:off x="533520" y="1371240"/>
            <a:ext cx="8153280" cy="3352680"/>
          </a:xfrm>
          <a:prstGeom prst="rect">
            <a:avLst/>
          </a:prstGeom>
          <a:noFill/>
          <a:ln w="0">
            <a:noFill/>
          </a:ln>
        </p:spPr>
        <p:txBody>
          <a:bodyPr lIns="90000" rIns="90000" tIns="46800" bIns="46800" anchor="t">
            <a:normAutofit fontScale="70000" lnSpcReduction="19999"/>
          </a:bodyPr>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Industry structure is key to success</a:t>
            </a:r>
            <a:endParaRPr b="1" lang="en-US" sz="24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competition and new entry have brought gains</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Government could have gone even further to eliminate market power in generation and supply</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good trading arrangements are essential from the start</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Restructuring is easier before privatisation than afterwards</a:t>
            </a:r>
            <a:endParaRPr b="1" lang="en-US" sz="2400" strike="noStrike" u="none">
              <a:solidFill>
                <a:srgbClr val="ffffff"/>
              </a:solidFill>
              <a:effectLst/>
              <a:uFillTx/>
              <a:latin typeface="Arial"/>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Political intervention can be very costly</a:t>
            </a:r>
            <a:br>
              <a:rPr sz="2400"/>
            </a:br>
            <a:r>
              <a:rPr b="1" lang="en-US" sz="2400" strike="noStrike" u="none">
                <a:solidFill>
                  <a:srgbClr val="ffffff"/>
                </a:solidFill>
                <a:effectLst/>
                <a:uFillTx/>
                <a:latin typeface="Arial"/>
              </a:rPr>
              <a:t> </a:t>
            </a:r>
            <a:endParaRPr b="1" lang="en-US" sz="24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Good regulation helps to promote competition and efficiency</a:t>
            </a:r>
            <a:endParaRPr b="1"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71"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ffff00"/>
                </a:solidFill>
                <a:effectLst/>
                <a:uFillTx/>
                <a:latin typeface="Arial"/>
              </a:rPr>
              <a:t>Nord Pool</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72" name=""/>
          <p:cNvSpPr/>
          <p:nvPr/>
        </p:nvSpPr>
        <p:spPr>
          <a:xfrm>
            <a:off x="844560" y="2184480"/>
            <a:ext cx="7107120" cy="3147840"/>
          </a:xfrm>
          <a:prstGeom prst="rect">
            <a:avLst/>
          </a:prstGeom>
          <a:solidFill>
            <a:srgbClr val="ccecff"/>
          </a:solidFill>
          <a:ln w="12600">
            <a:solidFill>
              <a:srgbClr val="000066"/>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3" name=""/>
          <p:cNvSpPr/>
          <p:nvPr/>
        </p:nvSpPr>
        <p:spPr>
          <a:xfrm>
            <a:off x="820800" y="2300400"/>
            <a:ext cx="2066760" cy="2843280"/>
          </a:xfrm>
          <a:prstGeom prst="rect">
            <a:avLst/>
          </a:prstGeom>
          <a:solidFill>
            <a:srgbClr val="ccecff"/>
          </a:solid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000066"/>
                </a:solidFill>
                <a:effectLst/>
                <a:uFillTx/>
                <a:latin typeface="Arial"/>
              </a:rPr>
              <a:t>Production (TWh)</a:t>
            </a:r>
            <a:br>
              <a:rPr sz="1500"/>
            </a:br>
            <a:br>
              <a:rPr sz="1500"/>
            </a:br>
            <a:r>
              <a:rPr b="1" lang="en-GB" sz="1500" strike="noStrike" u="none">
                <a:solidFill>
                  <a:srgbClr val="000066"/>
                </a:solidFill>
                <a:effectLst/>
                <a:uFillTx/>
                <a:latin typeface="Arial"/>
              </a:rPr>
              <a:t>Consumption (TWh)</a:t>
            </a:r>
            <a:br>
              <a:rPr sz="1500"/>
            </a:br>
            <a:br>
              <a:rPr sz="1500"/>
            </a:br>
            <a:r>
              <a:rPr b="1" lang="en-GB" sz="1500" strike="noStrike" u="none">
                <a:solidFill>
                  <a:srgbClr val="000066"/>
                </a:solidFill>
                <a:effectLst/>
                <a:uFillTx/>
                <a:latin typeface="Arial"/>
              </a:rPr>
              <a:t>Capacity (GW)</a:t>
            </a:r>
            <a:br>
              <a:rPr sz="1500"/>
            </a:br>
            <a:br>
              <a:rPr sz="1500"/>
            </a:br>
            <a:r>
              <a:rPr b="1" lang="en-GB" sz="1500" strike="noStrike" u="none">
                <a:solidFill>
                  <a:srgbClr val="000066"/>
                </a:solidFill>
                <a:effectLst/>
                <a:uFillTx/>
                <a:latin typeface="Arial"/>
              </a:rPr>
              <a:t>Production</a:t>
            </a:r>
            <a:br>
              <a:rPr sz="1500"/>
            </a:br>
            <a:r>
              <a:rPr b="1" lang="en-GB" sz="1500" strike="noStrike" u="none">
                <a:solidFill>
                  <a:srgbClr val="000066"/>
                </a:solidFill>
                <a:effectLst/>
                <a:uFillTx/>
                <a:latin typeface="Arial"/>
              </a:rPr>
              <a:t>breakdowns (%)</a:t>
            </a:r>
            <a:br>
              <a:rPr sz="1500"/>
            </a:br>
            <a:r>
              <a:rPr b="1" lang="en-GB" sz="1500" strike="noStrike" u="none">
                <a:solidFill>
                  <a:srgbClr val="000066"/>
                </a:solidFill>
                <a:effectLst/>
                <a:uFillTx/>
                <a:latin typeface="Arial"/>
              </a:rPr>
              <a:t>• hydro</a:t>
            </a:r>
            <a:br>
              <a:rPr sz="1500"/>
            </a:br>
            <a:r>
              <a:rPr b="1" lang="en-GB" sz="1500" strike="noStrike" u="none">
                <a:solidFill>
                  <a:srgbClr val="000066"/>
                </a:solidFill>
                <a:effectLst/>
                <a:uFillTx/>
                <a:latin typeface="Arial"/>
              </a:rPr>
              <a:t>• nuclear</a:t>
            </a:r>
            <a:br>
              <a:rPr sz="1500"/>
            </a:br>
            <a:r>
              <a:rPr b="1" lang="en-GB" sz="1500" strike="noStrike" u="none">
                <a:solidFill>
                  <a:srgbClr val="000066"/>
                </a:solidFill>
                <a:effectLst/>
                <a:uFillTx/>
                <a:latin typeface="Arial"/>
              </a:rPr>
              <a:t>• coal, gas, oil</a:t>
            </a:r>
            <a:br>
              <a:rPr sz="1500"/>
            </a:br>
            <a:r>
              <a:rPr b="1" lang="en-GB" sz="1500" strike="noStrike" u="none">
                <a:solidFill>
                  <a:srgbClr val="000066"/>
                </a:solidFill>
                <a:effectLst/>
                <a:uFillTx/>
                <a:latin typeface="Arial"/>
              </a:rPr>
              <a:t>  and other</a:t>
            </a:r>
            <a:endParaRPr b="0" lang="en-US" sz="1500" strike="noStrike" u="none">
              <a:solidFill>
                <a:srgbClr val="ffffff"/>
              </a:solidFill>
              <a:effectLst/>
              <a:uFillTx/>
              <a:latin typeface="Times New Roman"/>
            </a:endParaRPr>
          </a:p>
        </p:txBody>
      </p:sp>
      <p:sp>
        <p:nvSpPr>
          <p:cNvPr id="174" name=""/>
          <p:cNvSpPr/>
          <p:nvPr/>
        </p:nvSpPr>
        <p:spPr>
          <a:xfrm>
            <a:off x="6915240" y="2184480"/>
            <a:ext cx="1036440" cy="3138480"/>
          </a:xfrm>
          <a:prstGeom prst="rect">
            <a:avLst/>
          </a:prstGeom>
          <a:solidFill>
            <a:srgbClr val="ccecff"/>
          </a:solidFill>
          <a:ln w="12600">
            <a:solidFill>
              <a:srgbClr val="0000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5" name=""/>
          <p:cNvSpPr/>
          <p:nvPr/>
        </p:nvSpPr>
        <p:spPr>
          <a:xfrm>
            <a:off x="5878440" y="2184480"/>
            <a:ext cx="1036800" cy="3138480"/>
          </a:xfrm>
          <a:prstGeom prst="rect">
            <a:avLst/>
          </a:prstGeom>
          <a:solidFill>
            <a:srgbClr val="ccecff"/>
          </a:solidFill>
          <a:ln w="12600">
            <a:solidFill>
              <a:srgbClr val="0000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6" name=""/>
          <p:cNvSpPr/>
          <p:nvPr/>
        </p:nvSpPr>
        <p:spPr>
          <a:xfrm>
            <a:off x="4842000" y="2184480"/>
            <a:ext cx="1036440" cy="3138480"/>
          </a:xfrm>
          <a:prstGeom prst="rect">
            <a:avLst/>
          </a:prstGeom>
          <a:solidFill>
            <a:srgbClr val="ccecff"/>
          </a:solidFill>
          <a:ln w="12600">
            <a:solidFill>
              <a:srgbClr val="0000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7" name=""/>
          <p:cNvSpPr/>
          <p:nvPr/>
        </p:nvSpPr>
        <p:spPr>
          <a:xfrm>
            <a:off x="3805200" y="2184480"/>
            <a:ext cx="1036800" cy="3138480"/>
          </a:xfrm>
          <a:prstGeom prst="rect">
            <a:avLst/>
          </a:prstGeom>
          <a:solidFill>
            <a:srgbClr val="ccecff"/>
          </a:solidFill>
          <a:ln w="12600">
            <a:solidFill>
              <a:srgbClr val="0000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8" name=""/>
          <p:cNvSpPr/>
          <p:nvPr/>
        </p:nvSpPr>
        <p:spPr>
          <a:xfrm>
            <a:off x="2768760" y="2184480"/>
            <a:ext cx="1036440" cy="3138480"/>
          </a:xfrm>
          <a:prstGeom prst="rect">
            <a:avLst/>
          </a:prstGeom>
          <a:solidFill>
            <a:srgbClr val="ccecff"/>
          </a:solidFill>
          <a:ln w="12600">
            <a:solidFill>
              <a:srgbClr val="00006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79" name=""/>
          <p:cNvSpPr/>
          <p:nvPr/>
        </p:nvSpPr>
        <p:spPr>
          <a:xfrm>
            <a:off x="844560" y="1735200"/>
            <a:ext cx="7108920" cy="449280"/>
          </a:xfrm>
          <a:prstGeom prst="rect">
            <a:avLst/>
          </a:prstGeom>
          <a:solidFill>
            <a:srgbClr val="0000ff"/>
          </a:solidFill>
          <a:ln w="12600">
            <a:solidFill>
              <a:srgbClr val="000066"/>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0" name="PlaceHolder 1"/>
          <p:cNvSpPr>
            <a:spLocks noGrp="1"/>
          </p:cNvSpPr>
          <p:nvPr>
            <p:ph type="title"/>
          </p:nvPr>
        </p:nvSpPr>
        <p:spPr>
          <a:xfrm>
            <a:off x="685800" y="609120"/>
            <a:ext cx="7772400" cy="621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Nordic production &amp; consumption</a:t>
            </a:r>
            <a:endParaRPr b="1" lang="en-US" sz="3000" strike="noStrike" u="none">
              <a:solidFill>
                <a:srgbClr val="ffff00"/>
              </a:solidFill>
              <a:effectLst/>
              <a:uFillTx/>
              <a:latin typeface="Arial"/>
            </a:endParaRPr>
          </a:p>
        </p:txBody>
      </p:sp>
      <p:sp>
        <p:nvSpPr>
          <p:cNvPr id="181" name=""/>
          <p:cNvSpPr/>
          <p:nvPr/>
        </p:nvSpPr>
        <p:spPr>
          <a:xfrm>
            <a:off x="2718360" y="1817640"/>
            <a:ext cx="86904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Norway</a:t>
            </a:r>
            <a:endParaRPr b="0" lang="en-US" sz="1500" strike="noStrike" u="none">
              <a:solidFill>
                <a:srgbClr val="ffffff"/>
              </a:solidFill>
              <a:effectLst/>
              <a:uFillTx/>
              <a:latin typeface="Times New Roman"/>
            </a:endParaRPr>
          </a:p>
        </p:txBody>
      </p:sp>
      <p:sp>
        <p:nvSpPr>
          <p:cNvPr id="182" name=""/>
          <p:cNvSpPr/>
          <p:nvPr/>
        </p:nvSpPr>
        <p:spPr>
          <a:xfrm>
            <a:off x="828000" y="1817640"/>
            <a:ext cx="91080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Country</a:t>
            </a:r>
            <a:endParaRPr b="0" lang="en-US" sz="1500" strike="noStrike" u="none">
              <a:solidFill>
                <a:srgbClr val="ffffff"/>
              </a:solidFill>
              <a:effectLst/>
              <a:uFillTx/>
              <a:latin typeface="Times New Roman"/>
            </a:endParaRPr>
          </a:p>
        </p:txBody>
      </p:sp>
      <p:sp>
        <p:nvSpPr>
          <p:cNvPr id="183" name=""/>
          <p:cNvSpPr/>
          <p:nvPr/>
        </p:nvSpPr>
        <p:spPr>
          <a:xfrm>
            <a:off x="3879360" y="1817640"/>
            <a:ext cx="90072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Sweden</a:t>
            </a:r>
            <a:endParaRPr b="0" lang="en-US" sz="1500" strike="noStrike" u="none">
              <a:solidFill>
                <a:srgbClr val="ffffff"/>
              </a:solidFill>
              <a:effectLst/>
              <a:uFillTx/>
              <a:latin typeface="Times New Roman"/>
            </a:endParaRPr>
          </a:p>
        </p:txBody>
      </p:sp>
      <p:sp>
        <p:nvSpPr>
          <p:cNvPr id="184" name=""/>
          <p:cNvSpPr/>
          <p:nvPr/>
        </p:nvSpPr>
        <p:spPr>
          <a:xfrm>
            <a:off x="4930920" y="1817640"/>
            <a:ext cx="85788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Finland</a:t>
            </a:r>
            <a:endParaRPr b="0" lang="en-US" sz="1500" strike="noStrike" u="none">
              <a:solidFill>
                <a:srgbClr val="ffffff"/>
              </a:solidFill>
              <a:effectLst/>
              <a:uFillTx/>
              <a:latin typeface="Times New Roman"/>
            </a:endParaRPr>
          </a:p>
        </p:txBody>
      </p:sp>
      <p:sp>
        <p:nvSpPr>
          <p:cNvPr id="185" name=""/>
          <p:cNvSpPr/>
          <p:nvPr/>
        </p:nvSpPr>
        <p:spPr>
          <a:xfrm>
            <a:off x="6188760" y="2301840"/>
            <a:ext cx="498600" cy="2608560"/>
          </a:xfrm>
          <a:prstGeom prst="rect">
            <a:avLst/>
          </a:prstGeom>
          <a:solidFill>
            <a:srgbClr val="ccecff"/>
          </a:solid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50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35</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100</a:t>
            </a:r>
            <a:endParaRPr b="0" lang="en-US" sz="1500" strike="noStrike" u="none">
              <a:solidFill>
                <a:srgbClr val="ffffff"/>
              </a:solidFill>
              <a:effectLst/>
              <a:uFillTx/>
              <a:latin typeface="Times New Roman"/>
            </a:endParaRPr>
          </a:p>
        </p:txBody>
      </p:sp>
      <p:sp>
        <p:nvSpPr>
          <p:cNvPr id="186" name=""/>
          <p:cNvSpPr/>
          <p:nvPr/>
        </p:nvSpPr>
        <p:spPr>
          <a:xfrm>
            <a:off x="5875920" y="1817640"/>
            <a:ext cx="99612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Denmark</a:t>
            </a:r>
            <a:endParaRPr b="0" lang="en-US" sz="1500" strike="noStrike" u="none">
              <a:solidFill>
                <a:srgbClr val="ffffff"/>
              </a:solidFill>
              <a:effectLst/>
              <a:uFillTx/>
              <a:latin typeface="Times New Roman"/>
            </a:endParaRPr>
          </a:p>
        </p:txBody>
      </p:sp>
      <p:sp>
        <p:nvSpPr>
          <p:cNvPr id="187" name=""/>
          <p:cNvSpPr/>
          <p:nvPr/>
        </p:nvSpPr>
        <p:spPr>
          <a:xfrm>
            <a:off x="7091640" y="1817640"/>
            <a:ext cx="635760" cy="3225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ccffff"/>
                </a:solidFill>
                <a:effectLst/>
                <a:uFillTx/>
                <a:latin typeface="Arial"/>
              </a:rPr>
              <a:t>Total</a:t>
            </a:r>
            <a:endParaRPr b="0" lang="en-US" sz="1500" strike="noStrike" u="none">
              <a:solidFill>
                <a:srgbClr val="ffffff"/>
              </a:solidFill>
              <a:effectLst/>
              <a:uFillTx/>
              <a:latin typeface="Times New Roman"/>
            </a:endParaRPr>
          </a:p>
        </p:txBody>
      </p:sp>
      <p:sp>
        <p:nvSpPr>
          <p:cNvPr id="188" name=""/>
          <p:cNvSpPr/>
          <p:nvPr/>
        </p:nvSpPr>
        <p:spPr>
          <a:xfrm>
            <a:off x="853920" y="3595680"/>
            <a:ext cx="7107480" cy="0"/>
          </a:xfrm>
          <a:prstGeom prst="line">
            <a:avLst/>
          </a:prstGeom>
          <a:ln w="12600">
            <a:solidFill>
              <a:srgbClr val="000066"/>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9" name=""/>
          <p:cNvSpPr/>
          <p:nvPr/>
        </p:nvSpPr>
        <p:spPr>
          <a:xfrm>
            <a:off x="2904120" y="2301840"/>
            <a:ext cx="498600" cy="2608560"/>
          </a:xfrm>
          <a:prstGeom prst="rect">
            <a:avLst/>
          </a:prstGeom>
          <a:solidFill>
            <a:srgbClr val="ccecff"/>
          </a:solid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105</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111</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28</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99</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a:t>
            </a:r>
            <a:endParaRPr b="0" lang="en-US" sz="1500" strike="noStrike" u="none">
              <a:solidFill>
                <a:srgbClr val="ffffff"/>
              </a:solidFill>
              <a:effectLst/>
              <a:uFillTx/>
              <a:latin typeface="Times New Roman"/>
            </a:endParaRPr>
          </a:p>
        </p:txBody>
      </p:sp>
      <p:sp>
        <p:nvSpPr>
          <p:cNvPr id="190" name=""/>
          <p:cNvSpPr/>
          <p:nvPr/>
        </p:nvSpPr>
        <p:spPr>
          <a:xfrm>
            <a:off x="7173000" y="2301840"/>
            <a:ext cx="498600" cy="2608560"/>
          </a:xfrm>
          <a:prstGeom prst="rect">
            <a:avLst/>
          </a:prstGeom>
          <a:solidFill>
            <a:srgbClr val="ccecff"/>
          </a:solid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356</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358</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88</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51</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23</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26</a:t>
            </a:r>
            <a:endParaRPr b="0" lang="en-US" sz="1500" strike="noStrike" u="none">
              <a:solidFill>
                <a:srgbClr val="ffffff"/>
              </a:solidFill>
              <a:effectLst/>
              <a:uFillTx/>
              <a:latin typeface="Times New Roman"/>
            </a:endParaRPr>
          </a:p>
        </p:txBody>
      </p:sp>
      <p:sp>
        <p:nvSpPr>
          <p:cNvPr id="191" name=""/>
          <p:cNvSpPr/>
          <p:nvPr/>
        </p:nvSpPr>
        <p:spPr>
          <a:xfrm>
            <a:off x="5213880" y="2301840"/>
            <a:ext cx="392760" cy="2608560"/>
          </a:xfrm>
          <a:prstGeom prst="rect">
            <a:avLst/>
          </a:prstGeom>
          <a:solidFill>
            <a:srgbClr val="ccecff"/>
          </a:solid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66</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70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15</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21</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30</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49</a:t>
            </a:r>
            <a:endParaRPr b="0" lang="en-US" sz="1500" strike="noStrike" u="none">
              <a:solidFill>
                <a:srgbClr val="ffffff"/>
              </a:solidFill>
              <a:effectLst/>
              <a:uFillTx/>
              <a:latin typeface="Times New Roman"/>
            </a:endParaRPr>
          </a:p>
        </p:txBody>
      </p:sp>
      <p:sp>
        <p:nvSpPr>
          <p:cNvPr id="192" name=""/>
          <p:cNvSpPr/>
          <p:nvPr/>
        </p:nvSpPr>
        <p:spPr>
          <a:xfrm>
            <a:off x="4097880" y="2301840"/>
            <a:ext cx="498600" cy="2608560"/>
          </a:xfrm>
          <a:prstGeom prst="rect">
            <a:avLst/>
          </a:prstGeom>
          <a:solidFill>
            <a:srgbClr val="ccecff"/>
          </a:solid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135</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142</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35</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47</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46</a:t>
            </a:r>
            <a:endParaRPr b="0" lang="en-US" sz="1500" strike="noStrike" u="none">
              <a:solidFill>
                <a:srgbClr val="ffffff"/>
              </a:solidFill>
              <a:effectLst/>
              <a:uFillTx/>
              <a:latin typeface="Times New Roman"/>
            </a:endParaRPr>
          </a:p>
          <a:p>
            <a:pPr algn="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7</a:t>
            </a:r>
            <a:endParaRPr b="0" lang="en-US" sz="15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graphicFrame>
        <p:nvGraphicFramePr>
          <p:cNvPr id="193" name=""/>
          <p:cNvGraphicFramePr/>
          <p:nvPr/>
        </p:nvGraphicFramePr>
        <p:xfrm>
          <a:off x="0" y="0"/>
          <a:ext cx="9144000" cy="6858000"/>
        </p:xfrm>
        <a:graphic>
          <a:graphicData uri="http://schemas.openxmlformats.org/presentationml/2006/ole">
            <p:oleObj progId="PowerPoint.Show.12" r:id="rId1" spid="">
              <p:embed/>
              <p:pic>
                <p:nvPicPr>
                  <p:cNvPr id="194" name="" descr=""/>
                  <p:cNvPicPr/>
                  <p:nvPr/>
                </p:nvPicPr>
                <p:blipFill>
                  <a:blip r:embed="rId2"/>
                  <a:stretch/>
                </p:blipFill>
                <p:spPr>
                  <a:xfrm>
                    <a:off x="0" y="0"/>
                    <a:ext cx="914400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19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00"/>
                </a:solidFill>
                <a:effectLst/>
                <a:uFillTx/>
                <a:latin typeface="Arial"/>
              </a:rPr>
              <a:t>Generators, suppliers and traders can contract as they choose: bilaterally or through Nord Pool</a:t>
            </a:r>
            <a:endParaRPr b="1" lang="en-US" sz="2500" strike="noStrike" u="none">
              <a:solidFill>
                <a:srgbClr val="ffff00"/>
              </a:solidFill>
              <a:effectLst/>
              <a:uFillTx/>
              <a:latin typeface="Arial"/>
            </a:endParaRPr>
          </a:p>
        </p:txBody>
      </p:sp>
      <p:sp>
        <p:nvSpPr>
          <p:cNvPr id="196" name=""/>
          <p:cNvSpPr/>
          <p:nvPr/>
        </p:nvSpPr>
        <p:spPr>
          <a:xfrm>
            <a:off x="1447920" y="1905120"/>
            <a:ext cx="182880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Vertically-integrated</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utilities</a:t>
            </a:r>
            <a:endParaRPr b="0" lang="en-US" sz="1400" strike="noStrike" u="none">
              <a:solidFill>
                <a:srgbClr val="ffffff"/>
              </a:solidFill>
              <a:effectLst/>
              <a:uFillTx/>
              <a:latin typeface="Times New Roman"/>
            </a:endParaRPr>
          </a:p>
        </p:txBody>
      </p:sp>
      <p:sp>
        <p:nvSpPr>
          <p:cNvPr id="197" name=""/>
          <p:cNvSpPr/>
          <p:nvPr/>
        </p:nvSpPr>
        <p:spPr>
          <a:xfrm>
            <a:off x="3505320" y="1905120"/>
            <a:ext cx="228600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Production utilities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and wholesale utilities</a:t>
            </a:r>
            <a:endParaRPr b="0" lang="en-US" sz="1400" strike="noStrike" u="none">
              <a:solidFill>
                <a:srgbClr val="ffffff"/>
              </a:solidFill>
              <a:effectLst/>
              <a:uFillTx/>
              <a:latin typeface="Times New Roman"/>
            </a:endParaRPr>
          </a:p>
        </p:txBody>
      </p:sp>
      <p:sp>
        <p:nvSpPr>
          <p:cNvPr id="198" name=""/>
          <p:cNvSpPr/>
          <p:nvPr/>
        </p:nvSpPr>
        <p:spPr>
          <a:xfrm>
            <a:off x="7086600" y="1905120"/>
            <a:ext cx="121932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Industrial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companies</a:t>
            </a:r>
            <a:endParaRPr b="0" lang="en-US" sz="1400" strike="noStrike" u="none">
              <a:solidFill>
                <a:srgbClr val="ffffff"/>
              </a:solidFill>
              <a:effectLst/>
              <a:uFillTx/>
              <a:latin typeface="Times New Roman"/>
            </a:endParaRPr>
          </a:p>
        </p:txBody>
      </p:sp>
      <p:sp>
        <p:nvSpPr>
          <p:cNvPr id="199" name=""/>
          <p:cNvSpPr/>
          <p:nvPr/>
        </p:nvSpPr>
        <p:spPr>
          <a:xfrm>
            <a:off x="1905120" y="2895480"/>
            <a:ext cx="1295280" cy="838440"/>
          </a:xfrm>
          <a:prstGeom prst="ellipse">
            <a:avLst/>
          </a:prstGeom>
          <a:solidFill>
            <a:srgbClr val="ff99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Power</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exchange</a:t>
            </a:r>
            <a:endParaRPr b="0" lang="en-US" sz="1400" strike="noStrike" u="none">
              <a:solidFill>
                <a:srgbClr val="ffffff"/>
              </a:solidFill>
              <a:effectLst/>
              <a:uFillTx/>
              <a:latin typeface="Times New Roman"/>
            </a:endParaRPr>
          </a:p>
        </p:txBody>
      </p:sp>
      <p:sp>
        <p:nvSpPr>
          <p:cNvPr id="200" name=""/>
          <p:cNvSpPr/>
          <p:nvPr/>
        </p:nvSpPr>
        <p:spPr>
          <a:xfrm>
            <a:off x="5943600" y="3276720"/>
            <a:ext cx="914400" cy="914400"/>
          </a:xfrm>
          <a:prstGeom prst="rect">
            <a:avLst/>
          </a:prstGeom>
          <a:solidFill>
            <a:srgbClr val="c0c0c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Contracts</a:t>
            </a:r>
            <a:endParaRPr b="0" lang="en-US" sz="1400" strike="noStrike" u="none">
              <a:solidFill>
                <a:srgbClr val="ffffff"/>
              </a:solidFill>
              <a:effectLst/>
              <a:uFillTx/>
              <a:latin typeface="Times New Roman"/>
            </a:endParaRPr>
          </a:p>
        </p:txBody>
      </p:sp>
      <p:sp>
        <p:nvSpPr>
          <p:cNvPr id="201" name=""/>
          <p:cNvSpPr/>
          <p:nvPr/>
        </p:nvSpPr>
        <p:spPr>
          <a:xfrm>
            <a:off x="2819520" y="4724280"/>
            <a:ext cx="1752480" cy="457200"/>
          </a:xfrm>
          <a:prstGeom prst="rect">
            <a:avLst/>
          </a:prstGeom>
          <a:solidFill>
            <a:srgbClr val="99cc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Distribution utilities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and traders</a:t>
            </a:r>
            <a:endParaRPr b="0" lang="en-US" sz="1400" strike="noStrike" u="none">
              <a:solidFill>
                <a:srgbClr val="ffffff"/>
              </a:solidFill>
              <a:effectLst/>
              <a:uFillTx/>
              <a:latin typeface="Times New Roman"/>
            </a:endParaRPr>
          </a:p>
        </p:txBody>
      </p:sp>
      <p:sp>
        <p:nvSpPr>
          <p:cNvPr id="202" name=""/>
          <p:cNvSpPr/>
          <p:nvPr/>
        </p:nvSpPr>
        <p:spPr>
          <a:xfrm>
            <a:off x="838080" y="594360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Arial"/>
              </a:rPr>
              <a:t>End </a:t>
            </a:r>
            <a:r>
              <a:rPr b="1" lang="en-US" sz="1400" strike="noStrike" u="none">
                <a:solidFill>
                  <a:srgbClr val="ffff00"/>
                </a:solidFill>
                <a:effectLst/>
                <a:uFillTx/>
                <a:latin typeface="Arial"/>
              </a:rPr>
              <a:t>user</a:t>
            </a:r>
            <a:endParaRPr b="0" lang="en-US" sz="1400" strike="noStrike" u="none">
              <a:solidFill>
                <a:srgbClr val="ffffff"/>
              </a:solidFill>
              <a:effectLst/>
              <a:uFillTx/>
              <a:latin typeface="Times New Roman"/>
            </a:endParaRPr>
          </a:p>
        </p:txBody>
      </p:sp>
      <p:sp>
        <p:nvSpPr>
          <p:cNvPr id="203" name=""/>
          <p:cNvSpPr/>
          <p:nvPr/>
        </p:nvSpPr>
        <p:spPr>
          <a:xfrm>
            <a:off x="2514600" y="594360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204" name=""/>
          <p:cNvSpPr/>
          <p:nvPr/>
        </p:nvSpPr>
        <p:spPr>
          <a:xfrm>
            <a:off x="3886200" y="594360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205" name=""/>
          <p:cNvSpPr/>
          <p:nvPr/>
        </p:nvSpPr>
        <p:spPr>
          <a:xfrm>
            <a:off x="5181480" y="594360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206" name=""/>
          <p:cNvSpPr/>
          <p:nvPr/>
        </p:nvSpPr>
        <p:spPr>
          <a:xfrm>
            <a:off x="6553080" y="5943600"/>
            <a:ext cx="236232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 (same enterprise)</a:t>
            </a:r>
            <a:endParaRPr b="0" lang="en-US" sz="1400" strike="noStrike" u="none">
              <a:solidFill>
                <a:srgbClr val="ffffff"/>
              </a:solidFill>
              <a:effectLst/>
              <a:uFillTx/>
              <a:latin typeface="Times New Roman"/>
            </a:endParaRPr>
          </a:p>
        </p:txBody>
      </p:sp>
      <p:sp>
        <p:nvSpPr>
          <p:cNvPr id="207" name=""/>
          <p:cNvSpPr/>
          <p:nvPr/>
        </p:nvSpPr>
        <p:spPr>
          <a:xfrm>
            <a:off x="7696080" y="2362320"/>
            <a:ext cx="0" cy="35812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08" name=""/>
          <p:cNvSpPr/>
          <p:nvPr/>
        </p:nvSpPr>
        <p:spPr>
          <a:xfrm flipH="1">
            <a:off x="5638320" y="4191120"/>
            <a:ext cx="762120" cy="17524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09" name=""/>
          <p:cNvSpPr/>
          <p:nvPr/>
        </p:nvSpPr>
        <p:spPr>
          <a:xfrm flipH="1">
            <a:off x="4572000" y="3733920"/>
            <a:ext cx="1371600" cy="114300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0" name=""/>
          <p:cNvSpPr/>
          <p:nvPr/>
        </p:nvSpPr>
        <p:spPr>
          <a:xfrm>
            <a:off x="4267080" y="5181480"/>
            <a:ext cx="0" cy="76212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1" name=""/>
          <p:cNvSpPr/>
          <p:nvPr/>
        </p:nvSpPr>
        <p:spPr>
          <a:xfrm>
            <a:off x="2666880" y="3733920"/>
            <a:ext cx="0" cy="2209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2" name=""/>
          <p:cNvSpPr/>
          <p:nvPr/>
        </p:nvSpPr>
        <p:spPr>
          <a:xfrm flipH="1">
            <a:off x="1066680" y="2362320"/>
            <a:ext cx="533520" cy="35812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13" name=""/>
          <p:cNvSpPr/>
          <p:nvPr/>
        </p:nvSpPr>
        <p:spPr>
          <a:xfrm>
            <a:off x="4952880" y="2362320"/>
            <a:ext cx="990720" cy="1066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cxnSp>
        <p:nvCxnSpPr>
          <p:cNvPr id="214" name=""/>
          <p:cNvCxnSpPr>
            <a:stCxn id="196" idx="2"/>
            <a:endCxn id="199" idx="0"/>
          </p:cNvCxnSpPr>
          <p:nvPr/>
        </p:nvCxnSpPr>
        <p:spPr>
          <a:xfrm>
            <a:off x="2361960" y="2361960"/>
            <a:ext cx="191160" cy="533880"/>
          </a:xfrm>
          <a:prstGeom prst="straightConnector1">
            <a:avLst/>
          </a:prstGeom>
          <a:ln w="9360">
            <a:solidFill>
              <a:srgbClr val="ffffff"/>
            </a:solidFill>
            <a:miter/>
            <a:headEnd len="med" type="triangle" w="med"/>
            <a:tailEnd len="med" type="triangle" w="med"/>
          </a:ln>
        </p:spPr>
      </p:cxnSp>
      <p:cxnSp>
        <p:nvCxnSpPr>
          <p:cNvPr id="215" name=""/>
          <p:cNvCxnSpPr>
            <a:endCxn id="199" idx="7"/>
          </p:cNvCxnSpPr>
          <p:nvPr/>
        </p:nvCxnSpPr>
        <p:spPr>
          <a:xfrm flipH="1">
            <a:off x="3010680" y="2361960"/>
            <a:ext cx="1521720" cy="656280"/>
          </a:xfrm>
          <a:prstGeom prst="straightConnector1">
            <a:avLst/>
          </a:prstGeom>
          <a:ln w="9360">
            <a:solidFill>
              <a:srgbClr val="ffffff"/>
            </a:solidFill>
            <a:miter/>
            <a:headEnd len="med" type="triangle" w="med"/>
            <a:tailEnd len="med" type="triangle" w="med"/>
          </a:ln>
        </p:spPr>
      </p:cxnSp>
      <p:cxnSp>
        <p:nvCxnSpPr>
          <p:cNvPr id="216" name=""/>
          <p:cNvCxnSpPr>
            <a:stCxn id="199" idx="6"/>
            <a:endCxn id="198" idx="1"/>
          </p:cNvCxnSpPr>
          <p:nvPr/>
        </p:nvCxnSpPr>
        <p:spPr>
          <a:xfrm flipV="1">
            <a:off x="3200040" y="2133000"/>
            <a:ext cx="3886920" cy="1181880"/>
          </a:xfrm>
          <a:prstGeom prst="straightConnector1">
            <a:avLst/>
          </a:prstGeom>
          <a:ln w="9360">
            <a:solidFill>
              <a:srgbClr val="ffffff"/>
            </a:solidFill>
            <a:miter/>
            <a:headEnd len="med" type="triangle" w="med"/>
            <a:tailEnd len="med" type="triangle" w="med"/>
          </a:ln>
        </p:spPr>
      </p:cxnSp>
      <p:sp>
        <p:nvSpPr>
          <p:cNvPr id="217" name=""/>
          <p:cNvSpPr/>
          <p:nvPr/>
        </p:nvSpPr>
        <p:spPr>
          <a:xfrm>
            <a:off x="151920" y="1905120"/>
            <a:ext cx="1062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Producers</a:t>
            </a:r>
            <a:endParaRPr b="0" lang="en-US" sz="1400" strike="noStrike" u="none">
              <a:solidFill>
                <a:srgbClr val="ffffff"/>
              </a:solidFill>
              <a:effectLst/>
              <a:uFillTx/>
              <a:latin typeface="Times New Roman"/>
            </a:endParaRPr>
          </a:p>
        </p:txBody>
      </p:sp>
      <p:sp>
        <p:nvSpPr>
          <p:cNvPr id="218" name=""/>
          <p:cNvSpPr/>
          <p:nvPr/>
        </p:nvSpPr>
        <p:spPr>
          <a:xfrm>
            <a:off x="227520" y="3962520"/>
            <a:ext cx="1062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Wholesale</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market</a:t>
            </a:r>
            <a:endParaRPr b="0" lang="en-US" sz="1400" strike="noStrike" u="none">
              <a:solidFill>
                <a:srgbClr val="ffffff"/>
              </a:solidFill>
              <a:effectLst/>
              <a:uFillTx/>
              <a:latin typeface="Times New Roman"/>
            </a:endParaRPr>
          </a:p>
        </p:txBody>
      </p:sp>
      <p:sp>
        <p:nvSpPr>
          <p:cNvPr id="219" name=""/>
          <p:cNvSpPr/>
          <p:nvPr/>
        </p:nvSpPr>
        <p:spPr>
          <a:xfrm>
            <a:off x="2971800" y="3657600"/>
            <a:ext cx="838080" cy="1066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000" strike="noStrike" u="none">
                <a:solidFill>
                  <a:srgbClr val="ffff00"/>
                </a:solidFill>
                <a:effectLst/>
                <a:uFillTx/>
                <a:latin typeface="Arial"/>
              </a:rPr>
              <a:t>Nord Pool</a:t>
            </a:r>
            <a:endParaRPr b="1" lang="en-US" sz="3000" strike="noStrike" u="none">
              <a:solidFill>
                <a:srgbClr val="ffff00"/>
              </a:solidFill>
              <a:effectLst/>
              <a:uFillTx/>
              <a:latin typeface="Arial"/>
            </a:endParaRPr>
          </a:p>
        </p:txBody>
      </p:sp>
      <p:sp>
        <p:nvSpPr>
          <p:cNvPr id="2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The world’s first international commodity exchange for electricity power</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Jointly owned by Norwegian and Swedish transmission grid companies</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Conventional market</a:t>
            </a:r>
            <a:br>
              <a:rPr sz="2000"/>
            </a:br>
            <a:r>
              <a:rPr b="1" lang="en-US" sz="2000" strike="noStrike" u="none">
                <a:solidFill>
                  <a:srgbClr val="ffffff"/>
                </a:solidFill>
                <a:effectLst/>
                <a:uFillTx/>
                <a:latin typeface="Arial"/>
              </a:rPr>
              <a:t>- electricity traded as a commodity, but</a:t>
            </a:r>
            <a:br>
              <a:rPr sz="2000"/>
            </a:br>
            <a:r>
              <a:rPr b="1" lang="en-US" sz="2000" strike="noStrike" u="none">
                <a:solidFill>
                  <a:srgbClr val="ffffff"/>
                </a:solidFill>
                <a:effectLst/>
                <a:uFillTx/>
                <a:latin typeface="Arial"/>
              </a:rPr>
              <a:t>- market supports physical operation by the grid companies</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graphicFrame>
        <p:nvGraphicFramePr>
          <p:cNvPr id="222" name=""/>
          <p:cNvGraphicFramePr/>
          <p:nvPr/>
        </p:nvGraphicFramePr>
        <p:xfrm>
          <a:off x="0" y="0"/>
          <a:ext cx="9144000" cy="6858000"/>
        </p:xfrm>
        <a:graphic>
          <a:graphicData uri="http://schemas.openxmlformats.org/presentationml/2006/ole">
            <p:oleObj progId="PowerPoint.Show.12" r:id="rId1" spid="">
              <p:embed/>
              <p:pic>
                <p:nvPicPr>
                  <p:cNvPr id="223" name="" descr=""/>
                  <p:cNvPicPr/>
                  <p:nvPr/>
                </p:nvPicPr>
                <p:blipFill>
                  <a:blip r:embed="rId2"/>
                  <a:stretch/>
                </p:blipFill>
                <p:spPr>
                  <a:xfrm>
                    <a:off x="0" y="0"/>
                    <a:ext cx="914400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24" name=""/>
          <p:cNvSpPr/>
          <p:nvPr/>
        </p:nvSpPr>
        <p:spPr>
          <a:xfrm>
            <a:off x="1474920" y="2017800"/>
            <a:ext cx="2101680" cy="3547800"/>
          </a:xfrm>
          <a:prstGeom prst="rect">
            <a:avLst/>
          </a:prstGeom>
          <a:solidFill>
            <a:srgbClr val="33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25" name="PlaceHolder 1"/>
          <p:cNvSpPr>
            <a:spLocks noGrp="1"/>
          </p:cNvSpPr>
          <p:nvPr>
            <p:ph type="title"/>
          </p:nvPr>
        </p:nvSpPr>
        <p:spPr>
          <a:xfrm>
            <a:off x="797040" y="312840"/>
            <a:ext cx="7772400" cy="536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Day-ahead Spot Market</a:t>
            </a:r>
            <a:endParaRPr b="1" lang="en-US" sz="3000" strike="noStrike" u="none">
              <a:solidFill>
                <a:srgbClr val="ffff00"/>
              </a:solidFill>
              <a:effectLst/>
              <a:uFillTx/>
              <a:latin typeface="Arial"/>
            </a:endParaRPr>
          </a:p>
        </p:txBody>
      </p:sp>
      <p:sp>
        <p:nvSpPr>
          <p:cNvPr id="226" name=""/>
          <p:cNvSpPr/>
          <p:nvPr/>
        </p:nvSpPr>
        <p:spPr>
          <a:xfrm>
            <a:off x="1270080" y="5692680"/>
            <a:ext cx="28656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0</a:t>
            </a:r>
            <a:endParaRPr b="0" lang="en-US" sz="1500" strike="noStrike" u="none">
              <a:solidFill>
                <a:srgbClr val="ffffff"/>
              </a:solidFill>
              <a:effectLst/>
              <a:uFillTx/>
              <a:latin typeface="Times New Roman"/>
            </a:endParaRPr>
          </a:p>
        </p:txBody>
      </p:sp>
      <p:sp>
        <p:nvSpPr>
          <p:cNvPr id="227" name=""/>
          <p:cNvSpPr/>
          <p:nvPr/>
        </p:nvSpPr>
        <p:spPr>
          <a:xfrm>
            <a:off x="1474920" y="1717560"/>
            <a:ext cx="0" cy="3838680"/>
          </a:xfrm>
          <a:prstGeom prst="line">
            <a:avLst/>
          </a:prstGeom>
          <a:ln w="57240">
            <a:solidFill>
              <a:srgbClr val="ff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28" name=""/>
          <p:cNvSpPr/>
          <p:nvPr/>
        </p:nvSpPr>
        <p:spPr>
          <a:xfrm flipV="1">
            <a:off x="1454040" y="5547960"/>
            <a:ext cx="6678720" cy="3240"/>
          </a:xfrm>
          <a:prstGeom prst="line">
            <a:avLst/>
          </a:prstGeom>
          <a:ln w="57240">
            <a:solidFill>
              <a:srgbClr val="ffcc00"/>
            </a:solidFill>
            <a:miter/>
            <a:tailEnd len="med" type="triangle" w="med"/>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Times New Roman"/>
            </a:endParaRPr>
          </a:p>
        </p:txBody>
      </p:sp>
      <p:sp>
        <p:nvSpPr>
          <p:cNvPr id="229" name=""/>
          <p:cNvSpPr/>
          <p:nvPr/>
        </p:nvSpPr>
        <p:spPr>
          <a:xfrm>
            <a:off x="1512720" y="2008080"/>
            <a:ext cx="2082960" cy="0"/>
          </a:xfrm>
          <a:prstGeom prst="line">
            <a:avLst/>
          </a:prstGeom>
          <a:ln w="2844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0" name=""/>
          <p:cNvSpPr/>
          <p:nvPr/>
        </p:nvSpPr>
        <p:spPr>
          <a:xfrm flipH="1">
            <a:off x="3568320" y="2014560"/>
            <a:ext cx="3240" cy="3530520"/>
          </a:xfrm>
          <a:prstGeom prst="line">
            <a:avLst/>
          </a:prstGeom>
          <a:ln w="2844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1" name=""/>
          <p:cNvSpPr/>
          <p:nvPr/>
        </p:nvSpPr>
        <p:spPr>
          <a:xfrm>
            <a:off x="3576600" y="4940280"/>
            <a:ext cx="4302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2" name=""/>
          <p:cNvSpPr/>
          <p:nvPr/>
        </p:nvSpPr>
        <p:spPr>
          <a:xfrm>
            <a:off x="1481040" y="3828960"/>
            <a:ext cx="38052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3" name=""/>
          <p:cNvSpPr/>
          <p:nvPr/>
        </p:nvSpPr>
        <p:spPr>
          <a:xfrm>
            <a:off x="3576600" y="2708280"/>
            <a:ext cx="4302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4" name=""/>
          <p:cNvSpPr/>
          <p:nvPr/>
        </p:nvSpPr>
        <p:spPr>
          <a:xfrm>
            <a:off x="5060880" y="4194000"/>
            <a:ext cx="64476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5" name=""/>
          <p:cNvSpPr/>
          <p:nvPr/>
        </p:nvSpPr>
        <p:spPr>
          <a:xfrm>
            <a:off x="4435560" y="4194000"/>
            <a:ext cx="42048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6" name=""/>
          <p:cNvSpPr/>
          <p:nvPr/>
        </p:nvSpPr>
        <p:spPr>
          <a:xfrm>
            <a:off x="6124680" y="4932360"/>
            <a:ext cx="44928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7" name=""/>
          <p:cNvSpPr/>
          <p:nvPr/>
        </p:nvSpPr>
        <p:spPr>
          <a:xfrm>
            <a:off x="5684760" y="4559400"/>
            <a:ext cx="44928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8" name=""/>
          <p:cNvSpPr/>
          <p:nvPr/>
        </p:nvSpPr>
        <p:spPr>
          <a:xfrm>
            <a:off x="4005360" y="4559400"/>
            <a:ext cx="44928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39" name=""/>
          <p:cNvSpPr/>
          <p:nvPr/>
        </p:nvSpPr>
        <p:spPr>
          <a:xfrm>
            <a:off x="4424400" y="3448080"/>
            <a:ext cx="65232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0" name=""/>
          <p:cNvSpPr/>
          <p:nvPr/>
        </p:nvSpPr>
        <p:spPr>
          <a:xfrm>
            <a:off x="5265720" y="3448080"/>
            <a:ext cx="42876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1" name=""/>
          <p:cNvSpPr/>
          <p:nvPr/>
        </p:nvSpPr>
        <p:spPr>
          <a:xfrm>
            <a:off x="4013280" y="3065400"/>
            <a:ext cx="4284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2" name=""/>
          <p:cNvSpPr/>
          <p:nvPr/>
        </p:nvSpPr>
        <p:spPr>
          <a:xfrm>
            <a:off x="5694480" y="3065400"/>
            <a:ext cx="4284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3" name=""/>
          <p:cNvSpPr/>
          <p:nvPr/>
        </p:nvSpPr>
        <p:spPr>
          <a:xfrm>
            <a:off x="6108840" y="2708280"/>
            <a:ext cx="430200" cy="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4" name=""/>
          <p:cNvSpPr/>
          <p:nvPr/>
        </p:nvSpPr>
        <p:spPr>
          <a:xfrm flipV="1">
            <a:off x="4014720" y="4566960"/>
            <a:ext cx="1800" cy="39348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5" name=""/>
          <p:cNvSpPr/>
          <p:nvPr/>
        </p:nvSpPr>
        <p:spPr>
          <a:xfrm flipV="1">
            <a:off x="6126120" y="4557600"/>
            <a:ext cx="1800" cy="39384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6" name=""/>
          <p:cNvSpPr/>
          <p:nvPr/>
        </p:nvSpPr>
        <p:spPr>
          <a:xfrm flipV="1">
            <a:off x="4443480" y="4184640"/>
            <a:ext cx="1440" cy="39384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7" name=""/>
          <p:cNvSpPr/>
          <p:nvPr/>
        </p:nvSpPr>
        <p:spPr>
          <a:xfrm flipV="1">
            <a:off x="4846680" y="3809880"/>
            <a:ext cx="1440" cy="39384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8" name=""/>
          <p:cNvSpPr/>
          <p:nvPr/>
        </p:nvSpPr>
        <p:spPr>
          <a:xfrm flipV="1">
            <a:off x="5684760" y="4193640"/>
            <a:ext cx="1800" cy="3747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49" name=""/>
          <p:cNvSpPr/>
          <p:nvPr/>
        </p:nvSpPr>
        <p:spPr>
          <a:xfrm flipV="1">
            <a:off x="5056200" y="3435480"/>
            <a:ext cx="3240" cy="76824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0" name=""/>
          <p:cNvSpPr/>
          <p:nvPr/>
        </p:nvSpPr>
        <p:spPr>
          <a:xfrm flipV="1">
            <a:off x="4016520" y="2698920"/>
            <a:ext cx="1440" cy="3873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1" name=""/>
          <p:cNvSpPr/>
          <p:nvPr/>
        </p:nvSpPr>
        <p:spPr>
          <a:xfrm flipV="1">
            <a:off x="6111720" y="2698920"/>
            <a:ext cx="1800" cy="3873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2" name=""/>
          <p:cNvSpPr/>
          <p:nvPr/>
        </p:nvSpPr>
        <p:spPr>
          <a:xfrm flipV="1">
            <a:off x="5692680" y="3060720"/>
            <a:ext cx="1800" cy="3873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3" name=""/>
          <p:cNvSpPr/>
          <p:nvPr/>
        </p:nvSpPr>
        <p:spPr>
          <a:xfrm flipV="1">
            <a:off x="4435560" y="3060720"/>
            <a:ext cx="1440" cy="3873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4" name=""/>
          <p:cNvSpPr/>
          <p:nvPr/>
        </p:nvSpPr>
        <p:spPr>
          <a:xfrm flipV="1">
            <a:off x="5272200" y="3438000"/>
            <a:ext cx="1440" cy="374760"/>
          </a:xfrm>
          <a:prstGeom prst="line">
            <a:avLst/>
          </a:prstGeom>
          <a:ln w="38160">
            <a:solidFill>
              <a:srgbClr val="00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55" name=""/>
          <p:cNvSpPr/>
          <p:nvPr/>
        </p:nvSpPr>
        <p:spPr>
          <a:xfrm>
            <a:off x="743400" y="1384200"/>
            <a:ext cx="64656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Price</a:t>
            </a:r>
            <a:endParaRPr b="0" lang="en-US" sz="1500" strike="noStrike" u="none">
              <a:solidFill>
                <a:srgbClr val="ffffff"/>
              </a:solidFill>
              <a:effectLst/>
              <a:uFillTx/>
              <a:latin typeface="Times New Roman"/>
            </a:endParaRPr>
          </a:p>
        </p:txBody>
      </p:sp>
      <p:sp>
        <p:nvSpPr>
          <p:cNvPr id="256" name=""/>
          <p:cNvSpPr/>
          <p:nvPr/>
        </p:nvSpPr>
        <p:spPr>
          <a:xfrm>
            <a:off x="5071680" y="2330280"/>
            <a:ext cx="112284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Spot Price</a:t>
            </a:r>
            <a:endParaRPr b="0" lang="en-US" sz="1500" strike="noStrike" u="none">
              <a:solidFill>
                <a:srgbClr val="ffffff"/>
              </a:solidFill>
              <a:effectLst/>
              <a:uFillTx/>
              <a:latin typeface="Times New Roman"/>
            </a:endParaRPr>
          </a:p>
        </p:txBody>
      </p:sp>
      <p:sp>
        <p:nvSpPr>
          <p:cNvPr id="257" name=""/>
          <p:cNvSpPr/>
          <p:nvPr/>
        </p:nvSpPr>
        <p:spPr>
          <a:xfrm>
            <a:off x="6352200" y="2705040"/>
            <a:ext cx="164124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Offers to supply</a:t>
            </a:r>
            <a:endParaRPr b="0" lang="en-US" sz="1500" strike="noStrike" u="none">
              <a:solidFill>
                <a:srgbClr val="ffffff"/>
              </a:solidFill>
              <a:effectLst/>
              <a:uFillTx/>
              <a:latin typeface="Times New Roman"/>
            </a:endParaRPr>
          </a:p>
        </p:txBody>
      </p:sp>
      <p:sp>
        <p:nvSpPr>
          <p:cNvPr id="258" name=""/>
          <p:cNvSpPr/>
          <p:nvPr/>
        </p:nvSpPr>
        <p:spPr>
          <a:xfrm>
            <a:off x="6716160" y="5692680"/>
            <a:ext cx="95328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Quantity</a:t>
            </a:r>
            <a:endParaRPr b="0" lang="en-US" sz="1500" strike="noStrike" u="none">
              <a:solidFill>
                <a:srgbClr val="ffffff"/>
              </a:solidFill>
              <a:effectLst/>
              <a:uFillTx/>
              <a:latin typeface="Times New Roman"/>
            </a:endParaRPr>
          </a:p>
        </p:txBody>
      </p:sp>
      <p:sp>
        <p:nvSpPr>
          <p:cNvPr id="259" name=""/>
          <p:cNvSpPr/>
          <p:nvPr/>
        </p:nvSpPr>
        <p:spPr>
          <a:xfrm>
            <a:off x="6715800" y="5057640"/>
            <a:ext cx="121788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ffffff"/>
                </a:solidFill>
                <a:effectLst/>
                <a:uFillTx/>
                <a:latin typeface="Arial"/>
              </a:rPr>
              <a:t>Bids to buy</a:t>
            </a:r>
            <a:endParaRPr b="0" lang="en-US" sz="1500" strike="noStrike" u="none">
              <a:solidFill>
                <a:srgbClr val="ffffff"/>
              </a:solidFill>
              <a:effectLst/>
              <a:uFillTx/>
              <a:latin typeface="Times New Roman"/>
            </a:endParaRPr>
          </a:p>
        </p:txBody>
      </p:sp>
      <p:sp>
        <p:nvSpPr>
          <p:cNvPr id="260" name=""/>
          <p:cNvSpPr/>
          <p:nvPr/>
        </p:nvSpPr>
        <p:spPr>
          <a:xfrm flipH="1">
            <a:off x="5116680" y="2603520"/>
            <a:ext cx="444240" cy="1096920"/>
          </a:xfrm>
          <a:prstGeom prst="line">
            <a:avLst/>
          </a:prstGeom>
          <a:ln w="28440">
            <a:solidFill>
              <a:srgbClr val="ff3300"/>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1" name=""/>
          <p:cNvSpPr/>
          <p:nvPr/>
        </p:nvSpPr>
        <p:spPr>
          <a:xfrm>
            <a:off x="1942920" y="2819520"/>
            <a:ext cx="1133640" cy="551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Bilateral</a:t>
            </a:r>
            <a:endParaRPr b="0" lang="en-US" sz="1500" strike="noStrike" u="none">
              <a:solidFill>
                <a:srgbClr val="ffffff"/>
              </a:solidFill>
              <a:effectLst/>
              <a:uFillTx/>
              <a:latin typeface="Times New Roman"/>
            </a:endParaRPr>
          </a:p>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1500" strike="noStrike" u="none">
                <a:solidFill>
                  <a:srgbClr val="000066"/>
                </a:solidFill>
                <a:effectLst/>
                <a:uFillTx/>
                <a:latin typeface="Arial"/>
              </a:rPr>
              <a:t>Schedules</a:t>
            </a:r>
            <a:endParaRPr b="0" lang="en-US" sz="15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766800" y="309600"/>
            <a:ext cx="7772400" cy="611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The Futures Market</a:t>
            </a:r>
            <a:endParaRPr b="1" lang="en-US" sz="3000" strike="noStrike" u="none">
              <a:solidFill>
                <a:srgbClr val="ffff00"/>
              </a:solidFill>
              <a:effectLst/>
              <a:uFillTx/>
              <a:latin typeface="Arial"/>
            </a:endParaRPr>
          </a:p>
        </p:txBody>
      </p:sp>
      <p:sp>
        <p:nvSpPr>
          <p:cNvPr id="263" name=""/>
          <p:cNvSpPr/>
          <p:nvPr/>
        </p:nvSpPr>
        <p:spPr>
          <a:xfrm>
            <a:off x="4873680" y="1755720"/>
            <a:ext cx="3720960" cy="37972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Can trade up to 3 years in</a:t>
            </a:r>
            <a:endParaRPr b="0" lang="en-US" sz="2000" strike="noStrike" u="none">
              <a:solidFill>
                <a:srgbClr val="ffffff"/>
              </a:solidFill>
              <a:effectLst/>
              <a:uFillTx/>
              <a:latin typeface="Times New Roman"/>
            </a:endParaRPr>
          </a:p>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advance</a:t>
            </a: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Referenced to spot price</a:t>
            </a: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No physical deliveries-</a:t>
            </a:r>
            <a:endParaRPr b="0" lang="en-US" sz="2000" strike="noStrike" u="none">
              <a:solidFill>
                <a:srgbClr val="ffffff"/>
              </a:solidFill>
              <a:effectLst/>
              <a:uFillTx/>
              <a:latin typeface="Times New Roman"/>
            </a:endParaRPr>
          </a:p>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financial settlement</a:t>
            </a: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Allows traders to fix</a:t>
            </a:r>
            <a:endParaRPr b="0" lang="en-US" sz="2000" strike="noStrike" u="none">
              <a:solidFill>
                <a:srgbClr val="ffffff"/>
              </a:solidFill>
              <a:effectLst/>
              <a:uFillTx/>
              <a:latin typeface="Times New Roman"/>
            </a:endParaRPr>
          </a:p>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power prices in advance</a:t>
            </a:r>
            <a:endParaRPr b="0" lang="en-US" sz="2000" strike="noStrike" u="none">
              <a:solidFill>
                <a:srgbClr val="ffffff"/>
              </a:solidFill>
              <a:effectLst/>
              <a:uFillTx/>
              <a:latin typeface="Times New Roman"/>
            </a:endParaRPr>
          </a:p>
        </p:txBody>
      </p:sp>
      <p:sp>
        <p:nvSpPr>
          <p:cNvPr id="264" name=""/>
          <p:cNvSpPr/>
          <p:nvPr/>
        </p:nvSpPr>
        <p:spPr>
          <a:xfrm>
            <a:off x="480960" y="1279440"/>
            <a:ext cx="1224000" cy="28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ffff00"/>
                </a:solidFill>
                <a:effectLst/>
                <a:uFillTx/>
                <a:latin typeface="Arial"/>
              </a:rPr>
              <a:t>Season I</a:t>
            </a:r>
            <a:endParaRPr b="0" lang="en-US" sz="1300" strike="noStrike" u="none">
              <a:solidFill>
                <a:srgbClr val="ffffff"/>
              </a:solidFill>
              <a:effectLst/>
              <a:uFillTx/>
              <a:latin typeface="Times New Roman"/>
            </a:endParaRPr>
          </a:p>
        </p:txBody>
      </p:sp>
      <p:sp>
        <p:nvSpPr>
          <p:cNvPr id="265" name=""/>
          <p:cNvSpPr/>
          <p:nvPr/>
        </p:nvSpPr>
        <p:spPr>
          <a:xfrm>
            <a:off x="1770120" y="1279440"/>
            <a:ext cx="1224000" cy="28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ffff00"/>
                </a:solidFill>
                <a:effectLst/>
                <a:uFillTx/>
                <a:latin typeface="Arial"/>
              </a:rPr>
              <a:t>Season II</a:t>
            </a:r>
            <a:endParaRPr b="0" lang="en-US" sz="1300" strike="noStrike" u="none">
              <a:solidFill>
                <a:srgbClr val="ffffff"/>
              </a:solidFill>
              <a:effectLst/>
              <a:uFillTx/>
              <a:latin typeface="Times New Roman"/>
            </a:endParaRPr>
          </a:p>
        </p:txBody>
      </p:sp>
      <p:sp>
        <p:nvSpPr>
          <p:cNvPr id="266" name=""/>
          <p:cNvSpPr/>
          <p:nvPr/>
        </p:nvSpPr>
        <p:spPr>
          <a:xfrm>
            <a:off x="3021120" y="1279440"/>
            <a:ext cx="1224000" cy="28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ffff00"/>
                </a:solidFill>
                <a:effectLst/>
                <a:uFillTx/>
                <a:latin typeface="Arial"/>
              </a:rPr>
              <a:t>Season III</a:t>
            </a:r>
            <a:endParaRPr b="0" lang="en-US" sz="1300" strike="noStrike" u="none">
              <a:solidFill>
                <a:srgbClr val="ffffff"/>
              </a:solidFill>
              <a:effectLst/>
              <a:uFillTx/>
              <a:latin typeface="Times New Roman"/>
            </a:endParaRPr>
          </a:p>
        </p:txBody>
      </p:sp>
      <p:sp>
        <p:nvSpPr>
          <p:cNvPr id="267" name=""/>
          <p:cNvSpPr/>
          <p:nvPr/>
        </p:nvSpPr>
        <p:spPr>
          <a:xfrm>
            <a:off x="285840" y="5591160"/>
            <a:ext cx="2663640" cy="284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00"/>
                </a:solidFill>
                <a:effectLst/>
                <a:uFillTx/>
                <a:latin typeface="Arial"/>
              </a:rPr>
              <a:t>Week Contract Cash Settled</a:t>
            </a:r>
            <a:endParaRPr b="0" lang="en-US" sz="1300" strike="noStrike" u="none">
              <a:solidFill>
                <a:srgbClr val="ffffff"/>
              </a:solidFill>
              <a:effectLst/>
              <a:uFillTx/>
              <a:latin typeface="Times New Roman"/>
            </a:endParaRPr>
          </a:p>
        </p:txBody>
      </p:sp>
      <p:sp>
        <p:nvSpPr>
          <p:cNvPr id="268" name=""/>
          <p:cNvSpPr/>
          <p:nvPr/>
        </p:nvSpPr>
        <p:spPr>
          <a:xfrm>
            <a:off x="1309680" y="4395960"/>
            <a:ext cx="2130480" cy="284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00"/>
                </a:solidFill>
                <a:effectLst/>
                <a:uFillTx/>
                <a:latin typeface="Arial"/>
              </a:rPr>
              <a:t>4 Weekly Contracts</a:t>
            </a:r>
            <a:endParaRPr b="0" lang="en-US" sz="1300" strike="noStrike" u="none">
              <a:solidFill>
                <a:srgbClr val="ffffff"/>
              </a:solidFill>
              <a:effectLst/>
              <a:uFillTx/>
              <a:latin typeface="Times New Roman"/>
            </a:endParaRPr>
          </a:p>
        </p:txBody>
      </p:sp>
      <p:sp>
        <p:nvSpPr>
          <p:cNvPr id="269" name=""/>
          <p:cNvSpPr/>
          <p:nvPr/>
        </p:nvSpPr>
        <p:spPr>
          <a:xfrm>
            <a:off x="3940200" y="2908440"/>
            <a:ext cx="1206360" cy="284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00"/>
                </a:solidFill>
                <a:effectLst/>
                <a:uFillTx/>
                <a:latin typeface="Arial"/>
              </a:rPr>
              <a:t>4-6 Block</a:t>
            </a:r>
            <a:br>
              <a:rPr sz="1300"/>
            </a:br>
            <a:r>
              <a:rPr b="0" lang="en-US" sz="1300" strike="noStrike" u="none">
                <a:solidFill>
                  <a:srgbClr val="ffff00"/>
                </a:solidFill>
                <a:effectLst/>
                <a:uFillTx/>
                <a:latin typeface="Arial"/>
              </a:rPr>
              <a:t>Contracts</a:t>
            </a:r>
            <a:endParaRPr b="0" lang="en-US" sz="1300" strike="noStrike" u="none">
              <a:solidFill>
                <a:srgbClr val="ffffff"/>
              </a:solidFill>
              <a:effectLst/>
              <a:uFillTx/>
              <a:latin typeface="Times New Roman"/>
            </a:endParaRPr>
          </a:p>
        </p:txBody>
      </p:sp>
      <p:sp>
        <p:nvSpPr>
          <p:cNvPr id="270" name=""/>
          <p:cNvSpPr/>
          <p:nvPr/>
        </p:nvSpPr>
        <p:spPr>
          <a:xfrm>
            <a:off x="542880" y="1550880"/>
            <a:ext cx="1158840" cy="363600"/>
          </a:xfrm>
          <a:prstGeom prst="rect">
            <a:avLst/>
          </a:prstGeom>
          <a:solidFill>
            <a:srgbClr val="ff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1" name=""/>
          <p:cNvSpPr/>
          <p:nvPr/>
        </p:nvSpPr>
        <p:spPr>
          <a:xfrm>
            <a:off x="1768320" y="1550880"/>
            <a:ext cx="1159200" cy="363600"/>
          </a:xfrm>
          <a:prstGeom prst="rect">
            <a:avLst/>
          </a:prstGeom>
          <a:solidFill>
            <a:srgbClr val="ff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2" name=""/>
          <p:cNvSpPr/>
          <p:nvPr/>
        </p:nvSpPr>
        <p:spPr>
          <a:xfrm>
            <a:off x="3002040" y="1550880"/>
            <a:ext cx="1158840" cy="363600"/>
          </a:xfrm>
          <a:prstGeom prst="rect">
            <a:avLst/>
          </a:prstGeom>
          <a:solidFill>
            <a:srgbClr val="ff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3" name=""/>
          <p:cNvSpPr/>
          <p:nvPr/>
        </p:nvSpPr>
        <p:spPr>
          <a:xfrm>
            <a:off x="561960" y="2838600"/>
            <a:ext cx="55260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4" name=""/>
          <p:cNvSpPr/>
          <p:nvPr/>
        </p:nvSpPr>
        <p:spPr>
          <a:xfrm>
            <a:off x="1160640" y="2838600"/>
            <a:ext cx="55224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5" name=""/>
          <p:cNvSpPr/>
          <p:nvPr/>
        </p:nvSpPr>
        <p:spPr>
          <a:xfrm>
            <a:off x="1758960" y="2838600"/>
            <a:ext cx="55260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6" name=""/>
          <p:cNvSpPr/>
          <p:nvPr/>
        </p:nvSpPr>
        <p:spPr>
          <a:xfrm>
            <a:off x="2368440" y="2838600"/>
            <a:ext cx="55260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7" name=""/>
          <p:cNvSpPr/>
          <p:nvPr/>
        </p:nvSpPr>
        <p:spPr>
          <a:xfrm>
            <a:off x="2967120" y="2838600"/>
            <a:ext cx="55224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8" name=""/>
          <p:cNvSpPr/>
          <p:nvPr/>
        </p:nvSpPr>
        <p:spPr>
          <a:xfrm>
            <a:off x="3573360" y="2838600"/>
            <a:ext cx="552600" cy="36324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79" name=""/>
          <p:cNvSpPr/>
          <p:nvPr/>
        </p:nvSpPr>
        <p:spPr>
          <a:xfrm>
            <a:off x="581040" y="4335480"/>
            <a:ext cx="198360" cy="363600"/>
          </a:xfrm>
          <a:prstGeom prst="rect">
            <a:avLst/>
          </a:prstGeom>
          <a:solidFill>
            <a:srgbClr val="ff66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0" name=""/>
          <p:cNvSpPr/>
          <p:nvPr/>
        </p:nvSpPr>
        <p:spPr>
          <a:xfrm>
            <a:off x="825480" y="4335480"/>
            <a:ext cx="198360" cy="363600"/>
          </a:xfrm>
          <a:prstGeom prst="rect">
            <a:avLst/>
          </a:prstGeom>
          <a:solidFill>
            <a:srgbClr val="ff66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1" name=""/>
          <p:cNvSpPr/>
          <p:nvPr/>
        </p:nvSpPr>
        <p:spPr>
          <a:xfrm>
            <a:off x="1079640" y="4335480"/>
            <a:ext cx="198360" cy="363600"/>
          </a:xfrm>
          <a:prstGeom prst="rect">
            <a:avLst/>
          </a:prstGeom>
          <a:solidFill>
            <a:srgbClr val="ff66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2" name=""/>
          <p:cNvSpPr/>
          <p:nvPr/>
        </p:nvSpPr>
        <p:spPr>
          <a:xfrm>
            <a:off x="1333440" y="4335480"/>
            <a:ext cx="198360" cy="363600"/>
          </a:xfrm>
          <a:prstGeom prst="rect">
            <a:avLst/>
          </a:prstGeom>
          <a:solidFill>
            <a:srgbClr val="ff66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83" name=""/>
          <p:cNvSpPr/>
          <p:nvPr/>
        </p:nvSpPr>
        <p:spPr>
          <a:xfrm rot="5400000">
            <a:off x="200520" y="5123520"/>
            <a:ext cx="862200" cy="139680"/>
          </a:xfrm>
          <a:prstGeom prst="rightArrow">
            <a:avLst>
              <a:gd name="adj1" fmla="val 50000"/>
              <a:gd name="adj2" fmla="val 154317"/>
            </a:avLst>
          </a:prstGeom>
          <a:gradFill rotWithShape="0">
            <a:gsLst>
              <a:gs pos="0">
                <a:srgbClr val="bfbfff"/>
              </a:gs>
              <a:gs pos="100000">
                <a:srgbClr val="0000ff"/>
              </a:gs>
            </a:gsLst>
            <a:lin ang="10800000"/>
          </a:gradFill>
          <a:ln w="1260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23040" bIns="23040" anchor="ctr">
            <a:noAutofit/>
          </a:bodyPr>
          <a:p>
            <a:endParaRPr b="0" lang="en-US" sz="2400" strike="noStrike" u="none">
              <a:solidFill>
                <a:srgbClr val="ffffff"/>
              </a:solidFill>
              <a:effectLst/>
              <a:uFillTx/>
              <a:latin typeface="Times New Roman"/>
            </a:endParaRPr>
          </a:p>
        </p:txBody>
      </p:sp>
      <p:sp>
        <p:nvSpPr>
          <p:cNvPr id="284" name=""/>
          <p:cNvSpPr/>
          <p:nvPr/>
        </p:nvSpPr>
        <p:spPr>
          <a:xfrm rot="5400000">
            <a:off x="200520" y="3626640"/>
            <a:ext cx="861840" cy="139680"/>
          </a:xfrm>
          <a:prstGeom prst="rightArrow">
            <a:avLst>
              <a:gd name="adj1" fmla="val 50000"/>
              <a:gd name="adj2" fmla="val 154253"/>
            </a:avLst>
          </a:prstGeom>
          <a:gradFill rotWithShape="0">
            <a:gsLst>
              <a:gs pos="0">
                <a:srgbClr val="bfbfff"/>
              </a:gs>
              <a:gs pos="100000">
                <a:srgbClr val="0000ff"/>
              </a:gs>
            </a:gsLst>
            <a:lin ang="10800000"/>
          </a:gradFill>
          <a:ln w="1260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23040" bIns="23040" anchor="ctr">
            <a:noAutofit/>
          </a:bodyPr>
          <a:p>
            <a:endParaRPr b="0" lang="en-US" sz="2400" strike="noStrike" u="none">
              <a:solidFill>
                <a:srgbClr val="ffffff"/>
              </a:solidFill>
              <a:effectLst/>
              <a:uFillTx/>
              <a:latin typeface="Times New Roman"/>
            </a:endParaRPr>
          </a:p>
        </p:txBody>
      </p:sp>
      <p:sp>
        <p:nvSpPr>
          <p:cNvPr id="285" name=""/>
          <p:cNvSpPr/>
          <p:nvPr/>
        </p:nvSpPr>
        <p:spPr>
          <a:xfrm rot="5400000">
            <a:off x="200520" y="2320200"/>
            <a:ext cx="861840" cy="139680"/>
          </a:xfrm>
          <a:prstGeom prst="rightArrow">
            <a:avLst>
              <a:gd name="adj1" fmla="val 50000"/>
              <a:gd name="adj2" fmla="val 154253"/>
            </a:avLst>
          </a:prstGeom>
          <a:gradFill rotWithShape="0">
            <a:gsLst>
              <a:gs pos="0">
                <a:srgbClr val="bfbfff"/>
              </a:gs>
              <a:gs pos="100000">
                <a:srgbClr val="0000ff"/>
              </a:gs>
            </a:gsLst>
            <a:lin ang="10800000"/>
          </a:gradFill>
          <a:ln w="1260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23040" bIns="23040" anchor="ctr">
            <a:noAutofit/>
          </a:bodyPr>
          <a:p>
            <a:endParaRPr b="0" lang="en-US" sz="2400" strike="noStrike" u="none">
              <a:solidFill>
                <a:srgbClr val="ffffff"/>
              </a:solidFill>
              <a:effectLst/>
              <a:uFillTx/>
              <a:latin typeface="Times New Roman"/>
            </a:endParaRPr>
          </a:p>
        </p:txBody>
      </p:sp>
      <p:sp>
        <p:nvSpPr>
          <p:cNvPr id="286" name=""/>
          <p:cNvSpPr/>
          <p:nvPr/>
        </p:nvSpPr>
        <p:spPr>
          <a:xfrm rot="1086000">
            <a:off x="1701360" y="2313000"/>
            <a:ext cx="2463840" cy="141120"/>
          </a:xfrm>
          <a:prstGeom prst="rightArrow">
            <a:avLst>
              <a:gd name="adj1" fmla="val 50000"/>
              <a:gd name="adj2" fmla="val 436480"/>
            </a:avLst>
          </a:prstGeom>
          <a:gradFill rotWithShape="0">
            <a:gsLst>
              <a:gs pos="0">
                <a:srgbClr val="bfbfff"/>
              </a:gs>
              <a:gs pos="100000">
                <a:srgbClr val="0000ff"/>
              </a:gs>
            </a:gsLst>
            <a:lin ang="10800000"/>
          </a:gradFill>
          <a:ln w="1260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23760" bIns="23760" anchor="ctr">
            <a:noAutofit/>
          </a:bodyPr>
          <a:p>
            <a:endParaRPr b="0" lang="en-US" sz="2400" strike="noStrike" u="none">
              <a:solidFill>
                <a:srgbClr val="ffffff"/>
              </a:solidFill>
              <a:effectLst/>
              <a:uFillTx/>
              <a:latin typeface="Times New Roman"/>
            </a:endParaRPr>
          </a:p>
        </p:txBody>
      </p:sp>
      <p:sp>
        <p:nvSpPr>
          <p:cNvPr id="287" name=""/>
          <p:cNvSpPr/>
          <p:nvPr/>
        </p:nvSpPr>
        <p:spPr>
          <a:xfrm>
            <a:off x="542880" y="4735440"/>
            <a:ext cx="102240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88" name=""/>
          <p:cNvSpPr/>
          <p:nvPr/>
        </p:nvSpPr>
        <p:spPr>
          <a:xfrm>
            <a:off x="542880" y="3246480"/>
            <a:ext cx="355284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89" name=""/>
          <p:cNvSpPr/>
          <p:nvPr/>
        </p:nvSpPr>
        <p:spPr>
          <a:xfrm>
            <a:off x="542880" y="1959120"/>
            <a:ext cx="360828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0" name=""/>
          <p:cNvSpPr/>
          <p:nvPr/>
        </p:nvSpPr>
        <p:spPr>
          <a:xfrm flipV="1">
            <a:off x="1569960" y="4101840"/>
            <a:ext cx="180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1" name=""/>
          <p:cNvSpPr/>
          <p:nvPr/>
        </p:nvSpPr>
        <p:spPr>
          <a:xfrm rot="3431400">
            <a:off x="599760" y="3720960"/>
            <a:ext cx="1165320" cy="108000"/>
          </a:xfrm>
          <a:prstGeom prst="rightArrow">
            <a:avLst>
              <a:gd name="adj1" fmla="val 50000"/>
              <a:gd name="adj2" fmla="val 269750"/>
            </a:avLst>
          </a:prstGeom>
          <a:gradFill rotWithShape="0">
            <a:gsLst>
              <a:gs pos="0">
                <a:srgbClr val="bfbfff"/>
              </a:gs>
              <a:gs pos="100000">
                <a:srgbClr val="0000ff"/>
              </a:gs>
            </a:gsLst>
            <a:lin ang="10800000"/>
          </a:gradFill>
          <a:ln w="1260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7200" bIns="7200" anchor="ctr">
            <a:noAutofit/>
          </a:bodyPr>
          <a:p>
            <a:endParaRPr b="0" lang="en-US" sz="2400" strike="noStrike" u="none">
              <a:solidFill>
                <a:srgbClr val="ffffff"/>
              </a:solidFill>
              <a:effectLst/>
              <a:uFillTx/>
              <a:latin typeface="Times New Roman"/>
            </a:endParaRPr>
          </a:p>
        </p:txBody>
      </p:sp>
      <p:sp>
        <p:nvSpPr>
          <p:cNvPr id="292" name=""/>
          <p:cNvSpPr/>
          <p:nvPr/>
        </p:nvSpPr>
        <p:spPr>
          <a:xfrm flipV="1">
            <a:off x="542880" y="4101840"/>
            <a:ext cx="180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3" name=""/>
          <p:cNvSpPr/>
          <p:nvPr/>
        </p:nvSpPr>
        <p:spPr>
          <a:xfrm flipV="1">
            <a:off x="1141560" y="261432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4" name=""/>
          <p:cNvSpPr/>
          <p:nvPr/>
        </p:nvSpPr>
        <p:spPr>
          <a:xfrm flipV="1">
            <a:off x="1739880" y="261432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5" name=""/>
          <p:cNvSpPr/>
          <p:nvPr/>
        </p:nvSpPr>
        <p:spPr>
          <a:xfrm flipV="1">
            <a:off x="2349360" y="2614320"/>
            <a:ext cx="180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6" name=""/>
          <p:cNvSpPr/>
          <p:nvPr/>
        </p:nvSpPr>
        <p:spPr>
          <a:xfrm flipV="1">
            <a:off x="2948040" y="261432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7" name=""/>
          <p:cNvSpPr/>
          <p:nvPr/>
        </p:nvSpPr>
        <p:spPr>
          <a:xfrm flipV="1">
            <a:off x="3556080" y="261432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8" name=""/>
          <p:cNvSpPr/>
          <p:nvPr/>
        </p:nvSpPr>
        <p:spPr>
          <a:xfrm flipV="1">
            <a:off x="1741320" y="1317240"/>
            <a:ext cx="180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9" name=""/>
          <p:cNvSpPr/>
          <p:nvPr/>
        </p:nvSpPr>
        <p:spPr>
          <a:xfrm flipV="1">
            <a:off x="2975040" y="131724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0" name=""/>
          <p:cNvSpPr/>
          <p:nvPr/>
        </p:nvSpPr>
        <p:spPr>
          <a:xfrm flipV="1">
            <a:off x="1298520" y="4101840"/>
            <a:ext cx="180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1" name=""/>
          <p:cNvSpPr/>
          <p:nvPr/>
        </p:nvSpPr>
        <p:spPr>
          <a:xfrm flipV="1">
            <a:off x="1044720" y="410184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2" name=""/>
          <p:cNvSpPr/>
          <p:nvPr/>
        </p:nvSpPr>
        <p:spPr>
          <a:xfrm flipV="1">
            <a:off x="800280" y="4101840"/>
            <a:ext cx="1440" cy="63180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graphicFrame>
        <p:nvGraphicFramePr>
          <p:cNvPr id="303" name=""/>
          <p:cNvGraphicFramePr/>
          <p:nvPr/>
        </p:nvGraphicFramePr>
        <p:xfrm>
          <a:off x="762120" y="1220760"/>
          <a:ext cx="7696080" cy="5132520"/>
        </p:xfrm>
        <a:graphic>
          <a:graphicData uri="http://schemas.openxmlformats.org/presentationml/2006/ole">
            <p:oleObj r:id="rId1" spid="">
              <p:embed/>
              <p:pic>
                <p:nvPicPr>
                  <p:cNvPr id="304" name="" descr=""/>
                  <p:cNvPicPr/>
                  <p:nvPr/>
                </p:nvPicPr>
                <p:blipFill>
                  <a:blip r:embed="rId2"/>
                  <a:stretch/>
                </p:blipFill>
                <p:spPr>
                  <a:xfrm>
                    <a:off x="762120" y="1220760"/>
                    <a:ext cx="7696080" cy="5132520"/>
                  </a:xfrm>
                  <a:prstGeom prst="rect">
                    <a:avLst/>
                  </a:prstGeom>
                  <a:noFill/>
                  <a:ln w="0">
                    <a:noFill/>
                  </a:ln>
                </p:spPr>
              </p:pic>
            </p:oleObj>
          </a:graphicData>
        </a:graphic>
      </p:graphicFrame>
      <p:sp>
        <p:nvSpPr>
          <p:cNvPr id="305" name=""/>
          <p:cNvSpPr/>
          <p:nvPr/>
        </p:nvSpPr>
        <p:spPr>
          <a:xfrm>
            <a:off x="2057400" y="2057400"/>
            <a:ext cx="2666880" cy="1219320"/>
          </a:xfrm>
          <a:prstGeom prst="rect">
            <a:avLst/>
          </a:prstGeom>
          <a:solidFill>
            <a:srgbClr val="ffffff"/>
          </a:solidFill>
          <a:ln w="9360">
            <a:solidFill>
              <a:srgbClr val="ffffff"/>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06"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300" strike="noStrike" u="none">
                <a:solidFill>
                  <a:srgbClr val="ffff00"/>
                </a:solidFill>
                <a:effectLst/>
                <a:uFillTx/>
                <a:latin typeface="Arial"/>
              </a:rPr>
              <a:t>Volumes traded in Nord Pool are increasing every year, leading to more sophisticated financial trading</a:t>
            </a:r>
            <a:endParaRPr b="1" lang="en-US" sz="2300" strike="noStrike" u="none">
              <a:solidFill>
                <a:srgbClr val="ffff00"/>
              </a:solidFill>
              <a:effectLst/>
              <a:uFillTx/>
              <a:latin typeface="Arial"/>
            </a:endParaRPr>
          </a:p>
        </p:txBody>
      </p:sp>
      <p:sp>
        <p:nvSpPr>
          <p:cNvPr id="307" name=""/>
          <p:cNvSpPr/>
          <p:nvPr/>
        </p:nvSpPr>
        <p:spPr>
          <a:xfrm>
            <a:off x="2133720" y="2209680"/>
            <a:ext cx="228600" cy="228600"/>
          </a:xfrm>
          <a:prstGeom prst="rect">
            <a:avLst/>
          </a:prstGeom>
          <a:solidFill>
            <a:srgbClr val="00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08" name=""/>
          <p:cNvSpPr/>
          <p:nvPr/>
        </p:nvSpPr>
        <p:spPr>
          <a:xfrm>
            <a:off x="2133720" y="2590920"/>
            <a:ext cx="228600" cy="228600"/>
          </a:xfrm>
          <a:prstGeom prst="rect">
            <a:avLst/>
          </a:prstGeom>
          <a:solidFill>
            <a:srgbClr val="ffcc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09" name=""/>
          <p:cNvSpPr/>
          <p:nvPr/>
        </p:nvSpPr>
        <p:spPr>
          <a:xfrm>
            <a:off x="2408760" y="2239920"/>
            <a:ext cx="519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Spot</a:t>
            </a:r>
            <a:endParaRPr b="0" lang="en-US" sz="1200" strike="noStrike" u="none">
              <a:solidFill>
                <a:srgbClr val="ffffff"/>
              </a:solidFill>
              <a:effectLst/>
              <a:uFillTx/>
              <a:latin typeface="Times New Roman"/>
            </a:endParaRPr>
          </a:p>
        </p:txBody>
      </p:sp>
      <p:sp>
        <p:nvSpPr>
          <p:cNvPr id="310" name=""/>
          <p:cNvSpPr/>
          <p:nvPr/>
        </p:nvSpPr>
        <p:spPr>
          <a:xfrm>
            <a:off x="2408400" y="2590920"/>
            <a:ext cx="7394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Futures</a:t>
            </a:r>
            <a:endParaRPr b="0" lang="en-US" sz="1200" strike="noStrike" u="none">
              <a:solidFill>
                <a:srgbClr val="ffffff"/>
              </a:solidFill>
              <a:effectLst/>
              <a:uFillTx/>
              <a:latin typeface="Times New Roman"/>
            </a:endParaRPr>
          </a:p>
        </p:txBody>
      </p:sp>
      <p:sp>
        <p:nvSpPr>
          <p:cNvPr id="311" name=""/>
          <p:cNvSpPr/>
          <p:nvPr/>
        </p:nvSpPr>
        <p:spPr>
          <a:xfrm>
            <a:off x="2133720" y="2971800"/>
            <a:ext cx="228600" cy="228600"/>
          </a:xfrm>
          <a:prstGeom prst="rect">
            <a:avLst/>
          </a:prstGeom>
          <a:solidFill>
            <a:srgbClr val="ff00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12" name=""/>
          <p:cNvSpPr/>
          <p:nvPr/>
        </p:nvSpPr>
        <p:spPr>
          <a:xfrm>
            <a:off x="2407680" y="2925720"/>
            <a:ext cx="1975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OTC Options (estimated)</a:t>
            </a:r>
            <a:endParaRPr b="0" lang="en-US" sz="1200" strike="noStrike" u="none">
              <a:solidFill>
                <a:srgbClr val="ffffff"/>
              </a:solidFill>
              <a:effectLst/>
              <a:uFillTx/>
              <a:latin typeface="Times New Roman"/>
            </a:endParaRPr>
          </a:p>
        </p:txBody>
      </p:sp>
      <p:sp>
        <p:nvSpPr>
          <p:cNvPr id="313" name=""/>
          <p:cNvSpPr/>
          <p:nvPr/>
        </p:nvSpPr>
        <p:spPr>
          <a:xfrm>
            <a:off x="689760" y="3567240"/>
            <a:ext cx="510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ffffff"/>
                </a:solidFill>
                <a:effectLst/>
                <a:uFillTx/>
                <a:latin typeface="Arial"/>
              </a:rPr>
              <a:t>TWh</a:t>
            </a:r>
            <a:endParaRPr b="0" lang="en-US" sz="1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Key Success Factors for Competitive Electricity Markets</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14" name="PlaceHolder 1"/>
          <p:cNvSpPr>
            <a:spLocks noGrp="1"/>
          </p:cNvSpPr>
          <p:nvPr>
            <p:ph type="title"/>
          </p:nvPr>
        </p:nvSpPr>
        <p:spPr>
          <a:xfrm>
            <a:off x="685800" y="609120"/>
            <a:ext cx="7772400" cy="660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Generator Competition</a:t>
            </a:r>
            <a:endParaRPr b="1" lang="en-US" sz="3000" strike="noStrike" u="none">
              <a:solidFill>
                <a:srgbClr val="ffff00"/>
              </a:solidFill>
              <a:effectLst/>
              <a:uFillTx/>
              <a:latin typeface="Arial"/>
            </a:endParaRPr>
          </a:p>
        </p:txBody>
      </p:sp>
      <p:graphicFrame>
        <p:nvGraphicFramePr>
          <p:cNvPr id="315" name=""/>
          <p:cNvGraphicFramePr/>
          <p:nvPr/>
        </p:nvGraphicFramePr>
        <p:xfrm>
          <a:off x="2138400" y="1447920"/>
          <a:ext cx="4567320" cy="4647960"/>
        </p:xfrm>
        <a:graphic>
          <a:graphicData uri="http://schemas.openxmlformats.org/presentationml/2006/ole">
            <p:oleObj r:id="rId1" spid="">
              <p:embed/>
              <p:pic>
                <p:nvPicPr>
                  <p:cNvPr id="316" name="" descr=""/>
                  <p:cNvPicPr/>
                  <p:nvPr/>
                </p:nvPicPr>
                <p:blipFill>
                  <a:blip r:embed="rId2"/>
                  <a:stretch/>
                </p:blipFill>
                <p:spPr>
                  <a:xfrm>
                    <a:off x="2138400" y="1447920"/>
                    <a:ext cx="4567320" cy="4647960"/>
                  </a:xfrm>
                  <a:prstGeom prst="rect">
                    <a:avLst/>
                  </a:prstGeom>
                  <a:noFill/>
                  <a:ln w="0">
                    <a:noFill/>
                  </a:ln>
                </p:spPr>
              </p:pic>
            </p:oleObj>
          </a:graphicData>
        </a:graphic>
      </p:graphicFrame>
      <p:sp>
        <p:nvSpPr>
          <p:cNvPr id="317" name=""/>
          <p:cNvSpPr/>
          <p:nvPr/>
        </p:nvSpPr>
        <p:spPr>
          <a:xfrm>
            <a:off x="3120480" y="1752480"/>
            <a:ext cx="2598480" cy="429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sng">
                <a:solidFill>
                  <a:srgbClr val="00ffff"/>
                </a:solidFill>
                <a:effectLst/>
                <a:uFillTx/>
                <a:latin typeface="Arial"/>
              </a:rPr>
              <a:t>Norway &amp; Sweden</a:t>
            </a:r>
            <a:endParaRPr b="0" lang="en-US" sz="2200" strike="noStrike" u="none">
              <a:solidFill>
                <a:srgbClr val="ffffff"/>
              </a:solidFill>
              <a:effectLst/>
              <a:uFillTx/>
              <a:latin typeface="Times New Roman"/>
            </a:endParaRPr>
          </a:p>
        </p:txBody>
      </p:sp>
      <p:sp>
        <p:nvSpPr>
          <p:cNvPr id="318" name=""/>
          <p:cNvSpPr/>
          <p:nvPr/>
        </p:nvSpPr>
        <p:spPr>
          <a:xfrm>
            <a:off x="5379120" y="2819520"/>
            <a:ext cx="10242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All (56) others</a:t>
            </a:r>
            <a:endParaRPr b="0" lang="en-US" sz="1000" strike="noStrike" u="none">
              <a:solidFill>
                <a:srgbClr val="ffffff"/>
              </a:solidFill>
              <a:effectLst/>
              <a:uFillTx/>
              <a:latin typeface="Times New Roman"/>
            </a:endParaRPr>
          </a:p>
        </p:txBody>
      </p:sp>
      <p:sp>
        <p:nvSpPr>
          <p:cNvPr id="319" name=""/>
          <p:cNvSpPr/>
          <p:nvPr/>
        </p:nvSpPr>
        <p:spPr>
          <a:xfrm>
            <a:off x="5118480" y="4495680"/>
            <a:ext cx="749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Vattenfall</a:t>
            </a:r>
            <a:endParaRPr b="0" lang="en-US" sz="1000" strike="noStrike" u="none">
              <a:solidFill>
                <a:srgbClr val="ffffff"/>
              </a:solidFill>
              <a:effectLst/>
              <a:uFillTx/>
              <a:latin typeface="Times New Roman"/>
            </a:endParaRPr>
          </a:p>
        </p:txBody>
      </p:sp>
      <p:sp>
        <p:nvSpPr>
          <p:cNvPr id="320" name=""/>
          <p:cNvSpPr/>
          <p:nvPr/>
        </p:nvSpPr>
        <p:spPr>
          <a:xfrm>
            <a:off x="2964600" y="4495680"/>
            <a:ext cx="693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Statkraft</a:t>
            </a:r>
            <a:endParaRPr b="0" lang="en-US" sz="1000" strike="noStrike" u="none">
              <a:solidFill>
                <a:srgbClr val="ffffff"/>
              </a:solidFill>
              <a:effectLst/>
              <a:uFillTx/>
              <a:latin typeface="Times New Roman"/>
            </a:endParaRPr>
          </a:p>
        </p:txBody>
      </p:sp>
      <p:sp>
        <p:nvSpPr>
          <p:cNvPr id="321" name=""/>
          <p:cNvSpPr/>
          <p:nvPr/>
        </p:nvSpPr>
        <p:spPr>
          <a:xfrm>
            <a:off x="3881880" y="2577960"/>
            <a:ext cx="11505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Hafslund Energi</a:t>
            </a:r>
            <a:endParaRPr b="0" lang="en-US" sz="1000" strike="noStrike" u="none">
              <a:solidFill>
                <a:srgbClr val="ffffff"/>
              </a:solidFill>
              <a:effectLst/>
              <a:uFillTx/>
              <a:latin typeface="Times New Roman"/>
            </a:endParaRPr>
          </a:p>
        </p:txBody>
      </p:sp>
      <p:sp>
        <p:nvSpPr>
          <p:cNvPr id="322" name=""/>
          <p:cNvSpPr/>
          <p:nvPr/>
        </p:nvSpPr>
        <p:spPr>
          <a:xfrm>
            <a:off x="1841400" y="3193920"/>
            <a:ext cx="82728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Stockholm</a:t>
            </a:r>
            <a:endParaRPr b="0" lang="en-US" sz="1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Energi</a:t>
            </a:r>
            <a:endParaRPr b="0" lang="en-US" sz="1000" strike="noStrike" u="none">
              <a:solidFill>
                <a:srgbClr val="ffffff"/>
              </a:solidFill>
              <a:effectLst/>
              <a:uFillTx/>
              <a:latin typeface="Times New Roman"/>
            </a:endParaRPr>
          </a:p>
        </p:txBody>
      </p:sp>
      <p:sp>
        <p:nvSpPr>
          <p:cNvPr id="323" name=""/>
          <p:cNvSpPr/>
          <p:nvPr/>
        </p:nvSpPr>
        <p:spPr>
          <a:xfrm>
            <a:off x="1673640" y="3000240"/>
            <a:ext cx="1199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Gullspangs Kraft</a:t>
            </a:r>
            <a:endParaRPr b="0" lang="en-US" sz="1000" strike="noStrike" u="none">
              <a:solidFill>
                <a:srgbClr val="ffffff"/>
              </a:solidFill>
              <a:effectLst/>
              <a:uFillTx/>
              <a:latin typeface="Times New Roman"/>
            </a:endParaRPr>
          </a:p>
        </p:txBody>
      </p:sp>
      <p:sp>
        <p:nvSpPr>
          <p:cNvPr id="324" name=""/>
          <p:cNvSpPr/>
          <p:nvPr/>
        </p:nvSpPr>
        <p:spPr>
          <a:xfrm>
            <a:off x="2775960" y="2882880"/>
            <a:ext cx="806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Sira-Kvina</a:t>
            </a:r>
            <a:endParaRPr b="0" lang="en-US" sz="1000" strike="noStrike" u="none">
              <a:solidFill>
                <a:srgbClr val="ffffff"/>
              </a:solidFill>
              <a:effectLst/>
              <a:uFillTx/>
              <a:latin typeface="Times New Roman"/>
            </a:endParaRPr>
          </a:p>
        </p:txBody>
      </p:sp>
      <p:sp>
        <p:nvSpPr>
          <p:cNvPr id="325" name=""/>
          <p:cNvSpPr/>
          <p:nvPr/>
        </p:nvSpPr>
        <p:spPr>
          <a:xfrm>
            <a:off x="3187800" y="2743200"/>
            <a:ext cx="12351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Bergenshalvøens</a:t>
            </a:r>
            <a:endParaRPr b="0" lang="en-US" sz="1000" strike="noStrike" u="none">
              <a:solidFill>
                <a:srgbClr val="ffffff"/>
              </a:solidFill>
              <a:effectLst/>
              <a:uFillTx/>
              <a:latin typeface="Times New Roman"/>
            </a:endParaRPr>
          </a:p>
        </p:txBody>
      </p:sp>
      <p:sp>
        <p:nvSpPr>
          <p:cNvPr id="326" name=""/>
          <p:cNvSpPr/>
          <p:nvPr/>
        </p:nvSpPr>
        <p:spPr>
          <a:xfrm>
            <a:off x="1752120" y="3782880"/>
            <a:ext cx="686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Arial"/>
              </a:rPr>
              <a:t>Sydkraft</a:t>
            </a:r>
            <a:endParaRPr b="0" lang="en-US" sz="1000" strike="noStrike" u="none">
              <a:solidFill>
                <a:srgbClr val="ffffff"/>
              </a:solidFill>
              <a:effectLst/>
              <a:uFillTx/>
              <a:latin typeface="Times New Roman"/>
            </a:endParaRPr>
          </a:p>
        </p:txBody>
      </p:sp>
      <p:sp>
        <p:nvSpPr>
          <p:cNvPr id="327" name=""/>
          <p:cNvSpPr/>
          <p:nvPr/>
        </p:nvSpPr>
        <p:spPr>
          <a:xfrm>
            <a:off x="6535080" y="3581280"/>
            <a:ext cx="23025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rial"/>
              </a:rPr>
              <a:t>Percentage of price</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ff"/>
                </a:solidFill>
                <a:effectLst/>
                <a:uFillTx/>
                <a:latin typeface="Arial"/>
              </a:rPr>
              <a:t>setting generation</a:t>
            </a:r>
            <a:endParaRPr b="0" lang="en-US" sz="1800" strike="noStrike" u="none">
              <a:solidFill>
                <a:srgbClr val="ffffff"/>
              </a:solidFill>
              <a:effectLst/>
              <a:uFillTx/>
              <a:latin typeface="Times New Roman"/>
            </a:endParaRPr>
          </a:p>
        </p:txBody>
      </p:sp>
      <p:sp>
        <p:nvSpPr>
          <p:cNvPr id="328" name=""/>
          <p:cNvSpPr/>
          <p:nvPr/>
        </p:nvSpPr>
        <p:spPr>
          <a:xfrm>
            <a:off x="877320" y="5333040"/>
            <a:ext cx="6795720" cy="13136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Many producers facilitates competition in generation</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In general no single generator or group of generators can</a:t>
            </a:r>
            <a:br>
              <a:rPr sz="2000"/>
            </a:br>
            <a:r>
              <a:rPr b="0" lang="en-GB" sz="2000" strike="noStrike" u="none">
                <a:solidFill>
                  <a:srgbClr val="ffff00"/>
                </a:solidFill>
                <a:effectLst/>
                <a:uFillTx/>
                <a:latin typeface="Arial"/>
              </a:rPr>
              <a:t>     manipulate the Nord Pool system price</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Development</a:t>
            </a:r>
            <a:r>
              <a:rPr b="1" lang="en-US" sz="3000" strike="noStrike" u="none">
                <a:solidFill>
                  <a:srgbClr val="ffff00"/>
                </a:solidFill>
                <a:effectLst/>
                <a:uFillTx/>
                <a:latin typeface="Arial"/>
              </a:rPr>
              <a:t> </a:t>
            </a:r>
            <a:r>
              <a:rPr b="1" lang="en-US" sz="3000" strike="noStrike" u="none">
                <a:solidFill>
                  <a:srgbClr val="ffff00"/>
                </a:solidFill>
                <a:effectLst/>
                <a:uFillTx/>
                <a:latin typeface="Arial"/>
              </a:rPr>
              <a:t>of Retail Competition</a:t>
            </a:r>
            <a:endParaRPr b="1" lang="en-US" sz="3000" strike="noStrike" u="none">
              <a:solidFill>
                <a:srgbClr val="ffff00"/>
              </a:solidFill>
              <a:effectLst/>
              <a:uFillTx/>
              <a:latin typeface="Arial"/>
            </a:endParaRPr>
          </a:p>
        </p:txBody>
      </p:sp>
      <p:sp>
        <p:nvSpPr>
          <p:cNvPr id="330" name=""/>
          <p:cNvSpPr/>
          <p:nvPr/>
        </p:nvSpPr>
        <p:spPr>
          <a:xfrm>
            <a:off x="914400" y="2071800"/>
            <a:ext cx="7775640" cy="3753000"/>
          </a:xfrm>
          <a:prstGeom prst="rect">
            <a:avLst/>
          </a:prstGeom>
          <a:noFill/>
          <a:ln w="0">
            <a:noFill/>
          </a:ln>
        </p:spPr>
        <p:style>
          <a:lnRef idx="0"/>
          <a:fillRef idx="0"/>
          <a:effectRef idx="0"/>
          <a:fontRef idx="minor"/>
        </p:style>
        <p:txBody>
          <a:bodyPr lIns="90000" rIns="90000" tIns="46800" bIns="46800" anchor="t">
            <a:spAutoFit/>
          </a:bodyPr>
          <a:p>
            <a:pPr>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Times New Roman"/>
              </a:rPr>
              <a:t> </a:t>
            </a:r>
            <a:r>
              <a:rPr b="1" lang="en-US" sz="2000" strike="noStrike" u="none">
                <a:solidFill>
                  <a:srgbClr val="ffffff"/>
                </a:solidFill>
                <a:effectLst/>
                <a:uFillTx/>
                <a:latin typeface="Arial"/>
              </a:rPr>
              <a:t>By end-1998 all consumers, including households, were</a:t>
            </a:r>
            <a:br>
              <a:rPr sz="2000"/>
            </a:br>
            <a:r>
              <a:rPr b="1" lang="en-US" sz="2000" strike="noStrike" u="none">
                <a:solidFill>
                  <a:srgbClr val="ffffff"/>
                </a:solidFill>
                <a:effectLst/>
                <a:uFillTx/>
                <a:latin typeface="Arial"/>
              </a:rPr>
              <a:t>     legally able to change supplier in Norway, Sweden and</a:t>
            </a:r>
            <a:br>
              <a:rPr sz="2000"/>
            </a:br>
            <a:r>
              <a:rPr b="1" lang="en-US" sz="2000" strike="noStrike" u="none">
                <a:solidFill>
                  <a:srgbClr val="ffffff"/>
                </a:solidFill>
                <a:effectLst/>
                <a:uFillTx/>
                <a:latin typeface="Arial"/>
              </a:rPr>
              <a:t>     Finland</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Metering requirements have acted as a barrier to effective</a:t>
            </a:r>
            <a:br>
              <a:rPr sz="2000"/>
            </a:br>
            <a:r>
              <a:rPr b="1" lang="en-US" sz="2000" strike="noStrike" u="none">
                <a:solidFill>
                  <a:srgbClr val="ffffff"/>
                </a:solidFill>
                <a:effectLst/>
                <a:uFillTx/>
                <a:latin typeface="Arial"/>
              </a:rPr>
              <a:t>     competition for small consumers but are being removed</a:t>
            </a:r>
            <a:br>
              <a:rPr sz="2000"/>
            </a:br>
            <a:r>
              <a:rPr b="1" lang="en-US" sz="2000" strike="noStrike" u="none">
                <a:solidFill>
                  <a:srgbClr val="ffffff"/>
                </a:solidFill>
                <a:effectLst/>
                <a:uFillTx/>
                <a:latin typeface="Arial"/>
              </a:rPr>
              <a:t>     (e.g. Swedish requirement to buy a new meter whenever</a:t>
            </a:r>
            <a:br>
              <a:rPr sz="2000"/>
            </a:br>
            <a:r>
              <a:rPr b="1" lang="en-US" sz="2000" strike="noStrike" u="none">
                <a:solidFill>
                  <a:srgbClr val="ffffff"/>
                </a:solidFill>
                <a:effectLst/>
                <a:uFillTx/>
                <a:latin typeface="Arial"/>
              </a:rPr>
              <a:t>     changing supplier will be abolished from 1 November 1999)</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Only consumers above 100 GWh per annum can choose</a:t>
            </a:r>
            <a:br>
              <a:rPr sz="2000"/>
            </a:br>
            <a:r>
              <a:rPr b="1" lang="en-US" sz="2000" strike="noStrike" u="none">
                <a:solidFill>
                  <a:srgbClr val="ffffff"/>
                </a:solidFill>
                <a:effectLst/>
                <a:uFillTx/>
                <a:latin typeface="Arial"/>
              </a:rPr>
              <a:t>     supplier in Denmark, but there will be full retail competition</a:t>
            </a:r>
            <a:br>
              <a:rPr sz="2000"/>
            </a:br>
            <a:r>
              <a:rPr b="1" lang="en-US" sz="2000" strike="noStrike" u="none">
                <a:solidFill>
                  <a:srgbClr val="ffffff"/>
                </a:solidFill>
                <a:effectLst/>
                <a:uFillTx/>
                <a:latin typeface="Arial"/>
              </a:rPr>
              <a:t>     by January, 2001</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1" name="PlaceHolder 1"/>
          <p:cNvSpPr>
            <a:spLocks noGrp="1"/>
          </p:cNvSpPr>
          <p:nvPr>
            <p:ph type="title"/>
          </p:nvPr>
        </p:nvSpPr>
        <p:spPr>
          <a:xfrm>
            <a:off x="685800" y="380880"/>
            <a:ext cx="7772400" cy="13716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The Regulatory Framework</a:t>
            </a:r>
            <a:endParaRPr b="1" lang="en-US" sz="3000" strike="noStrike" u="none">
              <a:solidFill>
                <a:srgbClr val="ffff00"/>
              </a:solidFill>
              <a:effectLst/>
              <a:uFillTx/>
              <a:latin typeface="Arial"/>
            </a:endParaRPr>
          </a:p>
        </p:txBody>
      </p:sp>
      <p:sp>
        <p:nvSpPr>
          <p:cNvPr id="332" name=""/>
          <p:cNvSpPr/>
          <p:nvPr/>
        </p:nvSpPr>
        <p:spPr>
          <a:xfrm>
            <a:off x="898560" y="1600200"/>
            <a:ext cx="7711920" cy="49726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a:t>
            </a:r>
            <a:r>
              <a:rPr b="1" lang="en-US" sz="2000" strike="noStrike" u="none">
                <a:solidFill>
                  <a:srgbClr val="ffffff"/>
                </a:solidFill>
                <a:effectLst/>
                <a:uFillTx/>
                <a:latin typeface="Arial"/>
              </a:rPr>
              <a:t>Independent regulatory bodies responsible for regulation</a:t>
            </a:r>
            <a:br>
              <a:rPr sz="2000"/>
            </a:br>
            <a:r>
              <a:rPr b="1" lang="en-US" sz="2000" strike="noStrike" u="none">
                <a:solidFill>
                  <a:srgbClr val="ffffff"/>
                </a:solidFill>
                <a:effectLst/>
                <a:uFillTx/>
                <a:latin typeface="Arial"/>
              </a:rPr>
              <a:t>     of monopoly network operations e.g. NVE (Norway),</a:t>
            </a:r>
            <a:br>
              <a:rPr sz="2000"/>
            </a:br>
            <a:r>
              <a:rPr b="1" lang="en-US" sz="2000" strike="noStrike" u="none">
                <a:solidFill>
                  <a:srgbClr val="ffffff"/>
                </a:solidFill>
                <a:effectLst/>
                <a:uFillTx/>
                <a:latin typeface="Arial"/>
              </a:rPr>
              <a:t>     Electricity Market Authority (Finland)</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Regulators issue licenses to network operators and grant</a:t>
            </a:r>
            <a:br>
              <a:rPr sz="2000"/>
            </a:br>
            <a:r>
              <a:rPr b="1" lang="en-US" sz="2000" strike="noStrike" u="none">
                <a:solidFill>
                  <a:srgbClr val="ffffff"/>
                </a:solidFill>
                <a:effectLst/>
                <a:uFillTx/>
                <a:latin typeface="Arial"/>
              </a:rPr>
              <a:t>     permits for construction of new lines</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Electricity rate regulation of network operators has</a:t>
            </a:r>
            <a:br>
              <a:rPr sz="2000"/>
            </a:br>
            <a:r>
              <a:rPr b="1" lang="en-US" sz="2000" strike="noStrike" u="none">
                <a:solidFill>
                  <a:srgbClr val="ffffff"/>
                </a:solidFill>
                <a:effectLst/>
                <a:uFillTx/>
                <a:latin typeface="Arial"/>
              </a:rPr>
              <a:t>     traditionally been  passive, based on cost of service</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Norway now has incentive-based regulation of networks,</a:t>
            </a:r>
            <a:br>
              <a:rPr sz="2000"/>
            </a:br>
            <a:r>
              <a:rPr b="1" lang="en-US" sz="2000" strike="noStrike" u="none">
                <a:solidFill>
                  <a:srgbClr val="ffffff"/>
                </a:solidFill>
                <a:effectLst/>
                <a:uFillTx/>
                <a:latin typeface="Arial"/>
              </a:rPr>
              <a:t>     based on benchmarking, to encourage efficiency and</a:t>
            </a:r>
            <a:br>
              <a:rPr sz="2000"/>
            </a:br>
            <a:r>
              <a:rPr b="1" lang="en-US" sz="2000" strike="noStrike" u="none">
                <a:solidFill>
                  <a:srgbClr val="ffffff"/>
                </a:solidFill>
                <a:effectLst/>
                <a:uFillTx/>
                <a:latin typeface="Arial"/>
              </a:rPr>
              <a:t>     consolidation of network operations</a:t>
            </a: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 </a:t>
            </a:r>
            <a:r>
              <a:rPr b="1" lang="en-US" sz="2000" strike="noStrike" u="none">
                <a:solidFill>
                  <a:srgbClr val="ffffff"/>
                </a:solidFill>
                <a:effectLst/>
                <a:uFillTx/>
                <a:latin typeface="Arial"/>
              </a:rPr>
              <a:t>National competition authorities generally responsible for</a:t>
            </a:r>
            <a:br>
              <a:rPr sz="2000"/>
            </a:br>
            <a:r>
              <a:rPr b="1" lang="en-US" sz="2000" strike="noStrike" u="none">
                <a:solidFill>
                  <a:srgbClr val="ffffff"/>
                </a:solidFill>
                <a:effectLst/>
                <a:uFillTx/>
                <a:latin typeface="Arial"/>
              </a:rPr>
              <a:t>     supervision of competition in generation and supply</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3" name="PlaceHolder 1"/>
          <p:cNvSpPr>
            <a:spLocks noGrp="1"/>
          </p:cNvSpPr>
          <p:nvPr>
            <p:ph type="title"/>
          </p:nvPr>
        </p:nvSpPr>
        <p:spPr>
          <a:xfrm>
            <a:off x="609480" y="3805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sng">
                <a:solidFill>
                  <a:srgbClr val="ffff00"/>
                </a:solidFill>
                <a:effectLst/>
                <a:uFillTx/>
                <a:latin typeface="Arial"/>
              </a:rPr>
              <a:t>Overall Assessment</a:t>
            </a:r>
            <a:endParaRPr b="1" lang="en-US" sz="3000" strike="noStrike" u="none">
              <a:solidFill>
                <a:srgbClr val="ffff00"/>
              </a:solidFill>
              <a:effectLst/>
              <a:uFillTx/>
              <a:latin typeface="Arial"/>
            </a:endParaRPr>
          </a:p>
        </p:txBody>
      </p:sp>
      <p:sp>
        <p:nvSpPr>
          <p:cNvPr id="334" name=""/>
          <p:cNvSpPr/>
          <p:nvPr/>
        </p:nvSpPr>
        <p:spPr>
          <a:xfrm>
            <a:off x="533520" y="1371600"/>
            <a:ext cx="3809880" cy="4574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For</a:t>
            </a:r>
            <a:endParaRPr b="0" lang="en-US" sz="24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 </a:t>
            </a:r>
            <a:r>
              <a:rPr b="1" lang="en-US" sz="1800" strike="noStrike" u="none">
                <a:solidFill>
                  <a:srgbClr val="ffffff"/>
                </a:solidFill>
                <a:effectLst/>
                <a:uFillTx/>
                <a:latin typeface="Arial"/>
              </a:rPr>
              <a:t>Fair and equal access to</a:t>
            </a:r>
            <a:br>
              <a:rPr sz="1800"/>
            </a:br>
            <a:r>
              <a:rPr b="1" lang="en-US" sz="1800" strike="noStrike" u="none">
                <a:solidFill>
                  <a:srgbClr val="ffffff"/>
                </a:solidFill>
                <a:effectLst/>
                <a:uFillTx/>
                <a:latin typeface="Arial"/>
              </a:rPr>
              <a:t>    essential transmission</a:t>
            </a:r>
            <a:br>
              <a:rPr sz="1800"/>
            </a:br>
            <a:r>
              <a:rPr b="1" lang="en-US" sz="1800" strike="noStrike" u="none">
                <a:solidFill>
                  <a:srgbClr val="ffffff"/>
                </a:solidFill>
                <a:effectLst/>
                <a:uFillTx/>
                <a:latin typeface="Arial"/>
              </a:rPr>
              <a:t>    facilities</a:t>
            </a: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 </a:t>
            </a:r>
            <a:r>
              <a:rPr b="1" lang="en-US" sz="1800" strike="noStrike" u="none">
                <a:solidFill>
                  <a:srgbClr val="ffffff"/>
                </a:solidFill>
                <a:effectLst/>
                <a:uFillTx/>
                <a:latin typeface="Arial"/>
              </a:rPr>
              <a:t>Large number of competing</a:t>
            </a:r>
            <a:br>
              <a:rPr sz="1800"/>
            </a:br>
            <a:r>
              <a:rPr b="1" lang="en-US" sz="1800" strike="noStrike" u="none">
                <a:solidFill>
                  <a:srgbClr val="ffffff"/>
                </a:solidFill>
                <a:effectLst/>
                <a:uFillTx/>
                <a:latin typeface="Arial"/>
              </a:rPr>
              <a:t>    generators and suppliers</a:t>
            </a:r>
            <a:br>
              <a:rPr sz="1800"/>
            </a:br>
            <a:r>
              <a:rPr b="1" lang="en-US" sz="1800" strike="noStrike" u="none">
                <a:solidFill>
                  <a:srgbClr val="ffffff"/>
                </a:solidFill>
                <a:effectLst/>
                <a:uFillTx/>
                <a:latin typeface="Arial"/>
              </a:rPr>
              <a:t>    essential to successful</a:t>
            </a:r>
            <a:br>
              <a:rPr sz="1800"/>
            </a:br>
            <a:r>
              <a:rPr b="1" lang="en-US" sz="1800" strike="noStrike" u="none">
                <a:solidFill>
                  <a:srgbClr val="ffffff"/>
                </a:solidFill>
                <a:effectLst/>
                <a:uFillTx/>
                <a:latin typeface="Arial"/>
              </a:rPr>
              <a:t>    development of liquid,</a:t>
            </a:r>
            <a:br>
              <a:rPr sz="1800"/>
            </a:br>
            <a:r>
              <a:rPr b="1" lang="en-US" sz="1800" strike="noStrike" u="none">
                <a:solidFill>
                  <a:srgbClr val="ffffff"/>
                </a:solidFill>
                <a:effectLst/>
                <a:uFillTx/>
                <a:latin typeface="Arial"/>
              </a:rPr>
              <a:t>    transparent wholesale market</a:t>
            </a: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 </a:t>
            </a:r>
            <a:r>
              <a:rPr b="1" lang="en-US" sz="1800" strike="noStrike" u="none">
                <a:solidFill>
                  <a:srgbClr val="ffffff"/>
                </a:solidFill>
                <a:effectLst/>
                <a:uFillTx/>
                <a:latin typeface="Arial"/>
              </a:rPr>
              <a:t>Success of Nord Pool in</a:t>
            </a:r>
            <a:br>
              <a:rPr sz="1800"/>
            </a:br>
            <a:r>
              <a:rPr b="1" lang="en-US" sz="1800" strike="noStrike" u="none">
                <a:solidFill>
                  <a:srgbClr val="ffffff"/>
                </a:solidFill>
                <a:effectLst/>
                <a:uFillTx/>
                <a:latin typeface="Arial"/>
              </a:rPr>
              <a:t>    Norway and Sweden has</a:t>
            </a:r>
            <a:br>
              <a:rPr sz="1800"/>
            </a:br>
            <a:r>
              <a:rPr b="1" lang="en-US" sz="1800" strike="noStrike" u="none">
                <a:solidFill>
                  <a:srgbClr val="ffffff"/>
                </a:solidFill>
                <a:effectLst/>
                <a:uFillTx/>
                <a:latin typeface="Arial"/>
              </a:rPr>
              <a:t>    driven the creation of a bigger</a:t>
            </a:r>
            <a:br>
              <a:rPr sz="1800"/>
            </a:br>
            <a:r>
              <a:rPr b="1" lang="en-US" sz="1800" strike="noStrike" u="none">
                <a:solidFill>
                  <a:srgbClr val="ffffff"/>
                </a:solidFill>
                <a:effectLst/>
                <a:uFillTx/>
                <a:latin typeface="Arial"/>
              </a:rPr>
              <a:t>    wholesale market, including</a:t>
            </a:r>
            <a:br>
              <a:rPr sz="1800"/>
            </a:br>
            <a:r>
              <a:rPr b="1" lang="en-US" sz="1800" strike="noStrike" u="none">
                <a:solidFill>
                  <a:srgbClr val="ffffff"/>
                </a:solidFill>
                <a:effectLst/>
                <a:uFillTx/>
                <a:latin typeface="Arial"/>
              </a:rPr>
              <a:t>    Finland and Denmark</a:t>
            </a:r>
            <a:endParaRPr b="0" lang="en-US" sz="1800" strike="noStrike" u="none">
              <a:solidFill>
                <a:srgbClr val="ffffff"/>
              </a:solidFill>
              <a:effectLst/>
              <a:uFillTx/>
              <a:latin typeface="Times New Roman"/>
            </a:endParaRPr>
          </a:p>
        </p:txBody>
      </p:sp>
      <p:sp>
        <p:nvSpPr>
          <p:cNvPr id="335" name=""/>
          <p:cNvSpPr/>
          <p:nvPr/>
        </p:nvSpPr>
        <p:spPr>
          <a:xfrm>
            <a:off x="4724280" y="1447920"/>
            <a:ext cx="3657600" cy="3751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00"/>
                </a:solidFill>
                <a:effectLst/>
                <a:uFillTx/>
                <a:latin typeface="Arial"/>
              </a:rPr>
              <a:t>Against</a:t>
            </a:r>
            <a:endParaRPr b="0" lang="en-US" sz="24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 </a:t>
            </a:r>
            <a:r>
              <a:rPr b="1" lang="en-US" sz="1800" strike="noStrike" u="none">
                <a:solidFill>
                  <a:srgbClr val="ffffff"/>
                </a:solidFill>
                <a:effectLst/>
                <a:uFillTx/>
                <a:latin typeface="Arial"/>
              </a:rPr>
              <a:t>New entry in generation very</a:t>
            </a:r>
            <a:br>
              <a:rPr sz="1800"/>
            </a:br>
            <a:r>
              <a:rPr b="1" lang="en-US" sz="1800" strike="noStrike" u="none">
                <a:solidFill>
                  <a:srgbClr val="ffffff"/>
                </a:solidFill>
                <a:effectLst/>
                <a:uFillTx/>
                <a:latin typeface="Arial"/>
              </a:rPr>
              <a:t>     problematic in practice,</a:t>
            </a:r>
            <a:br>
              <a:rPr sz="1800"/>
            </a:br>
            <a:r>
              <a:rPr b="1" lang="en-US" sz="1800" strike="noStrike" u="none">
                <a:solidFill>
                  <a:srgbClr val="ffffff"/>
                </a:solidFill>
                <a:effectLst/>
                <a:uFillTx/>
                <a:latin typeface="Arial"/>
              </a:rPr>
              <a:t>     because of environmental</a:t>
            </a:r>
            <a:br>
              <a:rPr sz="1800"/>
            </a:br>
            <a:r>
              <a:rPr b="1" lang="en-US" sz="1800" strike="noStrike" u="none">
                <a:solidFill>
                  <a:srgbClr val="ffffff"/>
                </a:solidFill>
                <a:effectLst/>
                <a:uFillTx/>
                <a:latin typeface="Arial"/>
              </a:rPr>
              <a:t>     concerns and laws on</a:t>
            </a:r>
            <a:br>
              <a:rPr sz="1800"/>
            </a:br>
            <a:r>
              <a:rPr b="1" lang="en-US" sz="1800" strike="noStrike" u="none">
                <a:solidFill>
                  <a:srgbClr val="ffffff"/>
                </a:solidFill>
                <a:effectLst/>
                <a:uFillTx/>
                <a:latin typeface="Arial"/>
              </a:rPr>
              <a:t>     private sector investment</a:t>
            </a: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 </a:t>
            </a:r>
            <a:r>
              <a:rPr b="1" lang="en-US" sz="1800" strike="noStrike" u="none">
                <a:solidFill>
                  <a:srgbClr val="ffffff"/>
                </a:solidFill>
                <a:effectLst/>
                <a:uFillTx/>
                <a:latin typeface="Arial"/>
              </a:rPr>
              <a:t>Full benefit to consumers of</a:t>
            </a:r>
            <a:br>
              <a:rPr sz="1800"/>
            </a:br>
            <a:r>
              <a:rPr b="1" lang="en-US" sz="1800" strike="noStrike" u="none">
                <a:solidFill>
                  <a:srgbClr val="ffffff"/>
                </a:solidFill>
                <a:effectLst/>
                <a:uFillTx/>
                <a:latin typeface="Arial"/>
              </a:rPr>
              <a:t>    supply competition unlikely</a:t>
            </a:r>
            <a:br>
              <a:rPr sz="1800"/>
            </a:br>
            <a:r>
              <a:rPr b="1" lang="en-US" sz="1800" strike="noStrike" u="none">
                <a:solidFill>
                  <a:srgbClr val="ffffff"/>
                </a:solidFill>
                <a:effectLst/>
                <a:uFillTx/>
                <a:latin typeface="Arial"/>
              </a:rPr>
              <a:t>    to be attained without more</a:t>
            </a:r>
            <a:br>
              <a:rPr sz="1800"/>
            </a:br>
            <a:r>
              <a:rPr b="1" lang="en-US" sz="1800" strike="noStrike" u="none">
                <a:solidFill>
                  <a:srgbClr val="ffffff"/>
                </a:solidFill>
                <a:effectLst/>
                <a:uFillTx/>
                <a:latin typeface="Arial"/>
              </a:rPr>
              <a:t>    proactive enforcement of</a:t>
            </a:r>
            <a:br>
              <a:rPr sz="1800"/>
            </a:br>
            <a:r>
              <a:rPr b="1" lang="en-US" sz="1800" strike="noStrike" u="none">
                <a:solidFill>
                  <a:srgbClr val="ffffff"/>
                </a:solidFill>
                <a:effectLst/>
                <a:uFillTx/>
                <a:latin typeface="Arial"/>
              </a:rPr>
              <a:t>    competition rules on</a:t>
            </a:r>
            <a:br>
              <a:rPr sz="1800"/>
            </a:br>
            <a:r>
              <a:rPr b="1" lang="en-US" sz="1800" strike="noStrike" u="none">
                <a:solidFill>
                  <a:srgbClr val="ffffff"/>
                </a:solidFill>
                <a:effectLst/>
                <a:uFillTx/>
                <a:latin typeface="Arial"/>
              </a:rPr>
              <a:t>    dominant suppliers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000" strike="noStrike" u="sng">
                <a:solidFill>
                  <a:srgbClr val="ffff00"/>
                </a:solidFill>
                <a:effectLst/>
                <a:uFillTx/>
                <a:latin typeface="Arial"/>
              </a:rPr>
              <a:t>Key Lessons from Nord Pool Experience</a:t>
            </a:r>
            <a:endParaRPr b="1" lang="en-US" sz="3000" strike="noStrike" u="none">
              <a:solidFill>
                <a:srgbClr val="ffff00"/>
              </a:solidFill>
              <a:effectLst/>
              <a:uFillTx/>
              <a:latin typeface="Arial"/>
            </a:endParaRPr>
          </a:p>
        </p:txBody>
      </p:sp>
      <p:sp>
        <p:nvSpPr>
          <p:cNvPr id="3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Industry structure is key to success</a:t>
            </a:r>
            <a:br>
              <a:rPr sz="2000"/>
            </a:br>
            <a:r>
              <a:rPr b="1" lang="en-US" sz="2000" strike="noStrike" u="none">
                <a:solidFill>
                  <a:srgbClr val="ffffff"/>
                </a:solidFill>
                <a:effectLst/>
                <a:uFillTx/>
                <a:latin typeface="Arial"/>
              </a:rPr>
              <a:t>- Norwegian and Swedish governments took decisive action at the outset to separate ownership and control of the transmission network from generation</a:t>
            </a:r>
            <a:br>
              <a:rPr sz="2000"/>
            </a:br>
            <a:r>
              <a:rPr b="1" lang="en-US" sz="2000" strike="noStrike" u="none">
                <a:solidFill>
                  <a:srgbClr val="ffffff"/>
                </a:solidFill>
                <a:effectLst/>
                <a:uFillTx/>
                <a:latin typeface="Arial"/>
              </a:rPr>
              <a:t>- privatisation may not be essential to achieve necessary restructuring</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Many actors in generation and supply is a prerequisite for liquidity and transparency in the wholesale market</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10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National market power concerns in the wholesale market may be alleviated by opening up cross-border interconnection capacity</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8"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Spain</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39" name="PlaceHolder 1"/>
          <p:cNvSpPr>
            <a:spLocks noGrp="1"/>
          </p:cNvSpPr>
          <p:nvPr>
            <p:ph type="title"/>
          </p:nvPr>
        </p:nvSpPr>
        <p:spPr>
          <a:xfrm>
            <a:off x="685800" y="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Spain’s industry structure</a:t>
            </a:r>
            <a:endParaRPr b="1" lang="en-US" sz="3000" strike="noStrike" u="none">
              <a:solidFill>
                <a:srgbClr val="ffff00"/>
              </a:solidFill>
              <a:effectLst/>
              <a:uFillTx/>
              <a:latin typeface="Arial"/>
            </a:endParaRPr>
          </a:p>
        </p:txBody>
      </p:sp>
      <p:sp>
        <p:nvSpPr>
          <p:cNvPr id="340" name=""/>
          <p:cNvSpPr/>
          <p:nvPr/>
        </p:nvSpPr>
        <p:spPr>
          <a:xfrm>
            <a:off x="1523880" y="2746800"/>
            <a:ext cx="6096240" cy="398880"/>
          </a:xfrm>
          <a:prstGeom prst="rect">
            <a:avLst/>
          </a:prstGeom>
          <a:solidFill>
            <a:srgbClr val="000066"/>
          </a:solidFill>
          <a:ln w="9360">
            <a:solidFill>
              <a:srgbClr val="969696"/>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0c0c0"/>
                </a:solidFill>
                <a:effectLst/>
                <a:uFillTx/>
                <a:latin typeface="Arial"/>
              </a:rPr>
              <a:t>Transmission (REE)</a:t>
            </a:r>
            <a:endParaRPr b="0" lang="en-US" sz="2000" strike="noStrike" u="none">
              <a:solidFill>
                <a:srgbClr val="ffffff"/>
              </a:solidFill>
              <a:effectLst/>
              <a:uFillTx/>
              <a:latin typeface="Times New Roman"/>
            </a:endParaRPr>
          </a:p>
        </p:txBody>
      </p:sp>
      <p:sp>
        <p:nvSpPr>
          <p:cNvPr id="341" name=""/>
          <p:cNvSpPr/>
          <p:nvPr/>
        </p:nvSpPr>
        <p:spPr>
          <a:xfrm>
            <a:off x="1523880" y="3102480"/>
            <a:ext cx="6096240" cy="703800"/>
          </a:xfrm>
          <a:prstGeom prst="rect">
            <a:avLst/>
          </a:prstGeom>
          <a:solidFill>
            <a:srgbClr val="000066"/>
          </a:solidFill>
          <a:ln w="9360">
            <a:solidFill>
              <a:srgbClr val="969696"/>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0c0c0"/>
                </a:solidFill>
                <a:effectLst/>
                <a:uFillTx/>
                <a:latin typeface="Arial"/>
              </a:rPr>
              <a:t>4 main distribution companies vertically integrated with generation. No franchised territory</a:t>
            </a:r>
            <a:endParaRPr b="0" lang="en-US" sz="2000" strike="noStrike" u="none">
              <a:solidFill>
                <a:srgbClr val="ffffff"/>
              </a:solidFill>
              <a:effectLst/>
              <a:uFillTx/>
              <a:latin typeface="Times New Roman"/>
            </a:endParaRPr>
          </a:p>
        </p:txBody>
      </p:sp>
      <p:sp>
        <p:nvSpPr>
          <p:cNvPr id="342" name=""/>
          <p:cNvSpPr/>
          <p:nvPr/>
        </p:nvSpPr>
        <p:spPr>
          <a:xfrm>
            <a:off x="4648320" y="5029200"/>
            <a:ext cx="914400" cy="9144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3" name=""/>
          <p:cNvSpPr/>
          <p:nvPr/>
        </p:nvSpPr>
        <p:spPr>
          <a:xfrm>
            <a:off x="3733920" y="6019920"/>
            <a:ext cx="914400" cy="9144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4" name=""/>
          <p:cNvSpPr/>
          <p:nvPr/>
        </p:nvSpPr>
        <p:spPr>
          <a:xfrm>
            <a:off x="1900440" y="6292440"/>
            <a:ext cx="501300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c0c0c0"/>
                </a:solidFill>
                <a:effectLst/>
                <a:uFillTx/>
                <a:latin typeface="Arial"/>
              </a:rPr>
              <a:t>Customers above 2GWh/year can choose supplier</a:t>
            </a:r>
            <a:endParaRPr b="0" lang="en-US" sz="1600" strike="noStrike" u="none">
              <a:solidFill>
                <a:srgbClr val="ffffff"/>
              </a:solidFill>
              <a:effectLst/>
              <a:uFillTx/>
              <a:latin typeface="Times New Roman"/>
            </a:endParaRPr>
          </a:p>
        </p:txBody>
      </p:sp>
      <p:sp>
        <p:nvSpPr>
          <p:cNvPr id="345" name=""/>
          <p:cNvSpPr/>
          <p:nvPr/>
        </p:nvSpPr>
        <p:spPr>
          <a:xfrm>
            <a:off x="6098040" y="4402440"/>
            <a:ext cx="2627640" cy="22284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0000"/>
                </a:solidFill>
                <a:effectLst/>
                <a:uFillTx/>
                <a:latin typeface="Arial"/>
              </a:rPr>
              <a:t>Importers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EdF (France)</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EdP (Portugal)</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ONE (Morocco)</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Electrabel (Belgium)</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Enron (UK)</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346" name=""/>
          <p:cNvSpPr/>
          <p:nvPr/>
        </p:nvSpPr>
        <p:spPr>
          <a:xfrm>
            <a:off x="686520" y="4402800"/>
            <a:ext cx="3292560" cy="161856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0000"/>
                </a:solidFill>
                <a:effectLst/>
                <a:uFillTx/>
                <a:latin typeface="Arial"/>
              </a:rPr>
              <a:t>Incumbents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Endesa Energia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Iberdrola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Union Fenosa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Sinergia (Hidrocantabrico)</a:t>
            </a:r>
            <a:endParaRPr b="0" lang="en-US" sz="2000" strike="noStrike" u="none">
              <a:solidFill>
                <a:srgbClr val="ffffff"/>
              </a:solidFill>
              <a:effectLst/>
              <a:uFillTx/>
              <a:latin typeface="Times New Roman"/>
            </a:endParaRPr>
          </a:p>
        </p:txBody>
      </p:sp>
      <p:sp>
        <p:nvSpPr>
          <p:cNvPr id="347" name=""/>
          <p:cNvSpPr/>
          <p:nvPr/>
        </p:nvSpPr>
        <p:spPr>
          <a:xfrm>
            <a:off x="3506040" y="4418640"/>
            <a:ext cx="1963440" cy="1008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0000"/>
                </a:solidFill>
                <a:effectLst/>
                <a:uFillTx/>
                <a:latin typeface="Arial"/>
              </a:rPr>
              <a:t>Independents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Enron Energia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SKS</a:t>
            </a:r>
            <a:endParaRPr b="0" lang="en-US" sz="2000" strike="noStrike" u="none">
              <a:solidFill>
                <a:srgbClr val="ffffff"/>
              </a:solidFill>
              <a:effectLst/>
              <a:uFillTx/>
              <a:latin typeface="Times New Roman"/>
            </a:endParaRPr>
          </a:p>
        </p:txBody>
      </p:sp>
      <p:sp>
        <p:nvSpPr>
          <p:cNvPr id="348" name=""/>
          <p:cNvSpPr/>
          <p:nvPr/>
        </p:nvSpPr>
        <p:spPr>
          <a:xfrm>
            <a:off x="201600" y="379800"/>
            <a:ext cx="5881680" cy="1923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Grupo Endesa (Fecsa, Sevillana, Enher, Viesgo, </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a:t>
            </a:r>
            <a:r>
              <a:rPr b="0" lang="en-GB" sz="2000" strike="noStrike" u="none">
                <a:solidFill>
                  <a:srgbClr val="ffff00"/>
                </a:solidFill>
                <a:effectLst/>
                <a:uFillTx/>
                <a:latin typeface="Arial"/>
              </a:rPr>
              <a:t>	</a:t>
            </a:r>
            <a:r>
              <a:rPr b="0" lang="en-GB" sz="2000" strike="noStrike" u="none">
                <a:solidFill>
                  <a:srgbClr val="ffff00"/>
                </a:solidFill>
                <a:effectLst/>
                <a:uFillTx/>
                <a:latin typeface="Arial"/>
              </a:rPr>
              <a:t>  ERZ, HidroCatalunya)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Iberdrola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Union Fenosa</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Hidrocantabrico</a:t>
            </a:r>
            <a:endParaRPr b="0" lang="en-US" sz="2000" strike="noStrike" u="none">
              <a:solidFill>
                <a:srgbClr val="ffffff"/>
              </a:solidFill>
              <a:effectLst/>
              <a:uFillTx/>
              <a:latin typeface="Times New Roman"/>
            </a:endParaRPr>
          </a:p>
        </p:txBody>
      </p:sp>
      <p:sp>
        <p:nvSpPr>
          <p:cNvPr id="349" name=""/>
          <p:cNvSpPr/>
          <p:nvPr/>
        </p:nvSpPr>
        <p:spPr>
          <a:xfrm>
            <a:off x="1690560" y="2132640"/>
            <a:ext cx="5319720" cy="3988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Competing generators</a:t>
            </a:r>
            <a:endParaRPr b="0" lang="en-US" sz="2000" strike="noStrike" u="none">
              <a:solidFill>
                <a:srgbClr val="ffffff"/>
              </a:solidFill>
              <a:effectLst/>
              <a:uFillTx/>
              <a:latin typeface="Times New Roman"/>
            </a:endParaRPr>
          </a:p>
        </p:txBody>
      </p:sp>
      <p:sp>
        <p:nvSpPr>
          <p:cNvPr id="350" name=""/>
          <p:cNvSpPr/>
          <p:nvPr/>
        </p:nvSpPr>
        <p:spPr>
          <a:xfrm>
            <a:off x="1447920" y="4113720"/>
            <a:ext cx="5867280" cy="3988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Competing suppliers</a:t>
            </a:r>
            <a:endParaRPr b="0" lang="en-US" sz="2000" strike="noStrike" u="none">
              <a:solidFill>
                <a:srgbClr val="ffffff"/>
              </a:solidFill>
              <a:effectLst/>
              <a:uFillTx/>
              <a:latin typeface="Times New Roman"/>
            </a:endParaRPr>
          </a:p>
        </p:txBody>
      </p:sp>
      <p:sp>
        <p:nvSpPr>
          <p:cNvPr id="351" name=""/>
          <p:cNvSpPr/>
          <p:nvPr/>
        </p:nvSpPr>
        <p:spPr>
          <a:xfrm flipV="1" rot="5400000">
            <a:off x="4324320" y="-286920"/>
            <a:ext cx="266760" cy="8610840"/>
          </a:xfrm>
          <a:custGeom>
            <a:avLst/>
            <a:gdLst>
              <a:gd name="textAreaLeft" fmla="*/ 170640 w 266760"/>
              <a:gd name="textAreaRight" fmla="*/ 266760 w 266760"/>
              <a:gd name="textAreaTop" fmla="*/ 224280 h 8610840"/>
              <a:gd name="textAreaBottom" fmla="*/ 8386560 h 86108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5724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52" name=""/>
          <p:cNvSpPr/>
          <p:nvPr/>
        </p:nvSpPr>
        <p:spPr>
          <a:xfrm rot="16200000">
            <a:off x="4267080" y="-1752480"/>
            <a:ext cx="304560" cy="8534520"/>
          </a:xfrm>
          <a:custGeom>
            <a:avLst/>
            <a:gdLst>
              <a:gd name="textAreaLeft" fmla="*/ 194760 w 304560"/>
              <a:gd name="textAreaRight" fmla="*/ 304920 w 304560"/>
              <a:gd name="textAreaTop" fmla="*/ 222480 h 8534520"/>
              <a:gd name="textAreaBottom" fmla="*/ 8312040 h 85345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5724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53" name=""/>
          <p:cNvSpPr/>
          <p:nvPr/>
        </p:nvSpPr>
        <p:spPr>
          <a:xfrm>
            <a:off x="6707160" y="837000"/>
            <a:ext cx="1737000" cy="7038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Renewables</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Cogen</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685800" y="304560"/>
            <a:ext cx="7772400" cy="5331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Generation market developments</a:t>
            </a:r>
            <a:endParaRPr b="1" lang="en-US" sz="3000" strike="noStrike" u="none">
              <a:solidFill>
                <a:srgbClr val="ffff00"/>
              </a:solidFill>
              <a:effectLst/>
              <a:uFillTx/>
              <a:latin typeface="Arial"/>
            </a:endParaRPr>
          </a:p>
        </p:txBody>
      </p:sp>
      <p:sp>
        <p:nvSpPr>
          <p:cNvPr id="355" name="PlaceHolder 2"/>
          <p:cNvSpPr>
            <a:spLocks noGrp="1"/>
          </p:cNvSpPr>
          <p:nvPr>
            <p:ph/>
          </p:nvPr>
        </p:nvSpPr>
        <p:spPr>
          <a:xfrm>
            <a:off x="-360" y="1447920"/>
            <a:ext cx="38098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The liberalisation of primary fuel markets in 1996 has expanded the use of coal</a:t>
            </a:r>
            <a:endParaRPr b="1" lang="en-US" sz="1800" strike="noStrike" u="none">
              <a:solidFill>
                <a:srgbClr val="ffffff"/>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Hydro generation is very dependent on rainfall</a:t>
            </a:r>
            <a:endParaRPr b="1" lang="en-US" sz="1800" strike="noStrike" u="none">
              <a:solidFill>
                <a:srgbClr val="ffffff"/>
              </a:solidFill>
              <a:effectLst/>
              <a:uFillTx/>
              <a:latin typeface="Arial"/>
            </a:endParaRPr>
          </a:p>
          <a:p>
            <a:pPr lvl="1" marL="743040" indent="0">
              <a:lnSpc>
                <a:spcPct val="10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3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No CCGTs in operation</a:t>
            </a:r>
            <a:br>
              <a:rPr sz="1800"/>
            </a:br>
            <a:r>
              <a:rPr b="1" lang="en-GB"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Current moratorium on construction of new nuclear capacity</a:t>
            </a:r>
            <a:endParaRPr b="1" lang="en-US" sz="1800" strike="noStrike" u="none">
              <a:solidFill>
                <a:srgbClr val="ffffff"/>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graphicFrame>
        <p:nvGraphicFramePr>
          <p:cNvPr id="356" name=""/>
          <p:cNvGraphicFramePr/>
          <p:nvPr/>
        </p:nvGraphicFramePr>
        <p:xfrm>
          <a:off x="3679920" y="1141560"/>
          <a:ext cx="5267160" cy="5495760"/>
        </p:xfrm>
        <a:graphic>
          <a:graphicData uri="http://schemas.openxmlformats.org/presentationml/2006/ole">
            <p:oleObj r:id="rId1" spid="">
              <p:embed/>
              <p:pic>
                <p:nvPicPr>
                  <p:cNvPr id="357" name="" descr=""/>
                  <p:cNvPicPr/>
                  <p:nvPr/>
                </p:nvPicPr>
                <p:blipFill>
                  <a:blip r:embed="rId2"/>
                  <a:stretch/>
                </p:blipFill>
                <p:spPr>
                  <a:xfrm>
                    <a:off x="3679920" y="1141560"/>
                    <a:ext cx="5267160" cy="54957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58" name="PlaceHolder 1"/>
          <p:cNvSpPr>
            <a:spLocks noGrp="1"/>
          </p:cNvSpPr>
          <p:nvPr>
            <p:ph type="title"/>
          </p:nvPr>
        </p:nvSpPr>
        <p:spPr>
          <a:xfrm>
            <a:off x="431640" y="330120"/>
            <a:ext cx="8382240" cy="59688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There is no real competition in generation</a:t>
            </a:r>
            <a:endParaRPr b="1" lang="en-US" sz="2600" strike="noStrike" u="none">
              <a:solidFill>
                <a:srgbClr val="ffff00"/>
              </a:solidFill>
              <a:effectLst/>
              <a:uFillTx/>
              <a:latin typeface="Arial"/>
            </a:endParaRPr>
          </a:p>
        </p:txBody>
      </p:sp>
      <p:graphicFrame>
        <p:nvGraphicFramePr>
          <p:cNvPr id="359" name=""/>
          <p:cNvGraphicFramePr/>
          <p:nvPr/>
        </p:nvGraphicFramePr>
        <p:xfrm>
          <a:off x="2133720" y="1066680"/>
          <a:ext cx="5168880" cy="3861000"/>
        </p:xfrm>
        <a:graphic>
          <a:graphicData uri="http://schemas.openxmlformats.org/presentationml/2006/ole">
            <p:oleObj r:id="rId1" spid="">
              <p:embed/>
              <p:pic>
                <p:nvPicPr>
                  <p:cNvPr id="360" name="" descr=""/>
                  <p:cNvPicPr/>
                  <p:nvPr/>
                </p:nvPicPr>
                <p:blipFill>
                  <a:blip r:embed="rId2"/>
                  <a:stretch/>
                </p:blipFill>
                <p:spPr>
                  <a:xfrm>
                    <a:off x="2133720" y="1066680"/>
                    <a:ext cx="5168880" cy="3861000"/>
                  </a:xfrm>
                  <a:prstGeom prst="rect">
                    <a:avLst/>
                  </a:prstGeom>
                  <a:noFill/>
                  <a:ln w="0">
                    <a:noFill/>
                  </a:ln>
                </p:spPr>
              </p:pic>
            </p:oleObj>
          </a:graphicData>
        </a:graphic>
      </p:graphicFrame>
      <p:sp>
        <p:nvSpPr>
          <p:cNvPr id="361" name=""/>
          <p:cNvSpPr/>
          <p:nvPr/>
        </p:nvSpPr>
        <p:spPr>
          <a:xfrm>
            <a:off x="2660400" y="4724280"/>
            <a:ext cx="3192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i="1" lang="en-US" sz="1400" strike="noStrike" u="none">
                <a:solidFill>
                  <a:srgbClr val="ffffff"/>
                </a:solidFill>
                <a:effectLst/>
                <a:uFillTx/>
                <a:latin typeface="Arial"/>
              </a:rPr>
              <a:t>Source: CNSE, annual report (1998)</a:t>
            </a:r>
            <a:endParaRPr b="0" lang="en-US" sz="1400" strike="noStrike" u="none">
              <a:solidFill>
                <a:srgbClr val="ffffff"/>
              </a:solidFill>
              <a:effectLst/>
              <a:uFillTx/>
              <a:latin typeface="Times New Roman"/>
            </a:endParaRPr>
          </a:p>
        </p:txBody>
      </p:sp>
      <p:sp>
        <p:nvSpPr>
          <p:cNvPr id="362" name=""/>
          <p:cNvSpPr/>
          <p:nvPr/>
        </p:nvSpPr>
        <p:spPr>
          <a:xfrm>
            <a:off x="1066680" y="5485320"/>
            <a:ext cx="6858000" cy="7038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The two largest players control more than 70 % of the generation market</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63" name=""/>
          <p:cNvSpPr/>
          <p:nvPr/>
        </p:nvSpPr>
        <p:spPr>
          <a:xfrm>
            <a:off x="2743200" y="2895480"/>
            <a:ext cx="6324480" cy="1524240"/>
          </a:xfrm>
          <a:prstGeom prst="rect">
            <a:avLst/>
          </a:prstGeom>
          <a:solidFill>
            <a:srgbClr val="ffffff"/>
          </a:solidFill>
          <a:ln w="28440">
            <a:solidFill>
              <a:srgbClr val="00cc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4" name="PlaceHolder 1"/>
          <p:cNvSpPr>
            <a:spLocks noGrp="1"/>
          </p:cNvSpPr>
          <p:nvPr>
            <p:ph type="title"/>
          </p:nvPr>
        </p:nvSpPr>
        <p:spPr>
          <a:xfrm>
            <a:off x="685800" y="76320"/>
            <a:ext cx="7772400" cy="7617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Wholesale market structure</a:t>
            </a:r>
            <a:endParaRPr b="1" lang="en-US" sz="3000" strike="noStrike" u="none">
              <a:solidFill>
                <a:srgbClr val="ffff00"/>
              </a:solidFill>
              <a:effectLst/>
              <a:uFillTx/>
              <a:latin typeface="Arial"/>
            </a:endParaRPr>
          </a:p>
        </p:txBody>
      </p:sp>
      <p:sp>
        <p:nvSpPr>
          <p:cNvPr id="365" name=""/>
          <p:cNvSpPr/>
          <p:nvPr/>
        </p:nvSpPr>
        <p:spPr>
          <a:xfrm>
            <a:off x="3733920" y="990720"/>
            <a:ext cx="2073240" cy="103644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Wholesale market</a:t>
            </a:r>
            <a:endParaRPr b="0" lang="en-US" sz="1500" strike="noStrike" u="none">
              <a:solidFill>
                <a:srgbClr val="ffffff"/>
              </a:solidFill>
              <a:effectLst/>
              <a:uFillTx/>
              <a:latin typeface="Times New Roman"/>
            </a:endParaRPr>
          </a:p>
        </p:txBody>
      </p:sp>
      <p:sp>
        <p:nvSpPr>
          <p:cNvPr id="366" name=""/>
          <p:cNvSpPr/>
          <p:nvPr/>
        </p:nvSpPr>
        <p:spPr>
          <a:xfrm>
            <a:off x="1066680" y="3200400"/>
            <a:ext cx="152424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66"/>
                </a:solidFill>
                <a:effectLst/>
                <a:uFillTx/>
                <a:latin typeface="Arial"/>
              </a:rPr>
              <a:t>Bilateral Contracts</a:t>
            </a:r>
            <a:endParaRPr b="0" lang="en-US" sz="1300" strike="noStrike" u="none">
              <a:solidFill>
                <a:srgbClr val="ffffff"/>
              </a:solidFill>
              <a:effectLst/>
              <a:uFillTx/>
              <a:latin typeface="Times New Roman"/>
            </a:endParaRPr>
          </a:p>
        </p:txBody>
      </p:sp>
      <p:sp>
        <p:nvSpPr>
          <p:cNvPr id="367" name=""/>
          <p:cNvSpPr/>
          <p:nvPr/>
        </p:nvSpPr>
        <p:spPr>
          <a:xfrm>
            <a:off x="2895480" y="3124080"/>
            <a:ext cx="144792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Daily Market</a:t>
            </a:r>
            <a:endParaRPr b="0" lang="en-US" sz="1500" strike="noStrike" u="none">
              <a:solidFill>
                <a:srgbClr val="ffffff"/>
              </a:solidFill>
              <a:effectLst/>
              <a:uFillTx/>
              <a:latin typeface="Times New Roman"/>
            </a:endParaRPr>
          </a:p>
        </p:txBody>
      </p:sp>
      <p:sp>
        <p:nvSpPr>
          <p:cNvPr id="368" name=""/>
          <p:cNvSpPr/>
          <p:nvPr/>
        </p:nvSpPr>
        <p:spPr>
          <a:xfrm>
            <a:off x="1523880" y="4495680"/>
            <a:ext cx="152424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66"/>
                </a:solidFill>
                <a:effectLst/>
                <a:uFillTx/>
                <a:latin typeface="Arial"/>
              </a:rPr>
              <a:t>Physical Contracts</a:t>
            </a:r>
            <a:endParaRPr b="0" lang="en-US" sz="1300" strike="noStrike" u="none">
              <a:solidFill>
                <a:srgbClr val="ffffff"/>
              </a:solidFill>
              <a:effectLst/>
              <a:uFillTx/>
              <a:latin typeface="Times New Roman"/>
            </a:endParaRPr>
          </a:p>
        </p:txBody>
      </p:sp>
      <p:sp>
        <p:nvSpPr>
          <p:cNvPr id="369" name=""/>
          <p:cNvSpPr/>
          <p:nvPr/>
        </p:nvSpPr>
        <p:spPr>
          <a:xfrm>
            <a:off x="228600" y="4495680"/>
            <a:ext cx="114300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300" strike="noStrike" u="none">
                <a:solidFill>
                  <a:srgbClr val="000066"/>
                </a:solidFill>
                <a:effectLst/>
                <a:uFillTx/>
                <a:latin typeface="Arial"/>
              </a:rPr>
              <a:t>CfDs</a:t>
            </a:r>
            <a:endParaRPr b="0" lang="en-US" sz="1300" strike="noStrike" u="none">
              <a:solidFill>
                <a:srgbClr val="ffffff"/>
              </a:solidFill>
              <a:effectLst/>
              <a:uFillTx/>
              <a:latin typeface="Times New Roman"/>
            </a:endParaRPr>
          </a:p>
        </p:txBody>
      </p:sp>
      <p:sp>
        <p:nvSpPr>
          <p:cNvPr id="370" name=""/>
          <p:cNvSpPr/>
          <p:nvPr/>
        </p:nvSpPr>
        <p:spPr>
          <a:xfrm>
            <a:off x="4495680" y="3200400"/>
            <a:ext cx="144792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Intra-Daily </a:t>
            </a:r>
            <a:endParaRPr b="0" lang="en-US" sz="15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Market</a:t>
            </a:r>
            <a:endParaRPr b="0" lang="en-US" sz="1500" strike="noStrike" u="none">
              <a:solidFill>
                <a:srgbClr val="ffffff"/>
              </a:solidFill>
              <a:effectLst/>
              <a:uFillTx/>
              <a:latin typeface="Times New Roman"/>
            </a:endParaRPr>
          </a:p>
        </p:txBody>
      </p:sp>
      <p:sp>
        <p:nvSpPr>
          <p:cNvPr id="371" name=""/>
          <p:cNvSpPr/>
          <p:nvPr/>
        </p:nvSpPr>
        <p:spPr>
          <a:xfrm>
            <a:off x="6019920" y="3124080"/>
            <a:ext cx="144756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Technical </a:t>
            </a:r>
            <a:endParaRPr b="0" lang="en-US" sz="15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Restrictions</a:t>
            </a:r>
            <a:endParaRPr b="0" lang="en-US" sz="15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Management</a:t>
            </a:r>
            <a:endParaRPr b="0" lang="en-US" sz="1500" strike="noStrike" u="none">
              <a:solidFill>
                <a:srgbClr val="ffffff"/>
              </a:solidFill>
              <a:effectLst/>
              <a:uFillTx/>
              <a:latin typeface="Times New Roman"/>
            </a:endParaRPr>
          </a:p>
        </p:txBody>
      </p:sp>
      <p:sp>
        <p:nvSpPr>
          <p:cNvPr id="372" name=""/>
          <p:cNvSpPr/>
          <p:nvPr/>
        </p:nvSpPr>
        <p:spPr>
          <a:xfrm>
            <a:off x="7543800" y="3124080"/>
            <a:ext cx="1447920" cy="1036800"/>
          </a:xfrm>
          <a:prstGeom prst="ellipse">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Ancillary </a:t>
            </a:r>
            <a:endParaRPr b="0" lang="en-US" sz="15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66"/>
                </a:solidFill>
                <a:effectLst/>
                <a:uFillTx/>
                <a:latin typeface="Arial"/>
              </a:rPr>
              <a:t>Services</a:t>
            </a:r>
            <a:endParaRPr b="0" lang="en-US" sz="1500" strike="noStrike" u="none">
              <a:solidFill>
                <a:srgbClr val="ffffff"/>
              </a:solidFill>
              <a:effectLst/>
              <a:uFillTx/>
              <a:latin typeface="Times New Roman"/>
            </a:endParaRPr>
          </a:p>
        </p:txBody>
      </p:sp>
      <p:sp>
        <p:nvSpPr>
          <p:cNvPr id="373" name=""/>
          <p:cNvSpPr/>
          <p:nvPr/>
        </p:nvSpPr>
        <p:spPr>
          <a:xfrm>
            <a:off x="4419720" y="3124080"/>
            <a:ext cx="0" cy="342900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4" name=""/>
          <p:cNvSpPr/>
          <p:nvPr/>
        </p:nvSpPr>
        <p:spPr>
          <a:xfrm flipH="1">
            <a:off x="2057400" y="2057400"/>
            <a:ext cx="2743200" cy="114300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5" name=""/>
          <p:cNvSpPr/>
          <p:nvPr/>
        </p:nvSpPr>
        <p:spPr>
          <a:xfrm flipH="1">
            <a:off x="3733560" y="2057400"/>
            <a:ext cx="990360" cy="10666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6" name=""/>
          <p:cNvSpPr/>
          <p:nvPr/>
        </p:nvSpPr>
        <p:spPr>
          <a:xfrm>
            <a:off x="4800600" y="2057400"/>
            <a:ext cx="380880" cy="114300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7" name=""/>
          <p:cNvSpPr/>
          <p:nvPr/>
        </p:nvSpPr>
        <p:spPr>
          <a:xfrm>
            <a:off x="4800600" y="2057400"/>
            <a:ext cx="1905120" cy="10666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8" name=""/>
          <p:cNvSpPr/>
          <p:nvPr/>
        </p:nvSpPr>
        <p:spPr>
          <a:xfrm>
            <a:off x="4800600" y="2057400"/>
            <a:ext cx="3429000" cy="10666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9" name=""/>
          <p:cNvSpPr/>
          <p:nvPr/>
        </p:nvSpPr>
        <p:spPr>
          <a:xfrm>
            <a:off x="1828800" y="4267080"/>
            <a:ext cx="457200" cy="15264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0" name=""/>
          <p:cNvSpPr/>
          <p:nvPr/>
        </p:nvSpPr>
        <p:spPr>
          <a:xfrm>
            <a:off x="2590920" y="5562720"/>
            <a:ext cx="304560" cy="30456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1" name=""/>
          <p:cNvSpPr/>
          <p:nvPr/>
        </p:nvSpPr>
        <p:spPr>
          <a:xfrm>
            <a:off x="3657600" y="4191120"/>
            <a:ext cx="0" cy="167616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2" name=""/>
          <p:cNvSpPr/>
          <p:nvPr/>
        </p:nvSpPr>
        <p:spPr>
          <a:xfrm>
            <a:off x="5257800" y="4267080"/>
            <a:ext cx="0" cy="160020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3" name=""/>
          <p:cNvSpPr/>
          <p:nvPr/>
        </p:nvSpPr>
        <p:spPr>
          <a:xfrm>
            <a:off x="6705720" y="4191120"/>
            <a:ext cx="0" cy="160020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4" name=""/>
          <p:cNvSpPr/>
          <p:nvPr/>
        </p:nvSpPr>
        <p:spPr>
          <a:xfrm>
            <a:off x="8305920" y="4191120"/>
            <a:ext cx="0" cy="15238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5" name=""/>
          <p:cNvSpPr/>
          <p:nvPr/>
        </p:nvSpPr>
        <p:spPr>
          <a:xfrm>
            <a:off x="7543800" y="3124080"/>
            <a:ext cx="0" cy="342900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6" name=""/>
          <p:cNvSpPr/>
          <p:nvPr/>
        </p:nvSpPr>
        <p:spPr>
          <a:xfrm flipH="1">
            <a:off x="2666520" y="6400800"/>
            <a:ext cx="1752840" cy="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7" name=""/>
          <p:cNvSpPr/>
          <p:nvPr/>
        </p:nvSpPr>
        <p:spPr>
          <a:xfrm>
            <a:off x="7543800" y="6400800"/>
            <a:ext cx="838080" cy="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8" name=""/>
          <p:cNvSpPr/>
          <p:nvPr/>
        </p:nvSpPr>
        <p:spPr>
          <a:xfrm flipH="1">
            <a:off x="4495680" y="6400800"/>
            <a:ext cx="2895840" cy="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9" name=""/>
          <p:cNvSpPr/>
          <p:nvPr/>
        </p:nvSpPr>
        <p:spPr>
          <a:xfrm>
            <a:off x="4648680" y="6094800"/>
            <a:ext cx="181512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Arial"/>
              </a:rPr>
              <a:t>SCHEDULED ENERGY</a:t>
            </a:r>
            <a:endParaRPr b="0" lang="en-US" sz="1200" strike="noStrike" u="none">
              <a:solidFill>
                <a:srgbClr val="ffffff"/>
              </a:solidFill>
              <a:effectLst/>
              <a:uFillTx/>
              <a:latin typeface="Times New Roman"/>
            </a:endParaRPr>
          </a:p>
        </p:txBody>
      </p:sp>
      <p:sp>
        <p:nvSpPr>
          <p:cNvPr id="390" name=""/>
          <p:cNvSpPr/>
          <p:nvPr/>
        </p:nvSpPr>
        <p:spPr>
          <a:xfrm>
            <a:off x="3353760" y="6368760"/>
            <a:ext cx="50724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MO</a:t>
            </a:r>
            <a:endParaRPr b="0" lang="en-US" sz="1600" strike="noStrike" u="none">
              <a:solidFill>
                <a:srgbClr val="ffffff"/>
              </a:solidFill>
              <a:effectLst/>
              <a:uFillTx/>
              <a:latin typeface="Times New Roman"/>
            </a:endParaRPr>
          </a:p>
        </p:txBody>
      </p:sp>
      <p:sp>
        <p:nvSpPr>
          <p:cNvPr id="391" name=""/>
          <p:cNvSpPr/>
          <p:nvPr/>
        </p:nvSpPr>
        <p:spPr>
          <a:xfrm>
            <a:off x="4609440" y="6368760"/>
            <a:ext cx="243360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MO, assisted by the SO</a:t>
            </a:r>
            <a:endParaRPr b="0" lang="en-US" sz="1600" strike="noStrike" u="none">
              <a:solidFill>
                <a:srgbClr val="ffffff"/>
              </a:solidFill>
              <a:effectLst/>
              <a:uFillTx/>
              <a:latin typeface="Times New Roman"/>
            </a:endParaRPr>
          </a:p>
        </p:txBody>
      </p:sp>
      <p:sp>
        <p:nvSpPr>
          <p:cNvPr id="392" name=""/>
          <p:cNvSpPr/>
          <p:nvPr/>
        </p:nvSpPr>
        <p:spPr>
          <a:xfrm>
            <a:off x="7773840" y="6368760"/>
            <a:ext cx="47340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SO</a:t>
            </a:r>
            <a:endParaRPr b="0" lang="en-US" sz="1600" strike="noStrike" u="none">
              <a:solidFill>
                <a:srgbClr val="ffffff"/>
              </a:solidFill>
              <a:effectLst/>
              <a:uFillTx/>
              <a:latin typeface="Times New Roman"/>
            </a:endParaRPr>
          </a:p>
        </p:txBody>
      </p:sp>
      <p:sp>
        <p:nvSpPr>
          <p:cNvPr id="393" name=""/>
          <p:cNvSpPr/>
          <p:nvPr/>
        </p:nvSpPr>
        <p:spPr>
          <a:xfrm flipH="1">
            <a:off x="990360" y="4038480"/>
            <a:ext cx="228600" cy="53352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4" name=""/>
          <p:cNvSpPr/>
          <p:nvPr/>
        </p:nvSpPr>
        <p:spPr>
          <a:xfrm>
            <a:off x="3125880" y="4021920"/>
            <a:ext cx="350640" cy="398880"/>
          </a:xfrm>
          <a:prstGeom prst="rect">
            <a:avLst/>
          </a:prstGeom>
          <a:solidFill>
            <a:srgbClr val="ff0000"/>
          </a:solid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P</a:t>
            </a:r>
            <a:endParaRPr b="0" lang="en-US" sz="2000" strike="noStrike" u="none">
              <a:solidFill>
                <a:srgbClr val="ffffff"/>
              </a:solidFill>
              <a:effectLst/>
              <a:uFillTx/>
              <a:latin typeface="Times New Roman"/>
            </a:endParaRPr>
          </a:p>
        </p:txBody>
      </p:sp>
      <p:sp>
        <p:nvSpPr>
          <p:cNvPr id="395" name=""/>
          <p:cNvSpPr/>
          <p:nvPr/>
        </p:nvSpPr>
        <p:spPr>
          <a:xfrm>
            <a:off x="4802400" y="4037760"/>
            <a:ext cx="378720" cy="398880"/>
          </a:xfrm>
          <a:prstGeom prst="rect">
            <a:avLst/>
          </a:prstGeom>
          <a:solidFill>
            <a:srgbClr val="ff0000"/>
          </a:solid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O</a:t>
            </a:r>
            <a:endParaRPr b="0" lang="en-US" sz="2000" strike="noStrike" u="none">
              <a:solidFill>
                <a:srgbClr val="ffffff"/>
              </a:solidFill>
              <a:effectLst/>
              <a:uFillTx/>
              <a:latin typeface="Times New Roman"/>
            </a:endParaRPr>
          </a:p>
        </p:txBody>
      </p:sp>
      <p:sp>
        <p:nvSpPr>
          <p:cNvPr id="396" name=""/>
          <p:cNvSpPr/>
          <p:nvPr/>
        </p:nvSpPr>
        <p:spPr>
          <a:xfrm>
            <a:off x="6250320" y="4021920"/>
            <a:ext cx="378720" cy="398880"/>
          </a:xfrm>
          <a:prstGeom prst="rect">
            <a:avLst/>
          </a:prstGeom>
          <a:solidFill>
            <a:srgbClr val="ff0000"/>
          </a:solid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O</a:t>
            </a:r>
            <a:endParaRPr b="0" lang="en-US" sz="2000" strike="noStrike" u="none">
              <a:solidFill>
                <a:srgbClr val="ffffff"/>
              </a:solidFill>
              <a:effectLst/>
              <a:uFillTx/>
              <a:latin typeface="Times New Roman"/>
            </a:endParaRPr>
          </a:p>
        </p:txBody>
      </p:sp>
      <p:sp>
        <p:nvSpPr>
          <p:cNvPr id="397" name=""/>
          <p:cNvSpPr/>
          <p:nvPr/>
        </p:nvSpPr>
        <p:spPr>
          <a:xfrm>
            <a:off x="7926480" y="4037760"/>
            <a:ext cx="336240" cy="398880"/>
          </a:xfrm>
          <a:prstGeom prst="rect">
            <a:avLst/>
          </a:prstGeom>
          <a:solidFill>
            <a:srgbClr val="ff0000"/>
          </a:solid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L</a:t>
            </a:r>
            <a:endParaRPr b="0" lang="en-US" sz="2000" strike="noStrike" u="none">
              <a:solidFill>
                <a:srgbClr val="ffffff"/>
              </a:solidFill>
              <a:effectLst/>
              <a:uFillTx/>
              <a:latin typeface="Times New Roman"/>
            </a:endParaRPr>
          </a:p>
        </p:txBody>
      </p:sp>
      <p:sp>
        <p:nvSpPr>
          <p:cNvPr id="398" name=""/>
          <p:cNvSpPr/>
          <p:nvPr/>
        </p:nvSpPr>
        <p:spPr>
          <a:xfrm rot="16200000">
            <a:off x="5238720" y="2761920"/>
            <a:ext cx="343080" cy="6248520"/>
          </a:xfrm>
          <a:custGeom>
            <a:avLst/>
            <a:gdLst>
              <a:gd name="textAreaLeft" fmla="*/ 219240 w 343080"/>
              <a:gd name="textAreaRight" fmla="*/ 343440 w 343080"/>
              <a:gd name="textAreaTop" fmla="*/ 162720 h 6248520"/>
              <a:gd name="textAreaBottom" fmla="*/ 6085800 h 62485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57240">
            <a:solidFill>
              <a:srgbClr val="969696"/>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99" name=""/>
          <p:cNvSpPr/>
          <p:nvPr/>
        </p:nvSpPr>
        <p:spPr>
          <a:xfrm>
            <a:off x="383760" y="6085080"/>
            <a:ext cx="1688040" cy="5551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MO - Market Operator</a:t>
            </a:r>
            <a:endParaRPr b="0" lang="en-US" sz="1200" strike="noStrike" u="none">
              <a:solidFill>
                <a:srgbClr val="ffffff"/>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SO - System Operator</a:t>
            </a:r>
            <a:endParaRPr b="0" lang="en-US" sz="1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62120" y="22824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Competition throughout supply chain</a:t>
            </a:r>
            <a:br>
              <a:rPr sz="3000"/>
            </a:br>
            <a:r>
              <a:rPr b="1" lang="en-US" sz="3000" strike="noStrike" u="none">
                <a:solidFill>
                  <a:srgbClr val="ffff00"/>
                </a:solidFill>
                <a:effectLst/>
                <a:uFillTx/>
                <a:latin typeface="Arial"/>
              </a:rPr>
              <a:t>is key to success</a:t>
            </a:r>
            <a:endParaRPr b="1" lang="en-US" sz="3000" strike="noStrike" u="none">
              <a:solidFill>
                <a:srgbClr val="ffff00"/>
              </a:solidFill>
              <a:effectLst/>
              <a:uFillTx/>
              <a:latin typeface="Arial"/>
            </a:endParaRPr>
          </a:p>
        </p:txBody>
      </p:sp>
      <p:sp>
        <p:nvSpPr>
          <p:cNvPr id="36" name="PlaceHolder 2"/>
          <p:cNvSpPr>
            <a:spLocks noGrp="1"/>
          </p:cNvSpPr>
          <p:nvPr>
            <p:ph/>
          </p:nvPr>
        </p:nvSpPr>
        <p:spPr>
          <a:xfrm>
            <a:off x="3657600" y="1676160"/>
            <a:ext cx="5029200" cy="4800600"/>
          </a:xfrm>
          <a:prstGeom prst="rect">
            <a:avLst/>
          </a:prstGeom>
          <a:noFill/>
          <a:ln w="0">
            <a:noFill/>
          </a:ln>
        </p:spPr>
        <p:txBody>
          <a:bodyPr lIns="90000" rIns="90000" tIns="46800" bIns="46800" anchor="t">
            <a:normAutofit/>
          </a:bodyPr>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Generators produce power efficiently</a:t>
            </a:r>
            <a:endParaRPr b="1" lang="en-US" sz="2400" strike="noStrike" u="none">
              <a:solidFill>
                <a:srgbClr val="ffffff"/>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Retailers compete on price and service offerings to win and retain consumers</a:t>
            </a:r>
            <a:endParaRPr b="1" lang="en-US" sz="2400" strike="noStrike" u="none">
              <a:solidFill>
                <a:srgbClr val="ffffff"/>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a:t>
            </a:r>
            <a:endParaRPr b="1" lang="en-US" sz="2400" strike="noStrike" u="none">
              <a:solidFill>
                <a:srgbClr val="ffffff"/>
              </a:solidFill>
              <a:effectLst/>
              <a:uFillTx/>
              <a:latin typeface="Arial"/>
            </a:endParaRPr>
          </a:p>
          <a:p>
            <a:pPr marL="343080" indent="-343080">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Efficient wholesale contract markets allow generators and retailers to manage their energy price and supply risks cheaply and efficiently  </a:t>
            </a:r>
            <a:endParaRPr b="1" lang="en-US" sz="2400" strike="noStrike" u="none">
              <a:solidFill>
                <a:srgbClr val="ffffff"/>
              </a:solidFill>
              <a:effectLst/>
              <a:uFillTx/>
              <a:latin typeface="Arial"/>
            </a:endParaRPr>
          </a:p>
        </p:txBody>
      </p:sp>
      <p:sp>
        <p:nvSpPr>
          <p:cNvPr id="37" name=""/>
          <p:cNvSpPr/>
          <p:nvPr/>
        </p:nvSpPr>
        <p:spPr>
          <a:xfrm>
            <a:off x="1143000" y="267192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2000" strike="noStrike" u="none">
                <a:solidFill>
                  <a:srgbClr val="000066"/>
                </a:solidFill>
                <a:effectLst/>
                <a:uFillTx/>
                <a:latin typeface="Arial"/>
              </a:rPr>
              <a:t>Generation</a:t>
            </a:r>
            <a:endParaRPr b="0" lang="en-US" sz="2000" strike="noStrike" u="none">
              <a:solidFill>
                <a:srgbClr val="ffffff"/>
              </a:solidFill>
              <a:effectLst/>
              <a:uFillTx/>
              <a:latin typeface="Times New Roman"/>
            </a:endParaRPr>
          </a:p>
        </p:txBody>
      </p:sp>
      <p:sp>
        <p:nvSpPr>
          <p:cNvPr id="38" name=""/>
          <p:cNvSpPr/>
          <p:nvPr/>
        </p:nvSpPr>
        <p:spPr>
          <a:xfrm>
            <a:off x="1143000" y="370188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2000" strike="noStrike" u="none">
                <a:solidFill>
                  <a:srgbClr val="000066"/>
                </a:solidFill>
                <a:effectLst/>
                <a:uFillTx/>
                <a:latin typeface="Arial"/>
              </a:rPr>
              <a:t>Wholesale</a:t>
            </a:r>
            <a:endParaRPr b="0" lang="en-US" sz="2000" strike="noStrike" u="none">
              <a:solidFill>
                <a:srgbClr val="ffffff"/>
              </a:solidFill>
              <a:effectLst/>
              <a:uFillTx/>
              <a:latin typeface="Times New Roman"/>
            </a:endParaRPr>
          </a:p>
        </p:txBody>
      </p:sp>
      <p:sp>
        <p:nvSpPr>
          <p:cNvPr id="39" name=""/>
          <p:cNvSpPr/>
          <p:nvPr/>
        </p:nvSpPr>
        <p:spPr>
          <a:xfrm>
            <a:off x="1143000" y="473220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2000" strike="noStrike" u="none">
                <a:solidFill>
                  <a:srgbClr val="000066"/>
                </a:solidFill>
                <a:effectLst/>
                <a:uFillTx/>
                <a:latin typeface="Arial"/>
              </a:rPr>
              <a:t>Retail</a:t>
            </a:r>
            <a:endParaRPr b="0" lang="en-US" sz="2000" strike="noStrike" u="none">
              <a:solidFill>
                <a:srgbClr val="ffffff"/>
              </a:solidFill>
              <a:effectLst/>
              <a:uFillTx/>
              <a:latin typeface="Times New Roman"/>
            </a:endParaRPr>
          </a:p>
        </p:txBody>
      </p:sp>
      <p:sp>
        <p:nvSpPr>
          <p:cNvPr id="40" name=""/>
          <p:cNvSpPr/>
          <p:nvPr/>
        </p:nvSpPr>
        <p:spPr>
          <a:xfrm>
            <a:off x="1143000" y="576252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2000" strike="noStrike" u="none">
                <a:solidFill>
                  <a:srgbClr val="000066"/>
                </a:solidFill>
                <a:effectLst/>
                <a:uFillTx/>
                <a:latin typeface="Arial"/>
              </a:rPr>
              <a:t>Consumer</a:t>
            </a:r>
            <a:endParaRPr b="0" lang="en-US" sz="2000" strike="noStrike" u="none">
              <a:solidFill>
                <a:srgbClr val="ffffff"/>
              </a:solidFill>
              <a:effectLst/>
              <a:uFillTx/>
              <a:latin typeface="Times New Roman"/>
            </a:endParaRPr>
          </a:p>
        </p:txBody>
      </p:sp>
      <p:sp>
        <p:nvSpPr>
          <p:cNvPr id="41" name=""/>
          <p:cNvSpPr/>
          <p:nvPr/>
        </p:nvSpPr>
        <p:spPr>
          <a:xfrm>
            <a:off x="1143000" y="164160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2000" strike="noStrike" u="none">
                <a:solidFill>
                  <a:srgbClr val="000066"/>
                </a:solidFill>
                <a:effectLst/>
                <a:uFillTx/>
                <a:latin typeface="Arial"/>
              </a:rPr>
              <a:t>Fuel supply</a:t>
            </a:r>
            <a:endParaRPr b="0" lang="en-US" sz="2000" strike="noStrike" u="none">
              <a:solidFill>
                <a:srgbClr val="ffffff"/>
              </a:solidFill>
              <a:effectLst/>
              <a:uFillTx/>
              <a:latin typeface="Times New Roman"/>
            </a:endParaRPr>
          </a:p>
        </p:txBody>
      </p:sp>
      <p:sp>
        <p:nvSpPr>
          <p:cNvPr id="42" name=""/>
          <p:cNvSpPr/>
          <p:nvPr/>
        </p:nvSpPr>
        <p:spPr>
          <a:xfrm>
            <a:off x="1676520" y="2055960"/>
            <a:ext cx="533160" cy="609480"/>
          </a:xfrm>
          <a:prstGeom prst="downArrow">
            <a:avLst>
              <a:gd name="adj1" fmla="val 50000"/>
              <a:gd name="adj2" fmla="val 2857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3" name=""/>
          <p:cNvSpPr/>
          <p:nvPr/>
        </p:nvSpPr>
        <p:spPr>
          <a:xfrm>
            <a:off x="1676520" y="3086280"/>
            <a:ext cx="533160" cy="609480"/>
          </a:xfrm>
          <a:prstGeom prst="downArrow">
            <a:avLst>
              <a:gd name="adj1" fmla="val 50000"/>
              <a:gd name="adj2" fmla="val 2857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4" name=""/>
          <p:cNvSpPr/>
          <p:nvPr/>
        </p:nvSpPr>
        <p:spPr>
          <a:xfrm>
            <a:off x="1676520" y="4116240"/>
            <a:ext cx="533160" cy="609840"/>
          </a:xfrm>
          <a:prstGeom prst="downArrow">
            <a:avLst>
              <a:gd name="adj1" fmla="val 50000"/>
              <a:gd name="adj2" fmla="val 28596"/>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5" name=""/>
          <p:cNvSpPr/>
          <p:nvPr/>
        </p:nvSpPr>
        <p:spPr>
          <a:xfrm>
            <a:off x="1676520" y="5146560"/>
            <a:ext cx="533160" cy="609840"/>
          </a:xfrm>
          <a:prstGeom prst="downArrow">
            <a:avLst>
              <a:gd name="adj1" fmla="val 50000"/>
              <a:gd name="adj2" fmla="val 28596"/>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00" name="PlaceHolder 1"/>
          <p:cNvSpPr>
            <a:spLocks noGrp="1"/>
          </p:cNvSpPr>
          <p:nvPr>
            <p:ph type="title"/>
          </p:nvPr>
        </p:nvSpPr>
        <p:spPr>
          <a:xfrm>
            <a:off x="444240" y="152280"/>
            <a:ext cx="8381880" cy="648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Wholesale trading and rules</a:t>
            </a:r>
            <a:endParaRPr b="1" lang="en-US" sz="3000" strike="noStrike" u="none">
              <a:solidFill>
                <a:srgbClr val="ffff00"/>
              </a:solidFill>
              <a:effectLst/>
              <a:uFillTx/>
              <a:latin typeface="Arial"/>
            </a:endParaRPr>
          </a:p>
        </p:txBody>
      </p:sp>
      <p:sp>
        <p:nvSpPr>
          <p:cNvPr id="401" name=""/>
          <p:cNvSpPr/>
          <p:nvPr/>
        </p:nvSpPr>
        <p:spPr>
          <a:xfrm>
            <a:off x="3625920" y="5791320"/>
            <a:ext cx="2057400" cy="1066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02" name=""/>
          <p:cNvSpPr/>
          <p:nvPr/>
        </p:nvSpPr>
        <p:spPr>
          <a:xfrm>
            <a:off x="3733920" y="790560"/>
            <a:ext cx="1368360" cy="106380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Gencos</a:t>
            </a:r>
            <a:endParaRPr b="0" lang="en-US" sz="1800" strike="noStrike" u="none">
              <a:solidFill>
                <a:srgbClr val="ffffff"/>
              </a:solidFill>
              <a:effectLst/>
              <a:uFillTx/>
              <a:latin typeface="Times New Roman"/>
            </a:endParaRPr>
          </a:p>
        </p:txBody>
      </p:sp>
      <p:sp>
        <p:nvSpPr>
          <p:cNvPr id="403" name=""/>
          <p:cNvSpPr/>
          <p:nvPr/>
        </p:nvSpPr>
        <p:spPr>
          <a:xfrm>
            <a:off x="6095880" y="1324080"/>
            <a:ext cx="1368720" cy="106344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External</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Agents</a:t>
            </a:r>
            <a:endParaRPr b="0" lang="en-US" sz="1800" strike="noStrike" u="none">
              <a:solidFill>
                <a:srgbClr val="ffffff"/>
              </a:solidFill>
              <a:effectLst/>
              <a:uFillTx/>
              <a:latin typeface="Times New Roman"/>
            </a:endParaRPr>
          </a:p>
        </p:txBody>
      </p:sp>
      <p:sp>
        <p:nvSpPr>
          <p:cNvPr id="404" name=""/>
          <p:cNvSpPr/>
          <p:nvPr/>
        </p:nvSpPr>
        <p:spPr>
          <a:xfrm>
            <a:off x="1523880" y="3305160"/>
            <a:ext cx="1368720" cy="106380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Distcos</a:t>
            </a:r>
            <a:endParaRPr b="0" lang="en-US" sz="1800" strike="noStrike" u="none">
              <a:solidFill>
                <a:srgbClr val="ffffff"/>
              </a:solidFill>
              <a:effectLst/>
              <a:uFillTx/>
              <a:latin typeface="Times New Roman"/>
            </a:endParaRPr>
          </a:p>
        </p:txBody>
      </p:sp>
      <p:sp>
        <p:nvSpPr>
          <p:cNvPr id="405" name=""/>
          <p:cNvSpPr/>
          <p:nvPr/>
        </p:nvSpPr>
        <p:spPr>
          <a:xfrm>
            <a:off x="6629400" y="3305160"/>
            <a:ext cx="1368360" cy="106380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Retailers</a:t>
            </a:r>
            <a:endParaRPr b="0" lang="en-US" sz="1800" strike="noStrike" u="none">
              <a:solidFill>
                <a:srgbClr val="ffffff"/>
              </a:solidFill>
              <a:effectLst/>
              <a:uFillTx/>
              <a:latin typeface="Times New Roman"/>
            </a:endParaRPr>
          </a:p>
        </p:txBody>
      </p:sp>
      <p:sp>
        <p:nvSpPr>
          <p:cNvPr id="406" name=""/>
          <p:cNvSpPr/>
          <p:nvPr/>
        </p:nvSpPr>
        <p:spPr>
          <a:xfrm>
            <a:off x="4879800" y="4603680"/>
            <a:ext cx="1368720" cy="106380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Eligible</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Consumers</a:t>
            </a:r>
            <a:endParaRPr b="0" lang="en-US" sz="1800" strike="noStrike" u="none">
              <a:solidFill>
                <a:srgbClr val="ffffff"/>
              </a:solidFill>
              <a:effectLst/>
              <a:uFillTx/>
              <a:latin typeface="Times New Roman"/>
            </a:endParaRPr>
          </a:p>
        </p:txBody>
      </p:sp>
      <p:sp>
        <p:nvSpPr>
          <p:cNvPr id="407" name=""/>
          <p:cNvSpPr/>
          <p:nvPr/>
        </p:nvSpPr>
        <p:spPr>
          <a:xfrm>
            <a:off x="2517840" y="4680000"/>
            <a:ext cx="1368360" cy="106344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Non Eligible</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Consumers</a:t>
            </a:r>
            <a:endParaRPr b="0" lang="en-US" sz="1600" strike="noStrike" u="none">
              <a:solidFill>
                <a:srgbClr val="ffffff"/>
              </a:solidFill>
              <a:effectLst/>
              <a:uFillTx/>
              <a:latin typeface="Times New Roman"/>
            </a:endParaRPr>
          </a:p>
        </p:txBody>
      </p:sp>
      <p:sp>
        <p:nvSpPr>
          <p:cNvPr id="408" name=""/>
          <p:cNvSpPr/>
          <p:nvPr/>
        </p:nvSpPr>
        <p:spPr>
          <a:xfrm>
            <a:off x="3809880" y="2619360"/>
            <a:ext cx="1368720" cy="1063800"/>
          </a:xfrm>
          <a:prstGeom prst="ellipse">
            <a:avLst/>
          </a:prstGeom>
          <a:solidFill>
            <a:srgbClr val="ffcc00"/>
          </a:solidFill>
          <a:ln w="12600">
            <a:solidFill>
              <a:srgbClr val="ffffff"/>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POOL</a:t>
            </a:r>
            <a:endParaRPr b="0" lang="en-US" sz="1800" strike="noStrike" u="none">
              <a:solidFill>
                <a:srgbClr val="ffffff"/>
              </a:solidFill>
              <a:effectLst/>
              <a:uFillTx/>
              <a:latin typeface="Times New Roman"/>
            </a:endParaRPr>
          </a:p>
        </p:txBody>
      </p:sp>
      <p:sp>
        <p:nvSpPr>
          <p:cNvPr id="409" name=""/>
          <p:cNvSpPr/>
          <p:nvPr/>
        </p:nvSpPr>
        <p:spPr>
          <a:xfrm>
            <a:off x="4495680" y="1857240"/>
            <a:ext cx="0" cy="76212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0" name=""/>
          <p:cNvSpPr/>
          <p:nvPr/>
        </p:nvSpPr>
        <p:spPr>
          <a:xfrm>
            <a:off x="5181480" y="3228840"/>
            <a:ext cx="1447920" cy="53352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1" name=""/>
          <p:cNvSpPr/>
          <p:nvPr/>
        </p:nvSpPr>
        <p:spPr>
          <a:xfrm flipH="1">
            <a:off x="2895480" y="3305160"/>
            <a:ext cx="990720" cy="3808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2" name=""/>
          <p:cNvSpPr/>
          <p:nvPr/>
        </p:nvSpPr>
        <p:spPr>
          <a:xfrm flipH="1">
            <a:off x="6171840" y="4295880"/>
            <a:ext cx="762120" cy="53316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3" name=""/>
          <p:cNvSpPr/>
          <p:nvPr/>
        </p:nvSpPr>
        <p:spPr>
          <a:xfrm flipH="1">
            <a:off x="5028840" y="2085840"/>
            <a:ext cx="1066680" cy="762120"/>
          </a:xfrm>
          <a:prstGeom prst="line">
            <a:avLst/>
          </a:prstGeom>
          <a:ln w="28440">
            <a:solidFill>
              <a:srgbClr val="00cc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4" name=""/>
          <p:cNvSpPr/>
          <p:nvPr/>
        </p:nvSpPr>
        <p:spPr>
          <a:xfrm>
            <a:off x="4724280" y="3686040"/>
            <a:ext cx="609840" cy="91440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5" name=""/>
          <p:cNvSpPr/>
          <p:nvPr/>
        </p:nvSpPr>
        <p:spPr>
          <a:xfrm>
            <a:off x="5029200" y="1628640"/>
            <a:ext cx="762120" cy="297180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6" name=""/>
          <p:cNvSpPr/>
          <p:nvPr/>
        </p:nvSpPr>
        <p:spPr>
          <a:xfrm flipH="1">
            <a:off x="5943240" y="2390760"/>
            <a:ext cx="762120" cy="220968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7" name=""/>
          <p:cNvSpPr/>
          <p:nvPr/>
        </p:nvSpPr>
        <p:spPr>
          <a:xfrm>
            <a:off x="5105520" y="1400040"/>
            <a:ext cx="990360" cy="30492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8" name=""/>
          <p:cNvSpPr/>
          <p:nvPr/>
        </p:nvSpPr>
        <p:spPr>
          <a:xfrm>
            <a:off x="2514600" y="4371840"/>
            <a:ext cx="304920" cy="38124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9" name=""/>
          <p:cNvSpPr/>
          <p:nvPr/>
        </p:nvSpPr>
        <p:spPr>
          <a:xfrm>
            <a:off x="609480" y="1143000"/>
            <a:ext cx="2590920" cy="638280"/>
          </a:xfrm>
          <a:prstGeom prst="rect">
            <a:avLst/>
          </a:prstGeom>
          <a:solidFill>
            <a:srgbClr val="ffffff"/>
          </a:solidFill>
          <a:ln w="28440">
            <a:solidFill>
              <a:srgbClr val="00cc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20" name=""/>
          <p:cNvSpPr/>
          <p:nvPr/>
        </p:nvSpPr>
        <p:spPr>
          <a:xfrm>
            <a:off x="1535040" y="759240"/>
            <a:ext cx="1665360" cy="20152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66"/>
                </a:solidFill>
                <a:effectLst/>
                <a:uFillTx/>
                <a:latin typeface="Arial"/>
              </a:rPr>
              <a:t>CONTRACTS</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66"/>
                </a:solidFill>
                <a:effectLst/>
                <a:uFillTx/>
                <a:latin typeface="Arial"/>
              </a:rPr>
              <a:t>Physical Bilateral Contracts</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
        <p:nvSpPr>
          <p:cNvPr id="421" name=""/>
          <p:cNvSpPr/>
          <p:nvPr/>
        </p:nvSpPr>
        <p:spPr>
          <a:xfrm>
            <a:off x="685800" y="1552680"/>
            <a:ext cx="838080" cy="0"/>
          </a:xfrm>
          <a:prstGeom prst="line">
            <a:avLst/>
          </a:prstGeom>
          <a:ln w="284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2" name=""/>
          <p:cNvSpPr/>
          <p:nvPr/>
        </p:nvSpPr>
        <p:spPr>
          <a:xfrm flipH="1" flipV="1">
            <a:off x="6934320" y="2467080"/>
            <a:ext cx="304560" cy="838080"/>
          </a:xfrm>
          <a:prstGeom prst="line">
            <a:avLst/>
          </a:prstGeom>
          <a:ln w="28440">
            <a:solidFill>
              <a:srgbClr val="00cc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23" name="PlaceHolder 1"/>
          <p:cNvSpPr>
            <a:spLocks noGrp="1"/>
          </p:cNvSpPr>
          <p:nvPr>
            <p:ph/>
          </p:nvPr>
        </p:nvSpPr>
        <p:spPr>
          <a:xfrm>
            <a:off x="609480" y="1371600"/>
            <a:ext cx="3810240" cy="5105520"/>
          </a:xfrm>
          <a:prstGeom prst="rect">
            <a:avLst/>
          </a:prstGeom>
          <a:noFill/>
          <a:ln w="0">
            <a:noFill/>
          </a:ln>
        </p:spPr>
        <p:txBody>
          <a:bodyPr lIns="90000" rIns="90000" tIns="46800" bIns="46800" anchor="t">
            <a:normAutofit/>
          </a:bodyPr>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sng">
                <a:solidFill>
                  <a:srgbClr val="ffffff"/>
                </a:solidFill>
                <a:effectLst/>
                <a:uFillTx/>
                <a:latin typeface="Arial"/>
              </a:rPr>
              <a:t>AGAINST</a:t>
            </a:r>
            <a:endParaRPr b="1" lang="en-US" sz="2000" strike="noStrike" u="none">
              <a:solidFill>
                <a:srgbClr val="ffffff"/>
              </a:solidFill>
              <a:effectLst/>
              <a:uFillTx/>
              <a:latin typeface="Arial"/>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Horizontal concentration and vertical integration threatens non-integrated suppliers, with limited contracting capacity</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Distortionary stranded cost recovery mechanism</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Constrained-on gencos are paid as they bid -&gt; excessive prices to solve restrictions</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Constrained-off gencos are not compensated</a:t>
            </a: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Pool can be bypassed as a source of power, but only for those who own generation</a:t>
            </a:r>
            <a:endParaRPr b="1" lang="en-US" sz="1800" strike="noStrike" u="none">
              <a:solidFill>
                <a:srgbClr val="ffffff"/>
              </a:solidFill>
              <a:effectLst/>
              <a:uFillTx/>
              <a:latin typeface="Arial"/>
            </a:endParaRPr>
          </a:p>
        </p:txBody>
      </p:sp>
      <p:sp>
        <p:nvSpPr>
          <p:cNvPr id="424" name="PlaceHolder 2"/>
          <p:cNvSpPr>
            <a:spLocks noGrp="1"/>
          </p:cNvSpPr>
          <p:nvPr>
            <p:ph/>
          </p:nvPr>
        </p:nvSpPr>
        <p:spPr>
          <a:xfrm>
            <a:off x="4723920" y="1371600"/>
            <a:ext cx="3886200" cy="4114800"/>
          </a:xfrm>
          <a:prstGeom prst="rect">
            <a:avLst/>
          </a:prstGeom>
          <a:noFill/>
          <a:ln w="0">
            <a:noFill/>
          </a:ln>
        </p:spPr>
        <p:txBody>
          <a:bodyPr lIns="90000" rIns="90000" tIns="46800" bIns="46800" anchor="t">
            <a:normAutofit/>
          </a:bodyPr>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fffff"/>
                </a:solidFill>
                <a:effectLst/>
                <a:uFillTx/>
                <a:latin typeface="Arial"/>
              </a:rPr>
              <a:t>FOR</a:t>
            </a:r>
            <a:br>
              <a:rPr sz="2000"/>
            </a:br>
            <a:endParaRPr b="1" lang="en-US" sz="20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Transparent wholesale market with specific market operator</a:t>
            </a:r>
            <a:endParaRPr b="1" lang="en-US" sz="1800" strike="noStrike" u="none">
              <a:solidFill>
                <a:srgbClr val="ffffff"/>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lnSpc>
                <a:spcPct val="10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Non-discriminatory access to the grid</a:t>
            </a:r>
            <a:br>
              <a:rPr sz="1800"/>
            </a:b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
        <p:nvSpPr>
          <p:cNvPr id="425" name="PlaceHolder 3"/>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Appraisal of the wholesale market</a:t>
            </a:r>
            <a:endParaRPr b="1" lang="en-US" sz="3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26" name="PlaceHolder 1"/>
          <p:cNvSpPr>
            <a:spLocks noGrp="1"/>
          </p:cNvSpPr>
          <p:nvPr>
            <p:ph type="title"/>
          </p:nvPr>
        </p:nvSpPr>
        <p:spPr>
          <a:xfrm>
            <a:off x="762120" y="380520"/>
            <a:ext cx="7772400" cy="3812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Development of Retail Competition</a:t>
            </a:r>
            <a:br>
              <a:rPr sz="3000"/>
            </a:br>
            <a:r>
              <a:rPr b="1" lang="en-US" sz="1200" strike="noStrike" u="none">
                <a:solidFill>
                  <a:srgbClr val="ffff00"/>
                </a:solidFill>
                <a:effectLst/>
                <a:uFillTx/>
                <a:latin typeface="Arial"/>
              </a:rPr>
              <a:t>(in brackets, number of eligible customers)</a:t>
            </a:r>
            <a:r>
              <a:rPr b="1" lang="en-US" sz="3000" strike="noStrike" u="none">
                <a:solidFill>
                  <a:srgbClr val="ffff00"/>
                </a:solidFill>
                <a:effectLst/>
                <a:uFillTx/>
                <a:latin typeface="Arial"/>
              </a:rPr>
              <a:t> </a:t>
            </a:r>
            <a:endParaRPr b="1" lang="en-US" sz="3000" strike="noStrike" u="none">
              <a:solidFill>
                <a:srgbClr val="ffff00"/>
              </a:solidFill>
              <a:effectLst/>
              <a:uFillTx/>
              <a:latin typeface="Arial"/>
            </a:endParaRPr>
          </a:p>
        </p:txBody>
      </p:sp>
      <p:graphicFrame>
        <p:nvGraphicFramePr>
          <p:cNvPr id="427" name=""/>
          <p:cNvGraphicFramePr/>
          <p:nvPr/>
        </p:nvGraphicFramePr>
        <p:xfrm>
          <a:off x="990720" y="1066680"/>
          <a:ext cx="7024680" cy="4981680"/>
        </p:xfrm>
        <a:graphic>
          <a:graphicData uri="http://schemas.openxmlformats.org/presentationml/2006/ole">
            <p:oleObj r:id="rId1" spid="">
              <p:embed/>
              <p:pic>
                <p:nvPicPr>
                  <p:cNvPr id="428" name="" descr=""/>
                  <p:cNvPicPr/>
                  <p:nvPr/>
                </p:nvPicPr>
                <p:blipFill>
                  <a:blip r:embed="rId2"/>
                  <a:stretch/>
                </p:blipFill>
                <p:spPr>
                  <a:xfrm>
                    <a:off x="990720" y="1066680"/>
                    <a:ext cx="7024680" cy="4981680"/>
                  </a:xfrm>
                  <a:prstGeom prst="rect">
                    <a:avLst/>
                  </a:prstGeom>
                  <a:noFill/>
                  <a:ln w="0">
                    <a:noFill/>
                  </a:ln>
                </p:spPr>
              </p:pic>
            </p:oleObj>
          </a:graphicData>
        </a:graphic>
      </p:graphicFrame>
      <p:sp>
        <p:nvSpPr>
          <p:cNvPr id="429" name=""/>
          <p:cNvSpPr/>
          <p:nvPr/>
        </p:nvSpPr>
        <p:spPr>
          <a:xfrm>
            <a:off x="228960" y="6033240"/>
            <a:ext cx="82353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From July 2000, all consumers connected at more than 1kV will be eligible</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Retail Competition</a:t>
            </a:r>
            <a:endParaRPr b="1" lang="en-US" sz="3000" strike="noStrike" u="none">
              <a:solidFill>
                <a:srgbClr val="ffff00"/>
              </a:solidFill>
              <a:effectLst/>
              <a:uFillTx/>
              <a:latin typeface="Arial"/>
            </a:endParaRPr>
          </a:p>
        </p:txBody>
      </p:sp>
      <p:sp>
        <p:nvSpPr>
          <p:cNvPr id="431"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Eligible customers can buy from</a:t>
            </a:r>
            <a:endParaRPr b="1" lang="en-US" sz="18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Pool</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Generators</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Retailers</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External Agents</a:t>
            </a:r>
            <a:endParaRPr b="1" lang="en-US" sz="1300" strike="noStrike" u="none">
              <a:solidFill>
                <a:srgbClr val="ffffff"/>
              </a:solidFill>
              <a:effectLst/>
              <a:uFillTx/>
              <a:latin typeface="Arial"/>
            </a:endParaRPr>
          </a:p>
          <a:p>
            <a:pPr lvl="1" marL="74304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3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Transparent and non-discriminatory regulated access charges</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Only generators can sell physical power bilaterally, i.e., other than from the Pool</a:t>
            </a:r>
            <a:endParaRPr b="1" lang="en-US" sz="1800" strike="noStrike" u="none">
              <a:solidFill>
                <a:srgbClr val="ffffff"/>
              </a:solidFill>
              <a:effectLst/>
              <a:uFillTx/>
              <a:latin typeface="Arial"/>
            </a:endParaRPr>
          </a:p>
        </p:txBody>
      </p:sp>
      <p:sp>
        <p:nvSpPr>
          <p:cNvPr id="432" name=""/>
          <p:cNvSpPr/>
          <p:nvPr/>
        </p:nvSpPr>
        <p:spPr>
          <a:xfrm>
            <a:off x="1124280" y="1553400"/>
            <a:ext cx="191988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DESCRIPTION</a:t>
            </a:r>
            <a:endParaRPr b="0" lang="en-US" sz="2000" strike="noStrike" u="none">
              <a:solidFill>
                <a:srgbClr val="ffffff"/>
              </a:solidFill>
              <a:effectLst/>
              <a:uFillTx/>
              <a:latin typeface="Times New Roman"/>
            </a:endParaRPr>
          </a:p>
        </p:txBody>
      </p:sp>
      <p:sp>
        <p:nvSpPr>
          <p:cNvPr id="433" name=""/>
          <p:cNvSpPr/>
          <p:nvPr/>
        </p:nvSpPr>
        <p:spPr>
          <a:xfrm>
            <a:off x="6041880" y="1599120"/>
            <a:ext cx="165132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APPRAISAL</a:t>
            </a:r>
            <a:endParaRPr b="0" lang="en-US" sz="2000" strike="noStrike" u="none">
              <a:solidFill>
                <a:srgbClr val="ffffff"/>
              </a:solidFill>
              <a:effectLst/>
              <a:uFillTx/>
              <a:latin typeface="Times New Roman"/>
            </a:endParaRPr>
          </a:p>
        </p:txBody>
      </p:sp>
      <p:sp>
        <p:nvSpPr>
          <p:cNvPr id="434" name="PlaceHolder 3"/>
          <p:cNvSpPr>
            <a:spLocks noGrp="1"/>
          </p:cNvSpPr>
          <p:nvPr>
            <p:ph/>
          </p:nvPr>
        </p:nvSpPr>
        <p:spPr>
          <a:xfrm>
            <a:off x="4647960" y="1980720"/>
            <a:ext cx="3809880" cy="4419720"/>
          </a:xfrm>
          <a:prstGeom prst="rect">
            <a:avLst/>
          </a:prstGeom>
          <a:noFill/>
          <a:ln w="0">
            <a:noFill/>
          </a:ln>
        </p:spPr>
        <p:txBody>
          <a:bodyPr lIns="90000" rIns="90000" tIns="46800" bIns="46800" anchor="t">
            <a:normAutofit fontScale="92500" lnSpcReduction="9999"/>
          </a:bodyPr>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The vertical integration of generation, distribution and retailing work against non-incumbent retailers</a:t>
            </a:r>
            <a:endParaRPr b="1" lang="en-US" sz="18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there is scope for unfair commercial practices</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incumbent retailers sell below pool prices</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no liquidity in secondary markets</a:t>
            </a:r>
            <a:endParaRPr b="1" lang="en-US" sz="1300" strike="noStrike" u="none">
              <a:solidFill>
                <a:srgbClr val="ffffff"/>
              </a:solidFill>
              <a:effectLst/>
              <a:uFillTx/>
              <a:latin typeface="Arial"/>
            </a:endParaRPr>
          </a:p>
          <a:p>
            <a:pPr lvl="1" marL="74304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3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Low barriers for new agents</a:t>
            </a:r>
            <a:endParaRPr b="1" lang="en-US" sz="18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low capital requirements</a:t>
            </a:r>
            <a:endParaRPr b="1" lang="en-US" sz="1300" strike="noStrike" u="none">
              <a:solidFill>
                <a:srgbClr val="ffffff"/>
              </a:solidFill>
              <a:effectLst/>
              <a:uFillTx/>
              <a:latin typeface="Arial"/>
            </a:endParaRPr>
          </a:p>
          <a:p>
            <a:pPr lvl="1" marL="74304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3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Maintenance of integrated (bundled) tariffs for eligible consumers retards switching in the market</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35" name="PlaceHolder 1"/>
          <p:cNvSpPr>
            <a:spLocks noGrp="1"/>
          </p:cNvSpPr>
          <p:nvPr>
            <p:ph type="title"/>
          </p:nvPr>
        </p:nvSpPr>
        <p:spPr>
          <a:xfrm>
            <a:off x="685800" y="380880"/>
            <a:ext cx="7772400" cy="6098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Structure and powers of the regulators</a:t>
            </a:r>
            <a:endParaRPr b="1" lang="en-US" sz="3000" strike="noStrike" u="none">
              <a:solidFill>
                <a:srgbClr val="ffff00"/>
              </a:solidFill>
              <a:effectLst/>
              <a:uFillTx/>
              <a:latin typeface="Arial"/>
            </a:endParaRPr>
          </a:p>
        </p:txBody>
      </p:sp>
      <p:sp>
        <p:nvSpPr>
          <p:cNvPr id="436" name="PlaceHolder 2"/>
          <p:cNvSpPr>
            <a:spLocks noGrp="1"/>
          </p:cNvSpPr>
          <p:nvPr>
            <p:ph/>
          </p:nvPr>
        </p:nvSpPr>
        <p:spPr>
          <a:xfrm>
            <a:off x="533520" y="1142640"/>
            <a:ext cx="8153280" cy="43434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Comision Nacional del Sistema Electrico</a:t>
            </a:r>
            <a:endParaRPr b="1" lang="en-US" sz="24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independent advisory and supervisory body, reporting and assisting the Ministerio de Industria y Energia</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retains arbitration, inspection and disciplinary powers</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in 2000, it will be dissolved within the Comision Nacional de la Energia, which will cover both power and hydrocarbons</a:t>
            </a:r>
            <a:endParaRPr b="1" lang="en-US" sz="2000" strike="noStrike" u="none">
              <a:solidFill>
                <a:srgbClr val="ffffff"/>
              </a:solidFill>
              <a:effectLst/>
              <a:uFillTx/>
              <a:latin typeface="Arial"/>
            </a:endParaRPr>
          </a:p>
          <a:p>
            <a:pPr lvl="1" marL="74304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Ministerio de Industria y Energia</a:t>
            </a:r>
            <a:endParaRPr b="1" lang="en-US" sz="24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responsible for setting tariffs</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awards authorisations for the construction of new facilities, licenses, etc... </a:t>
            </a:r>
            <a:endParaRPr b="1" lang="en-US" sz="2000" strike="noStrike" u="none">
              <a:solidFill>
                <a:srgbClr val="ffffff"/>
              </a:solidFill>
              <a:effectLst/>
              <a:uFillTx/>
              <a:latin typeface="Arial"/>
            </a:endParaRPr>
          </a:p>
          <a:p>
            <a:pPr lvl="1" marL="74304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Regulation of essential facilities</a:t>
            </a:r>
            <a:endParaRPr b="1" lang="en-US" sz="3000" strike="noStrike" u="none">
              <a:solidFill>
                <a:srgbClr val="ffff00"/>
              </a:solidFill>
              <a:effectLst/>
              <a:uFillTx/>
              <a:latin typeface="Arial"/>
            </a:endParaRPr>
          </a:p>
        </p:txBody>
      </p:sp>
      <p:sp>
        <p:nvSpPr>
          <p:cNvPr id="4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Pool price setting</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Hourly determination of prices, which include a capacity payment</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Demand-side bidding</a:t>
            </a:r>
            <a:endParaRPr b="1" lang="en-US" sz="15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Transmission and Distribution</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Revenue fixed under a RPI-X formula</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Incentive to cut their operating costs, but little incentive to spend capital efficiently provided that there is regulatory approval of capital spending.</a:t>
            </a:r>
            <a:endParaRPr b="1" lang="en-US" sz="15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Uncertain tariff setting mechanism</a:t>
            </a: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Stranded Cost Recovery</a:t>
            </a:r>
            <a:endParaRPr b="1" lang="en-US" sz="3000" strike="noStrike" u="none">
              <a:solidFill>
                <a:srgbClr val="ffff00"/>
              </a:solidFill>
              <a:effectLst/>
              <a:uFillTx/>
              <a:latin typeface="Arial"/>
            </a:endParaRPr>
          </a:p>
        </p:txBody>
      </p:sp>
      <p:sp>
        <p:nvSpPr>
          <p:cNvPr id="44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Costes de Transicion a la Competencia (CTCs)</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Difference between the guaranteed revenues under the old system (PTA 7.5/kWh)and the new one (PTA 6/kWh) = PTA 2,000 million</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If average pool prices rise above PTA 6/kWh, the additional revenue is deducted from the total value of the CTCs</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If average pool prices are below PTA 6/kWh, the CTC bag does not increase</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10-years recovery, fixed allocation to generation companies</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CTCs in year “(t+1)” CTC cannot be larger than in year “t”</a:t>
            </a:r>
            <a:endParaRPr b="1" lang="en-US" sz="15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CTCs are residual</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CTC payment each year is the difference between the revenue recovered from the tariff and the regulated (T&amp;D) and wholesale market revenues, so…</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500" strike="noStrike" u="none">
                <a:solidFill>
                  <a:srgbClr val="ffffff"/>
                </a:solidFill>
                <a:effectLst/>
                <a:uFillTx/>
                <a:latin typeface="Arial"/>
              </a:rPr>
              <a:t>… the level of CTCs is determined implicitly by the government through its setting of electricity tariffs,</a:t>
            </a:r>
            <a:endParaRPr b="1" lang="en-US" sz="15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41" name="PlaceHolder 1"/>
          <p:cNvSpPr>
            <a:spLocks noGrp="1"/>
          </p:cNvSpPr>
          <p:nvPr>
            <p:ph type="title"/>
          </p:nvPr>
        </p:nvSpPr>
        <p:spPr>
          <a:xfrm>
            <a:off x="685800" y="-766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Overall appraisal and lessons </a:t>
            </a:r>
            <a:endParaRPr b="1" lang="en-US" sz="3000" strike="noStrike" u="none">
              <a:solidFill>
                <a:srgbClr val="ffff00"/>
              </a:solidFill>
              <a:effectLst/>
              <a:uFillTx/>
              <a:latin typeface="Arial"/>
            </a:endParaRPr>
          </a:p>
        </p:txBody>
      </p:sp>
      <p:sp>
        <p:nvSpPr>
          <p:cNvPr id="442" name="PlaceHolder 2"/>
          <p:cNvSpPr>
            <a:spLocks noGrp="1"/>
          </p:cNvSpPr>
          <p:nvPr>
            <p:ph/>
          </p:nvPr>
        </p:nvSpPr>
        <p:spPr>
          <a:xfrm>
            <a:off x="609480" y="837720"/>
            <a:ext cx="7772400" cy="4800600"/>
          </a:xfrm>
          <a:prstGeom prst="rect">
            <a:avLst/>
          </a:prstGeom>
          <a:noFill/>
          <a:ln w="0">
            <a:noFill/>
          </a:ln>
        </p:spPr>
        <p:txBody>
          <a:bodyPr lIns="90000" rIns="90000" tIns="46800" bIns="46800" anchor="t">
            <a:normAutofit fontScale="70000" lnSpcReduction="19999"/>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Lack of access and connection rules create high entry barriers for new generators</a:t>
            </a: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Deregulation lag of the gas sector does not spur competition in power generation</a:t>
            </a: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The current stranded cost recovery scheme</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creates distortions in the market</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inhibits competition</a:t>
            </a:r>
            <a:endParaRPr b="1" lang="en-US" sz="15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Retail competition does not work </a:t>
            </a:r>
            <a:endParaRPr b="1" lang="en-US" sz="20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if the industry is highly vertically integrated</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if cross-subsidised integrated (bundled) tariffs remain in place for eligible consumers</a:t>
            </a:r>
            <a:endParaRPr b="1" lang="en-US" sz="15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Restructuring is easier before privatisation than afterwards</a:t>
            </a: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Price reductions come from cuts in regulated prices, not from a more competitive generation and supply markets</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43"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Australia</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44" name=""/>
          <p:cNvSpPr/>
          <p:nvPr/>
        </p:nvSpPr>
        <p:spPr>
          <a:xfrm>
            <a:off x="615960" y="457200"/>
            <a:ext cx="7867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45" name="PlaceHolder 1"/>
          <p:cNvSpPr>
            <a:spLocks noGrp="1"/>
          </p:cNvSpPr>
          <p:nvPr>
            <p:ph type="title"/>
          </p:nvPr>
        </p:nvSpPr>
        <p:spPr>
          <a:xfrm>
            <a:off x="685800" y="0"/>
            <a:ext cx="777240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Electricity Market Overview</a:t>
            </a:r>
            <a:endParaRPr b="1" lang="en-US" sz="3000" strike="noStrike" u="none">
              <a:solidFill>
                <a:srgbClr val="ffff00"/>
              </a:solidFill>
              <a:effectLst/>
              <a:uFillTx/>
              <a:latin typeface="Arial"/>
            </a:endParaRPr>
          </a:p>
        </p:txBody>
      </p:sp>
      <p:sp>
        <p:nvSpPr>
          <p:cNvPr id="446" name=""/>
          <p:cNvSpPr/>
          <p:nvPr/>
        </p:nvSpPr>
        <p:spPr>
          <a:xfrm>
            <a:off x="210960" y="685800"/>
            <a:ext cx="1828800" cy="1074240"/>
          </a:xfrm>
          <a:prstGeom prst="rect">
            <a:avLst/>
          </a:prstGeom>
          <a:solidFill>
            <a:srgbClr val="ffffff"/>
          </a:solidFill>
          <a:ln w="12600">
            <a:solidFill>
              <a:srgbClr val="ffffff"/>
            </a:solidFill>
            <a:miter/>
          </a:ln>
        </p:spPr>
        <p:style>
          <a:lnRef idx="0"/>
          <a:fillRef idx="0"/>
          <a:effectRef idx="0"/>
          <a:fontRef idx="minor"/>
        </p:style>
        <p:txBody>
          <a:bodyPr lIns="90360" rIns="90360" tIns="44280" bIns="44280" anchor="t">
            <a:spAutoFit/>
          </a:bodyPr>
          <a:p>
            <a:pPr marL="117360" indent="-1173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ff9900"/>
                </a:solidFill>
                <a:effectLst/>
                <a:uFillTx/>
                <a:latin typeface="Arial"/>
              </a:rPr>
              <a:t>Key</a:t>
            </a:r>
            <a:endParaRPr b="0" lang="en-US" sz="1600" strike="noStrike" u="none">
              <a:solidFill>
                <a:srgbClr val="ffffff"/>
              </a:solidFill>
              <a:effectLst/>
              <a:uFillTx/>
              <a:latin typeface="Times New Roman"/>
            </a:endParaRPr>
          </a:p>
          <a:p>
            <a:pPr marL="117360" indent="-1173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117360" indent="-1173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p:txBody>
      </p:sp>
      <p:sp>
        <p:nvSpPr>
          <p:cNvPr id="447" name=""/>
          <p:cNvSpPr/>
          <p:nvPr/>
        </p:nvSpPr>
        <p:spPr>
          <a:xfrm>
            <a:off x="358920" y="1143000"/>
            <a:ext cx="48960" cy="68400"/>
          </a:xfrm>
          <a:custGeom>
            <a:avLst/>
            <a:gdLst/>
            <a:ahLst/>
            <a:rect l="l" t="t" r="r" b="b"/>
            <a:pathLst>
              <a:path w="33" h="43">
                <a:moveTo>
                  <a:pt x="10" y="0"/>
                </a:moveTo>
                <a:lnTo>
                  <a:pt x="5" y="9"/>
                </a:lnTo>
                <a:lnTo>
                  <a:pt x="22" y="43"/>
                </a:lnTo>
                <a:lnTo>
                  <a:pt x="33" y="38"/>
                </a:lnTo>
                <a:lnTo>
                  <a:pt x="16" y="3"/>
                </a:lnTo>
                <a:lnTo>
                  <a:pt x="10" y="12"/>
                </a:lnTo>
                <a:lnTo>
                  <a:pt x="10" y="0"/>
                </a:lnTo>
                <a:lnTo>
                  <a:pt x="0" y="0"/>
                </a:lnTo>
                <a:lnTo>
                  <a:pt x="5" y="9"/>
                </a:lnTo>
                <a:lnTo>
                  <a:pt x="10" y="0"/>
                </a:lnTo>
                <a:close/>
              </a:path>
            </a:pathLst>
          </a:custGeom>
          <a:solidFill>
            <a:srgbClr val="1f1a17"/>
          </a:solidFill>
          <a:ln w="0">
            <a:noFill/>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448" name=""/>
          <p:cNvSpPr/>
          <p:nvPr/>
        </p:nvSpPr>
        <p:spPr>
          <a:xfrm>
            <a:off x="372960" y="1143000"/>
            <a:ext cx="154080" cy="19080"/>
          </a:xfrm>
          <a:custGeom>
            <a:avLst/>
            <a:gdLst/>
            <a:ahLst/>
            <a:rect l="l" t="t" r="r" b="b"/>
            <a:pathLst>
              <a:path w="105" h="12">
                <a:moveTo>
                  <a:pt x="90" y="9"/>
                </a:moveTo>
                <a:lnTo>
                  <a:pt x="95" y="0"/>
                </a:lnTo>
                <a:lnTo>
                  <a:pt x="0" y="0"/>
                </a:lnTo>
                <a:lnTo>
                  <a:pt x="0" y="12"/>
                </a:lnTo>
                <a:lnTo>
                  <a:pt x="95" y="12"/>
                </a:lnTo>
                <a:lnTo>
                  <a:pt x="101" y="4"/>
                </a:lnTo>
                <a:lnTo>
                  <a:pt x="95" y="12"/>
                </a:lnTo>
                <a:lnTo>
                  <a:pt x="105" y="12"/>
                </a:lnTo>
                <a:lnTo>
                  <a:pt x="101" y="4"/>
                </a:lnTo>
                <a:lnTo>
                  <a:pt x="90" y="9"/>
                </a:lnTo>
                <a:close/>
              </a:path>
            </a:pathLst>
          </a:custGeom>
          <a:solidFill>
            <a:srgbClr val="1f1a17"/>
          </a:solidFill>
          <a:ln w="0">
            <a:noFill/>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sp>
        <p:nvSpPr>
          <p:cNvPr id="449" name=""/>
          <p:cNvSpPr/>
          <p:nvPr/>
        </p:nvSpPr>
        <p:spPr>
          <a:xfrm>
            <a:off x="484200" y="1093680"/>
            <a:ext cx="38160" cy="63720"/>
          </a:xfrm>
          <a:custGeom>
            <a:avLst/>
            <a:gdLst/>
            <a:ahLst/>
            <a:rect l="l" t="t" r="r" b="b"/>
            <a:pathLst>
              <a:path w="26" h="40">
                <a:moveTo>
                  <a:pt x="6" y="2"/>
                </a:moveTo>
                <a:lnTo>
                  <a:pt x="0" y="5"/>
                </a:lnTo>
                <a:lnTo>
                  <a:pt x="15" y="40"/>
                </a:lnTo>
                <a:lnTo>
                  <a:pt x="26" y="35"/>
                </a:lnTo>
                <a:lnTo>
                  <a:pt x="10" y="0"/>
                </a:lnTo>
                <a:lnTo>
                  <a:pt x="6" y="2"/>
                </a:lnTo>
                <a:close/>
              </a:path>
            </a:pathLst>
          </a:custGeom>
          <a:solidFill>
            <a:srgbClr val="1f1a17"/>
          </a:solidFill>
          <a:ln w="0">
            <a:noFill/>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450" name=""/>
          <p:cNvSpPr/>
          <p:nvPr/>
        </p:nvSpPr>
        <p:spPr>
          <a:xfrm>
            <a:off x="358920" y="1281240"/>
            <a:ext cx="48960" cy="68040"/>
          </a:xfrm>
          <a:custGeom>
            <a:avLst/>
            <a:gdLst/>
            <a:ahLst/>
            <a:rect l="l" t="t" r="r" b="b"/>
            <a:pathLst>
              <a:path w="33" h="43">
                <a:moveTo>
                  <a:pt x="10" y="0"/>
                </a:moveTo>
                <a:lnTo>
                  <a:pt x="5" y="9"/>
                </a:lnTo>
                <a:lnTo>
                  <a:pt x="22" y="43"/>
                </a:lnTo>
                <a:lnTo>
                  <a:pt x="33" y="38"/>
                </a:lnTo>
                <a:lnTo>
                  <a:pt x="16" y="3"/>
                </a:lnTo>
                <a:lnTo>
                  <a:pt x="10" y="12"/>
                </a:lnTo>
                <a:lnTo>
                  <a:pt x="10" y="0"/>
                </a:lnTo>
                <a:lnTo>
                  <a:pt x="0" y="0"/>
                </a:lnTo>
                <a:lnTo>
                  <a:pt x="5" y="9"/>
                </a:lnTo>
                <a:lnTo>
                  <a:pt x="10" y="0"/>
                </a:lnTo>
                <a:close/>
              </a:path>
            </a:pathLst>
          </a:custGeom>
          <a:solidFill>
            <a:srgbClr val="bbb2d6"/>
          </a:solidFill>
          <a:ln w="0">
            <a:noFill/>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451" name=""/>
          <p:cNvSpPr/>
          <p:nvPr/>
        </p:nvSpPr>
        <p:spPr>
          <a:xfrm>
            <a:off x="372960" y="1281240"/>
            <a:ext cx="154080" cy="19080"/>
          </a:xfrm>
          <a:custGeom>
            <a:avLst/>
            <a:gdLst/>
            <a:ahLst/>
            <a:rect l="l" t="t" r="r" b="b"/>
            <a:pathLst>
              <a:path w="105" h="12">
                <a:moveTo>
                  <a:pt x="90" y="9"/>
                </a:moveTo>
                <a:lnTo>
                  <a:pt x="95" y="0"/>
                </a:lnTo>
                <a:lnTo>
                  <a:pt x="0" y="0"/>
                </a:lnTo>
                <a:lnTo>
                  <a:pt x="0" y="12"/>
                </a:lnTo>
                <a:lnTo>
                  <a:pt x="95" y="12"/>
                </a:lnTo>
                <a:lnTo>
                  <a:pt x="101" y="4"/>
                </a:lnTo>
                <a:lnTo>
                  <a:pt x="95" y="12"/>
                </a:lnTo>
                <a:lnTo>
                  <a:pt x="105" y="12"/>
                </a:lnTo>
                <a:lnTo>
                  <a:pt x="101" y="4"/>
                </a:lnTo>
                <a:lnTo>
                  <a:pt x="90" y="9"/>
                </a:lnTo>
                <a:close/>
              </a:path>
            </a:pathLst>
          </a:custGeom>
          <a:solidFill>
            <a:srgbClr val="bbb2d6"/>
          </a:solidFill>
          <a:ln w="0">
            <a:noFill/>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sp>
        <p:nvSpPr>
          <p:cNvPr id="452" name=""/>
          <p:cNvSpPr/>
          <p:nvPr/>
        </p:nvSpPr>
        <p:spPr>
          <a:xfrm>
            <a:off x="484200" y="1231920"/>
            <a:ext cx="38160" cy="63360"/>
          </a:xfrm>
          <a:custGeom>
            <a:avLst/>
            <a:gdLst/>
            <a:ahLst/>
            <a:rect l="l" t="t" r="r" b="b"/>
            <a:pathLst>
              <a:path w="26" h="40">
                <a:moveTo>
                  <a:pt x="6" y="2"/>
                </a:moveTo>
                <a:lnTo>
                  <a:pt x="0" y="5"/>
                </a:lnTo>
                <a:lnTo>
                  <a:pt x="15" y="40"/>
                </a:lnTo>
                <a:lnTo>
                  <a:pt x="26" y="35"/>
                </a:lnTo>
                <a:lnTo>
                  <a:pt x="10" y="0"/>
                </a:lnTo>
                <a:lnTo>
                  <a:pt x="6" y="2"/>
                </a:lnTo>
                <a:close/>
              </a:path>
            </a:pathLst>
          </a:custGeom>
          <a:solidFill>
            <a:srgbClr val="bbb2d6"/>
          </a:solidFill>
          <a:ln w="0">
            <a:noFill/>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453" name=""/>
          <p:cNvSpPr/>
          <p:nvPr/>
        </p:nvSpPr>
        <p:spPr>
          <a:xfrm>
            <a:off x="352440" y="1392120"/>
            <a:ext cx="183960" cy="55800"/>
          </a:xfrm>
          <a:custGeom>
            <a:avLst/>
            <a:gdLst/>
            <a:ahLst/>
            <a:rect l="l" t="t" r="r" b="b"/>
            <a:pathLst>
              <a:path w="126" h="35">
                <a:moveTo>
                  <a:pt x="91" y="0"/>
                </a:moveTo>
                <a:lnTo>
                  <a:pt x="126" y="24"/>
                </a:lnTo>
                <a:lnTo>
                  <a:pt x="84" y="23"/>
                </a:lnTo>
                <a:lnTo>
                  <a:pt x="94" y="30"/>
                </a:lnTo>
                <a:lnTo>
                  <a:pt x="55" y="29"/>
                </a:lnTo>
                <a:lnTo>
                  <a:pt x="63" y="35"/>
                </a:lnTo>
                <a:lnTo>
                  <a:pt x="0" y="33"/>
                </a:lnTo>
                <a:lnTo>
                  <a:pt x="44" y="22"/>
                </a:lnTo>
                <a:lnTo>
                  <a:pt x="36" y="17"/>
                </a:lnTo>
                <a:lnTo>
                  <a:pt x="69" y="14"/>
                </a:lnTo>
                <a:lnTo>
                  <a:pt x="62" y="9"/>
                </a:lnTo>
                <a:lnTo>
                  <a:pt x="91" y="0"/>
                </a:lnTo>
              </a:path>
            </a:pathLst>
          </a:custGeom>
          <a:noFill/>
          <a:ln w="1440">
            <a:solidFill>
              <a:srgbClr val="121415"/>
            </a:solidFill>
            <a:round/>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Times New Roman"/>
            </a:endParaRPr>
          </a:p>
        </p:txBody>
      </p:sp>
      <p:sp>
        <p:nvSpPr>
          <p:cNvPr id="454" name=""/>
          <p:cNvSpPr/>
          <p:nvPr/>
        </p:nvSpPr>
        <p:spPr>
          <a:xfrm>
            <a:off x="633960" y="1103400"/>
            <a:ext cx="7081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66"/>
                </a:solidFill>
                <a:effectLst/>
                <a:uFillTx/>
                <a:latin typeface="Arial"/>
              </a:rPr>
              <a:t>Existing Interconnect</a:t>
            </a:r>
            <a:endParaRPr b="0" lang="en-US" sz="600" strike="noStrike" u="none">
              <a:solidFill>
                <a:srgbClr val="ffffff"/>
              </a:solidFill>
              <a:effectLst/>
              <a:uFillTx/>
              <a:latin typeface="Times New Roman"/>
            </a:endParaRPr>
          </a:p>
        </p:txBody>
      </p:sp>
      <p:sp>
        <p:nvSpPr>
          <p:cNvPr id="455" name=""/>
          <p:cNvSpPr/>
          <p:nvPr/>
        </p:nvSpPr>
        <p:spPr>
          <a:xfrm>
            <a:off x="635040" y="1366920"/>
            <a:ext cx="120780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66"/>
                </a:solidFill>
                <a:effectLst/>
                <a:uFillTx/>
                <a:latin typeface="Arial"/>
              </a:rPr>
              <a:t>Installed Generating Capacity (MW)</a:t>
            </a:r>
            <a:endParaRPr b="0" lang="en-US" sz="600" strike="noStrike" u="none">
              <a:solidFill>
                <a:srgbClr val="ffffff"/>
              </a:solidFill>
              <a:effectLst/>
              <a:uFillTx/>
              <a:latin typeface="Times New Roman"/>
            </a:endParaRPr>
          </a:p>
        </p:txBody>
      </p:sp>
      <p:sp>
        <p:nvSpPr>
          <p:cNvPr id="456" name=""/>
          <p:cNvSpPr/>
          <p:nvPr/>
        </p:nvSpPr>
        <p:spPr>
          <a:xfrm>
            <a:off x="634320" y="1233360"/>
            <a:ext cx="7675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66"/>
                </a:solidFill>
                <a:effectLst/>
                <a:uFillTx/>
                <a:latin typeface="Arial"/>
              </a:rPr>
              <a:t>Proposed Interconnect</a:t>
            </a:r>
            <a:endParaRPr b="0" lang="en-US" sz="600" strike="noStrike" u="none">
              <a:solidFill>
                <a:srgbClr val="ffffff"/>
              </a:solidFill>
              <a:effectLst/>
              <a:uFillTx/>
              <a:latin typeface="Times New Roman"/>
            </a:endParaRPr>
          </a:p>
        </p:txBody>
      </p:sp>
      <p:sp>
        <p:nvSpPr>
          <p:cNvPr id="457" name=""/>
          <p:cNvSpPr/>
          <p:nvPr/>
        </p:nvSpPr>
        <p:spPr>
          <a:xfrm>
            <a:off x="5213520" y="5410080"/>
            <a:ext cx="1969920" cy="129564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Tasmania</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0.5 million and consumes 8,909 GWh per year</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Currently unconnected to the mainland, although a HVDC cable is under consideration</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Developing gas fired generation to complement its hydro generation</a:t>
            </a:r>
            <a:endParaRPr b="0" lang="en-US" sz="800" strike="noStrike" u="none">
              <a:solidFill>
                <a:srgbClr val="ffffff"/>
              </a:solidFill>
              <a:effectLst/>
              <a:uFillTx/>
              <a:latin typeface="Times New Roman"/>
            </a:endParaRPr>
          </a:p>
        </p:txBody>
      </p:sp>
      <p:sp>
        <p:nvSpPr>
          <p:cNvPr id="458" name=""/>
          <p:cNvSpPr/>
          <p:nvPr/>
        </p:nvSpPr>
        <p:spPr>
          <a:xfrm>
            <a:off x="6754680" y="2854440"/>
            <a:ext cx="1970280" cy="733320"/>
          </a:xfrm>
          <a:prstGeom prst="rect">
            <a:avLst/>
          </a:prstGeom>
          <a:solidFill>
            <a:srgbClr val="000066"/>
          </a:solidFill>
          <a:ln w="0">
            <a:noFill/>
          </a:ln>
        </p:spPr>
        <p:style>
          <a:lnRef idx="0"/>
          <a:fillRef idx="0"/>
          <a:effectRef idx="0"/>
          <a:fontRef idx="minor"/>
        </p:style>
        <p:txBody>
          <a:bodyPr lIns="90360" rIns="90360" tIns="44280" bIns="44280" anchor="t">
            <a:sp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Snowy Mountains</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100% hydro generation (3,756 MW)</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1500 MW link to Victoria and a 3000 MW link to NSW </a:t>
            </a:r>
            <a:endParaRPr b="0" lang="en-US" sz="800" strike="noStrike" u="none">
              <a:solidFill>
                <a:srgbClr val="ffffff"/>
              </a:solidFill>
              <a:effectLst/>
              <a:uFillTx/>
              <a:latin typeface="Times New Roman"/>
            </a:endParaRPr>
          </a:p>
        </p:txBody>
      </p:sp>
      <p:sp>
        <p:nvSpPr>
          <p:cNvPr id="459" name=""/>
          <p:cNvSpPr/>
          <p:nvPr/>
        </p:nvSpPr>
        <p:spPr>
          <a:xfrm>
            <a:off x="6754680" y="3819600"/>
            <a:ext cx="1970280" cy="147312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New South Wales</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6.3 million and consumes 53,669 GWh/year</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Supported by 96% coal fired generation</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Privatisation currently stalled in Parliament</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Has approximately 2000 MW excess capacity</a:t>
            </a:r>
            <a:endParaRPr b="0" lang="en-US" sz="800" strike="noStrike" u="none">
              <a:solidFill>
                <a:srgbClr val="ffffff"/>
              </a:solidFill>
              <a:effectLst/>
              <a:uFillTx/>
              <a:latin typeface="Times New Roman"/>
            </a:endParaRPr>
          </a:p>
        </p:txBody>
      </p:sp>
      <p:sp>
        <p:nvSpPr>
          <p:cNvPr id="460" name=""/>
          <p:cNvSpPr/>
          <p:nvPr/>
        </p:nvSpPr>
        <p:spPr>
          <a:xfrm>
            <a:off x="2571840" y="5410080"/>
            <a:ext cx="1969920" cy="121932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Victoria</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4.6 million and consumes 33,915 GWh/year</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Generation is fully privatised and primarily coal fired</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Has approximately 1000 MW excess capacity</a:t>
            </a:r>
            <a:endParaRPr b="0" lang="en-US" sz="800" strike="noStrike" u="none">
              <a:solidFill>
                <a:srgbClr val="ffffff"/>
              </a:solidFill>
              <a:effectLst/>
              <a:uFillTx/>
              <a:latin typeface="Times New Roman"/>
            </a:endParaRPr>
          </a:p>
        </p:txBody>
      </p:sp>
      <p:sp>
        <p:nvSpPr>
          <p:cNvPr id="461" name=""/>
          <p:cNvSpPr/>
          <p:nvPr/>
        </p:nvSpPr>
        <p:spPr>
          <a:xfrm>
            <a:off x="6332400" y="533520"/>
            <a:ext cx="1970280" cy="221760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Queensland</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3.4 million and consumes 28,713 GWh/year</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The government is considering setting up an oversight group to manage generator maintenance and operation</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Suffers from under-capacity in the southern region and has several gas fired generation facilities proposed </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Generation is 89% coal fired and is winter peaking</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500/1000 MW Interconnect is proposed between Queensland and NSW</a:t>
            </a:r>
            <a:endParaRPr b="0" lang="en-US" sz="800" strike="noStrike" u="none">
              <a:solidFill>
                <a:srgbClr val="ffffff"/>
              </a:solidFill>
              <a:effectLst/>
              <a:uFillTx/>
              <a:latin typeface="Times New Roman"/>
            </a:endParaRPr>
          </a:p>
        </p:txBody>
      </p:sp>
      <p:sp>
        <p:nvSpPr>
          <p:cNvPr id="462" name=""/>
          <p:cNvSpPr/>
          <p:nvPr/>
        </p:nvSpPr>
        <p:spPr>
          <a:xfrm>
            <a:off x="352440" y="4545000"/>
            <a:ext cx="1969920" cy="175248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South Australia</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1.5 million and consumes 9,489 GWh/year. </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Imported approximately 4000 GWh in 1997 from Victoria. </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Reserve margin &lt;10% by 2000</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Pursuing several new gas fired generating facilities and an interconnect with New South Wales</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Pursuing long-term leases on govt-owned electricity assets</a:t>
            </a:r>
            <a:endParaRPr b="0" lang="en-US" sz="800" strike="noStrike" u="none">
              <a:solidFill>
                <a:srgbClr val="ffffff"/>
              </a:solidFill>
              <a:effectLst/>
              <a:uFillTx/>
              <a:latin typeface="Times New Roman"/>
            </a:endParaRPr>
          </a:p>
        </p:txBody>
      </p:sp>
      <p:sp>
        <p:nvSpPr>
          <p:cNvPr id="463" name=""/>
          <p:cNvSpPr/>
          <p:nvPr/>
        </p:nvSpPr>
        <p:spPr>
          <a:xfrm>
            <a:off x="2571840" y="533520"/>
            <a:ext cx="1969920" cy="83808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Northern Territory</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0.2 million and consumes 1,390 GWh</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Remains unconnected to other states and has 300 MW overcapacity</a:t>
            </a:r>
            <a:endParaRPr b="0" lang="en-US" sz="800" strike="noStrike" u="none">
              <a:solidFill>
                <a:srgbClr val="ffffff"/>
              </a:solidFill>
              <a:effectLst/>
              <a:uFillTx/>
              <a:latin typeface="Times New Roman"/>
            </a:endParaRPr>
          </a:p>
        </p:txBody>
      </p:sp>
      <p:sp>
        <p:nvSpPr>
          <p:cNvPr id="464" name=""/>
          <p:cNvSpPr/>
          <p:nvPr/>
        </p:nvSpPr>
        <p:spPr>
          <a:xfrm>
            <a:off x="3292560" y="4886280"/>
            <a:ext cx="1306440" cy="457200"/>
          </a:xfrm>
          <a:prstGeom prst="wedgeRectCallout">
            <a:avLst>
              <a:gd name="adj1" fmla="val 121717"/>
              <a:gd name="adj2" fmla="val 17361"/>
            </a:avLst>
          </a:prstGeom>
          <a:solidFill>
            <a:srgbClr val="000066"/>
          </a:solidFill>
          <a:ln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TASMANIA</a:t>
            </a:r>
            <a:endParaRPr b="0" lang="en-US" sz="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2,529 MW</a:t>
            </a:r>
            <a:endParaRPr b="0" lang="en-US" sz="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System Peak Load 1,489 MW</a:t>
            </a:r>
            <a:endParaRPr b="0" lang="en-US" sz="700" strike="noStrike" u="none">
              <a:solidFill>
                <a:srgbClr val="ffffff"/>
              </a:solidFill>
              <a:effectLst/>
              <a:uFillTx/>
              <a:latin typeface="Times New Roman"/>
            </a:endParaRPr>
          </a:p>
        </p:txBody>
      </p:sp>
      <p:sp>
        <p:nvSpPr>
          <p:cNvPr id="465" name=""/>
          <p:cNvSpPr/>
          <p:nvPr/>
        </p:nvSpPr>
        <p:spPr>
          <a:xfrm>
            <a:off x="3510000" y="5089680"/>
            <a:ext cx="171360" cy="45720"/>
          </a:xfrm>
          <a:custGeom>
            <a:avLst/>
            <a:gdLst/>
            <a:ahLst/>
            <a:rect l="l" t="t" r="r" b="b"/>
            <a:pathLst>
              <a:path w="126" h="35">
                <a:moveTo>
                  <a:pt x="91" y="0"/>
                </a:moveTo>
                <a:lnTo>
                  <a:pt x="126" y="25"/>
                </a:lnTo>
                <a:lnTo>
                  <a:pt x="84" y="23"/>
                </a:lnTo>
                <a:lnTo>
                  <a:pt x="95" y="31"/>
                </a:lnTo>
                <a:lnTo>
                  <a:pt x="55" y="29"/>
                </a:lnTo>
                <a:lnTo>
                  <a:pt x="63" y="35"/>
                </a:lnTo>
                <a:lnTo>
                  <a:pt x="0" y="33"/>
                </a:lnTo>
                <a:lnTo>
                  <a:pt x="44" y="22"/>
                </a:lnTo>
                <a:lnTo>
                  <a:pt x="37" y="17"/>
                </a:lnTo>
                <a:lnTo>
                  <a:pt x="69" y="13"/>
                </a:lnTo>
                <a:lnTo>
                  <a:pt x="62" y="8"/>
                </a:lnTo>
                <a:lnTo>
                  <a:pt x="91" y="0"/>
                </a:lnTo>
              </a:path>
            </a:pathLst>
          </a:custGeom>
          <a:noFill/>
          <a:ln w="1440">
            <a:solidFill>
              <a:srgbClr val="121415"/>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466" name=""/>
          <p:cNvSpPr/>
          <p:nvPr/>
        </p:nvSpPr>
        <p:spPr>
          <a:xfrm>
            <a:off x="6180120" y="2898720"/>
            <a:ext cx="25560" cy="23760"/>
          </a:xfrm>
          <a:custGeom>
            <a:avLst/>
            <a:gdLst/>
            <a:ahLst/>
            <a:rect l="l" t="t" r="r" b="b"/>
            <a:pathLst>
              <a:path w="18" h="19">
                <a:moveTo>
                  <a:pt x="0" y="18"/>
                </a:moveTo>
                <a:lnTo>
                  <a:pt x="0" y="14"/>
                </a:lnTo>
                <a:lnTo>
                  <a:pt x="3" y="14"/>
                </a:lnTo>
                <a:lnTo>
                  <a:pt x="8" y="3"/>
                </a:lnTo>
                <a:lnTo>
                  <a:pt x="12" y="0"/>
                </a:lnTo>
                <a:lnTo>
                  <a:pt x="12" y="3"/>
                </a:lnTo>
                <a:lnTo>
                  <a:pt x="17" y="8"/>
                </a:lnTo>
                <a:lnTo>
                  <a:pt x="12" y="12"/>
                </a:lnTo>
                <a:lnTo>
                  <a:pt x="12" y="14"/>
                </a:lnTo>
                <a:lnTo>
                  <a:pt x="8" y="12"/>
                </a:lnTo>
                <a:lnTo>
                  <a:pt x="0" y="18"/>
                </a:lnTo>
              </a:path>
            </a:pathLst>
          </a:custGeom>
          <a:solidFill>
            <a:srgbClr val="ccffcc"/>
          </a:solidFill>
          <a:ln cap="rnd" w="1260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467" name=""/>
          <p:cNvSpPr/>
          <p:nvPr/>
        </p:nvSpPr>
        <p:spPr>
          <a:xfrm>
            <a:off x="6200640" y="2916360"/>
            <a:ext cx="25560" cy="25200"/>
          </a:xfrm>
          <a:custGeom>
            <a:avLst/>
            <a:gdLst/>
            <a:ahLst/>
            <a:rect l="l" t="t" r="r" b="b"/>
            <a:pathLst>
              <a:path w="18" h="19">
                <a:moveTo>
                  <a:pt x="0" y="3"/>
                </a:moveTo>
                <a:lnTo>
                  <a:pt x="12" y="15"/>
                </a:lnTo>
                <a:lnTo>
                  <a:pt x="12" y="18"/>
                </a:lnTo>
                <a:lnTo>
                  <a:pt x="12" y="14"/>
                </a:lnTo>
                <a:lnTo>
                  <a:pt x="17" y="12"/>
                </a:lnTo>
                <a:lnTo>
                  <a:pt x="12" y="12"/>
                </a:lnTo>
                <a:lnTo>
                  <a:pt x="4" y="5"/>
                </a:lnTo>
                <a:lnTo>
                  <a:pt x="0" y="0"/>
                </a:lnTo>
                <a:lnTo>
                  <a:pt x="0" y="3"/>
                </a:lnTo>
              </a:path>
            </a:pathLst>
          </a:custGeom>
          <a:solidFill>
            <a:srgbClr val="ccffcc"/>
          </a:solidFill>
          <a:ln cap="rnd" w="1260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468" name=""/>
          <p:cNvSpPr/>
          <p:nvPr/>
        </p:nvSpPr>
        <p:spPr>
          <a:xfrm>
            <a:off x="210960" y="1900080"/>
            <a:ext cx="1970280" cy="838440"/>
          </a:xfrm>
          <a:prstGeom prst="rect">
            <a:avLst/>
          </a:prstGeom>
          <a:solidFill>
            <a:srgbClr val="000066"/>
          </a:solidFill>
          <a:ln w="0">
            <a:noFill/>
          </a:ln>
        </p:spPr>
        <p:style>
          <a:lnRef idx="0"/>
          <a:fillRef idx="0"/>
          <a:effectRef idx="0"/>
          <a:fontRef idx="minor"/>
        </p:style>
        <p:txBody>
          <a:bodyPr lIns="90360" rIns="90360" tIns="44280" bIns="44280" anchor="t">
            <a:noAutofit/>
          </a:bodyPr>
          <a:p>
            <a:pPr marL="57240" indent="-57240"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ffffff"/>
                </a:solidFill>
                <a:effectLst/>
                <a:uFillTx/>
                <a:latin typeface="Arial"/>
              </a:rPr>
              <a:t>Western Australia</a:t>
            </a:r>
            <a:endParaRPr b="0" lang="en-US" sz="10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Population of 1.8 million and consumes 10,799 GWh</a:t>
            </a:r>
            <a:endParaRPr b="0" lang="en-US" sz="800" strike="noStrike" u="none">
              <a:solidFill>
                <a:srgbClr val="ffffff"/>
              </a:solidFill>
              <a:effectLst/>
              <a:uFillTx/>
              <a:latin typeface="Times New Roman"/>
            </a:endParaRPr>
          </a:p>
          <a:p>
            <a:pPr marL="57240" indent="-572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Unconnected to other states and has 2000 MW over capacity</a:t>
            </a:r>
            <a:endParaRPr b="0" lang="en-US" sz="800" strike="noStrike" u="none">
              <a:solidFill>
                <a:srgbClr val="ffffff"/>
              </a:solidFill>
              <a:effectLst/>
              <a:uFillTx/>
              <a:latin typeface="Times New Roman"/>
            </a:endParaRPr>
          </a:p>
        </p:txBody>
      </p:sp>
      <p:grpSp>
        <p:nvGrpSpPr>
          <p:cNvPr id="469" name=""/>
          <p:cNvGrpSpPr/>
          <p:nvPr/>
        </p:nvGrpSpPr>
        <p:grpSpPr>
          <a:xfrm>
            <a:off x="2181240" y="1380960"/>
            <a:ext cx="4150800" cy="3962160"/>
            <a:chOff x="2181240" y="1380960"/>
            <a:chExt cx="4150800" cy="3962160"/>
          </a:xfrm>
        </p:grpSpPr>
        <p:sp>
          <p:nvSpPr>
            <p:cNvPr id="470" name=""/>
            <p:cNvSpPr/>
            <p:nvPr/>
          </p:nvSpPr>
          <p:spPr>
            <a:xfrm>
              <a:off x="2181240" y="1710000"/>
              <a:ext cx="1579680" cy="2642040"/>
            </a:xfrm>
            <a:custGeom>
              <a:avLst/>
              <a:gdLst/>
              <a:ahLst/>
              <a:rect l="l" t="t" r="r" b="b"/>
              <a:pathLst>
                <a:path w="877" h="1405">
                  <a:moveTo>
                    <a:pt x="497" y="250"/>
                  </a:moveTo>
                  <a:lnTo>
                    <a:pt x="514" y="283"/>
                  </a:lnTo>
                  <a:lnTo>
                    <a:pt x="482" y="326"/>
                  </a:lnTo>
                  <a:lnTo>
                    <a:pt x="442" y="381"/>
                  </a:lnTo>
                  <a:lnTo>
                    <a:pt x="392" y="401"/>
                  </a:lnTo>
                  <a:lnTo>
                    <a:pt x="331" y="427"/>
                  </a:lnTo>
                  <a:lnTo>
                    <a:pt x="256" y="463"/>
                  </a:lnTo>
                  <a:lnTo>
                    <a:pt x="202" y="469"/>
                  </a:lnTo>
                  <a:lnTo>
                    <a:pt x="174" y="499"/>
                  </a:lnTo>
                  <a:lnTo>
                    <a:pt x="61" y="605"/>
                  </a:lnTo>
                  <a:lnTo>
                    <a:pt x="46" y="595"/>
                  </a:lnTo>
                  <a:lnTo>
                    <a:pt x="38" y="552"/>
                  </a:lnTo>
                  <a:lnTo>
                    <a:pt x="0" y="758"/>
                  </a:lnTo>
                  <a:lnTo>
                    <a:pt x="39" y="792"/>
                  </a:lnTo>
                  <a:lnTo>
                    <a:pt x="69" y="850"/>
                  </a:lnTo>
                  <a:lnTo>
                    <a:pt x="31" y="830"/>
                  </a:lnTo>
                  <a:lnTo>
                    <a:pt x="32" y="839"/>
                  </a:lnTo>
                  <a:lnTo>
                    <a:pt x="55" y="869"/>
                  </a:lnTo>
                  <a:lnTo>
                    <a:pt x="55" y="875"/>
                  </a:lnTo>
                  <a:lnTo>
                    <a:pt x="16" y="841"/>
                  </a:lnTo>
                  <a:lnTo>
                    <a:pt x="6" y="848"/>
                  </a:lnTo>
                  <a:lnTo>
                    <a:pt x="8" y="859"/>
                  </a:lnTo>
                  <a:lnTo>
                    <a:pt x="83" y="945"/>
                  </a:lnTo>
                  <a:lnTo>
                    <a:pt x="213" y="1197"/>
                  </a:lnTo>
                  <a:lnTo>
                    <a:pt x="213" y="1289"/>
                  </a:lnTo>
                  <a:lnTo>
                    <a:pt x="196" y="1317"/>
                  </a:lnTo>
                  <a:lnTo>
                    <a:pt x="181" y="1317"/>
                  </a:lnTo>
                  <a:lnTo>
                    <a:pt x="194" y="1337"/>
                  </a:lnTo>
                  <a:lnTo>
                    <a:pt x="202" y="1362"/>
                  </a:lnTo>
                  <a:lnTo>
                    <a:pt x="235" y="1362"/>
                  </a:lnTo>
                  <a:lnTo>
                    <a:pt x="243" y="1389"/>
                  </a:lnTo>
                  <a:lnTo>
                    <a:pt x="267" y="1396"/>
                  </a:lnTo>
                  <a:lnTo>
                    <a:pt x="305" y="1405"/>
                  </a:lnTo>
                  <a:lnTo>
                    <a:pt x="333" y="1403"/>
                  </a:lnTo>
                  <a:lnTo>
                    <a:pt x="363" y="1400"/>
                  </a:lnTo>
                  <a:lnTo>
                    <a:pt x="391" y="1368"/>
                  </a:lnTo>
                  <a:lnTo>
                    <a:pt x="411" y="1345"/>
                  </a:lnTo>
                  <a:lnTo>
                    <a:pt x="434" y="1345"/>
                  </a:lnTo>
                  <a:lnTo>
                    <a:pt x="466" y="1311"/>
                  </a:lnTo>
                  <a:lnTo>
                    <a:pt x="567" y="1286"/>
                  </a:lnTo>
                  <a:lnTo>
                    <a:pt x="573" y="1285"/>
                  </a:lnTo>
                  <a:lnTo>
                    <a:pt x="594" y="1290"/>
                  </a:lnTo>
                  <a:lnTo>
                    <a:pt x="616" y="1280"/>
                  </a:lnTo>
                  <a:lnTo>
                    <a:pt x="651" y="1280"/>
                  </a:lnTo>
                  <a:lnTo>
                    <a:pt x="680" y="1245"/>
                  </a:lnTo>
                  <a:lnTo>
                    <a:pt x="703" y="1219"/>
                  </a:lnTo>
                  <a:lnTo>
                    <a:pt x="763" y="1191"/>
                  </a:lnTo>
                  <a:lnTo>
                    <a:pt x="821" y="1165"/>
                  </a:lnTo>
                  <a:lnTo>
                    <a:pt x="854" y="1177"/>
                  </a:lnTo>
                  <a:lnTo>
                    <a:pt x="877" y="1171"/>
                  </a:lnTo>
                  <a:lnTo>
                    <a:pt x="877" y="65"/>
                  </a:lnTo>
                  <a:lnTo>
                    <a:pt x="861" y="104"/>
                  </a:lnTo>
                  <a:lnTo>
                    <a:pt x="853" y="94"/>
                  </a:lnTo>
                  <a:lnTo>
                    <a:pt x="860" y="59"/>
                  </a:lnTo>
                  <a:lnTo>
                    <a:pt x="791" y="0"/>
                  </a:lnTo>
                  <a:lnTo>
                    <a:pt x="776" y="16"/>
                  </a:lnTo>
                  <a:lnTo>
                    <a:pt x="743" y="27"/>
                  </a:lnTo>
                  <a:lnTo>
                    <a:pt x="736" y="36"/>
                  </a:lnTo>
                  <a:lnTo>
                    <a:pt x="695" y="48"/>
                  </a:lnTo>
                  <a:lnTo>
                    <a:pt x="688" y="73"/>
                  </a:lnTo>
                  <a:lnTo>
                    <a:pt x="662" y="94"/>
                  </a:lnTo>
                  <a:lnTo>
                    <a:pt x="664" y="108"/>
                  </a:lnTo>
                  <a:lnTo>
                    <a:pt x="623" y="118"/>
                  </a:lnTo>
                  <a:lnTo>
                    <a:pt x="623" y="148"/>
                  </a:lnTo>
                  <a:lnTo>
                    <a:pt x="609" y="163"/>
                  </a:lnTo>
                  <a:lnTo>
                    <a:pt x="578" y="141"/>
                  </a:lnTo>
                  <a:lnTo>
                    <a:pt x="570" y="151"/>
                  </a:lnTo>
                  <a:lnTo>
                    <a:pt x="592" y="217"/>
                  </a:lnTo>
                  <a:lnTo>
                    <a:pt x="576" y="217"/>
                  </a:lnTo>
                  <a:lnTo>
                    <a:pt x="569" y="235"/>
                  </a:lnTo>
                  <a:lnTo>
                    <a:pt x="528" y="194"/>
                  </a:lnTo>
                  <a:lnTo>
                    <a:pt x="497" y="250"/>
                  </a:lnTo>
                  <a:close/>
                </a:path>
              </a:pathLst>
            </a:custGeom>
            <a:solidFill>
              <a:srgbClr val="ff66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1" name=""/>
            <p:cNvSpPr/>
            <p:nvPr/>
          </p:nvSpPr>
          <p:spPr>
            <a:xfrm>
              <a:off x="4705200" y="1725120"/>
              <a:ext cx="132840" cy="120240"/>
            </a:xfrm>
            <a:custGeom>
              <a:avLst/>
              <a:gdLst/>
              <a:ahLst/>
              <a:rect l="l" t="t" r="r" b="b"/>
              <a:pathLst>
                <a:path w="74" h="64">
                  <a:moveTo>
                    <a:pt x="37" y="0"/>
                  </a:moveTo>
                  <a:lnTo>
                    <a:pt x="0" y="28"/>
                  </a:lnTo>
                  <a:lnTo>
                    <a:pt x="14" y="56"/>
                  </a:lnTo>
                  <a:lnTo>
                    <a:pt x="46" y="64"/>
                  </a:lnTo>
                  <a:lnTo>
                    <a:pt x="74" y="42"/>
                  </a:lnTo>
                  <a:lnTo>
                    <a:pt x="72" y="12"/>
                  </a:lnTo>
                  <a:lnTo>
                    <a:pt x="65" y="7"/>
                  </a:lnTo>
                  <a:lnTo>
                    <a:pt x="37" y="0"/>
                  </a:lnTo>
                  <a:close/>
                </a:path>
              </a:pathLst>
            </a:custGeom>
            <a:solidFill>
              <a:srgbClr val="ff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2" name=""/>
            <p:cNvSpPr/>
            <p:nvPr/>
          </p:nvSpPr>
          <p:spPr>
            <a:xfrm>
              <a:off x="4008240" y="1380960"/>
              <a:ext cx="106200" cy="97560"/>
            </a:xfrm>
            <a:custGeom>
              <a:avLst/>
              <a:gdLst/>
              <a:ahLst/>
              <a:rect l="l" t="t" r="r" b="b"/>
              <a:pathLst>
                <a:path w="59" h="52">
                  <a:moveTo>
                    <a:pt x="0" y="13"/>
                  </a:moveTo>
                  <a:lnTo>
                    <a:pt x="14" y="52"/>
                  </a:lnTo>
                  <a:lnTo>
                    <a:pt x="45" y="44"/>
                  </a:lnTo>
                  <a:lnTo>
                    <a:pt x="59" y="24"/>
                  </a:lnTo>
                  <a:lnTo>
                    <a:pt x="46" y="6"/>
                  </a:lnTo>
                  <a:lnTo>
                    <a:pt x="21" y="0"/>
                  </a:lnTo>
                  <a:lnTo>
                    <a:pt x="0" y="13"/>
                  </a:lnTo>
                  <a:close/>
                </a:path>
              </a:pathLst>
            </a:custGeom>
            <a:solidFill>
              <a:srgbClr val="ff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3" name=""/>
            <p:cNvSpPr/>
            <p:nvPr/>
          </p:nvSpPr>
          <p:spPr>
            <a:xfrm>
              <a:off x="3764520" y="1390320"/>
              <a:ext cx="1145880" cy="1763640"/>
            </a:xfrm>
            <a:custGeom>
              <a:avLst/>
              <a:gdLst/>
              <a:ahLst/>
              <a:rect l="l" t="t" r="r" b="b"/>
              <a:pathLst>
                <a:path w="636" h="938">
                  <a:moveTo>
                    <a:pt x="1" y="938"/>
                  </a:moveTo>
                  <a:lnTo>
                    <a:pt x="636" y="938"/>
                  </a:lnTo>
                  <a:lnTo>
                    <a:pt x="636" y="350"/>
                  </a:lnTo>
                  <a:lnTo>
                    <a:pt x="571" y="326"/>
                  </a:lnTo>
                  <a:lnTo>
                    <a:pt x="537" y="292"/>
                  </a:lnTo>
                  <a:lnTo>
                    <a:pt x="467" y="236"/>
                  </a:lnTo>
                  <a:lnTo>
                    <a:pt x="467" y="182"/>
                  </a:lnTo>
                  <a:lnTo>
                    <a:pt x="489" y="166"/>
                  </a:lnTo>
                  <a:lnTo>
                    <a:pt x="514" y="177"/>
                  </a:lnTo>
                  <a:lnTo>
                    <a:pt x="538" y="154"/>
                  </a:lnTo>
                  <a:lnTo>
                    <a:pt x="523" y="139"/>
                  </a:lnTo>
                  <a:lnTo>
                    <a:pt x="546" y="89"/>
                  </a:lnTo>
                  <a:lnTo>
                    <a:pt x="510" y="78"/>
                  </a:lnTo>
                  <a:lnTo>
                    <a:pt x="491" y="67"/>
                  </a:lnTo>
                  <a:lnTo>
                    <a:pt x="445" y="78"/>
                  </a:lnTo>
                  <a:lnTo>
                    <a:pt x="262" y="0"/>
                  </a:lnTo>
                  <a:lnTo>
                    <a:pt x="227" y="18"/>
                  </a:lnTo>
                  <a:lnTo>
                    <a:pt x="267" y="57"/>
                  </a:lnTo>
                  <a:lnTo>
                    <a:pt x="267" y="83"/>
                  </a:lnTo>
                  <a:lnTo>
                    <a:pt x="245" y="89"/>
                  </a:lnTo>
                  <a:lnTo>
                    <a:pt x="213" y="73"/>
                  </a:lnTo>
                  <a:lnTo>
                    <a:pt x="154" y="91"/>
                  </a:lnTo>
                  <a:lnTo>
                    <a:pt x="55" y="198"/>
                  </a:lnTo>
                  <a:lnTo>
                    <a:pt x="83" y="219"/>
                  </a:lnTo>
                  <a:lnTo>
                    <a:pt x="79" y="236"/>
                  </a:lnTo>
                  <a:lnTo>
                    <a:pt x="83" y="254"/>
                  </a:lnTo>
                  <a:lnTo>
                    <a:pt x="47" y="236"/>
                  </a:lnTo>
                  <a:lnTo>
                    <a:pt x="29" y="219"/>
                  </a:lnTo>
                  <a:lnTo>
                    <a:pt x="8" y="236"/>
                  </a:lnTo>
                  <a:lnTo>
                    <a:pt x="0" y="235"/>
                  </a:lnTo>
                  <a:lnTo>
                    <a:pt x="1" y="938"/>
                  </a:lnTo>
                  <a:close/>
                </a:path>
              </a:pathLst>
            </a:custGeom>
            <a:solidFill>
              <a:srgbClr val="ff66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4" name=""/>
            <p:cNvSpPr/>
            <p:nvPr/>
          </p:nvSpPr>
          <p:spPr>
            <a:xfrm>
              <a:off x="4910760" y="1388520"/>
              <a:ext cx="1421280" cy="2045520"/>
            </a:xfrm>
            <a:custGeom>
              <a:avLst/>
              <a:gdLst/>
              <a:ahLst/>
              <a:rect l="l" t="t" r="r" b="b"/>
              <a:pathLst>
                <a:path w="789" h="1088">
                  <a:moveTo>
                    <a:pt x="144" y="936"/>
                  </a:moveTo>
                  <a:lnTo>
                    <a:pt x="144" y="1088"/>
                  </a:lnTo>
                  <a:lnTo>
                    <a:pt x="789" y="1088"/>
                  </a:lnTo>
                  <a:lnTo>
                    <a:pt x="786" y="1050"/>
                  </a:lnTo>
                  <a:lnTo>
                    <a:pt x="786" y="990"/>
                  </a:lnTo>
                  <a:lnTo>
                    <a:pt x="741" y="915"/>
                  </a:lnTo>
                  <a:lnTo>
                    <a:pt x="705" y="854"/>
                  </a:lnTo>
                  <a:lnTo>
                    <a:pt x="713" y="821"/>
                  </a:lnTo>
                  <a:lnTo>
                    <a:pt x="699" y="784"/>
                  </a:lnTo>
                  <a:lnTo>
                    <a:pt x="690" y="790"/>
                  </a:lnTo>
                  <a:lnTo>
                    <a:pt x="667" y="777"/>
                  </a:lnTo>
                  <a:lnTo>
                    <a:pt x="668" y="789"/>
                  </a:lnTo>
                  <a:lnTo>
                    <a:pt x="650" y="794"/>
                  </a:lnTo>
                  <a:lnTo>
                    <a:pt x="605" y="636"/>
                  </a:lnTo>
                  <a:lnTo>
                    <a:pt x="492" y="559"/>
                  </a:lnTo>
                  <a:lnTo>
                    <a:pt x="478" y="542"/>
                  </a:lnTo>
                  <a:lnTo>
                    <a:pt x="461" y="432"/>
                  </a:lnTo>
                  <a:lnTo>
                    <a:pt x="423" y="366"/>
                  </a:lnTo>
                  <a:lnTo>
                    <a:pt x="407" y="290"/>
                  </a:lnTo>
                  <a:lnTo>
                    <a:pt x="398" y="236"/>
                  </a:lnTo>
                  <a:lnTo>
                    <a:pt x="405" y="207"/>
                  </a:lnTo>
                  <a:lnTo>
                    <a:pt x="390" y="196"/>
                  </a:lnTo>
                  <a:lnTo>
                    <a:pt x="358" y="240"/>
                  </a:lnTo>
                  <a:lnTo>
                    <a:pt x="342" y="240"/>
                  </a:lnTo>
                  <a:lnTo>
                    <a:pt x="295" y="72"/>
                  </a:lnTo>
                  <a:lnTo>
                    <a:pt x="295" y="0"/>
                  </a:lnTo>
                  <a:lnTo>
                    <a:pt x="225" y="98"/>
                  </a:lnTo>
                  <a:lnTo>
                    <a:pt x="241" y="116"/>
                  </a:lnTo>
                  <a:lnTo>
                    <a:pt x="222" y="126"/>
                  </a:lnTo>
                  <a:lnTo>
                    <a:pt x="222" y="177"/>
                  </a:lnTo>
                  <a:lnTo>
                    <a:pt x="208" y="196"/>
                  </a:lnTo>
                  <a:lnTo>
                    <a:pt x="200" y="295"/>
                  </a:lnTo>
                  <a:lnTo>
                    <a:pt x="151" y="385"/>
                  </a:lnTo>
                  <a:lnTo>
                    <a:pt x="137" y="423"/>
                  </a:lnTo>
                  <a:lnTo>
                    <a:pt x="97" y="427"/>
                  </a:lnTo>
                  <a:lnTo>
                    <a:pt x="75" y="417"/>
                  </a:lnTo>
                  <a:lnTo>
                    <a:pt x="35" y="385"/>
                  </a:lnTo>
                  <a:lnTo>
                    <a:pt x="0" y="353"/>
                  </a:lnTo>
                  <a:lnTo>
                    <a:pt x="0" y="936"/>
                  </a:lnTo>
                  <a:lnTo>
                    <a:pt x="144" y="936"/>
                  </a:lnTo>
                  <a:close/>
                </a:path>
              </a:pathLst>
            </a:custGeom>
            <a:solidFill>
              <a:srgbClr val="ccffcc"/>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5" name=""/>
            <p:cNvSpPr/>
            <p:nvPr/>
          </p:nvSpPr>
          <p:spPr>
            <a:xfrm>
              <a:off x="5170320" y="3440160"/>
              <a:ext cx="1161720" cy="1242720"/>
            </a:xfrm>
            <a:custGeom>
              <a:avLst/>
              <a:gdLst/>
              <a:ahLst/>
              <a:rect l="l" t="t" r="r" b="b"/>
              <a:pathLst>
                <a:path w="645" h="661">
                  <a:moveTo>
                    <a:pt x="645" y="0"/>
                  </a:moveTo>
                  <a:lnTo>
                    <a:pt x="645" y="51"/>
                  </a:lnTo>
                  <a:lnTo>
                    <a:pt x="645" y="57"/>
                  </a:lnTo>
                  <a:lnTo>
                    <a:pt x="645" y="102"/>
                  </a:lnTo>
                  <a:lnTo>
                    <a:pt x="586" y="246"/>
                  </a:lnTo>
                  <a:lnTo>
                    <a:pt x="547" y="332"/>
                  </a:lnTo>
                  <a:lnTo>
                    <a:pt x="520" y="344"/>
                  </a:lnTo>
                  <a:lnTo>
                    <a:pt x="496" y="365"/>
                  </a:lnTo>
                  <a:lnTo>
                    <a:pt x="466" y="416"/>
                  </a:lnTo>
                  <a:lnTo>
                    <a:pt x="440" y="476"/>
                  </a:lnTo>
                  <a:lnTo>
                    <a:pt x="404" y="539"/>
                  </a:lnTo>
                  <a:lnTo>
                    <a:pt x="377" y="592"/>
                  </a:lnTo>
                  <a:lnTo>
                    <a:pt x="347" y="640"/>
                  </a:lnTo>
                  <a:lnTo>
                    <a:pt x="326" y="661"/>
                  </a:lnTo>
                  <a:lnTo>
                    <a:pt x="260" y="625"/>
                  </a:lnTo>
                  <a:lnTo>
                    <a:pt x="221" y="604"/>
                  </a:lnTo>
                  <a:lnTo>
                    <a:pt x="215" y="571"/>
                  </a:lnTo>
                  <a:lnTo>
                    <a:pt x="176" y="571"/>
                  </a:lnTo>
                  <a:lnTo>
                    <a:pt x="131" y="557"/>
                  </a:lnTo>
                  <a:lnTo>
                    <a:pt x="104" y="560"/>
                  </a:lnTo>
                  <a:lnTo>
                    <a:pt x="92" y="521"/>
                  </a:lnTo>
                  <a:lnTo>
                    <a:pt x="69" y="494"/>
                  </a:lnTo>
                  <a:lnTo>
                    <a:pt x="45" y="452"/>
                  </a:lnTo>
                  <a:lnTo>
                    <a:pt x="33" y="440"/>
                  </a:lnTo>
                  <a:lnTo>
                    <a:pt x="0" y="428"/>
                  </a:lnTo>
                  <a:lnTo>
                    <a:pt x="0" y="0"/>
                  </a:lnTo>
                  <a:lnTo>
                    <a:pt x="645" y="0"/>
                  </a:lnTo>
                  <a:close/>
                </a:path>
              </a:pathLst>
            </a:custGeom>
            <a:solidFill>
              <a:srgbClr val="ccffcc"/>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6" name=""/>
            <p:cNvSpPr/>
            <p:nvPr/>
          </p:nvSpPr>
          <p:spPr>
            <a:xfrm>
              <a:off x="5170320" y="4245120"/>
              <a:ext cx="583560" cy="537480"/>
            </a:xfrm>
            <a:custGeom>
              <a:avLst/>
              <a:gdLst/>
              <a:ahLst/>
              <a:rect l="l" t="t" r="r" b="b"/>
              <a:pathLst>
                <a:path w="324" h="286">
                  <a:moveTo>
                    <a:pt x="324" y="233"/>
                  </a:moveTo>
                  <a:lnTo>
                    <a:pt x="306" y="251"/>
                  </a:lnTo>
                  <a:lnTo>
                    <a:pt x="300" y="253"/>
                  </a:lnTo>
                  <a:lnTo>
                    <a:pt x="273" y="238"/>
                  </a:lnTo>
                  <a:lnTo>
                    <a:pt x="257" y="241"/>
                  </a:lnTo>
                  <a:lnTo>
                    <a:pt x="242" y="245"/>
                  </a:lnTo>
                  <a:lnTo>
                    <a:pt x="225" y="248"/>
                  </a:lnTo>
                  <a:lnTo>
                    <a:pt x="218" y="260"/>
                  </a:lnTo>
                  <a:lnTo>
                    <a:pt x="204" y="254"/>
                  </a:lnTo>
                  <a:lnTo>
                    <a:pt x="201" y="253"/>
                  </a:lnTo>
                  <a:lnTo>
                    <a:pt x="185" y="265"/>
                  </a:lnTo>
                  <a:lnTo>
                    <a:pt x="186" y="286"/>
                  </a:lnTo>
                  <a:lnTo>
                    <a:pt x="144" y="266"/>
                  </a:lnTo>
                  <a:lnTo>
                    <a:pt x="122" y="253"/>
                  </a:lnTo>
                  <a:lnTo>
                    <a:pt x="107" y="244"/>
                  </a:lnTo>
                  <a:lnTo>
                    <a:pt x="72" y="251"/>
                  </a:lnTo>
                  <a:lnTo>
                    <a:pt x="90" y="215"/>
                  </a:lnTo>
                  <a:lnTo>
                    <a:pt x="48" y="215"/>
                  </a:lnTo>
                  <a:lnTo>
                    <a:pt x="57" y="227"/>
                  </a:lnTo>
                  <a:lnTo>
                    <a:pt x="49" y="239"/>
                  </a:lnTo>
                  <a:lnTo>
                    <a:pt x="36" y="247"/>
                  </a:lnTo>
                  <a:lnTo>
                    <a:pt x="19" y="247"/>
                  </a:lnTo>
                  <a:lnTo>
                    <a:pt x="6" y="236"/>
                  </a:lnTo>
                  <a:lnTo>
                    <a:pt x="0" y="229"/>
                  </a:lnTo>
                  <a:lnTo>
                    <a:pt x="0" y="78"/>
                  </a:lnTo>
                  <a:lnTo>
                    <a:pt x="0" y="0"/>
                  </a:lnTo>
                  <a:lnTo>
                    <a:pt x="19" y="8"/>
                  </a:lnTo>
                  <a:lnTo>
                    <a:pt x="33" y="12"/>
                  </a:lnTo>
                  <a:lnTo>
                    <a:pt x="46" y="27"/>
                  </a:lnTo>
                  <a:lnTo>
                    <a:pt x="55" y="44"/>
                  </a:lnTo>
                  <a:lnTo>
                    <a:pt x="66" y="62"/>
                  </a:lnTo>
                  <a:lnTo>
                    <a:pt x="75" y="75"/>
                  </a:lnTo>
                  <a:lnTo>
                    <a:pt x="90" y="90"/>
                  </a:lnTo>
                  <a:lnTo>
                    <a:pt x="101" y="126"/>
                  </a:lnTo>
                  <a:lnTo>
                    <a:pt x="102" y="132"/>
                  </a:lnTo>
                  <a:lnTo>
                    <a:pt x="120" y="131"/>
                  </a:lnTo>
                  <a:lnTo>
                    <a:pt x="131" y="129"/>
                  </a:lnTo>
                  <a:lnTo>
                    <a:pt x="149" y="132"/>
                  </a:lnTo>
                  <a:lnTo>
                    <a:pt x="168" y="142"/>
                  </a:lnTo>
                  <a:lnTo>
                    <a:pt x="194" y="143"/>
                  </a:lnTo>
                  <a:lnTo>
                    <a:pt x="213" y="143"/>
                  </a:lnTo>
                  <a:lnTo>
                    <a:pt x="219" y="173"/>
                  </a:lnTo>
                  <a:lnTo>
                    <a:pt x="234" y="184"/>
                  </a:lnTo>
                  <a:lnTo>
                    <a:pt x="260" y="197"/>
                  </a:lnTo>
                  <a:lnTo>
                    <a:pt x="294" y="215"/>
                  </a:lnTo>
                  <a:lnTo>
                    <a:pt x="324" y="233"/>
                  </a:lnTo>
                  <a:close/>
                </a:path>
              </a:pathLst>
            </a:custGeom>
            <a:solidFill>
              <a:srgbClr val="ccffcc"/>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7" name=""/>
            <p:cNvSpPr/>
            <p:nvPr/>
          </p:nvSpPr>
          <p:spPr>
            <a:xfrm>
              <a:off x="3763080" y="3144600"/>
              <a:ext cx="1405080" cy="1528920"/>
            </a:xfrm>
            <a:custGeom>
              <a:avLst/>
              <a:gdLst/>
              <a:ahLst/>
              <a:rect l="l" t="t" r="r" b="b"/>
              <a:pathLst>
                <a:path w="780" h="813">
                  <a:moveTo>
                    <a:pt x="780" y="813"/>
                  </a:moveTo>
                  <a:lnTo>
                    <a:pt x="780" y="0"/>
                  </a:lnTo>
                  <a:lnTo>
                    <a:pt x="0" y="0"/>
                  </a:lnTo>
                  <a:lnTo>
                    <a:pt x="0" y="412"/>
                  </a:lnTo>
                  <a:lnTo>
                    <a:pt x="46" y="377"/>
                  </a:lnTo>
                  <a:lnTo>
                    <a:pt x="73" y="362"/>
                  </a:lnTo>
                  <a:lnTo>
                    <a:pt x="114" y="365"/>
                  </a:lnTo>
                  <a:lnTo>
                    <a:pt x="135" y="360"/>
                  </a:lnTo>
                  <a:lnTo>
                    <a:pt x="156" y="353"/>
                  </a:lnTo>
                  <a:lnTo>
                    <a:pt x="180" y="347"/>
                  </a:lnTo>
                  <a:lnTo>
                    <a:pt x="204" y="362"/>
                  </a:lnTo>
                  <a:lnTo>
                    <a:pt x="231" y="377"/>
                  </a:lnTo>
                  <a:lnTo>
                    <a:pt x="258" y="389"/>
                  </a:lnTo>
                  <a:lnTo>
                    <a:pt x="286" y="398"/>
                  </a:lnTo>
                  <a:lnTo>
                    <a:pt x="307" y="407"/>
                  </a:lnTo>
                  <a:lnTo>
                    <a:pt x="331" y="419"/>
                  </a:lnTo>
                  <a:lnTo>
                    <a:pt x="343" y="442"/>
                  </a:lnTo>
                  <a:lnTo>
                    <a:pt x="361" y="454"/>
                  </a:lnTo>
                  <a:lnTo>
                    <a:pt x="376" y="472"/>
                  </a:lnTo>
                  <a:lnTo>
                    <a:pt x="403" y="490"/>
                  </a:lnTo>
                  <a:lnTo>
                    <a:pt x="414" y="523"/>
                  </a:lnTo>
                  <a:lnTo>
                    <a:pt x="427" y="553"/>
                  </a:lnTo>
                  <a:lnTo>
                    <a:pt x="474" y="505"/>
                  </a:lnTo>
                  <a:lnTo>
                    <a:pt x="537" y="445"/>
                  </a:lnTo>
                  <a:lnTo>
                    <a:pt x="558" y="475"/>
                  </a:lnTo>
                  <a:lnTo>
                    <a:pt x="528" y="532"/>
                  </a:lnTo>
                  <a:lnTo>
                    <a:pt x="516" y="550"/>
                  </a:lnTo>
                  <a:lnTo>
                    <a:pt x="485" y="592"/>
                  </a:lnTo>
                  <a:lnTo>
                    <a:pt x="536" y="583"/>
                  </a:lnTo>
                  <a:lnTo>
                    <a:pt x="570" y="532"/>
                  </a:lnTo>
                  <a:lnTo>
                    <a:pt x="576" y="568"/>
                  </a:lnTo>
                  <a:lnTo>
                    <a:pt x="572" y="616"/>
                  </a:lnTo>
                  <a:lnTo>
                    <a:pt x="582" y="613"/>
                  </a:lnTo>
                  <a:lnTo>
                    <a:pt x="624" y="670"/>
                  </a:lnTo>
                  <a:lnTo>
                    <a:pt x="627" y="722"/>
                  </a:lnTo>
                  <a:lnTo>
                    <a:pt x="638" y="730"/>
                  </a:lnTo>
                  <a:lnTo>
                    <a:pt x="654" y="747"/>
                  </a:lnTo>
                  <a:lnTo>
                    <a:pt x="678" y="771"/>
                  </a:lnTo>
                  <a:lnTo>
                    <a:pt x="695" y="786"/>
                  </a:lnTo>
                  <a:lnTo>
                    <a:pt x="711" y="805"/>
                  </a:lnTo>
                  <a:lnTo>
                    <a:pt x="780" y="813"/>
                  </a:lnTo>
                  <a:close/>
                </a:path>
              </a:pathLst>
            </a:custGeom>
            <a:solidFill>
              <a:srgbClr val="ccffcc"/>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8" name=""/>
            <p:cNvSpPr/>
            <p:nvPr/>
          </p:nvSpPr>
          <p:spPr>
            <a:xfrm>
              <a:off x="5301720" y="4963320"/>
              <a:ext cx="432000" cy="379800"/>
            </a:xfrm>
            <a:custGeom>
              <a:avLst/>
              <a:gdLst/>
              <a:ahLst/>
              <a:rect l="l" t="t" r="r" b="b"/>
              <a:pathLst>
                <a:path w="240" h="202">
                  <a:moveTo>
                    <a:pt x="0" y="10"/>
                  </a:moveTo>
                  <a:lnTo>
                    <a:pt x="18" y="0"/>
                  </a:lnTo>
                  <a:lnTo>
                    <a:pt x="173" y="38"/>
                  </a:lnTo>
                  <a:lnTo>
                    <a:pt x="240" y="11"/>
                  </a:lnTo>
                  <a:lnTo>
                    <a:pt x="225" y="71"/>
                  </a:lnTo>
                  <a:lnTo>
                    <a:pt x="219" y="152"/>
                  </a:lnTo>
                  <a:lnTo>
                    <a:pt x="179" y="202"/>
                  </a:lnTo>
                  <a:lnTo>
                    <a:pt x="111" y="196"/>
                  </a:lnTo>
                  <a:lnTo>
                    <a:pt x="65" y="106"/>
                  </a:lnTo>
                  <a:lnTo>
                    <a:pt x="76" y="97"/>
                  </a:lnTo>
                  <a:lnTo>
                    <a:pt x="0" y="10"/>
                  </a:lnTo>
                  <a:close/>
                </a:path>
              </a:pathLst>
            </a:custGeom>
            <a:solidFill>
              <a:srgbClr val="ff66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479" name=""/>
          <p:cNvSpPr/>
          <p:nvPr/>
        </p:nvSpPr>
        <p:spPr>
          <a:xfrm>
            <a:off x="5035320" y="2376360"/>
            <a:ext cx="743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QUEENSLAND </a:t>
            </a:r>
            <a:endParaRPr b="0" lang="en-US" sz="800" strike="noStrike" u="none">
              <a:solidFill>
                <a:srgbClr val="ffffff"/>
              </a:solidFill>
              <a:effectLst/>
              <a:uFillTx/>
              <a:latin typeface="Times New Roman"/>
            </a:endParaRPr>
          </a:p>
        </p:txBody>
      </p:sp>
      <p:sp>
        <p:nvSpPr>
          <p:cNvPr id="480" name=""/>
          <p:cNvSpPr/>
          <p:nvPr/>
        </p:nvSpPr>
        <p:spPr>
          <a:xfrm>
            <a:off x="5065560" y="2495520"/>
            <a:ext cx="168480" cy="46080"/>
          </a:xfrm>
          <a:custGeom>
            <a:avLst/>
            <a:gdLst/>
            <a:ahLst/>
            <a:rect l="l" t="t" r="r" b="b"/>
            <a:pathLst>
              <a:path w="125" h="35">
                <a:moveTo>
                  <a:pt x="90" y="0"/>
                </a:moveTo>
                <a:lnTo>
                  <a:pt x="125" y="24"/>
                </a:lnTo>
                <a:lnTo>
                  <a:pt x="83" y="23"/>
                </a:lnTo>
                <a:lnTo>
                  <a:pt x="94" y="30"/>
                </a:lnTo>
                <a:lnTo>
                  <a:pt x="54" y="28"/>
                </a:lnTo>
                <a:lnTo>
                  <a:pt x="62" y="35"/>
                </a:lnTo>
                <a:lnTo>
                  <a:pt x="0" y="31"/>
                </a:lnTo>
                <a:lnTo>
                  <a:pt x="43" y="22"/>
                </a:lnTo>
                <a:lnTo>
                  <a:pt x="36" y="16"/>
                </a:lnTo>
                <a:lnTo>
                  <a:pt x="68" y="12"/>
                </a:lnTo>
                <a:lnTo>
                  <a:pt x="61" y="7"/>
                </a:lnTo>
                <a:lnTo>
                  <a:pt x="90" y="0"/>
                </a:lnTo>
              </a:path>
            </a:pathLst>
          </a:custGeom>
          <a:noFill/>
          <a:ln w="1440">
            <a:solidFill>
              <a:srgbClr val="121415"/>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481" name=""/>
          <p:cNvSpPr/>
          <p:nvPr/>
        </p:nvSpPr>
        <p:spPr>
          <a:xfrm>
            <a:off x="5246280" y="2471760"/>
            <a:ext cx="4662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7,424 MW</a:t>
            </a:r>
            <a:endParaRPr b="0" lang="en-US" sz="800" strike="noStrike" u="none">
              <a:solidFill>
                <a:srgbClr val="ffffff"/>
              </a:solidFill>
              <a:effectLst/>
              <a:uFillTx/>
              <a:latin typeface="Times New Roman"/>
            </a:endParaRPr>
          </a:p>
        </p:txBody>
      </p:sp>
      <p:sp>
        <p:nvSpPr>
          <p:cNvPr id="482" name=""/>
          <p:cNvSpPr/>
          <p:nvPr/>
        </p:nvSpPr>
        <p:spPr>
          <a:xfrm>
            <a:off x="4995720" y="2600280"/>
            <a:ext cx="844560" cy="307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66"/>
                </a:solidFill>
                <a:effectLst/>
                <a:uFillTx/>
                <a:latin typeface="Arial"/>
              </a:rPr>
              <a:t>System Peak Load 4,983 MW </a:t>
            </a:r>
            <a:endParaRPr b="0" lang="en-US" sz="700" strike="noStrike" u="none">
              <a:solidFill>
                <a:srgbClr val="ffffff"/>
              </a:solidFill>
              <a:effectLst/>
              <a:uFillTx/>
              <a:latin typeface="Times New Roman"/>
            </a:endParaRPr>
          </a:p>
        </p:txBody>
      </p:sp>
      <p:sp>
        <p:nvSpPr>
          <p:cNvPr id="483" name=""/>
          <p:cNvSpPr/>
          <p:nvPr/>
        </p:nvSpPr>
        <p:spPr>
          <a:xfrm>
            <a:off x="2399400" y="2981160"/>
            <a:ext cx="1157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WESTERN AUSTRALIA </a:t>
            </a:r>
            <a:endParaRPr b="0" lang="en-US" sz="800" strike="noStrike" u="none">
              <a:solidFill>
                <a:srgbClr val="ffffff"/>
              </a:solidFill>
              <a:effectLst/>
              <a:uFillTx/>
              <a:latin typeface="Times New Roman"/>
            </a:endParaRPr>
          </a:p>
        </p:txBody>
      </p:sp>
      <p:sp>
        <p:nvSpPr>
          <p:cNvPr id="484" name=""/>
          <p:cNvSpPr/>
          <p:nvPr/>
        </p:nvSpPr>
        <p:spPr>
          <a:xfrm>
            <a:off x="2635200" y="3100320"/>
            <a:ext cx="168480" cy="46080"/>
          </a:xfrm>
          <a:custGeom>
            <a:avLst/>
            <a:gdLst/>
            <a:ahLst/>
            <a:rect l="l" t="t" r="r" b="b"/>
            <a:pathLst>
              <a:path w="125" h="35">
                <a:moveTo>
                  <a:pt x="90" y="0"/>
                </a:moveTo>
                <a:lnTo>
                  <a:pt x="125" y="24"/>
                </a:lnTo>
                <a:lnTo>
                  <a:pt x="83" y="23"/>
                </a:lnTo>
                <a:lnTo>
                  <a:pt x="94" y="30"/>
                </a:lnTo>
                <a:lnTo>
                  <a:pt x="54" y="28"/>
                </a:lnTo>
                <a:lnTo>
                  <a:pt x="62" y="35"/>
                </a:lnTo>
                <a:lnTo>
                  <a:pt x="0" y="31"/>
                </a:lnTo>
                <a:lnTo>
                  <a:pt x="43" y="22"/>
                </a:lnTo>
                <a:lnTo>
                  <a:pt x="36" y="16"/>
                </a:lnTo>
                <a:lnTo>
                  <a:pt x="68" y="12"/>
                </a:lnTo>
                <a:lnTo>
                  <a:pt x="61" y="7"/>
                </a:lnTo>
                <a:lnTo>
                  <a:pt x="90" y="0"/>
                </a:lnTo>
              </a:path>
            </a:pathLst>
          </a:custGeom>
          <a:noFill/>
          <a:ln w="1800">
            <a:solidFill>
              <a:srgbClr val="000066"/>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485" name=""/>
          <p:cNvSpPr/>
          <p:nvPr/>
        </p:nvSpPr>
        <p:spPr>
          <a:xfrm>
            <a:off x="2795760" y="3076560"/>
            <a:ext cx="4662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4,502 MW</a:t>
            </a:r>
            <a:endParaRPr b="0" lang="en-US" sz="800" strike="noStrike" u="none">
              <a:solidFill>
                <a:srgbClr val="ffffff"/>
              </a:solidFill>
              <a:effectLst/>
              <a:uFillTx/>
              <a:latin typeface="Times New Roman"/>
            </a:endParaRPr>
          </a:p>
        </p:txBody>
      </p:sp>
      <p:sp>
        <p:nvSpPr>
          <p:cNvPr id="486" name=""/>
          <p:cNvSpPr/>
          <p:nvPr/>
        </p:nvSpPr>
        <p:spPr>
          <a:xfrm>
            <a:off x="2571840" y="3214800"/>
            <a:ext cx="842760" cy="307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66"/>
                </a:solidFill>
                <a:effectLst/>
                <a:uFillTx/>
                <a:latin typeface="Arial"/>
              </a:rPr>
              <a:t>System Peak Load 2,358 MW </a:t>
            </a:r>
            <a:endParaRPr b="0" lang="en-US" sz="700" strike="noStrike" u="none">
              <a:solidFill>
                <a:srgbClr val="ffffff"/>
              </a:solidFill>
              <a:effectLst/>
              <a:uFillTx/>
              <a:latin typeface="Times New Roman"/>
            </a:endParaRPr>
          </a:p>
        </p:txBody>
      </p:sp>
      <p:sp>
        <p:nvSpPr>
          <p:cNvPr id="487" name=""/>
          <p:cNvSpPr/>
          <p:nvPr/>
        </p:nvSpPr>
        <p:spPr>
          <a:xfrm>
            <a:off x="4269240" y="3214800"/>
            <a:ext cx="3582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SOUTH</a:t>
            </a:r>
            <a:endParaRPr b="0" lang="en-US" sz="800" strike="noStrike" u="none">
              <a:solidFill>
                <a:srgbClr val="ffffff"/>
              </a:solidFill>
              <a:effectLst/>
              <a:uFillTx/>
              <a:latin typeface="Times New Roman"/>
            </a:endParaRPr>
          </a:p>
        </p:txBody>
      </p:sp>
      <p:sp>
        <p:nvSpPr>
          <p:cNvPr id="488" name=""/>
          <p:cNvSpPr/>
          <p:nvPr/>
        </p:nvSpPr>
        <p:spPr>
          <a:xfrm>
            <a:off x="4177800" y="3303720"/>
            <a:ext cx="6188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AUSTRALIA </a:t>
            </a:r>
            <a:endParaRPr b="0" lang="en-US" sz="800" strike="noStrike" u="none">
              <a:solidFill>
                <a:srgbClr val="ffffff"/>
              </a:solidFill>
              <a:effectLst/>
              <a:uFillTx/>
              <a:latin typeface="Times New Roman"/>
            </a:endParaRPr>
          </a:p>
        </p:txBody>
      </p:sp>
      <p:sp>
        <p:nvSpPr>
          <p:cNvPr id="489" name=""/>
          <p:cNvSpPr/>
          <p:nvPr/>
        </p:nvSpPr>
        <p:spPr>
          <a:xfrm>
            <a:off x="4151160" y="3414600"/>
            <a:ext cx="171720" cy="46080"/>
          </a:xfrm>
          <a:custGeom>
            <a:avLst/>
            <a:gdLst/>
            <a:ahLst/>
            <a:rect l="l" t="t" r="r" b="b"/>
            <a:pathLst>
              <a:path w="126" h="35">
                <a:moveTo>
                  <a:pt x="91" y="0"/>
                </a:moveTo>
                <a:lnTo>
                  <a:pt x="126" y="25"/>
                </a:lnTo>
                <a:lnTo>
                  <a:pt x="84" y="23"/>
                </a:lnTo>
                <a:lnTo>
                  <a:pt x="95" y="31"/>
                </a:lnTo>
                <a:lnTo>
                  <a:pt x="55" y="29"/>
                </a:lnTo>
                <a:lnTo>
                  <a:pt x="63" y="35"/>
                </a:lnTo>
                <a:lnTo>
                  <a:pt x="0" y="33"/>
                </a:lnTo>
                <a:lnTo>
                  <a:pt x="44" y="22"/>
                </a:lnTo>
                <a:lnTo>
                  <a:pt x="37" y="17"/>
                </a:lnTo>
                <a:lnTo>
                  <a:pt x="69" y="13"/>
                </a:lnTo>
                <a:lnTo>
                  <a:pt x="62" y="8"/>
                </a:lnTo>
                <a:lnTo>
                  <a:pt x="91" y="0"/>
                </a:lnTo>
              </a:path>
            </a:pathLst>
          </a:custGeom>
          <a:noFill/>
          <a:ln w="1440">
            <a:solidFill>
              <a:srgbClr val="121415"/>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490" name=""/>
          <p:cNvSpPr/>
          <p:nvPr/>
        </p:nvSpPr>
        <p:spPr>
          <a:xfrm>
            <a:off x="4331880" y="3392640"/>
            <a:ext cx="4662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2,491 MW</a:t>
            </a:r>
            <a:endParaRPr b="0" lang="en-US" sz="800" strike="noStrike" u="none">
              <a:solidFill>
                <a:srgbClr val="ffffff"/>
              </a:solidFill>
              <a:effectLst/>
              <a:uFillTx/>
              <a:latin typeface="Times New Roman"/>
            </a:endParaRPr>
          </a:p>
        </p:txBody>
      </p:sp>
      <p:sp>
        <p:nvSpPr>
          <p:cNvPr id="491" name=""/>
          <p:cNvSpPr/>
          <p:nvPr/>
        </p:nvSpPr>
        <p:spPr>
          <a:xfrm>
            <a:off x="4010040" y="3514680"/>
            <a:ext cx="843120" cy="307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66"/>
                </a:solidFill>
                <a:effectLst/>
                <a:uFillTx/>
                <a:latin typeface="Arial"/>
              </a:rPr>
              <a:t>System Peak Load 2,239 MW </a:t>
            </a:r>
            <a:endParaRPr b="0" lang="en-US" sz="700" strike="noStrike" u="none">
              <a:solidFill>
                <a:srgbClr val="ffffff"/>
              </a:solidFill>
              <a:effectLst/>
              <a:uFillTx/>
              <a:latin typeface="Times New Roman"/>
            </a:endParaRPr>
          </a:p>
        </p:txBody>
      </p:sp>
      <p:sp>
        <p:nvSpPr>
          <p:cNvPr id="492" name=""/>
          <p:cNvSpPr/>
          <p:nvPr/>
        </p:nvSpPr>
        <p:spPr>
          <a:xfrm>
            <a:off x="4000680" y="1905120"/>
            <a:ext cx="619200" cy="243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NORTHERN</a:t>
            </a:r>
            <a:endParaRPr b="0" lang="en-US" sz="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TERRITORY </a:t>
            </a:r>
            <a:endParaRPr b="0" lang="en-US" sz="800" strike="noStrike" u="none">
              <a:solidFill>
                <a:srgbClr val="ffffff"/>
              </a:solidFill>
              <a:effectLst/>
              <a:uFillTx/>
              <a:latin typeface="Times New Roman"/>
            </a:endParaRPr>
          </a:p>
        </p:txBody>
      </p:sp>
      <p:sp>
        <p:nvSpPr>
          <p:cNvPr id="493" name=""/>
          <p:cNvSpPr/>
          <p:nvPr/>
        </p:nvSpPr>
        <p:spPr>
          <a:xfrm>
            <a:off x="4010040" y="2179800"/>
            <a:ext cx="169920" cy="45720"/>
          </a:xfrm>
          <a:custGeom>
            <a:avLst/>
            <a:gdLst/>
            <a:ahLst/>
            <a:rect l="l" t="t" r="r" b="b"/>
            <a:pathLst>
              <a:path w="125" h="35">
                <a:moveTo>
                  <a:pt x="90" y="0"/>
                </a:moveTo>
                <a:lnTo>
                  <a:pt x="125" y="24"/>
                </a:lnTo>
                <a:lnTo>
                  <a:pt x="83" y="23"/>
                </a:lnTo>
                <a:lnTo>
                  <a:pt x="94" y="30"/>
                </a:lnTo>
                <a:lnTo>
                  <a:pt x="54" y="28"/>
                </a:lnTo>
                <a:lnTo>
                  <a:pt x="62" y="35"/>
                </a:lnTo>
                <a:lnTo>
                  <a:pt x="0" y="31"/>
                </a:lnTo>
                <a:lnTo>
                  <a:pt x="43" y="22"/>
                </a:lnTo>
                <a:lnTo>
                  <a:pt x="36" y="16"/>
                </a:lnTo>
                <a:lnTo>
                  <a:pt x="68" y="12"/>
                </a:lnTo>
                <a:lnTo>
                  <a:pt x="61" y="7"/>
                </a:lnTo>
                <a:lnTo>
                  <a:pt x="90" y="0"/>
                </a:lnTo>
              </a:path>
            </a:pathLst>
          </a:custGeom>
          <a:noFill/>
          <a:ln w="1800">
            <a:solidFill>
              <a:srgbClr val="000066"/>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494" name=""/>
          <p:cNvSpPr/>
          <p:nvPr/>
        </p:nvSpPr>
        <p:spPr>
          <a:xfrm>
            <a:off x="4190400" y="2155680"/>
            <a:ext cx="38088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621 MW</a:t>
            </a:r>
            <a:endParaRPr b="0" lang="en-US" sz="800" strike="noStrike" u="none">
              <a:solidFill>
                <a:srgbClr val="ffffff"/>
              </a:solidFill>
              <a:effectLst/>
              <a:uFillTx/>
              <a:latin typeface="Times New Roman"/>
            </a:endParaRPr>
          </a:p>
        </p:txBody>
      </p:sp>
      <p:sp>
        <p:nvSpPr>
          <p:cNvPr id="495" name=""/>
          <p:cNvSpPr/>
          <p:nvPr/>
        </p:nvSpPr>
        <p:spPr>
          <a:xfrm>
            <a:off x="3940200" y="2295360"/>
            <a:ext cx="774720" cy="307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66"/>
                </a:solidFill>
                <a:effectLst/>
                <a:uFillTx/>
                <a:latin typeface="Arial"/>
              </a:rPr>
              <a:t>System Peak Load 199 MW </a:t>
            </a:r>
            <a:endParaRPr b="0" lang="en-US" sz="700" strike="noStrike" u="none">
              <a:solidFill>
                <a:srgbClr val="ffffff"/>
              </a:solidFill>
              <a:effectLst/>
              <a:uFillTx/>
              <a:latin typeface="Times New Roman"/>
            </a:endParaRPr>
          </a:p>
        </p:txBody>
      </p:sp>
      <p:grpSp>
        <p:nvGrpSpPr>
          <p:cNvPr id="496" name=""/>
          <p:cNvGrpSpPr/>
          <p:nvPr/>
        </p:nvGrpSpPr>
        <p:grpSpPr>
          <a:xfrm>
            <a:off x="5557680" y="3286080"/>
            <a:ext cx="258120" cy="327960"/>
            <a:chOff x="5557680" y="3286080"/>
            <a:chExt cx="258120" cy="327960"/>
          </a:xfrm>
        </p:grpSpPr>
        <p:sp>
          <p:nvSpPr>
            <p:cNvPr id="497" name=""/>
            <p:cNvSpPr/>
            <p:nvPr/>
          </p:nvSpPr>
          <p:spPr>
            <a:xfrm>
              <a:off x="5557680" y="3286080"/>
              <a:ext cx="257760" cy="327240"/>
            </a:xfrm>
            <a:prstGeom prst="rect">
              <a:avLst/>
            </a:prstGeom>
            <a:solidFill>
              <a:srgbClr val="fefec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8" name=""/>
            <p:cNvSpPr/>
            <p:nvPr/>
          </p:nvSpPr>
          <p:spPr>
            <a:xfrm>
              <a:off x="5638320" y="3348000"/>
              <a:ext cx="54720" cy="49320"/>
            </a:xfrm>
            <a:custGeom>
              <a:avLst/>
              <a:gdLst/>
              <a:ahLst/>
              <a:rect l="l" t="t" r="r" b="b"/>
              <a:pathLst>
                <a:path w="42" h="38">
                  <a:moveTo>
                    <a:pt x="41" y="11"/>
                  </a:moveTo>
                  <a:lnTo>
                    <a:pt x="32" y="7"/>
                  </a:lnTo>
                  <a:lnTo>
                    <a:pt x="0" y="30"/>
                  </a:lnTo>
                  <a:lnTo>
                    <a:pt x="7" y="37"/>
                  </a:lnTo>
                  <a:lnTo>
                    <a:pt x="39" y="15"/>
                  </a:lnTo>
                  <a:lnTo>
                    <a:pt x="30" y="11"/>
                  </a:lnTo>
                  <a:lnTo>
                    <a:pt x="41" y="11"/>
                  </a:lnTo>
                  <a:lnTo>
                    <a:pt x="41" y="0"/>
                  </a:lnTo>
                  <a:lnTo>
                    <a:pt x="32" y="7"/>
                  </a:lnTo>
                  <a:lnTo>
                    <a:pt x="41" y="11"/>
                  </a:lnTo>
                </a:path>
              </a:pathLst>
            </a:custGeom>
            <a:solidFill>
              <a:srgbClr val="bbb2d6"/>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499" name=""/>
            <p:cNvSpPr/>
            <p:nvPr/>
          </p:nvSpPr>
          <p:spPr>
            <a:xfrm>
              <a:off x="5678280" y="3362400"/>
              <a:ext cx="14760" cy="183960"/>
            </a:xfrm>
            <a:custGeom>
              <a:avLst/>
              <a:gdLst/>
              <a:ahLst/>
              <a:rect l="l" t="t" r="r" b="b"/>
              <a:pathLst>
                <a:path w="12" h="141">
                  <a:moveTo>
                    <a:pt x="2" y="127"/>
                  </a:moveTo>
                  <a:lnTo>
                    <a:pt x="11" y="131"/>
                  </a:lnTo>
                  <a:lnTo>
                    <a:pt x="11" y="0"/>
                  </a:lnTo>
                  <a:lnTo>
                    <a:pt x="0" y="0"/>
                  </a:lnTo>
                  <a:lnTo>
                    <a:pt x="0" y="131"/>
                  </a:lnTo>
                  <a:lnTo>
                    <a:pt x="9" y="135"/>
                  </a:lnTo>
                  <a:lnTo>
                    <a:pt x="0" y="131"/>
                  </a:lnTo>
                  <a:lnTo>
                    <a:pt x="0" y="140"/>
                  </a:lnTo>
                  <a:lnTo>
                    <a:pt x="9" y="135"/>
                  </a:lnTo>
                  <a:lnTo>
                    <a:pt x="2" y="127"/>
                  </a:lnTo>
                </a:path>
              </a:pathLst>
            </a:custGeom>
            <a:solidFill>
              <a:srgbClr val="bbb2d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00" name=""/>
            <p:cNvSpPr/>
            <p:nvPr/>
          </p:nvSpPr>
          <p:spPr>
            <a:xfrm>
              <a:off x="5682960" y="3500640"/>
              <a:ext cx="51120" cy="39600"/>
            </a:xfrm>
            <a:custGeom>
              <a:avLst/>
              <a:gdLst/>
              <a:ahLst/>
              <a:rect l="l" t="t" r="r" b="b"/>
              <a:pathLst>
                <a:path w="38" h="30">
                  <a:moveTo>
                    <a:pt x="34" y="4"/>
                  </a:moveTo>
                  <a:lnTo>
                    <a:pt x="32" y="0"/>
                  </a:lnTo>
                  <a:lnTo>
                    <a:pt x="0" y="21"/>
                  </a:lnTo>
                  <a:lnTo>
                    <a:pt x="7" y="29"/>
                  </a:lnTo>
                  <a:lnTo>
                    <a:pt x="37" y="9"/>
                  </a:lnTo>
                  <a:lnTo>
                    <a:pt x="34" y="4"/>
                  </a:lnTo>
                </a:path>
              </a:pathLst>
            </a:custGeom>
            <a:solidFill>
              <a:srgbClr val="bbb2d6"/>
            </a:solidFill>
            <a:ln w="0">
              <a:noFill/>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501" name=""/>
            <p:cNvSpPr/>
            <p:nvPr/>
          </p:nvSpPr>
          <p:spPr>
            <a:xfrm>
              <a:off x="5604840" y="3301920"/>
              <a:ext cx="18792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500 MW</a:t>
              </a:r>
              <a:endParaRPr b="0" lang="en-US" sz="400" strike="noStrike" u="none">
                <a:solidFill>
                  <a:srgbClr val="ffffff"/>
                </a:solidFill>
                <a:effectLst/>
                <a:uFillTx/>
                <a:latin typeface="Times New Roman"/>
              </a:endParaRPr>
            </a:p>
          </p:txBody>
        </p:sp>
        <p:sp>
          <p:nvSpPr>
            <p:cNvPr id="502" name=""/>
            <p:cNvSpPr/>
            <p:nvPr/>
          </p:nvSpPr>
          <p:spPr>
            <a:xfrm>
              <a:off x="5585760" y="3552840"/>
              <a:ext cx="2300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1,000 MW</a:t>
              </a:r>
              <a:endParaRPr b="0" lang="en-US" sz="400" strike="noStrike" u="none">
                <a:solidFill>
                  <a:srgbClr val="ffffff"/>
                </a:solidFill>
                <a:effectLst/>
                <a:uFillTx/>
                <a:latin typeface="Times New Roman"/>
              </a:endParaRPr>
            </a:p>
          </p:txBody>
        </p:sp>
      </p:grpSp>
      <p:grpSp>
        <p:nvGrpSpPr>
          <p:cNvPr id="503" name=""/>
          <p:cNvGrpSpPr/>
          <p:nvPr/>
        </p:nvGrpSpPr>
        <p:grpSpPr>
          <a:xfrm>
            <a:off x="4995720" y="3591000"/>
            <a:ext cx="308160" cy="234720"/>
            <a:chOff x="4995720" y="3591000"/>
            <a:chExt cx="308160" cy="234720"/>
          </a:xfrm>
        </p:grpSpPr>
        <p:sp>
          <p:nvSpPr>
            <p:cNvPr id="504" name=""/>
            <p:cNvSpPr/>
            <p:nvPr/>
          </p:nvSpPr>
          <p:spPr>
            <a:xfrm>
              <a:off x="4995720" y="3591000"/>
              <a:ext cx="308160" cy="234720"/>
            </a:xfrm>
            <a:prstGeom prst="rect">
              <a:avLst/>
            </a:prstGeom>
            <a:solidFill>
              <a:srgbClr val="fefec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5" name=""/>
            <p:cNvSpPr/>
            <p:nvPr/>
          </p:nvSpPr>
          <p:spPr>
            <a:xfrm>
              <a:off x="5073480" y="3701880"/>
              <a:ext cx="37800" cy="49320"/>
            </a:xfrm>
            <a:custGeom>
              <a:avLst/>
              <a:gdLst/>
              <a:ahLst/>
              <a:rect l="l" t="t" r="r" b="b"/>
              <a:pathLst>
                <a:path w="29" h="37">
                  <a:moveTo>
                    <a:pt x="8" y="0"/>
                  </a:moveTo>
                  <a:lnTo>
                    <a:pt x="3" y="7"/>
                  </a:lnTo>
                  <a:lnTo>
                    <a:pt x="19" y="36"/>
                  </a:lnTo>
                  <a:lnTo>
                    <a:pt x="28" y="31"/>
                  </a:lnTo>
                  <a:lnTo>
                    <a:pt x="13" y="3"/>
                  </a:lnTo>
                  <a:lnTo>
                    <a:pt x="8" y="10"/>
                  </a:lnTo>
                  <a:lnTo>
                    <a:pt x="8" y="0"/>
                  </a:lnTo>
                  <a:lnTo>
                    <a:pt x="0" y="0"/>
                  </a:lnTo>
                  <a:lnTo>
                    <a:pt x="3" y="7"/>
                  </a:lnTo>
                  <a:lnTo>
                    <a:pt x="8" y="0"/>
                  </a:lnTo>
                </a:path>
              </a:pathLst>
            </a:custGeom>
            <a:solidFill>
              <a:srgbClr val="bbb2d6"/>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506" name=""/>
            <p:cNvSpPr/>
            <p:nvPr/>
          </p:nvSpPr>
          <p:spPr>
            <a:xfrm>
              <a:off x="5083560" y="3701880"/>
              <a:ext cx="128880" cy="14400"/>
            </a:xfrm>
            <a:custGeom>
              <a:avLst/>
              <a:gdLst/>
              <a:ahLst/>
              <a:rect l="l" t="t" r="r" b="b"/>
              <a:pathLst>
                <a:path w="96" h="11">
                  <a:moveTo>
                    <a:pt x="82" y="7"/>
                  </a:moveTo>
                  <a:lnTo>
                    <a:pt x="86" y="0"/>
                  </a:lnTo>
                  <a:lnTo>
                    <a:pt x="0" y="0"/>
                  </a:lnTo>
                  <a:lnTo>
                    <a:pt x="0" y="10"/>
                  </a:lnTo>
                  <a:lnTo>
                    <a:pt x="86" y="10"/>
                  </a:lnTo>
                  <a:lnTo>
                    <a:pt x="91" y="3"/>
                  </a:lnTo>
                  <a:lnTo>
                    <a:pt x="86" y="10"/>
                  </a:lnTo>
                  <a:lnTo>
                    <a:pt x="95" y="10"/>
                  </a:lnTo>
                  <a:lnTo>
                    <a:pt x="91" y="3"/>
                  </a:lnTo>
                  <a:lnTo>
                    <a:pt x="82" y="7"/>
                  </a:lnTo>
                </a:path>
              </a:pathLst>
            </a:custGeom>
            <a:solidFill>
              <a:srgbClr val="bbb2d6"/>
            </a:solidFill>
            <a:ln w="0">
              <a:noFill/>
            </a:ln>
          </p:spPr>
          <p:style>
            <a:lnRef idx="0"/>
            <a:fillRef idx="0"/>
            <a:effectRef idx="0"/>
            <a:fontRef idx="minor"/>
          </p:style>
          <p:txBody>
            <a:bodyPr lIns="90000" rIns="90000" tIns="-32400" bIns="-32400" anchor="t">
              <a:noAutofit/>
            </a:bodyPr>
            <a:p>
              <a:endParaRPr b="0" lang="en-US" sz="2400" strike="noStrike" u="none">
                <a:solidFill>
                  <a:srgbClr val="ffffff"/>
                </a:solidFill>
                <a:effectLst/>
                <a:uFillTx/>
                <a:latin typeface="Times New Roman"/>
              </a:endParaRPr>
            </a:p>
          </p:txBody>
        </p:sp>
        <p:sp>
          <p:nvSpPr>
            <p:cNvPr id="507" name=""/>
            <p:cNvSpPr/>
            <p:nvPr/>
          </p:nvSpPr>
          <p:spPr>
            <a:xfrm>
              <a:off x="5174640" y="3668760"/>
              <a:ext cx="33480" cy="44280"/>
            </a:xfrm>
            <a:custGeom>
              <a:avLst/>
              <a:gdLst/>
              <a:ahLst/>
              <a:rect l="l" t="t" r="r" b="b"/>
              <a:pathLst>
                <a:path w="25" h="34">
                  <a:moveTo>
                    <a:pt x="6" y="2"/>
                  </a:moveTo>
                  <a:lnTo>
                    <a:pt x="0" y="3"/>
                  </a:lnTo>
                  <a:lnTo>
                    <a:pt x="15" y="33"/>
                  </a:lnTo>
                  <a:lnTo>
                    <a:pt x="24" y="29"/>
                  </a:lnTo>
                  <a:lnTo>
                    <a:pt x="10" y="0"/>
                  </a:lnTo>
                  <a:lnTo>
                    <a:pt x="6" y="2"/>
                  </a:lnTo>
                </a:path>
              </a:pathLst>
            </a:custGeom>
            <a:solidFill>
              <a:srgbClr val="bbb2d6"/>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508" name=""/>
            <p:cNvSpPr/>
            <p:nvPr/>
          </p:nvSpPr>
          <p:spPr>
            <a:xfrm rot="16200000">
              <a:off x="5026320" y="37216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2</a:t>
              </a:r>
              <a:endParaRPr b="0" lang="en-US" sz="400" strike="noStrike" u="none">
                <a:solidFill>
                  <a:srgbClr val="ffffff"/>
                </a:solidFill>
                <a:effectLst/>
                <a:uFillTx/>
                <a:latin typeface="Times New Roman"/>
              </a:endParaRPr>
            </a:p>
          </p:txBody>
        </p:sp>
        <p:sp>
          <p:nvSpPr>
            <p:cNvPr id="509" name=""/>
            <p:cNvSpPr/>
            <p:nvPr/>
          </p:nvSpPr>
          <p:spPr>
            <a:xfrm rot="16200000">
              <a:off x="5026320" y="37000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5</a:t>
              </a:r>
              <a:endParaRPr b="0" lang="en-US" sz="400" strike="noStrike" u="none">
                <a:solidFill>
                  <a:srgbClr val="ffffff"/>
                </a:solidFill>
                <a:effectLst/>
                <a:uFillTx/>
                <a:latin typeface="Times New Roman"/>
              </a:endParaRPr>
            </a:p>
          </p:txBody>
        </p:sp>
        <p:sp>
          <p:nvSpPr>
            <p:cNvPr id="510" name=""/>
            <p:cNvSpPr/>
            <p:nvPr/>
          </p:nvSpPr>
          <p:spPr>
            <a:xfrm rot="16200000">
              <a:off x="5026320" y="367776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0</a:t>
              </a:r>
              <a:endParaRPr b="0" lang="en-US" sz="400" strike="noStrike" u="none">
                <a:solidFill>
                  <a:srgbClr val="ffffff"/>
                </a:solidFill>
                <a:effectLst/>
                <a:uFillTx/>
                <a:latin typeface="Times New Roman"/>
              </a:endParaRPr>
            </a:p>
          </p:txBody>
        </p:sp>
        <p:sp>
          <p:nvSpPr>
            <p:cNvPr id="511" name=""/>
            <p:cNvSpPr/>
            <p:nvPr/>
          </p:nvSpPr>
          <p:spPr>
            <a:xfrm rot="16200000">
              <a:off x="5033160" y="3665520"/>
              <a:ext cx="1476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 </a:t>
              </a:r>
              <a:endParaRPr b="0" lang="en-US" sz="400" strike="noStrike" u="none">
                <a:solidFill>
                  <a:srgbClr val="ffffff"/>
                </a:solidFill>
                <a:effectLst/>
                <a:uFillTx/>
                <a:latin typeface="Times New Roman"/>
              </a:endParaRPr>
            </a:p>
          </p:txBody>
        </p:sp>
        <p:sp>
          <p:nvSpPr>
            <p:cNvPr id="512" name=""/>
            <p:cNvSpPr/>
            <p:nvPr/>
          </p:nvSpPr>
          <p:spPr>
            <a:xfrm rot="16200000">
              <a:off x="5019480" y="3640320"/>
              <a:ext cx="4248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M</a:t>
              </a:r>
              <a:endParaRPr b="0" lang="en-US" sz="400" strike="noStrike" u="none">
                <a:solidFill>
                  <a:srgbClr val="ffffff"/>
                </a:solidFill>
                <a:effectLst/>
                <a:uFillTx/>
                <a:latin typeface="Times New Roman"/>
              </a:endParaRPr>
            </a:p>
          </p:txBody>
        </p:sp>
        <p:sp>
          <p:nvSpPr>
            <p:cNvPr id="513" name=""/>
            <p:cNvSpPr/>
            <p:nvPr/>
          </p:nvSpPr>
          <p:spPr>
            <a:xfrm rot="16200000">
              <a:off x="5016600" y="3604680"/>
              <a:ext cx="482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W</a:t>
              </a:r>
              <a:endParaRPr b="0" lang="en-US" sz="400" strike="noStrike" u="none">
                <a:solidFill>
                  <a:srgbClr val="ffffff"/>
                </a:solidFill>
                <a:effectLst/>
                <a:uFillTx/>
                <a:latin typeface="Times New Roman"/>
              </a:endParaRPr>
            </a:p>
          </p:txBody>
        </p:sp>
        <p:sp>
          <p:nvSpPr>
            <p:cNvPr id="514" name=""/>
            <p:cNvSpPr/>
            <p:nvPr/>
          </p:nvSpPr>
          <p:spPr>
            <a:xfrm rot="16200000">
              <a:off x="5239080" y="37216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2</a:t>
              </a:r>
              <a:endParaRPr b="0" lang="en-US" sz="400" strike="noStrike" u="none">
                <a:solidFill>
                  <a:srgbClr val="ffffff"/>
                </a:solidFill>
                <a:effectLst/>
                <a:uFillTx/>
                <a:latin typeface="Times New Roman"/>
              </a:endParaRPr>
            </a:p>
          </p:txBody>
        </p:sp>
        <p:sp>
          <p:nvSpPr>
            <p:cNvPr id="515" name=""/>
            <p:cNvSpPr/>
            <p:nvPr/>
          </p:nvSpPr>
          <p:spPr>
            <a:xfrm rot="16200000">
              <a:off x="5239080" y="37000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5</a:t>
              </a:r>
              <a:endParaRPr b="0" lang="en-US" sz="400" strike="noStrike" u="none">
                <a:solidFill>
                  <a:srgbClr val="ffffff"/>
                </a:solidFill>
                <a:effectLst/>
                <a:uFillTx/>
                <a:latin typeface="Times New Roman"/>
              </a:endParaRPr>
            </a:p>
          </p:txBody>
        </p:sp>
        <p:sp>
          <p:nvSpPr>
            <p:cNvPr id="516" name=""/>
            <p:cNvSpPr/>
            <p:nvPr/>
          </p:nvSpPr>
          <p:spPr>
            <a:xfrm rot="16200000">
              <a:off x="5239080" y="367776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0</a:t>
              </a:r>
              <a:endParaRPr b="0" lang="en-US" sz="400" strike="noStrike" u="none">
                <a:solidFill>
                  <a:srgbClr val="ffffff"/>
                </a:solidFill>
                <a:effectLst/>
                <a:uFillTx/>
                <a:latin typeface="Times New Roman"/>
              </a:endParaRPr>
            </a:p>
          </p:txBody>
        </p:sp>
        <p:sp>
          <p:nvSpPr>
            <p:cNvPr id="517" name=""/>
            <p:cNvSpPr/>
            <p:nvPr/>
          </p:nvSpPr>
          <p:spPr>
            <a:xfrm rot="16200000">
              <a:off x="5245920" y="3665520"/>
              <a:ext cx="1476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 </a:t>
              </a:r>
              <a:endParaRPr b="0" lang="en-US" sz="400" strike="noStrike" u="none">
                <a:solidFill>
                  <a:srgbClr val="ffffff"/>
                </a:solidFill>
                <a:effectLst/>
                <a:uFillTx/>
                <a:latin typeface="Times New Roman"/>
              </a:endParaRPr>
            </a:p>
          </p:txBody>
        </p:sp>
        <p:sp>
          <p:nvSpPr>
            <p:cNvPr id="518" name=""/>
            <p:cNvSpPr/>
            <p:nvPr/>
          </p:nvSpPr>
          <p:spPr>
            <a:xfrm rot="16200000">
              <a:off x="5232240" y="3640320"/>
              <a:ext cx="4248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M</a:t>
              </a:r>
              <a:endParaRPr b="0" lang="en-US" sz="400" strike="noStrike" u="none">
                <a:solidFill>
                  <a:srgbClr val="ffffff"/>
                </a:solidFill>
                <a:effectLst/>
                <a:uFillTx/>
                <a:latin typeface="Times New Roman"/>
              </a:endParaRPr>
            </a:p>
          </p:txBody>
        </p:sp>
        <p:sp>
          <p:nvSpPr>
            <p:cNvPr id="519" name=""/>
            <p:cNvSpPr/>
            <p:nvPr/>
          </p:nvSpPr>
          <p:spPr>
            <a:xfrm rot="16200000">
              <a:off x="5229360" y="3604680"/>
              <a:ext cx="482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66"/>
                  </a:solidFill>
                  <a:effectLst/>
                  <a:uFillTx/>
                  <a:latin typeface="Arial"/>
                </a:rPr>
                <a:t>W</a:t>
              </a:r>
              <a:endParaRPr b="0" lang="en-US" sz="400" strike="noStrike" u="none">
                <a:solidFill>
                  <a:srgbClr val="ffffff"/>
                </a:solidFill>
                <a:effectLst/>
                <a:uFillTx/>
                <a:latin typeface="Times New Roman"/>
              </a:endParaRPr>
            </a:p>
          </p:txBody>
        </p:sp>
      </p:grpSp>
      <p:sp>
        <p:nvSpPr>
          <p:cNvPr id="520" name=""/>
          <p:cNvSpPr/>
          <p:nvPr/>
        </p:nvSpPr>
        <p:spPr>
          <a:xfrm>
            <a:off x="5416200" y="3666960"/>
            <a:ext cx="6246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NEW SOUTH</a:t>
            </a:r>
            <a:endParaRPr b="0" lang="en-US" sz="800" strike="noStrike" u="none">
              <a:solidFill>
                <a:srgbClr val="ffffff"/>
              </a:solidFill>
              <a:effectLst/>
              <a:uFillTx/>
              <a:latin typeface="Times New Roman"/>
            </a:endParaRPr>
          </a:p>
        </p:txBody>
      </p:sp>
      <p:sp>
        <p:nvSpPr>
          <p:cNvPr id="521" name=""/>
          <p:cNvSpPr/>
          <p:nvPr/>
        </p:nvSpPr>
        <p:spPr>
          <a:xfrm>
            <a:off x="5520240" y="3754440"/>
            <a:ext cx="3978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WALES </a:t>
            </a:r>
            <a:endParaRPr b="0" lang="en-US" sz="800" strike="noStrike" u="none">
              <a:solidFill>
                <a:srgbClr val="ffffff"/>
              </a:solidFill>
              <a:effectLst/>
              <a:uFillTx/>
              <a:latin typeface="Times New Roman"/>
            </a:endParaRPr>
          </a:p>
        </p:txBody>
      </p:sp>
      <p:sp>
        <p:nvSpPr>
          <p:cNvPr id="522" name=""/>
          <p:cNvSpPr/>
          <p:nvPr/>
        </p:nvSpPr>
        <p:spPr>
          <a:xfrm>
            <a:off x="5348160" y="3859200"/>
            <a:ext cx="169920" cy="46080"/>
          </a:xfrm>
          <a:custGeom>
            <a:avLst/>
            <a:gdLst/>
            <a:ahLst/>
            <a:rect l="l" t="t" r="r" b="b"/>
            <a:pathLst>
              <a:path w="126" h="35">
                <a:moveTo>
                  <a:pt x="91" y="0"/>
                </a:moveTo>
                <a:lnTo>
                  <a:pt x="126" y="24"/>
                </a:lnTo>
                <a:lnTo>
                  <a:pt x="83" y="23"/>
                </a:lnTo>
                <a:lnTo>
                  <a:pt x="94" y="30"/>
                </a:lnTo>
                <a:lnTo>
                  <a:pt x="54" y="29"/>
                </a:lnTo>
                <a:lnTo>
                  <a:pt x="63" y="35"/>
                </a:lnTo>
                <a:lnTo>
                  <a:pt x="0" y="31"/>
                </a:lnTo>
                <a:lnTo>
                  <a:pt x="44" y="22"/>
                </a:lnTo>
                <a:lnTo>
                  <a:pt x="36" y="15"/>
                </a:lnTo>
                <a:lnTo>
                  <a:pt x="69" y="13"/>
                </a:lnTo>
                <a:lnTo>
                  <a:pt x="62" y="7"/>
                </a:lnTo>
                <a:lnTo>
                  <a:pt x="91" y="0"/>
                </a:lnTo>
              </a:path>
            </a:pathLst>
          </a:custGeom>
          <a:noFill/>
          <a:ln w="1440">
            <a:solidFill>
              <a:srgbClr val="121415"/>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523" name=""/>
          <p:cNvSpPr/>
          <p:nvPr/>
        </p:nvSpPr>
        <p:spPr>
          <a:xfrm>
            <a:off x="5535720" y="3835440"/>
            <a:ext cx="52272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66"/>
                </a:solidFill>
                <a:effectLst/>
                <a:uFillTx/>
                <a:latin typeface="Arial"/>
              </a:rPr>
              <a:t>12,459 MW</a:t>
            </a:r>
            <a:endParaRPr b="0" lang="en-US" sz="800" strike="noStrike" u="none">
              <a:solidFill>
                <a:srgbClr val="ffffff"/>
              </a:solidFill>
              <a:effectLst/>
              <a:uFillTx/>
              <a:latin typeface="Times New Roman"/>
            </a:endParaRPr>
          </a:p>
        </p:txBody>
      </p:sp>
      <p:sp>
        <p:nvSpPr>
          <p:cNvPr id="524" name=""/>
          <p:cNvSpPr/>
          <p:nvPr/>
        </p:nvSpPr>
        <p:spPr>
          <a:xfrm>
            <a:off x="5278320" y="3895560"/>
            <a:ext cx="873360" cy="307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66"/>
                </a:solidFill>
                <a:effectLst/>
                <a:uFillTx/>
                <a:latin typeface="Arial"/>
              </a:rPr>
              <a:t>System Peak Load 10,564 MW </a:t>
            </a:r>
            <a:endParaRPr b="0" lang="en-US" sz="700" strike="noStrike" u="none">
              <a:solidFill>
                <a:srgbClr val="ffffff"/>
              </a:solidFill>
              <a:effectLst/>
              <a:uFillTx/>
              <a:latin typeface="Times New Roman"/>
            </a:endParaRPr>
          </a:p>
        </p:txBody>
      </p:sp>
      <p:grpSp>
        <p:nvGrpSpPr>
          <p:cNvPr id="525" name=""/>
          <p:cNvGrpSpPr/>
          <p:nvPr/>
        </p:nvGrpSpPr>
        <p:grpSpPr>
          <a:xfrm>
            <a:off x="4995720" y="4276080"/>
            <a:ext cx="308160" cy="186480"/>
            <a:chOff x="4995720" y="4276080"/>
            <a:chExt cx="308160" cy="186480"/>
          </a:xfrm>
        </p:grpSpPr>
        <p:sp>
          <p:nvSpPr>
            <p:cNvPr id="526" name=""/>
            <p:cNvSpPr/>
            <p:nvPr/>
          </p:nvSpPr>
          <p:spPr>
            <a:xfrm>
              <a:off x="4995720" y="4280040"/>
              <a:ext cx="308160" cy="182520"/>
            </a:xfrm>
            <a:prstGeom prst="rect">
              <a:avLst/>
            </a:prstGeom>
            <a:solidFill>
              <a:srgbClr val="fefec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7" name=""/>
            <p:cNvSpPr/>
            <p:nvPr/>
          </p:nvSpPr>
          <p:spPr>
            <a:xfrm>
              <a:off x="5073480" y="4365720"/>
              <a:ext cx="39600" cy="49320"/>
            </a:xfrm>
            <a:custGeom>
              <a:avLst/>
              <a:gdLst/>
              <a:ahLst/>
              <a:rect l="l" t="t" r="r" b="b"/>
              <a:pathLst>
                <a:path w="29" h="37">
                  <a:moveTo>
                    <a:pt x="9" y="0"/>
                  </a:moveTo>
                  <a:lnTo>
                    <a:pt x="3" y="7"/>
                  </a:lnTo>
                  <a:lnTo>
                    <a:pt x="18" y="36"/>
                  </a:lnTo>
                  <a:lnTo>
                    <a:pt x="28" y="32"/>
                  </a:lnTo>
                  <a:lnTo>
                    <a:pt x="13" y="2"/>
                  </a:lnTo>
                  <a:lnTo>
                    <a:pt x="9" y="9"/>
                  </a:lnTo>
                  <a:lnTo>
                    <a:pt x="9" y="0"/>
                  </a:lnTo>
                  <a:lnTo>
                    <a:pt x="0" y="0"/>
                  </a:lnTo>
                  <a:lnTo>
                    <a:pt x="3" y="7"/>
                  </a:lnTo>
                  <a:lnTo>
                    <a:pt x="9" y="0"/>
                  </a:lnTo>
                </a:path>
              </a:pathLst>
            </a:custGeom>
            <a:solidFill>
              <a:srgbClr val="1f1a17"/>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528" name=""/>
            <p:cNvSpPr/>
            <p:nvPr/>
          </p:nvSpPr>
          <p:spPr>
            <a:xfrm>
              <a:off x="5085000" y="4365720"/>
              <a:ext cx="127800" cy="14400"/>
            </a:xfrm>
            <a:custGeom>
              <a:avLst/>
              <a:gdLst/>
              <a:ahLst/>
              <a:rect l="l" t="t" r="r" b="b"/>
              <a:pathLst>
                <a:path w="94" h="10">
                  <a:moveTo>
                    <a:pt x="80" y="6"/>
                  </a:moveTo>
                  <a:lnTo>
                    <a:pt x="86" y="0"/>
                  </a:lnTo>
                  <a:lnTo>
                    <a:pt x="0" y="0"/>
                  </a:lnTo>
                  <a:lnTo>
                    <a:pt x="0" y="9"/>
                  </a:lnTo>
                  <a:lnTo>
                    <a:pt x="86" y="9"/>
                  </a:lnTo>
                  <a:lnTo>
                    <a:pt x="90" y="3"/>
                  </a:lnTo>
                  <a:lnTo>
                    <a:pt x="86" y="9"/>
                  </a:lnTo>
                  <a:lnTo>
                    <a:pt x="93" y="9"/>
                  </a:lnTo>
                  <a:lnTo>
                    <a:pt x="90" y="3"/>
                  </a:lnTo>
                  <a:lnTo>
                    <a:pt x="80" y="6"/>
                  </a:lnTo>
                </a:path>
              </a:pathLst>
            </a:custGeom>
            <a:solidFill>
              <a:srgbClr val="1f1a17"/>
            </a:solidFill>
            <a:ln w="0">
              <a:noFill/>
            </a:ln>
          </p:spPr>
          <p:style>
            <a:lnRef idx="0"/>
            <a:fillRef idx="0"/>
            <a:effectRef idx="0"/>
            <a:fontRef idx="minor"/>
          </p:style>
          <p:txBody>
            <a:bodyPr lIns="90000" rIns="90000" tIns="-32400" bIns="-32400" anchor="t">
              <a:noAutofit/>
            </a:bodyPr>
            <a:p>
              <a:endParaRPr b="0" lang="en-US" sz="2400" strike="noStrike" u="none">
                <a:solidFill>
                  <a:srgbClr val="ffffff"/>
                </a:solidFill>
                <a:effectLst/>
                <a:uFillTx/>
                <a:latin typeface="Times New Roman"/>
              </a:endParaRPr>
            </a:p>
          </p:txBody>
        </p:sp>
        <p:sp>
          <p:nvSpPr>
            <p:cNvPr id="529" name=""/>
            <p:cNvSpPr/>
            <p:nvPr/>
          </p:nvSpPr>
          <p:spPr>
            <a:xfrm>
              <a:off x="5176080" y="4330800"/>
              <a:ext cx="32040" cy="44640"/>
            </a:xfrm>
            <a:custGeom>
              <a:avLst/>
              <a:gdLst/>
              <a:ahLst/>
              <a:rect l="l" t="t" r="r" b="b"/>
              <a:pathLst>
                <a:path w="24" h="34">
                  <a:moveTo>
                    <a:pt x="5" y="2"/>
                  </a:moveTo>
                  <a:lnTo>
                    <a:pt x="0" y="4"/>
                  </a:lnTo>
                  <a:lnTo>
                    <a:pt x="13" y="33"/>
                  </a:lnTo>
                  <a:lnTo>
                    <a:pt x="23" y="30"/>
                  </a:lnTo>
                  <a:lnTo>
                    <a:pt x="10" y="0"/>
                  </a:lnTo>
                  <a:lnTo>
                    <a:pt x="5" y="2"/>
                  </a:lnTo>
                </a:path>
              </a:pathLst>
            </a:custGeom>
            <a:solidFill>
              <a:srgbClr val="1f1a17"/>
            </a:solidFill>
            <a:ln w="0">
              <a:noFill/>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530" name=""/>
            <p:cNvSpPr/>
            <p:nvPr/>
          </p:nvSpPr>
          <p:spPr>
            <a:xfrm rot="16200000">
              <a:off x="5024880" y="438696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5</a:t>
              </a:r>
              <a:endParaRPr b="0" lang="en-US" sz="400" strike="noStrike" u="none">
                <a:solidFill>
                  <a:srgbClr val="ffffff"/>
                </a:solidFill>
                <a:effectLst/>
                <a:uFillTx/>
                <a:latin typeface="Times New Roman"/>
              </a:endParaRPr>
            </a:p>
          </p:txBody>
        </p:sp>
        <p:sp>
          <p:nvSpPr>
            <p:cNvPr id="531" name=""/>
            <p:cNvSpPr/>
            <p:nvPr/>
          </p:nvSpPr>
          <p:spPr>
            <a:xfrm rot="16200000">
              <a:off x="5024880" y="436644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0</a:t>
              </a:r>
              <a:endParaRPr b="0" lang="en-US" sz="400" strike="noStrike" u="none">
                <a:solidFill>
                  <a:srgbClr val="ffffff"/>
                </a:solidFill>
                <a:effectLst/>
                <a:uFillTx/>
                <a:latin typeface="Times New Roman"/>
              </a:endParaRPr>
            </a:p>
          </p:txBody>
        </p:sp>
        <p:sp>
          <p:nvSpPr>
            <p:cNvPr id="532" name=""/>
            <p:cNvSpPr/>
            <p:nvPr/>
          </p:nvSpPr>
          <p:spPr>
            <a:xfrm rot="16200000">
              <a:off x="5024880" y="43426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0</a:t>
              </a:r>
              <a:endParaRPr b="0" lang="en-US" sz="400" strike="noStrike" u="none">
                <a:solidFill>
                  <a:srgbClr val="ffffff"/>
                </a:solidFill>
                <a:effectLst/>
                <a:uFillTx/>
                <a:latin typeface="Times New Roman"/>
              </a:endParaRPr>
            </a:p>
          </p:txBody>
        </p:sp>
        <p:sp>
          <p:nvSpPr>
            <p:cNvPr id="533" name=""/>
            <p:cNvSpPr/>
            <p:nvPr/>
          </p:nvSpPr>
          <p:spPr>
            <a:xfrm rot="16200000">
              <a:off x="5031720" y="4329360"/>
              <a:ext cx="1476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 </a:t>
              </a:r>
              <a:endParaRPr b="0" lang="en-US" sz="400" strike="noStrike" u="none">
                <a:solidFill>
                  <a:srgbClr val="ffffff"/>
                </a:solidFill>
                <a:effectLst/>
                <a:uFillTx/>
                <a:latin typeface="Times New Roman"/>
              </a:endParaRPr>
            </a:p>
          </p:txBody>
        </p:sp>
        <p:sp>
          <p:nvSpPr>
            <p:cNvPr id="534" name=""/>
            <p:cNvSpPr/>
            <p:nvPr/>
          </p:nvSpPr>
          <p:spPr>
            <a:xfrm rot="16200000">
              <a:off x="5018040" y="4304160"/>
              <a:ext cx="4248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M</a:t>
              </a:r>
              <a:endParaRPr b="0" lang="en-US" sz="400" strike="noStrike" u="none">
                <a:solidFill>
                  <a:srgbClr val="ffffff"/>
                </a:solidFill>
                <a:effectLst/>
                <a:uFillTx/>
                <a:latin typeface="Times New Roman"/>
              </a:endParaRPr>
            </a:p>
          </p:txBody>
        </p:sp>
        <p:sp>
          <p:nvSpPr>
            <p:cNvPr id="535" name=""/>
            <p:cNvSpPr/>
            <p:nvPr/>
          </p:nvSpPr>
          <p:spPr>
            <a:xfrm rot="16200000">
              <a:off x="5015160" y="4269600"/>
              <a:ext cx="482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W</a:t>
              </a:r>
              <a:endParaRPr b="0" lang="en-US" sz="400" strike="noStrike" u="none">
                <a:solidFill>
                  <a:srgbClr val="ffffff"/>
                </a:solidFill>
                <a:effectLst/>
                <a:uFillTx/>
                <a:latin typeface="Times New Roman"/>
              </a:endParaRPr>
            </a:p>
          </p:txBody>
        </p:sp>
        <p:sp>
          <p:nvSpPr>
            <p:cNvPr id="536" name=""/>
            <p:cNvSpPr/>
            <p:nvPr/>
          </p:nvSpPr>
          <p:spPr>
            <a:xfrm rot="16200000">
              <a:off x="5240880" y="438696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3</a:t>
              </a:r>
              <a:endParaRPr b="0" lang="en-US" sz="400" strike="noStrike" u="none">
                <a:solidFill>
                  <a:srgbClr val="ffffff"/>
                </a:solidFill>
                <a:effectLst/>
                <a:uFillTx/>
                <a:latin typeface="Times New Roman"/>
              </a:endParaRPr>
            </a:p>
          </p:txBody>
        </p:sp>
        <p:sp>
          <p:nvSpPr>
            <p:cNvPr id="537" name=""/>
            <p:cNvSpPr/>
            <p:nvPr/>
          </p:nvSpPr>
          <p:spPr>
            <a:xfrm rot="16200000">
              <a:off x="5240880" y="436644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0</a:t>
              </a:r>
              <a:endParaRPr b="0" lang="en-US" sz="400" strike="noStrike" u="none">
                <a:solidFill>
                  <a:srgbClr val="ffffff"/>
                </a:solidFill>
                <a:effectLst/>
                <a:uFillTx/>
                <a:latin typeface="Times New Roman"/>
              </a:endParaRPr>
            </a:p>
          </p:txBody>
        </p:sp>
        <p:sp>
          <p:nvSpPr>
            <p:cNvPr id="538" name=""/>
            <p:cNvSpPr/>
            <p:nvPr/>
          </p:nvSpPr>
          <p:spPr>
            <a:xfrm rot="16200000">
              <a:off x="5240880" y="4342680"/>
              <a:ext cx="2880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0</a:t>
              </a:r>
              <a:endParaRPr b="0" lang="en-US" sz="400" strike="noStrike" u="none">
                <a:solidFill>
                  <a:srgbClr val="ffffff"/>
                </a:solidFill>
                <a:effectLst/>
                <a:uFillTx/>
                <a:latin typeface="Times New Roman"/>
              </a:endParaRPr>
            </a:p>
          </p:txBody>
        </p:sp>
        <p:sp>
          <p:nvSpPr>
            <p:cNvPr id="539" name=""/>
            <p:cNvSpPr/>
            <p:nvPr/>
          </p:nvSpPr>
          <p:spPr>
            <a:xfrm rot="16200000">
              <a:off x="5247720" y="4329360"/>
              <a:ext cx="1476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 </a:t>
              </a:r>
              <a:endParaRPr b="0" lang="en-US" sz="400" strike="noStrike" u="none">
                <a:solidFill>
                  <a:srgbClr val="ffffff"/>
                </a:solidFill>
                <a:effectLst/>
                <a:uFillTx/>
                <a:latin typeface="Times New Roman"/>
              </a:endParaRPr>
            </a:p>
          </p:txBody>
        </p:sp>
        <p:sp>
          <p:nvSpPr>
            <p:cNvPr id="540" name=""/>
            <p:cNvSpPr/>
            <p:nvPr/>
          </p:nvSpPr>
          <p:spPr>
            <a:xfrm rot="16200000">
              <a:off x="5234040" y="4304160"/>
              <a:ext cx="4248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M</a:t>
              </a:r>
              <a:endParaRPr b="0" lang="en-US" sz="400" strike="noStrike" u="none">
                <a:solidFill>
                  <a:srgbClr val="ffffff"/>
                </a:solidFill>
                <a:effectLst/>
                <a:uFillTx/>
                <a:latin typeface="Times New Roman"/>
              </a:endParaRPr>
            </a:p>
          </p:txBody>
        </p:sp>
        <p:sp>
          <p:nvSpPr>
            <p:cNvPr id="541" name=""/>
            <p:cNvSpPr/>
            <p:nvPr/>
          </p:nvSpPr>
          <p:spPr>
            <a:xfrm rot="16200000">
              <a:off x="5231160" y="4269600"/>
              <a:ext cx="482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W</a:t>
              </a:r>
              <a:endParaRPr b="0" lang="en-US" sz="400" strike="noStrike" u="none">
                <a:solidFill>
                  <a:srgbClr val="ffffff"/>
                </a:solidFill>
                <a:effectLst/>
                <a:uFillTx/>
                <a:latin typeface="Times New Roman"/>
              </a:endParaRPr>
            </a:p>
          </p:txBody>
        </p:sp>
      </p:grpSp>
      <p:grpSp>
        <p:nvGrpSpPr>
          <p:cNvPr id="542" name=""/>
          <p:cNvGrpSpPr/>
          <p:nvPr/>
        </p:nvGrpSpPr>
        <p:grpSpPr>
          <a:xfrm>
            <a:off x="5384880" y="4687920"/>
            <a:ext cx="218880" cy="355320"/>
            <a:chOff x="5384880" y="4687920"/>
            <a:chExt cx="218880" cy="355320"/>
          </a:xfrm>
        </p:grpSpPr>
        <p:sp>
          <p:nvSpPr>
            <p:cNvPr id="543" name=""/>
            <p:cNvSpPr/>
            <p:nvPr/>
          </p:nvSpPr>
          <p:spPr>
            <a:xfrm>
              <a:off x="5386320" y="4687920"/>
              <a:ext cx="26280" cy="28080"/>
            </a:xfrm>
            <a:custGeom>
              <a:avLst/>
              <a:gdLst/>
              <a:ahLst/>
              <a:rect l="l" t="t" r="r" b="b"/>
              <a:pathLst>
                <a:path w="19" h="18">
                  <a:moveTo>
                    <a:pt x="0" y="7"/>
                  </a:moveTo>
                  <a:lnTo>
                    <a:pt x="1" y="7"/>
                  </a:lnTo>
                  <a:lnTo>
                    <a:pt x="3" y="1"/>
                  </a:lnTo>
                  <a:lnTo>
                    <a:pt x="7" y="0"/>
                  </a:lnTo>
                  <a:lnTo>
                    <a:pt x="12" y="1"/>
                  </a:lnTo>
                  <a:lnTo>
                    <a:pt x="15" y="1"/>
                  </a:lnTo>
                  <a:lnTo>
                    <a:pt x="12" y="7"/>
                  </a:lnTo>
                  <a:lnTo>
                    <a:pt x="15" y="7"/>
                  </a:lnTo>
                  <a:lnTo>
                    <a:pt x="12" y="7"/>
                  </a:lnTo>
                  <a:lnTo>
                    <a:pt x="15" y="8"/>
                  </a:lnTo>
                  <a:lnTo>
                    <a:pt x="18" y="10"/>
                  </a:lnTo>
                  <a:lnTo>
                    <a:pt x="15" y="10"/>
                  </a:lnTo>
                  <a:lnTo>
                    <a:pt x="15" y="14"/>
                  </a:lnTo>
                  <a:lnTo>
                    <a:pt x="15" y="15"/>
                  </a:lnTo>
                  <a:lnTo>
                    <a:pt x="15" y="17"/>
                  </a:lnTo>
                  <a:lnTo>
                    <a:pt x="15" y="10"/>
                  </a:lnTo>
                  <a:lnTo>
                    <a:pt x="11" y="7"/>
                  </a:lnTo>
                  <a:lnTo>
                    <a:pt x="8" y="7"/>
                  </a:lnTo>
                  <a:lnTo>
                    <a:pt x="7" y="10"/>
                  </a:lnTo>
                  <a:lnTo>
                    <a:pt x="3" y="8"/>
                  </a:lnTo>
                  <a:lnTo>
                    <a:pt x="0" y="8"/>
                  </a:lnTo>
                  <a:lnTo>
                    <a:pt x="0" y="7"/>
                  </a:lnTo>
                </a:path>
              </a:pathLst>
            </a:custGeom>
            <a:solidFill>
              <a:srgbClr val="ccffcc"/>
            </a:solidFill>
            <a:ln cap="rnd" w="1260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544" name=""/>
            <p:cNvSpPr/>
            <p:nvPr/>
          </p:nvSpPr>
          <p:spPr>
            <a:xfrm>
              <a:off x="5511240" y="4735440"/>
              <a:ext cx="27360" cy="28080"/>
            </a:xfrm>
            <a:custGeom>
              <a:avLst/>
              <a:gdLst/>
              <a:ahLst/>
              <a:rect l="l" t="t" r="r" b="b"/>
              <a:pathLst>
                <a:path w="21" h="18">
                  <a:moveTo>
                    <a:pt x="0" y="1"/>
                  </a:moveTo>
                  <a:lnTo>
                    <a:pt x="3" y="1"/>
                  </a:lnTo>
                  <a:lnTo>
                    <a:pt x="4" y="0"/>
                  </a:lnTo>
                  <a:lnTo>
                    <a:pt x="7" y="1"/>
                  </a:lnTo>
                  <a:lnTo>
                    <a:pt x="10" y="4"/>
                  </a:lnTo>
                  <a:lnTo>
                    <a:pt x="13" y="7"/>
                  </a:lnTo>
                  <a:lnTo>
                    <a:pt x="14" y="7"/>
                  </a:lnTo>
                  <a:lnTo>
                    <a:pt x="20" y="7"/>
                  </a:lnTo>
                  <a:lnTo>
                    <a:pt x="16" y="8"/>
                  </a:lnTo>
                  <a:lnTo>
                    <a:pt x="14" y="8"/>
                  </a:lnTo>
                  <a:lnTo>
                    <a:pt x="7" y="17"/>
                  </a:lnTo>
                  <a:lnTo>
                    <a:pt x="3" y="11"/>
                  </a:lnTo>
                  <a:lnTo>
                    <a:pt x="0" y="7"/>
                  </a:lnTo>
                  <a:lnTo>
                    <a:pt x="0" y="1"/>
                  </a:lnTo>
                </a:path>
              </a:pathLst>
            </a:custGeom>
            <a:solidFill>
              <a:srgbClr val="ccffcc"/>
            </a:solidFill>
            <a:ln cap="rnd" w="1260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545" name=""/>
            <p:cNvSpPr/>
            <p:nvPr/>
          </p:nvSpPr>
          <p:spPr>
            <a:xfrm>
              <a:off x="5524200" y="4735440"/>
              <a:ext cx="26280" cy="28080"/>
            </a:xfrm>
            <a:custGeom>
              <a:avLst/>
              <a:gdLst/>
              <a:ahLst/>
              <a:rect l="l" t="t" r="r" b="b"/>
              <a:pathLst>
                <a:path w="19" h="18">
                  <a:moveTo>
                    <a:pt x="0" y="8"/>
                  </a:moveTo>
                  <a:lnTo>
                    <a:pt x="3" y="0"/>
                  </a:lnTo>
                  <a:lnTo>
                    <a:pt x="4" y="0"/>
                  </a:lnTo>
                  <a:lnTo>
                    <a:pt x="7" y="8"/>
                  </a:lnTo>
                  <a:lnTo>
                    <a:pt x="18" y="8"/>
                  </a:lnTo>
                  <a:lnTo>
                    <a:pt x="18" y="17"/>
                  </a:lnTo>
                  <a:lnTo>
                    <a:pt x="11" y="17"/>
                  </a:lnTo>
                  <a:lnTo>
                    <a:pt x="4" y="17"/>
                  </a:lnTo>
                  <a:lnTo>
                    <a:pt x="0" y="8"/>
                  </a:lnTo>
                </a:path>
              </a:pathLst>
            </a:custGeom>
            <a:solidFill>
              <a:srgbClr val="ccffcc"/>
            </a:solidFill>
            <a:ln cap="rnd" w="1260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546" name=""/>
            <p:cNvSpPr/>
            <p:nvPr/>
          </p:nvSpPr>
          <p:spPr>
            <a:xfrm>
              <a:off x="5384880" y="4712760"/>
              <a:ext cx="218880" cy="330480"/>
            </a:xfrm>
            <a:prstGeom prst="rect">
              <a:avLst/>
            </a:prstGeom>
            <a:solidFill>
              <a:srgbClr val="fefec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47" name=""/>
            <p:cNvSpPr/>
            <p:nvPr/>
          </p:nvSpPr>
          <p:spPr>
            <a:xfrm>
              <a:off x="5486040" y="4786560"/>
              <a:ext cx="17280" cy="192600"/>
            </a:xfrm>
            <a:custGeom>
              <a:avLst/>
              <a:gdLst/>
              <a:ahLst/>
              <a:rect l="l" t="t" r="r" b="b"/>
              <a:pathLst>
                <a:path w="12" h="124">
                  <a:moveTo>
                    <a:pt x="2" y="108"/>
                  </a:moveTo>
                  <a:lnTo>
                    <a:pt x="11" y="112"/>
                  </a:lnTo>
                  <a:lnTo>
                    <a:pt x="11" y="0"/>
                  </a:lnTo>
                  <a:lnTo>
                    <a:pt x="0" y="0"/>
                  </a:lnTo>
                  <a:lnTo>
                    <a:pt x="0" y="112"/>
                  </a:lnTo>
                  <a:lnTo>
                    <a:pt x="9" y="116"/>
                  </a:lnTo>
                  <a:lnTo>
                    <a:pt x="0" y="112"/>
                  </a:lnTo>
                  <a:lnTo>
                    <a:pt x="0" y="123"/>
                  </a:lnTo>
                  <a:lnTo>
                    <a:pt x="9" y="116"/>
                  </a:lnTo>
                  <a:lnTo>
                    <a:pt x="2" y="108"/>
                  </a:lnTo>
                </a:path>
              </a:pathLst>
            </a:custGeom>
            <a:solidFill>
              <a:srgbClr val="bbb2d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48" name=""/>
            <p:cNvSpPr/>
            <p:nvPr/>
          </p:nvSpPr>
          <p:spPr>
            <a:xfrm>
              <a:off x="5419800" y="4725360"/>
              <a:ext cx="142560" cy="46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 strike="noStrike" u="none">
                  <a:solidFill>
                    <a:srgbClr val="000000"/>
                  </a:solidFill>
                  <a:effectLst/>
                  <a:uFillTx/>
                  <a:latin typeface="Arial"/>
                </a:rPr>
                <a:t>300 MW</a:t>
              </a:r>
              <a:endParaRPr b="0" lang="en-US" sz="300" strike="noStrike" u="none">
                <a:solidFill>
                  <a:srgbClr val="ffffff"/>
                </a:solidFill>
                <a:effectLst/>
                <a:uFillTx/>
                <a:latin typeface="Times New Roman"/>
              </a:endParaRPr>
            </a:p>
          </p:txBody>
        </p:sp>
        <p:sp>
          <p:nvSpPr>
            <p:cNvPr id="549" name=""/>
            <p:cNvSpPr/>
            <p:nvPr/>
          </p:nvSpPr>
          <p:spPr>
            <a:xfrm>
              <a:off x="5419800" y="4979160"/>
              <a:ext cx="142560" cy="46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 strike="noStrike" u="none">
                  <a:solidFill>
                    <a:srgbClr val="000000"/>
                  </a:solidFill>
                  <a:effectLst/>
                  <a:uFillTx/>
                  <a:latin typeface="Arial"/>
                </a:rPr>
                <a:t>300 MW</a:t>
              </a:r>
              <a:endParaRPr b="0" lang="en-US" sz="300" strike="noStrike" u="none">
                <a:solidFill>
                  <a:srgbClr val="ffffff"/>
                </a:solidFill>
                <a:effectLst/>
                <a:uFillTx/>
                <a:latin typeface="Times New Roman"/>
              </a:endParaRPr>
            </a:p>
          </p:txBody>
        </p:sp>
      </p:grpSp>
      <p:grpSp>
        <p:nvGrpSpPr>
          <p:cNvPr id="550" name=""/>
          <p:cNvGrpSpPr/>
          <p:nvPr/>
        </p:nvGrpSpPr>
        <p:grpSpPr>
          <a:xfrm>
            <a:off x="5386320" y="4330800"/>
            <a:ext cx="260280" cy="327600"/>
            <a:chOff x="5386320" y="4330800"/>
            <a:chExt cx="260280" cy="327600"/>
          </a:xfrm>
        </p:grpSpPr>
        <p:sp>
          <p:nvSpPr>
            <p:cNvPr id="551" name=""/>
            <p:cNvSpPr/>
            <p:nvPr/>
          </p:nvSpPr>
          <p:spPr>
            <a:xfrm>
              <a:off x="5389200" y="4330800"/>
              <a:ext cx="257040" cy="326880"/>
            </a:xfrm>
            <a:prstGeom prst="rect">
              <a:avLst/>
            </a:prstGeom>
            <a:solidFill>
              <a:srgbClr val="fefec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52" name=""/>
            <p:cNvSpPr/>
            <p:nvPr/>
          </p:nvSpPr>
          <p:spPr>
            <a:xfrm>
              <a:off x="5469840" y="4392360"/>
              <a:ext cx="55800" cy="48960"/>
            </a:xfrm>
            <a:custGeom>
              <a:avLst/>
              <a:gdLst/>
              <a:ahLst/>
              <a:rect l="l" t="t" r="r" b="b"/>
              <a:pathLst>
                <a:path w="42" h="38">
                  <a:moveTo>
                    <a:pt x="41" y="11"/>
                  </a:moveTo>
                  <a:lnTo>
                    <a:pt x="32" y="7"/>
                  </a:lnTo>
                  <a:lnTo>
                    <a:pt x="0" y="30"/>
                  </a:lnTo>
                  <a:lnTo>
                    <a:pt x="7" y="37"/>
                  </a:lnTo>
                  <a:lnTo>
                    <a:pt x="39" y="15"/>
                  </a:lnTo>
                  <a:lnTo>
                    <a:pt x="30" y="11"/>
                  </a:lnTo>
                  <a:lnTo>
                    <a:pt x="41" y="11"/>
                  </a:lnTo>
                  <a:lnTo>
                    <a:pt x="41" y="0"/>
                  </a:lnTo>
                  <a:lnTo>
                    <a:pt x="32" y="7"/>
                  </a:lnTo>
                  <a:lnTo>
                    <a:pt x="41" y="11"/>
                  </a:lnTo>
                </a:path>
              </a:pathLst>
            </a:custGeom>
            <a:solidFill>
              <a:srgbClr val="ffffff"/>
            </a:solidFill>
            <a:ln cap="rnd" w="12600">
              <a:solidFill>
                <a:srgbClr val="ffffff"/>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553" name=""/>
            <p:cNvSpPr/>
            <p:nvPr/>
          </p:nvSpPr>
          <p:spPr>
            <a:xfrm>
              <a:off x="5509440" y="4406760"/>
              <a:ext cx="16200" cy="183600"/>
            </a:xfrm>
            <a:custGeom>
              <a:avLst/>
              <a:gdLst/>
              <a:ahLst/>
              <a:rect l="l" t="t" r="r" b="b"/>
              <a:pathLst>
                <a:path w="12" h="141">
                  <a:moveTo>
                    <a:pt x="2" y="127"/>
                  </a:moveTo>
                  <a:lnTo>
                    <a:pt x="11" y="131"/>
                  </a:lnTo>
                  <a:lnTo>
                    <a:pt x="11" y="0"/>
                  </a:lnTo>
                  <a:lnTo>
                    <a:pt x="0" y="0"/>
                  </a:lnTo>
                  <a:lnTo>
                    <a:pt x="0" y="131"/>
                  </a:lnTo>
                  <a:lnTo>
                    <a:pt x="9" y="135"/>
                  </a:lnTo>
                  <a:lnTo>
                    <a:pt x="0" y="131"/>
                  </a:lnTo>
                  <a:lnTo>
                    <a:pt x="0" y="140"/>
                  </a:lnTo>
                  <a:lnTo>
                    <a:pt x="9" y="135"/>
                  </a:lnTo>
                  <a:lnTo>
                    <a:pt x="2" y="127"/>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54" name=""/>
            <p:cNvSpPr/>
            <p:nvPr/>
          </p:nvSpPr>
          <p:spPr>
            <a:xfrm>
              <a:off x="5512320" y="4544640"/>
              <a:ext cx="52920" cy="39600"/>
            </a:xfrm>
            <a:custGeom>
              <a:avLst/>
              <a:gdLst/>
              <a:ahLst/>
              <a:rect l="l" t="t" r="r" b="b"/>
              <a:pathLst>
                <a:path w="38" h="30">
                  <a:moveTo>
                    <a:pt x="34" y="4"/>
                  </a:moveTo>
                  <a:lnTo>
                    <a:pt x="32" y="0"/>
                  </a:lnTo>
                  <a:lnTo>
                    <a:pt x="0" y="21"/>
                  </a:lnTo>
                  <a:lnTo>
                    <a:pt x="7" y="29"/>
                  </a:lnTo>
                  <a:lnTo>
                    <a:pt x="37" y="9"/>
                  </a:lnTo>
                  <a:lnTo>
                    <a:pt x="34" y="4"/>
                  </a:lnTo>
                </a:path>
              </a:pathLst>
            </a:custGeom>
            <a:solidFill>
              <a:srgbClr val="ffffff"/>
            </a:solidFill>
            <a:ln cap="rnd" w="12600">
              <a:solidFill>
                <a:srgbClr val="ffffff"/>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555" name=""/>
            <p:cNvSpPr/>
            <p:nvPr/>
          </p:nvSpPr>
          <p:spPr>
            <a:xfrm>
              <a:off x="5386320" y="4343040"/>
              <a:ext cx="260280" cy="612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3,000 MW</a:t>
              </a:r>
              <a:endParaRPr b="0" lang="en-US" sz="400" strike="noStrike" u="none">
                <a:solidFill>
                  <a:srgbClr val="ffffff"/>
                </a:solidFill>
                <a:effectLst/>
                <a:uFillTx/>
                <a:latin typeface="Times New Roman"/>
              </a:endParaRPr>
            </a:p>
          </p:txBody>
        </p:sp>
        <p:sp>
          <p:nvSpPr>
            <p:cNvPr id="556" name=""/>
            <p:cNvSpPr/>
            <p:nvPr/>
          </p:nvSpPr>
          <p:spPr>
            <a:xfrm>
              <a:off x="5410080" y="4597200"/>
              <a:ext cx="230040" cy="612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Arial"/>
                </a:rPr>
                <a:t>1,500 MW</a:t>
              </a:r>
              <a:endParaRPr b="0" lang="en-US" sz="400" strike="noStrike" u="none">
                <a:solidFill>
                  <a:srgbClr val="ffffff"/>
                </a:solidFill>
                <a:effectLst/>
                <a:uFillTx/>
                <a:latin typeface="Times New Roman"/>
              </a:endParaRPr>
            </a:p>
          </p:txBody>
        </p:sp>
      </p:grpSp>
      <p:sp>
        <p:nvSpPr>
          <p:cNvPr id="557" name=""/>
          <p:cNvSpPr/>
          <p:nvPr/>
        </p:nvSpPr>
        <p:spPr>
          <a:xfrm>
            <a:off x="3510000" y="4375080"/>
            <a:ext cx="1382760" cy="407880"/>
          </a:xfrm>
          <a:prstGeom prst="wedgeRectCallout">
            <a:avLst>
              <a:gd name="adj1" fmla="val 81675"/>
              <a:gd name="adj2" fmla="val -3305"/>
            </a:avLst>
          </a:prstGeom>
          <a:solidFill>
            <a:srgbClr val="000066"/>
          </a:solidFill>
          <a:ln w="12600">
            <a:solidFill>
              <a:srgbClr val="ffffff"/>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VICTORIA</a:t>
            </a:r>
            <a:endParaRPr b="0" lang="en-US" sz="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8,114 MW</a:t>
            </a:r>
            <a:endParaRPr b="0" lang="en-US" sz="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System Peak Load 7,093 MW</a:t>
            </a:r>
            <a:endParaRPr b="0" lang="en-US" sz="700" strike="noStrike" u="none">
              <a:solidFill>
                <a:srgbClr val="ffffff"/>
              </a:solidFill>
              <a:effectLst/>
              <a:uFillTx/>
              <a:latin typeface="Times New Roman"/>
            </a:endParaRPr>
          </a:p>
        </p:txBody>
      </p:sp>
      <p:sp>
        <p:nvSpPr>
          <p:cNvPr id="558" name=""/>
          <p:cNvSpPr/>
          <p:nvPr/>
        </p:nvSpPr>
        <p:spPr>
          <a:xfrm>
            <a:off x="3798720" y="4551480"/>
            <a:ext cx="169920" cy="46080"/>
          </a:xfrm>
          <a:custGeom>
            <a:avLst/>
            <a:gdLst/>
            <a:ahLst/>
            <a:rect l="l" t="t" r="r" b="b"/>
            <a:pathLst>
              <a:path w="126" h="35">
                <a:moveTo>
                  <a:pt x="92" y="0"/>
                </a:moveTo>
                <a:lnTo>
                  <a:pt x="126" y="24"/>
                </a:lnTo>
                <a:lnTo>
                  <a:pt x="85" y="23"/>
                </a:lnTo>
                <a:lnTo>
                  <a:pt x="94" y="30"/>
                </a:lnTo>
                <a:lnTo>
                  <a:pt x="56" y="27"/>
                </a:lnTo>
                <a:lnTo>
                  <a:pt x="64" y="35"/>
                </a:lnTo>
                <a:lnTo>
                  <a:pt x="0" y="31"/>
                </a:lnTo>
                <a:lnTo>
                  <a:pt x="45" y="21"/>
                </a:lnTo>
                <a:lnTo>
                  <a:pt x="38" y="15"/>
                </a:lnTo>
                <a:lnTo>
                  <a:pt x="70" y="12"/>
                </a:lnTo>
                <a:lnTo>
                  <a:pt x="63" y="7"/>
                </a:lnTo>
                <a:lnTo>
                  <a:pt x="92" y="0"/>
                </a:lnTo>
              </a:path>
            </a:pathLst>
          </a:custGeom>
          <a:noFill/>
          <a:ln w="1440">
            <a:solidFill>
              <a:srgbClr val="121415"/>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152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Building an efficient generation market</a:t>
            </a:r>
            <a:endParaRPr b="1" lang="en-US" sz="3000" strike="noStrike" u="none">
              <a:solidFill>
                <a:srgbClr val="ffff00"/>
              </a:solidFill>
              <a:effectLst/>
              <a:uFillTx/>
              <a:latin typeface="Arial"/>
            </a:endParaRPr>
          </a:p>
        </p:txBody>
      </p:sp>
      <p:sp>
        <p:nvSpPr>
          <p:cNvPr id="47" name="PlaceHolder 2"/>
          <p:cNvSpPr>
            <a:spLocks noGrp="1"/>
          </p:cNvSpPr>
          <p:nvPr>
            <p:ph/>
          </p:nvPr>
        </p:nvSpPr>
        <p:spPr>
          <a:xfrm>
            <a:off x="304920" y="1143000"/>
            <a:ext cx="3504960" cy="4114800"/>
          </a:xfrm>
          <a:prstGeom prst="rect">
            <a:avLst/>
          </a:prstGeom>
          <a:noFill/>
          <a:ln w="0">
            <a:noFill/>
          </a:ln>
        </p:spPr>
        <p:txBody>
          <a:bodyPr lIns="92160" rIns="92160" tIns="46080" bIns="46080" anchor="t">
            <a:normAutofit fontScale="850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fffff"/>
                </a:solidFill>
                <a:effectLst/>
                <a:uFillTx/>
                <a:latin typeface="Arial"/>
              </a:rPr>
              <a:t>Structure</a:t>
            </a:r>
            <a:br>
              <a:rPr sz="2000"/>
            </a:b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Many different generators compete at all points on load curve</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Free-entry (exit) into (out of) market</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Equal access to delivery infrastructure and market mechanisms</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vertical separation</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independent system/market operators</a:t>
            </a:r>
            <a:endParaRPr b="1" lang="en-US" sz="2000" strike="noStrike" u="none">
              <a:solidFill>
                <a:srgbClr val="ffffff"/>
              </a:solidFill>
              <a:effectLst/>
              <a:uFillTx/>
              <a:latin typeface="Arial"/>
            </a:endParaRPr>
          </a:p>
        </p:txBody>
      </p:sp>
      <p:sp>
        <p:nvSpPr>
          <p:cNvPr id="48" name="PlaceHolder 3"/>
          <p:cNvSpPr>
            <a:spLocks noGrp="1"/>
          </p:cNvSpPr>
          <p:nvPr>
            <p:ph/>
          </p:nvPr>
        </p:nvSpPr>
        <p:spPr>
          <a:xfrm>
            <a:off x="5714640" y="1143000"/>
            <a:ext cx="3419640" cy="4114800"/>
          </a:xfrm>
          <a:prstGeom prst="rect">
            <a:avLst/>
          </a:prstGeom>
          <a:noFill/>
          <a:ln w="0">
            <a:noFill/>
          </a:ln>
        </p:spPr>
        <p:txBody>
          <a:bodyPr lIns="92160" rIns="92160" tIns="46080" bIns="4608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fffff"/>
                </a:solidFill>
                <a:effectLst/>
                <a:uFillTx/>
                <a:latin typeface="Arial"/>
              </a:rPr>
              <a:t>Outcomes</a:t>
            </a:r>
            <a:br>
              <a:rPr sz="2000"/>
            </a:b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Prices reflect costs in short and long run</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Volatile prices: hourly price changes</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Individual generators cannot manipulate market prices</a:t>
            </a:r>
            <a:endParaRPr b="1" lang="en-US" sz="2000" strike="noStrike" u="none">
              <a:solidFill>
                <a:srgbClr val="ffffff"/>
              </a:solidFill>
              <a:effectLst/>
              <a:uFillTx/>
              <a:latin typeface="Arial"/>
            </a:endParaRPr>
          </a:p>
        </p:txBody>
      </p:sp>
      <p:sp>
        <p:nvSpPr>
          <p:cNvPr id="49" name=""/>
          <p:cNvSpPr/>
          <p:nvPr/>
        </p:nvSpPr>
        <p:spPr>
          <a:xfrm>
            <a:off x="4343400" y="2438280"/>
            <a:ext cx="984240" cy="1978200"/>
          </a:xfrm>
          <a:prstGeom prst="rightArrow">
            <a:avLst>
              <a:gd name="adj1" fmla="val 50000"/>
              <a:gd name="adj2" fmla="val 25009"/>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59" name=""/>
          <p:cNvSpPr/>
          <p:nvPr/>
        </p:nvSpPr>
        <p:spPr>
          <a:xfrm>
            <a:off x="985680" y="380880"/>
            <a:ext cx="7175520" cy="685800"/>
          </a:xfrm>
          <a:prstGeom prst="rect">
            <a:avLst/>
          </a:prstGeom>
          <a:noFill/>
          <a:ln w="0">
            <a:noFill/>
          </a:ln>
        </p:spPr>
        <p:style>
          <a:lnRef idx="0"/>
          <a:fillRef idx="0"/>
          <a:effectRef idx="0"/>
          <a:fontRef idx="minor"/>
        </p:style>
        <p:txBody>
          <a:bodyPr lIns="92160" rIns="92160" tIns="46080" bIns="4608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3000" strike="noStrike" u="none">
                <a:solidFill>
                  <a:srgbClr val="ffff00"/>
                </a:solidFill>
                <a:effectLst/>
                <a:uFillTx/>
                <a:latin typeface="Arial"/>
              </a:rPr>
              <a:t>National Energy Market Structure</a:t>
            </a:r>
            <a:br>
              <a:rPr sz="3000"/>
            </a:br>
            <a:endParaRPr b="0" lang="en-US" sz="3000" strike="noStrike" u="none">
              <a:solidFill>
                <a:srgbClr val="ffffff"/>
              </a:solidFill>
              <a:effectLst/>
              <a:uFillTx/>
              <a:latin typeface="Times New Roman"/>
            </a:endParaRPr>
          </a:p>
        </p:txBody>
      </p:sp>
      <p:grpSp>
        <p:nvGrpSpPr>
          <p:cNvPr id="560" name=""/>
          <p:cNvGrpSpPr/>
          <p:nvPr/>
        </p:nvGrpSpPr>
        <p:grpSpPr>
          <a:xfrm>
            <a:off x="685800" y="914400"/>
            <a:ext cx="7211520" cy="4899960"/>
            <a:chOff x="685800" y="914400"/>
            <a:chExt cx="7211520" cy="4899960"/>
          </a:xfrm>
        </p:grpSpPr>
        <p:sp>
          <p:nvSpPr>
            <p:cNvPr id="561" name=""/>
            <p:cNvSpPr/>
            <p:nvPr/>
          </p:nvSpPr>
          <p:spPr>
            <a:xfrm>
              <a:off x="685800" y="2123640"/>
              <a:ext cx="1336680" cy="7632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2" name=""/>
            <p:cNvSpPr/>
            <p:nvPr/>
          </p:nvSpPr>
          <p:spPr>
            <a:xfrm>
              <a:off x="1826640" y="4479840"/>
              <a:ext cx="6064560" cy="13345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3" name=""/>
            <p:cNvSpPr/>
            <p:nvPr/>
          </p:nvSpPr>
          <p:spPr>
            <a:xfrm>
              <a:off x="5179680" y="4861440"/>
              <a:ext cx="1570680" cy="8276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4" name=""/>
            <p:cNvSpPr/>
            <p:nvPr/>
          </p:nvSpPr>
          <p:spPr>
            <a:xfrm>
              <a:off x="2683800" y="4861440"/>
              <a:ext cx="1427040" cy="8276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5" name=""/>
            <p:cNvSpPr/>
            <p:nvPr/>
          </p:nvSpPr>
          <p:spPr>
            <a:xfrm>
              <a:off x="5107680" y="3334680"/>
              <a:ext cx="2783520" cy="6973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6" name=""/>
            <p:cNvSpPr/>
            <p:nvPr/>
          </p:nvSpPr>
          <p:spPr>
            <a:xfrm>
              <a:off x="1826640" y="3334680"/>
              <a:ext cx="2425680" cy="6973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7" name=""/>
            <p:cNvSpPr/>
            <p:nvPr/>
          </p:nvSpPr>
          <p:spPr>
            <a:xfrm>
              <a:off x="5107680" y="2123640"/>
              <a:ext cx="2783520" cy="7632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8" name=""/>
            <p:cNvSpPr/>
            <p:nvPr/>
          </p:nvSpPr>
          <p:spPr>
            <a:xfrm>
              <a:off x="2483640" y="2123640"/>
              <a:ext cx="2430360" cy="7632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9" name=""/>
            <p:cNvSpPr/>
            <p:nvPr/>
          </p:nvSpPr>
          <p:spPr>
            <a:xfrm>
              <a:off x="2612160" y="914400"/>
              <a:ext cx="4210200" cy="7614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570" name=""/>
            <p:cNvGrpSpPr/>
            <p:nvPr/>
          </p:nvGrpSpPr>
          <p:grpSpPr>
            <a:xfrm>
              <a:off x="3459960" y="1047960"/>
              <a:ext cx="813960" cy="468360"/>
              <a:chOff x="3459960" y="1047960"/>
              <a:chExt cx="813960" cy="468360"/>
            </a:xfrm>
          </p:grpSpPr>
          <p:sp>
            <p:nvSpPr>
              <p:cNvPr id="571" name=""/>
              <p:cNvSpPr/>
              <p:nvPr/>
            </p:nvSpPr>
            <p:spPr>
              <a:xfrm>
                <a:off x="3459960" y="1047960"/>
                <a:ext cx="813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Generators</a:t>
                </a:r>
                <a:endParaRPr b="0" lang="en-US" sz="1200" strike="noStrike" u="none">
                  <a:solidFill>
                    <a:srgbClr val="ffffff"/>
                  </a:solidFill>
                  <a:effectLst/>
                  <a:uFillTx/>
                  <a:latin typeface="Times New Roman"/>
                </a:endParaRPr>
              </a:p>
            </p:txBody>
          </p:sp>
          <p:sp>
            <p:nvSpPr>
              <p:cNvPr id="572" name=""/>
              <p:cNvSpPr/>
              <p:nvPr/>
            </p:nvSpPr>
            <p:spPr>
              <a:xfrm>
                <a:off x="3463560" y="1281600"/>
                <a:ext cx="7671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Operate generators</a:t>
                </a:r>
                <a:endParaRPr b="0" lang="en-US" sz="700" strike="noStrike" u="none">
                  <a:solidFill>
                    <a:srgbClr val="ffffff"/>
                  </a:solidFill>
                  <a:effectLst/>
                  <a:uFillTx/>
                  <a:latin typeface="Times New Roman"/>
                </a:endParaRPr>
              </a:p>
            </p:txBody>
          </p:sp>
          <p:sp>
            <p:nvSpPr>
              <p:cNvPr id="573" name=""/>
              <p:cNvSpPr/>
              <p:nvPr/>
            </p:nvSpPr>
            <p:spPr>
              <a:xfrm>
                <a:off x="3460680" y="1409400"/>
                <a:ext cx="41328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Sell power</a:t>
                </a:r>
                <a:endParaRPr b="0" lang="en-US" sz="700" strike="noStrike" u="none">
                  <a:solidFill>
                    <a:srgbClr val="ffffff"/>
                  </a:solidFill>
                  <a:effectLst/>
                  <a:uFillTx/>
                  <a:latin typeface="Times New Roman"/>
                </a:endParaRPr>
              </a:p>
            </p:txBody>
          </p:sp>
        </p:grpSp>
        <p:grpSp>
          <p:nvGrpSpPr>
            <p:cNvPr id="574" name=""/>
            <p:cNvGrpSpPr/>
            <p:nvPr/>
          </p:nvGrpSpPr>
          <p:grpSpPr>
            <a:xfrm>
              <a:off x="5245920" y="983880"/>
              <a:ext cx="1072080" cy="569520"/>
              <a:chOff x="5245920" y="983880"/>
              <a:chExt cx="1072080" cy="569520"/>
            </a:xfrm>
          </p:grpSpPr>
          <p:sp>
            <p:nvSpPr>
              <p:cNvPr id="575" name=""/>
              <p:cNvSpPr/>
              <p:nvPr/>
            </p:nvSpPr>
            <p:spPr>
              <a:xfrm>
                <a:off x="5313960" y="1341720"/>
                <a:ext cx="349200" cy="207360"/>
              </a:xfrm>
              <a:prstGeom prst="rect">
                <a:avLst/>
              </a:prstGeom>
              <a:gradFill rotWithShape="0">
                <a:gsLst>
                  <a:gs pos="0">
                    <a:srgbClr val="fefefe"/>
                  </a:gs>
                  <a:gs pos="100000">
                    <a:srgbClr val="00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76" name=""/>
              <p:cNvSpPr/>
              <p:nvPr/>
            </p:nvSpPr>
            <p:spPr>
              <a:xfrm>
                <a:off x="5245920" y="1543320"/>
                <a:ext cx="864000" cy="1800"/>
              </a:xfrm>
              <a:prstGeom prst="line">
                <a:avLst/>
              </a:prstGeom>
              <a:ln w="205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577" name=""/>
              <p:cNvSpPr/>
              <p:nvPr/>
            </p:nvSpPr>
            <p:spPr>
              <a:xfrm>
                <a:off x="5855040" y="983880"/>
                <a:ext cx="368280" cy="91800"/>
              </a:xfrm>
              <a:custGeom>
                <a:avLst/>
                <a:gdLst/>
                <a:ahLst/>
                <a:rect l="l" t="t" r="r" b="b"/>
                <a:pathLst>
                  <a:path stroke="0" w="21600" h="21600">
                    <a:moveTo>
                      <a:pt x="9" y="10348"/>
                    </a:moveTo>
                    <a:arcTo wR="10800" hR="10800" stAng="-10655944" swAng="5255944"/>
                    <a:lnTo>
                      <a:pt x="10800" y="10800"/>
                    </a:lnTo>
                    <a:close/>
                  </a:path>
                  <a:path fill="none" w="21600" h="21600">
                    <a:moveTo>
                      <a:pt x="9" y="10348"/>
                    </a:moveTo>
                    <a:arcTo wR="10800" hR="10800" stAng="-10655944" swAng="5255944"/>
                  </a:path>
                </a:pathLst>
              </a:custGeom>
              <a:noFill/>
              <a:ln w="205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578" name=""/>
              <p:cNvSpPr/>
              <p:nvPr/>
            </p:nvSpPr>
            <p:spPr>
              <a:xfrm>
                <a:off x="5698080" y="1035720"/>
                <a:ext cx="368280" cy="143280"/>
              </a:xfrm>
              <a:custGeom>
                <a:avLst/>
                <a:gdLst/>
                <a:ahLst/>
                <a:rect l="l" t="t" r="r" b="b"/>
                <a:pathLst>
                  <a:path stroke="0" w="21600" h="21600">
                    <a:moveTo>
                      <a:pt x="0" y="10800"/>
                    </a:moveTo>
                    <a:arcTo wR="10800" hR="10800" stAng="10800000" swAng="5400000"/>
                    <a:lnTo>
                      <a:pt x="10800" y="10800"/>
                    </a:lnTo>
                    <a:close/>
                  </a:path>
                  <a:path fill="none" w="21600" h="21600">
                    <a:moveTo>
                      <a:pt x="0" y="10800"/>
                    </a:moveTo>
                    <a:arcTo wR="10800" hR="10800" stAng="10800000" swAng="5400000"/>
                  </a:path>
                </a:pathLst>
              </a:custGeom>
              <a:no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79" name=""/>
              <p:cNvSpPr/>
              <p:nvPr/>
            </p:nvSpPr>
            <p:spPr>
              <a:xfrm>
                <a:off x="5918040" y="983880"/>
                <a:ext cx="305640" cy="19476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80" name=""/>
              <p:cNvSpPr/>
              <p:nvPr/>
            </p:nvSpPr>
            <p:spPr>
              <a:xfrm>
                <a:off x="5825160" y="1115640"/>
                <a:ext cx="239760" cy="87480"/>
              </a:xfrm>
              <a:custGeom>
                <a:avLst/>
                <a:gdLst/>
                <a:ahLst/>
                <a:rect l="l" t="t" r="r" b="b"/>
                <a:pathLst>
                  <a:path stroke="0" w="21600" h="21600">
                    <a:moveTo>
                      <a:pt x="21591" y="10358"/>
                    </a:moveTo>
                    <a:arcTo wR="10800" hR="10800" stAng="-140874" swAng="5583047"/>
                    <a:lnTo>
                      <a:pt x="10800" y="10800"/>
                    </a:lnTo>
                    <a:close/>
                  </a:path>
                  <a:path fill="none" w="21600" h="21600">
                    <a:moveTo>
                      <a:pt x="21591" y="10358"/>
                    </a:moveTo>
                    <a:arcTo wR="10800" hR="10800" stAng="-140874" swAng="5583047"/>
                  </a:path>
                </a:pathLst>
              </a:custGeom>
              <a:noFill/>
              <a:ln w="2052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ffffff"/>
                  </a:solidFill>
                  <a:effectLst/>
                  <a:uFillTx/>
                  <a:latin typeface="Times New Roman"/>
                </a:endParaRPr>
              </a:p>
            </p:txBody>
          </p:sp>
          <p:sp>
            <p:nvSpPr>
              <p:cNvPr id="581" name=""/>
              <p:cNvSpPr/>
              <p:nvPr/>
            </p:nvSpPr>
            <p:spPr>
              <a:xfrm>
                <a:off x="5666400" y="1115640"/>
                <a:ext cx="181080" cy="140040"/>
              </a:xfrm>
              <a:custGeom>
                <a:avLst/>
                <a:gdLst/>
                <a:ahLst/>
                <a:rect l="l" t="t" r="r" b="b"/>
                <a:pathLst>
                  <a:path stroke="0" w="21600" h="21600">
                    <a:moveTo>
                      <a:pt x="0" y="10800"/>
                    </a:moveTo>
                    <a:arcTo wR="10800" hR="10800" stAng="10800000" swAng="5340094"/>
                    <a:lnTo>
                      <a:pt x="10800" y="10800"/>
                    </a:lnTo>
                    <a:close/>
                  </a:path>
                  <a:path fill="none" w="21600" h="21600">
                    <a:moveTo>
                      <a:pt x="0" y="10800"/>
                    </a:moveTo>
                    <a:arcTo wR="10800" hR="10800" stAng="10800000" swAng="5340094"/>
                  </a:path>
                </a:pathLst>
              </a:custGeom>
              <a:no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582" name=""/>
              <p:cNvGrpSpPr/>
              <p:nvPr/>
            </p:nvGrpSpPr>
            <p:grpSpPr>
              <a:xfrm>
                <a:off x="5537880" y="1112400"/>
                <a:ext cx="598320" cy="441000"/>
                <a:chOff x="5537880" y="1112400"/>
                <a:chExt cx="598320" cy="441000"/>
              </a:xfrm>
            </p:grpSpPr>
            <p:grpSp>
              <p:nvGrpSpPr>
                <p:cNvPr id="583" name=""/>
                <p:cNvGrpSpPr/>
                <p:nvPr/>
              </p:nvGrpSpPr>
              <p:grpSpPr>
                <a:xfrm>
                  <a:off x="5537880" y="1112400"/>
                  <a:ext cx="187200" cy="441000"/>
                  <a:chOff x="5537880" y="1112400"/>
                  <a:chExt cx="187200" cy="441000"/>
                </a:xfrm>
              </p:grpSpPr>
              <p:sp>
                <p:nvSpPr>
                  <p:cNvPr id="584" name=""/>
                  <p:cNvSpPr/>
                  <p:nvPr/>
                </p:nvSpPr>
                <p:spPr>
                  <a:xfrm>
                    <a:off x="5537880" y="1112400"/>
                    <a:ext cx="187200" cy="441000"/>
                  </a:xfrm>
                  <a:custGeom>
                    <a:avLst/>
                    <a:gdLst/>
                    <a:ahLst/>
                    <a:rect l="l" t="t" r="r" b="b"/>
                    <a:pathLst>
                      <a:path stroke="0" w="21600" h="21600">
                        <a:moveTo>
                          <a:pt x="21600" y="10800"/>
                        </a:moveTo>
                        <a:arcTo wR="10800" hR="10800" stAng="0" swAng="5466744"/>
                        <a:lnTo>
                          <a:pt x="10800" y="10800"/>
                        </a:lnTo>
                        <a:close/>
                      </a:path>
                      <a:path fill="none" w="21600" h="21600">
                        <a:moveTo>
                          <a:pt x="21600" y="10800"/>
                        </a:moveTo>
                        <a:arcTo wR="10800" hR="10800" stAng="0" swAng="5466744"/>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85" name=""/>
                  <p:cNvSpPr/>
                  <p:nvPr/>
                </p:nvSpPr>
                <p:spPr>
                  <a:xfrm>
                    <a:off x="5559840" y="1137960"/>
                    <a:ext cx="139320" cy="38988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86" name=""/>
                <p:cNvGrpSpPr/>
                <p:nvPr/>
              </p:nvGrpSpPr>
              <p:grpSpPr>
                <a:xfrm>
                  <a:off x="5656320" y="1231560"/>
                  <a:ext cx="68760" cy="201960"/>
                  <a:chOff x="5656320" y="1231560"/>
                  <a:chExt cx="68760" cy="201960"/>
                </a:xfrm>
              </p:grpSpPr>
              <p:sp>
                <p:nvSpPr>
                  <p:cNvPr id="587" name=""/>
                  <p:cNvSpPr/>
                  <p:nvPr/>
                </p:nvSpPr>
                <p:spPr>
                  <a:xfrm>
                    <a:off x="5656320" y="1231560"/>
                    <a:ext cx="68760" cy="201960"/>
                  </a:xfrm>
                  <a:custGeom>
                    <a:avLst/>
                    <a:gdLst/>
                    <a:ahLst/>
                    <a:rect l="l" t="t" r="r" b="b"/>
                    <a:pathLst>
                      <a:path stroke="0" w="21600" h="21600">
                        <a:moveTo>
                          <a:pt x="10247" y="14"/>
                        </a:moveTo>
                        <a:arcTo wR="10800" hR="10800" stAng="-5576140" swAng="5576140"/>
                        <a:lnTo>
                          <a:pt x="10800" y="10800"/>
                        </a:lnTo>
                        <a:close/>
                      </a:path>
                      <a:path fill="none" w="21600" h="21600">
                        <a:moveTo>
                          <a:pt x="10247" y="14"/>
                        </a:moveTo>
                        <a:arcTo wR="10800" hR="10800" stAng="-5576140" swAng="5576140"/>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88" name=""/>
                  <p:cNvSpPr/>
                  <p:nvPr/>
                </p:nvSpPr>
                <p:spPr>
                  <a:xfrm>
                    <a:off x="5678640" y="1257120"/>
                    <a:ext cx="20880" cy="1508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89" name=""/>
                <p:cNvGrpSpPr/>
                <p:nvPr/>
              </p:nvGrpSpPr>
              <p:grpSpPr>
                <a:xfrm>
                  <a:off x="5945040" y="1112400"/>
                  <a:ext cx="191160" cy="441000"/>
                  <a:chOff x="5945040" y="1112400"/>
                  <a:chExt cx="191160" cy="441000"/>
                </a:xfrm>
              </p:grpSpPr>
              <p:sp>
                <p:nvSpPr>
                  <p:cNvPr id="590" name=""/>
                  <p:cNvSpPr/>
                  <p:nvPr/>
                </p:nvSpPr>
                <p:spPr>
                  <a:xfrm>
                    <a:off x="5945040" y="1112400"/>
                    <a:ext cx="191160" cy="441000"/>
                  </a:xfrm>
                  <a:custGeom>
                    <a:avLst/>
                    <a:gdLst/>
                    <a:ahLst/>
                    <a:rect l="l" t="t" r="r" b="b"/>
                    <a:pathLst>
                      <a:path stroke="0" w="21600" h="21600">
                        <a:moveTo>
                          <a:pt x="10590" y="21598"/>
                        </a:moveTo>
                        <a:arcTo wR="10800" hR="10800" stAng="5466744" swAng="5333256"/>
                        <a:lnTo>
                          <a:pt x="10800" y="10800"/>
                        </a:lnTo>
                        <a:close/>
                      </a:path>
                      <a:path fill="none" w="21600" h="21600">
                        <a:moveTo>
                          <a:pt x="10590" y="21598"/>
                        </a:moveTo>
                        <a:arcTo wR="10800" hR="10800" stAng="5466744" swAng="5333256"/>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91" name=""/>
                  <p:cNvSpPr/>
                  <p:nvPr/>
                </p:nvSpPr>
                <p:spPr>
                  <a:xfrm>
                    <a:off x="5969160" y="1137960"/>
                    <a:ext cx="138600" cy="389880"/>
                  </a:xfrm>
                  <a:custGeom>
                    <a:avLst/>
                    <a:gdLst/>
                    <a:ahLst/>
                    <a:rect l="l" t="t" r="r" b="b"/>
                    <a:pathLst>
                      <a:path stroke="0" w="21600" h="21600">
                        <a:moveTo>
                          <a:pt x="10800" y="21600"/>
                        </a:moveTo>
                        <a:arcTo wR="10800" hR="10800" stAng="5400000" swAng="5400000"/>
                        <a:lnTo>
                          <a:pt x="10800" y="10800"/>
                        </a:lnTo>
                        <a:close/>
                      </a:path>
                      <a:path fill="none" w="21600" h="21600">
                        <a:moveTo>
                          <a:pt x="10800" y="21600"/>
                        </a:moveTo>
                        <a:arcTo wR="10800" hR="10800" stAng="5400000" swAng="5400000"/>
                      </a:path>
                    </a:pathLst>
                  </a:custGeom>
                  <a:noFill/>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592" name=""/>
                <p:cNvSpPr/>
                <p:nvPr/>
              </p:nvSpPr>
              <p:spPr>
                <a:xfrm>
                  <a:off x="5624280" y="1542960"/>
                  <a:ext cx="392760" cy="1800"/>
                </a:xfrm>
                <a:prstGeom prst="line">
                  <a:avLst/>
                </a:prstGeom>
                <a:ln w="414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grpSp>
              <p:nvGrpSpPr>
                <p:cNvPr id="593" name=""/>
                <p:cNvGrpSpPr/>
                <p:nvPr/>
              </p:nvGrpSpPr>
              <p:grpSpPr>
                <a:xfrm>
                  <a:off x="5945040" y="1231560"/>
                  <a:ext cx="73080" cy="201600"/>
                  <a:chOff x="5945040" y="1231560"/>
                  <a:chExt cx="73080" cy="201600"/>
                </a:xfrm>
              </p:grpSpPr>
              <p:sp>
                <p:nvSpPr>
                  <p:cNvPr id="594" name=""/>
                  <p:cNvSpPr/>
                  <p:nvPr/>
                </p:nvSpPr>
                <p:spPr>
                  <a:xfrm>
                    <a:off x="5945040" y="1231560"/>
                    <a:ext cx="73080" cy="201600"/>
                  </a:xfrm>
                  <a:custGeom>
                    <a:avLst/>
                    <a:gdLst/>
                    <a:ahLst/>
                    <a:rect l="l" t="t" r="r" b="b"/>
                    <a:pathLst>
                      <a:path stroke="0" w="21600" h="21600">
                        <a:moveTo>
                          <a:pt x="0" y="10800"/>
                        </a:moveTo>
                        <a:arcTo wR="10800" hR="10800" stAng="10800000" swAng="5400000"/>
                        <a:lnTo>
                          <a:pt x="10800" y="10800"/>
                        </a:lnTo>
                        <a:close/>
                      </a:path>
                      <a:path fill="none" w="21600" h="21600">
                        <a:moveTo>
                          <a:pt x="0" y="10800"/>
                        </a:moveTo>
                        <a:arcTo wR="10800" hR="10800" stAng="10800000" swAng="5400000"/>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95" name=""/>
                  <p:cNvSpPr/>
                  <p:nvPr/>
                </p:nvSpPr>
                <p:spPr>
                  <a:xfrm>
                    <a:off x="5969160" y="1257120"/>
                    <a:ext cx="24840" cy="150480"/>
                  </a:xfrm>
                  <a:custGeom>
                    <a:avLst/>
                    <a:gdLst/>
                    <a:ahLst/>
                    <a:rect l="l" t="t" r="r" b="b"/>
                    <a:pathLst>
                      <a:path stroke="0" w="21600" h="21600">
                        <a:moveTo>
                          <a:pt x="0" y="10800"/>
                        </a:moveTo>
                        <a:arcTo wR="10800" hR="10800" stAng="10800000" swAng="5400000"/>
                        <a:lnTo>
                          <a:pt x="10800" y="10800"/>
                        </a:lnTo>
                        <a:close/>
                      </a:path>
                      <a:path fill="none" w="21600" h="21600">
                        <a:moveTo>
                          <a:pt x="0" y="10800"/>
                        </a:moveTo>
                        <a:arcTo wR="10800" hR="10800" stAng="10800000" swAng="5400000"/>
                      </a:path>
                    </a:pathLst>
                  </a:custGeom>
                  <a:noFill/>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596" name=""/>
                <p:cNvSpPr/>
                <p:nvPr/>
              </p:nvSpPr>
              <p:spPr>
                <a:xfrm>
                  <a:off x="5682960" y="1231560"/>
                  <a:ext cx="304560" cy="1800"/>
                </a:xfrm>
                <a:prstGeom prst="line">
                  <a:avLst/>
                </a:prstGeom>
                <a:ln w="414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grpSp>
          <p:sp>
            <p:nvSpPr>
              <p:cNvPr id="597" name=""/>
              <p:cNvSpPr/>
              <p:nvPr/>
            </p:nvSpPr>
            <p:spPr>
              <a:xfrm>
                <a:off x="5666400" y="1115640"/>
                <a:ext cx="114120" cy="87480"/>
              </a:xfrm>
              <a:custGeom>
                <a:avLst/>
                <a:gdLst/>
                <a:ahLst/>
                <a:rect l="l" t="t" r="r" b="b"/>
                <a:pathLst>
                  <a:path stroke="0" w="21600" h="21600">
                    <a:moveTo>
                      <a:pt x="10800" y="21600"/>
                    </a:moveTo>
                    <a:arcTo wR="10800" hR="10800" stAng="5400000" swAng="5527953"/>
                    <a:lnTo>
                      <a:pt x="10800" y="10800"/>
                    </a:lnTo>
                    <a:close/>
                  </a:path>
                  <a:path fill="none" w="21600" h="21600">
                    <a:moveTo>
                      <a:pt x="10800" y="21600"/>
                    </a:moveTo>
                    <a:arcTo wR="10800" hR="10800" stAng="5400000" swAng="5527953"/>
                  </a:path>
                </a:pathLst>
              </a:custGeom>
              <a:noFill/>
              <a:ln w="2052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ffffff"/>
                  </a:solidFill>
                  <a:effectLst/>
                  <a:uFillTx/>
                  <a:latin typeface="Times New Roman"/>
                </a:endParaRPr>
              </a:p>
            </p:txBody>
          </p:sp>
          <p:sp>
            <p:nvSpPr>
              <p:cNvPr id="598" name=""/>
              <p:cNvSpPr/>
              <p:nvPr/>
            </p:nvSpPr>
            <p:spPr>
              <a:xfrm>
                <a:off x="6140880" y="1011960"/>
                <a:ext cx="177120" cy="87480"/>
              </a:xfrm>
              <a:custGeom>
                <a:avLst/>
                <a:gdLst/>
                <a:ahLst/>
                <a:rect l="l" t="t" r="r" b="b"/>
                <a:pathLst>
                  <a:path stroke="0" w="21600" h="21600">
                    <a:moveTo>
                      <a:pt x="21591" y="10361"/>
                    </a:moveTo>
                    <a:arcTo wR="10800" hR="10800" stAng="-139739" swAng="5596692"/>
                    <a:lnTo>
                      <a:pt x="10800" y="10800"/>
                    </a:lnTo>
                    <a:close/>
                  </a:path>
                  <a:path fill="none" w="21600" h="21600">
                    <a:moveTo>
                      <a:pt x="21591" y="10361"/>
                    </a:moveTo>
                    <a:arcTo wR="10800" hR="10800" stAng="-139739" swAng="5596692"/>
                  </a:path>
                </a:pathLst>
              </a:custGeom>
              <a:noFill/>
              <a:ln w="2052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ffffff"/>
                  </a:solidFill>
                  <a:effectLst/>
                  <a:uFillTx/>
                  <a:latin typeface="Times New Roman"/>
                </a:endParaRPr>
              </a:p>
            </p:txBody>
          </p:sp>
          <p:sp>
            <p:nvSpPr>
              <p:cNvPr id="599" name=""/>
              <p:cNvSpPr/>
              <p:nvPr/>
            </p:nvSpPr>
            <p:spPr>
              <a:xfrm>
                <a:off x="5938200" y="1203480"/>
                <a:ext cx="10800" cy="18000"/>
              </a:xfrm>
              <a:prstGeom prst="line">
                <a:avLst/>
              </a:prstGeom>
              <a:ln w="20520">
                <a:solidFill>
                  <a:srgbClr val="000000"/>
                </a:solidFill>
                <a:miter/>
              </a:ln>
            </p:spPr>
            <p:style>
              <a:lnRef idx="0"/>
              <a:fillRef idx="0"/>
              <a:effectRef idx="0"/>
              <a:fontRef idx="minor"/>
            </p:style>
            <p:txBody>
              <a:bodyPr lIns="90000" rIns="90000" tIns="-28800" bIns="-28800" anchor="t">
                <a:noAutofit/>
              </a:bodyPr>
              <a:p>
                <a:endParaRPr b="0" lang="en-US" sz="2400" strike="noStrike" u="none">
                  <a:solidFill>
                    <a:srgbClr val="ffffff"/>
                  </a:solidFill>
                  <a:effectLst/>
                  <a:uFillTx/>
                  <a:latin typeface="Times New Roman"/>
                </a:endParaRPr>
              </a:p>
            </p:txBody>
          </p:sp>
          <p:sp>
            <p:nvSpPr>
              <p:cNvPr id="600" name=""/>
              <p:cNvSpPr/>
              <p:nvPr/>
            </p:nvSpPr>
            <p:spPr>
              <a:xfrm>
                <a:off x="5686920" y="1203480"/>
                <a:ext cx="25920" cy="28080"/>
              </a:xfrm>
              <a:custGeom>
                <a:avLst/>
                <a:gdLst/>
                <a:ahLst/>
                <a:rect l="l" t="t" r="r" b="b"/>
                <a:pathLst>
                  <a:path w="28" h="29">
                    <a:moveTo>
                      <a:pt x="0" y="2"/>
                    </a:moveTo>
                    <a:lnTo>
                      <a:pt x="21" y="0"/>
                    </a:lnTo>
                    <a:lnTo>
                      <a:pt x="28" y="14"/>
                    </a:lnTo>
                    <a:lnTo>
                      <a:pt x="28" y="29"/>
                    </a:lnTo>
                  </a:path>
                </a:pathLst>
              </a:custGeom>
              <a:noFill/>
              <a:ln w="2052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601" name=""/>
              <p:cNvSpPr/>
              <p:nvPr/>
            </p:nvSpPr>
            <p:spPr>
              <a:xfrm>
                <a:off x="5918040" y="1087560"/>
                <a:ext cx="305640" cy="14364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02" name=""/>
              <p:cNvSpPr/>
              <p:nvPr/>
            </p:nvSpPr>
            <p:spPr>
              <a:xfrm>
                <a:off x="5887440" y="1195200"/>
                <a:ext cx="177840" cy="35640"/>
              </a:xfrm>
              <a:custGeom>
                <a:avLst/>
                <a:gdLst/>
                <a:ahLst/>
                <a:rect l="l" t="t" r="r" b="b"/>
                <a:pathLst>
                  <a:path stroke="0" w="21600" h="21600">
                    <a:moveTo>
                      <a:pt x="21550" y="9764"/>
                    </a:moveTo>
                    <a:arcTo wR="10800" hR="10800" stAng="-330125" swAng="5778219"/>
                    <a:lnTo>
                      <a:pt x="10800" y="10800"/>
                    </a:lnTo>
                    <a:close/>
                  </a:path>
                  <a:path fill="none" w="21600" h="21600">
                    <a:moveTo>
                      <a:pt x="21550" y="9764"/>
                    </a:moveTo>
                    <a:arcTo wR="10800" hR="10800" stAng="-330125" swAng="5778219"/>
                  </a:path>
                </a:pathLst>
              </a:custGeom>
              <a:noFill/>
              <a:ln w="20520">
                <a:solidFill>
                  <a:srgbClr val="00000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603" name=""/>
              <p:cNvSpPr/>
              <p:nvPr/>
            </p:nvSpPr>
            <p:spPr>
              <a:xfrm>
                <a:off x="5308560" y="1335240"/>
                <a:ext cx="328680" cy="2160"/>
              </a:xfrm>
              <a:prstGeom prst="line">
                <a:avLst/>
              </a:prstGeom>
              <a:ln w="20520">
                <a:solidFill>
                  <a:srgbClr val="0000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grpSp>
        <p:grpSp>
          <p:nvGrpSpPr>
            <p:cNvPr id="604" name=""/>
            <p:cNvGrpSpPr/>
            <p:nvPr/>
          </p:nvGrpSpPr>
          <p:grpSpPr>
            <a:xfrm>
              <a:off x="2836440" y="2227320"/>
              <a:ext cx="1434960" cy="468360"/>
              <a:chOff x="2836440" y="2227320"/>
              <a:chExt cx="1434960" cy="468360"/>
            </a:xfrm>
          </p:grpSpPr>
          <p:sp>
            <p:nvSpPr>
              <p:cNvPr id="605" name=""/>
              <p:cNvSpPr/>
              <p:nvPr/>
            </p:nvSpPr>
            <p:spPr>
              <a:xfrm>
                <a:off x="2836440" y="2227320"/>
                <a:ext cx="128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Wholesale Market</a:t>
                </a:r>
                <a:endParaRPr b="0" lang="en-US" sz="1200" strike="noStrike" u="none">
                  <a:solidFill>
                    <a:srgbClr val="ffffff"/>
                  </a:solidFill>
                  <a:effectLst/>
                  <a:uFillTx/>
                  <a:latin typeface="Times New Roman"/>
                </a:endParaRPr>
              </a:p>
            </p:txBody>
          </p:sp>
          <p:sp>
            <p:nvSpPr>
              <p:cNvPr id="606" name=""/>
              <p:cNvSpPr/>
              <p:nvPr/>
            </p:nvSpPr>
            <p:spPr>
              <a:xfrm>
                <a:off x="2840040" y="2460960"/>
                <a:ext cx="12974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NEMMCO administers Pool price</a:t>
                </a:r>
                <a:endParaRPr b="0" lang="en-US" sz="700" strike="noStrike" u="none">
                  <a:solidFill>
                    <a:srgbClr val="ffffff"/>
                  </a:solidFill>
                  <a:effectLst/>
                  <a:uFillTx/>
                  <a:latin typeface="Times New Roman"/>
                </a:endParaRPr>
              </a:p>
            </p:txBody>
          </p:sp>
          <p:sp>
            <p:nvSpPr>
              <p:cNvPr id="607" name=""/>
              <p:cNvSpPr/>
              <p:nvPr/>
            </p:nvSpPr>
            <p:spPr>
              <a:xfrm>
                <a:off x="2840760" y="2588760"/>
                <a:ext cx="14306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Hedging contracts around Pool price</a:t>
                </a:r>
                <a:endParaRPr b="0" lang="en-US" sz="700" strike="noStrike" u="none">
                  <a:solidFill>
                    <a:srgbClr val="ffffff"/>
                  </a:solidFill>
                  <a:effectLst/>
                  <a:uFillTx/>
                  <a:latin typeface="Times New Roman"/>
                </a:endParaRPr>
              </a:p>
            </p:txBody>
          </p:sp>
        </p:grpSp>
        <p:grpSp>
          <p:nvGrpSpPr>
            <p:cNvPr id="608" name=""/>
            <p:cNvGrpSpPr/>
            <p:nvPr/>
          </p:nvGrpSpPr>
          <p:grpSpPr>
            <a:xfrm>
              <a:off x="2315520" y="3404520"/>
              <a:ext cx="1001880" cy="468720"/>
              <a:chOff x="2315520" y="3404520"/>
              <a:chExt cx="1001880" cy="468720"/>
            </a:xfrm>
          </p:grpSpPr>
          <p:sp>
            <p:nvSpPr>
              <p:cNvPr id="609" name=""/>
              <p:cNvSpPr/>
              <p:nvPr/>
            </p:nvSpPr>
            <p:spPr>
              <a:xfrm>
                <a:off x="2315520" y="3404520"/>
                <a:ext cx="559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Retailer</a:t>
                </a:r>
                <a:endParaRPr b="0" lang="en-US" sz="1200" strike="noStrike" u="none">
                  <a:solidFill>
                    <a:srgbClr val="ffffff"/>
                  </a:solidFill>
                  <a:effectLst/>
                  <a:uFillTx/>
                  <a:latin typeface="Times New Roman"/>
                </a:endParaRPr>
              </a:p>
            </p:txBody>
          </p:sp>
          <p:sp>
            <p:nvSpPr>
              <p:cNvPr id="610" name=""/>
              <p:cNvSpPr/>
              <p:nvPr/>
            </p:nvSpPr>
            <p:spPr>
              <a:xfrm>
                <a:off x="2318400" y="3638160"/>
                <a:ext cx="83592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Buys and sells power</a:t>
                </a:r>
                <a:endParaRPr b="0" lang="en-US" sz="700" strike="noStrike" u="none">
                  <a:solidFill>
                    <a:srgbClr val="ffffff"/>
                  </a:solidFill>
                  <a:effectLst/>
                  <a:uFillTx/>
                  <a:latin typeface="Times New Roman"/>
                </a:endParaRPr>
              </a:p>
            </p:txBody>
          </p:sp>
          <p:sp>
            <p:nvSpPr>
              <p:cNvPr id="611" name=""/>
              <p:cNvSpPr/>
              <p:nvPr/>
            </p:nvSpPr>
            <p:spPr>
              <a:xfrm>
                <a:off x="2319480" y="3766320"/>
                <a:ext cx="99792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Reads meter &amp; issues bill</a:t>
                </a:r>
                <a:endParaRPr b="0" lang="en-US" sz="700" strike="noStrike" u="none">
                  <a:solidFill>
                    <a:srgbClr val="ffffff"/>
                  </a:solidFill>
                  <a:effectLst/>
                  <a:uFillTx/>
                  <a:latin typeface="Times New Roman"/>
                </a:endParaRPr>
              </a:p>
            </p:txBody>
          </p:sp>
        </p:grpSp>
        <p:grpSp>
          <p:nvGrpSpPr>
            <p:cNvPr id="612" name=""/>
            <p:cNvGrpSpPr/>
            <p:nvPr/>
          </p:nvGrpSpPr>
          <p:grpSpPr>
            <a:xfrm>
              <a:off x="5237640" y="2131200"/>
              <a:ext cx="829440" cy="920880"/>
              <a:chOff x="5237640" y="2131200"/>
              <a:chExt cx="829440" cy="920880"/>
            </a:xfrm>
          </p:grpSpPr>
          <p:sp>
            <p:nvSpPr>
              <p:cNvPr id="613" name=""/>
              <p:cNvSpPr/>
              <p:nvPr/>
            </p:nvSpPr>
            <p:spPr>
              <a:xfrm>
                <a:off x="5238000" y="2131200"/>
                <a:ext cx="313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Grid</a:t>
                </a:r>
                <a:endParaRPr b="0" lang="en-US" sz="1200" strike="noStrike" u="none">
                  <a:solidFill>
                    <a:srgbClr val="ffffff"/>
                  </a:solidFill>
                  <a:effectLst/>
                  <a:uFillTx/>
                  <a:latin typeface="Times New Roman"/>
                </a:endParaRPr>
              </a:p>
            </p:txBody>
          </p:sp>
          <p:sp>
            <p:nvSpPr>
              <p:cNvPr id="614" name=""/>
              <p:cNvSpPr/>
              <p:nvPr/>
            </p:nvSpPr>
            <p:spPr>
              <a:xfrm>
                <a:off x="5240880" y="2364840"/>
                <a:ext cx="6494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States operators</a:t>
                </a:r>
                <a:endParaRPr b="0" lang="en-US" sz="700" strike="noStrike" u="none">
                  <a:solidFill>
                    <a:srgbClr val="ffffff"/>
                  </a:solidFill>
                  <a:effectLst/>
                  <a:uFillTx/>
                  <a:latin typeface="Times New Roman"/>
                </a:endParaRPr>
              </a:p>
            </p:txBody>
          </p:sp>
          <p:sp>
            <p:nvSpPr>
              <p:cNvPr id="615" name=""/>
              <p:cNvSpPr/>
              <p:nvPr/>
            </p:nvSpPr>
            <p:spPr>
              <a:xfrm>
                <a:off x="5240880" y="2493000"/>
                <a:ext cx="8262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Government directed</a:t>
                </a:r>
                <a:endParaRPr b="0" lang="en-US" sz="700" strike="noStrike" u="none">
                  <a:solidFill>
                    <a:srgbClr val="ffffff"/>
                  </a:solidFill>
                  <a:effectLst/>
                  <a:uFillTx/>
                  <a:latin typeface="Times New Roman"/>
                </a:endParaRPr>
              </a:p>
            </p:txBody>
          </p:sp>
          <p:sp>
            <p:nvSpPr>
              <p:cNvPr id="616" name=""/>
              <p:cNvSpPr/>
              <p:nvPr/>
            </p:nvSpPr>
            <p:spPr>
              <a:xfrm>
                <a:off x="5237640" y="2620800"/>
                <a:ext cx="360" cy="3034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17" name=""/>
              <p:cNvSpPr/>
              <p:nvPr/>
            </p:nvSpPr>
            <p:spPr>
              <a:xfrm>
                <a:off x="5237640" y="2746800"/>
                <a:ext cx="36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pSp>
        <p:grpSp>
          <p:nvGrpSpPr>
            <p:cNvPr id="618" name=""/>
            <p:cNvGrpSpPr/>
            <p:nvPr/>
          </p:nvGrpSpPr>
          <p:grpSpPr>
            <a:xfrm>
              <a:off x="5315400" y="3468240"/>
              <a:ext cx="991800" cy="342360"/>
              <a:chOff x="5315400" y="3468240"/>
              <a:chExt cx="991800" cy="342360"/>
            </a:xfrm>
          </p:grpSpPr>
          <p:sp>
            <p:nvSpPr>
              <p:cNvPr id="619" name=""/>
              <p:cNvSpPr/>
              <p:nvPr/>
            </p:nvSpPr>
            <p:spPr>
              <a:xfrm>
                <a:off x="5315400" y="3468240"/>
                <a:ext cx="779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Distributor</a:t>
                </a:r>
                <a:endParaRPr b="0" lang="en-US" sz="1200" strike="noStrike" u="none">
                  <a:solidFill>
                    <a:srgbClr val="ffffff"/>
                  </a:solidFill>
                  <a:effectLst/>
                  <a:uFillTx/>
                  <a:latin typeface="Times New Roman"/>
                </a:endParaRPr>
              </a:p>
            </p:txBody>
          </p:sp>
          <p:sp>
            <p:nvSpPr>
              <p:cNvPr id="620" name=""/>
              <p:cNvSpPr/>
              <p:nvPr/>
            </p:nvSpPr>
            <p:spPr>
              <a:xfrm>
                <a:off x="5319000" y="3703680"/>
                <a:ext cx="9882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Operates distribution grid</a:t>
                </a:r>
                <a:endParaRPr b="0" lang="en-US" sz="700" strike="noStrike" u="none">
                  <a:solidFill>
                    <a:srgbClr val="ffffff"/>
                  </a:solidFill>
                  <a:effectLst/>
                  <a:uFillTx/>
                  <a:latin typeface="Times New Roman"/>
                </a:endParaRPr>
              </a:p>
            </p:txBody>
          </p:sp>
        </p:grpSp>
        <p:sp>
          <p:nvSpPr>
            <p:cNvPr id="621" name=""/>
            <p:cNvSpPr/>
            <p:nvPr/>
          </p:nvSpPr>
          <p:spPr>
            <a:xfrm>
              <a:off x="4103640" y="4487760"/>
              <a:ext cx="839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Consumers</a:t>
              </a:r>
              <a:endParaRPr b="0" lang="en-US" sz="1200" strike="noStrike" u="none">
                <a:solidFill>
                  <a:srgbClr val="ffffff"/>
                </a:solidFill>
                <a:effectLst/>
                <a:uFillTx/>
                <a:latin typeface="Times New Roman"/>
              </a:endParaRPr>
            </a:p>
          </p:txBody>
        </p:sp>
        <p:grpSp>
          <p:nvGrpSpPr>
            <p:cNvPr id="622" name=""/>
            <p:cNvGrpSpPr/>
            <p:nvPr/>
          </p:nvGrpSpPr>
          <p:grpSpPr>
            <a:xfrm>
              <a:off x="6446880" y="4028040"/>
              <a:ext cx="165240" cy="447120"/>
              <a:chOff x="6446880" y="4028040"/>
              <a:chExt cx="165240" cy="447120"/>
            </a:xfrm>
          </p:grpSpPr>
          <p:sp>
            <p:nvSpPr>
              <p:cNvPr id="623" name=""/>
              <p:cNvSpPr/>
              <p:nvPr/>
            </p:nvSpPr>
            <p:spPr>
              <a:xfrm>
                <a:off x="6529320" y="4028040"/>
                <a:ext cx="1800" cy="31716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4" name=""/>
              <p:cNvSpPr/>
              <p:nvPr/>
            </p:nvSpPr>
            <p:spPr>
              <a:xfrm>
                <a:off x="6446880" y="4223520"/>
                <a:ext cx="165240" cy="251640"/>
              </a:xfrm>
              <a:custGeom>
                <a:avLst/>
                <a:gdLst/>
                <a:ahLst/>
                <a:rect l="l" t="t" r="r" b="b"/>
                <a:pathLst>
                  <a:path w="180" h="252">
                    <a:moveTo>
                      <a:pt x="90" y="252"/>
                    </a:moveTo>
                    <a:lnTo>
                      <a:pt x="180" y="0"/>
                    </a:lnTo>
                    <a:lnTo>
                      <a:pt x="0" y="0"/>
                    </a:lnTo>
                    <a:lnTo>
                      <a:pt x="90" y="252"/>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25" name=""/>
            <p:cNvGrpSpPr/>
            <p:nvPr/>
          </p:nvGrpSpPr>
          <p:grpSpPr>
            <a:xfrm>
              <a:off x="6446880" y="2880720"/>
              <a:ext cx="165240" cy="447120"/>
              <a:chOff x="6446880" y="2880720"/>
              <a:chExt cx="165240" cy="447120"/>
            </a:xfrm>
          </p:grpSpPr>
          <p:sp>
            <p:nvSpPr>
              <p:cNvPr id="626" name=""/>
              <p:cNvSpPr/>
              <p:nvPr/>
            </p:nvSpPr>
            <p:spPr>
              <a:xfrm>
                <a:off x="6529320" y="2880720"/>
                <a:ext cx="1800" cy="31968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7" name=""/>
              <p:cNvSpPr/>
              <p:nvPr/>
            </p:nvSpPr>
            <p:spPr>
              <a:xfrm>
                <a:off x="6446880" y="3076200"/>
                <a:ext cx="165240" cy="251640"/>
              </a:xfrm>
              <a:custGeom>
                <a:avLst/>
                <a:gdLst/>
                <a:ahLst/>
                <a:rect l="l" t="t" r="r" b="b"/>
                <a:pathLst>
                  <a:path w="180" h="252">
                    <a:moveTo>
                      <a:pt x="90" y="252"/>
                    </a:moveTo>
                    <a:lnTo>
                      <a:pt x="180" y="0"/>
                    </a:lnTo>
                    <a:lnTo>
                      <a:pt x="0" y="0"/>
                    </a:lnTo>
                    <a:lnTo>
                      <a:pt x="90" y="252"/>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28" name=""/>
            <p:cNvGrpSpPr/>
            <p:nvPr/>
          </p:nvGrpSpPr>
          <p:grpSpPr>
            <a:xfrm>
              <a:off x="6908760" y="2244960"/>
              <a:ext cx="774720" cy="513360"/>
              <a:chOff x="6908760" y="2244960"/>
              <a:chExt cx="774720" cy="513360"/>
            </a:xfrm>
          </p:grpSpPr>
          <p:sp>
            <p:nvSpPr>
              <p:cNvPr id="629" name=""/>
              <p:cNvSpPr/>
              <p:nvPr/>
            </p:nvSpPr>
            <p:spPr>
              <a:xfrm>
                <a:off x="7416360" y="2439000"/>
                <a:ext cx="167760" cy="31932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0" name=""/>
              <p:cNvSpPr/>
              <p:nvPr/>
            </p:nvSpPr>
            <p:spPr>
              <a:xfrm flipH="1">
                <a:off x="6994800" y="2439000"/>
                <a:ext cx="168120" cy="31932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1" name=""/>
              <p:cNvSpPr/>
              <p:nvPr/>
            </p:nvSpPr>
            <p:spPr>
              <a:xfrm flipH="1">
                <a:off x="6998760" y="2616480"/>
                <a:ext cx="280440" cy="1299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2" name=""/>
              <p:cNvSpPr/>
              <p:nvPr/>
            </p:nvSpPr>
            <p:spPr>
              <a:xfrm>
                <a:off x="7277760" y="2616480"/>
                <a:ext cx="313560" cy="13572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3" name=""/>
              <p:cNvSpPr/>
              <p:nvPr/>
            </p:nvSpPr>
            <p:spPr>
              <a:xfrm>
                <a:off x="6930720" y="2391120"/>
                <a:ext cx="706680" cy="1800"/>
              </a:xfrm>
              <a:prstGeom prst="line">
                <a:avLst/>
              </a:prstGeom>
              <a:ln w="20520">
                <a:solidFill>
                  <a:srgbClr val="cc66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34" name=""/>
              <p:cNvSpPr/>
              <p:nvPr/>
            </p:nvSpPr>
            <p:spPr>
              <a:xfrm flipH="1" flipV="1">
                <a:off x="7094880" y="2244960"/>
                <a:ext cx="71640" cy="2055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5" name=""/>
              <p:cNvSpPr/>
              <p:nvPr/>
            </p:nvSpPr>
            <p:spPr>
              <a:xfrm flipV="1">
                <a:off x="7414200" y="2244960"/>
                <a:ext cx="46440" cy="2055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6" name=""/>
              <p:cNvSpPr/>
              <p:nvPr/>
            </p:nvSpPr>
            <p:spPr>
              <a:xfrm>
                <a:off x="7095240" y="2245320"/>
                <a:ext cx="195120" cy="2055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7" name=""/>
              <p:cNvSpPr/>
              <p:nvPr/>
            </p:nvSpPr>
            <p:spPr>
              <a:xfrm flipH="1">
                <a:off x="7277400" y="2245320"/>
                <a:ext cx="182520" cy="19152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8" name=""/>
              <p:cNvSpPr/>
              <p:nvPr/>
            </p:nvSpPr>
            <p:spPr>
              <a:xfrm>
                <a:off x="6908760" y="2746800"/>
                <a:ext cx="774720" cy="1800"/>
              </a:xfrm>
              <a:prstGeom prst="line">
                <a:avLst/>
              </a:prstGeom>
              <a:ln w="20520">
                <a:solidFill>
                  <a:srgbClr val="cc66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39" name=""/>
              <p:cNvSpPr/>
              <p:nvPr/>
            </p:nvSpPr>
            <p:spPr>
              <a:xfrm>
                <a:off x="7071120" y="2616480"/>
                <a:ext cx="448560" cy="1800"/>
              </a:xfrm>
              <a:prstGeom prst="line">
                <a:avLst/>
              </a:prstGeom>
              <a:ln w="20520">
                <a:solidFill>
                  <a:srgbClr val="cc66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40" name=""/>
              <p:cNvSpPr/>
              <p:nvPr/>
            </p:nvSpPr>
            <p:spPr>
              <a:xfrm flipV="1">
                <a:off x="6930720" y="2340360"/>
                <a:ext cx="267480" cy="50040"/>
              </a:xfrm>
              <a:prstGeom prst="line">
                <a:avLst/>
              </a:prstGeom>
              <a:ln w="20520">
                <a:solidFill>
                  <a:srgbClr val="cc6600"/>
                </a:solidFill>
                <a:miter/>
              </a:ln>
            </p:spPr>
            <p:style>
              <a:lnRef idx="0"/>
              <a:fillRef idx="0"/>
              <a:effectRef idx="0"/>
              <a:fontRef idx="minor"/>
            </p:style>
            <p:txBody>
              <a:bodyPr lIns="90000" rIns="90000" tIns="3240" bIns="3240" anchor="t">
                <a:noAutofit/>
              </a:bodyPr>
              <a:p>
                <a:endParaRPr b="0" lang="en-US" sz="2400" strike="noStrike" u="none">
                  <a:solidFill>
                    <a:srgbClr val="ffffff"/>
                  </a:solidFill>
                  <a:effectLst/>
                  <a:uFillTx/>
                  <a:latin typeface="Times New Roman"/>
                </a:endParaRPr>
              </a:p>
            </p:txBody>
          </p:sp>
          <p:sp>
            <p:nvSpPr>
              <p:cNvPr id="641" name=""/>
              <p:cNvSpPr/>
              <p:nvPr/>
            </p:nvSpPr>
            <p:spPr>
              <a:xfrm flipH="1" flipV="1">
                <a:off x="7371720" y="2342880"/>
                <a:ext cx="265680" cy="49680"/>
              </a:xfrm>
              <a:prstGeom prst="line">
                <a:avLst/>
              </a:prstGeom>
              <a:ln w="20520">
                <a:solidFill>
                  <a:srgbClr val="cc6600"/>
                </a:solidFill>
                <a:miter/>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sp>
            <p:nvSpPr>
              <p:cNvPr id="642" name=""/>
              <p:cNvSpPr/>
              <p:nvPr/>
            </p:nvSpPr>
            <p:spPr>
              <a:xfrm>
                <a:off x="7185600" y="2340720"/>
                <a:ext cx="197280" cy="2160"/>
              </a:xfrm>
              <a:prstGeom prst="line">
                <a:avLst/>
              </a:prstGeom>
              <a:ln w="20520">
                <a:solidFill>
                  <a:srgbClr val="cc66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sp>
            <p:nvSpPr>
              <p:cNvPr id="643" name=""/>
              <p:cNvSpPr/>
              <p:nvPr/>
            </p:nvSpPr>
            <p:spPr>
              <a:xfrm>
                <a:off x="7161480" y="2439000"/>
                <a:ext cx="267480" cy="1800"/>
              </a:xfrm>
              <a:prstGeom prst="line">
                <a:avLst/>
              </a:prstGeom>
              <a:ln w="20520">
                <a:solidFill>
                  <a:srgbClr val="cc66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44" name=""/>
              <p:cNvSpPr/>
              <p:nvPr/>
            </p:nvSpPr>
            <p:spPr>
              <a:xfrm>
                <a:off x="7117560" y="2536920"/>
                <a:ext cx="356040" cy="1800"/>
              </a:xfrm>
              <a:prstGeom prst="line">
                <a:avLst/>
              </a:prstGeom>
              <a:ln w="20520">
                <a:solidFill>
                  <a:srgbClr val="cc66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45" name=""/>
              <p:cNvSpPr/>
              <p:nvPr/>
            </p:nvSpPr>
            <p:spPr>
              <a:xfrm>
                <a:off x="7047000" y="2666520"/>
                <a:ext cx="127080" cy="2160"/>
              </a:xfrm>
              <a:prstGeom prst="line">
                <a:avLst/>
              </a:prstGeom>
              <a:ln w="20520">
                <a:solidFill>
                  <a:srgbClr val="cc66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sp>
            <p:nvSpPr>
              <p:cNvPr id="646" name=""/>
              <p:cNvSpPr/>
              <p:nvPr/>
            </p:nvSpPr>
            <p:spPr>
              <a:xfrm>
                <a:off x="7071120" y="2616480"/>
                <a:ext cx="103320" cy="56160"/>
              </a:xfrm>
              <a:prstGeom prst="line">
                <a:avLst/>
              </a:prstGeom>
              <a:ln w="20520">
                <a:solidFill>
                  <a:srgbClr val="cc6600"/>
                </a:solidFill>
                <a:miter/>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647" name=""/>
              <p:cNvSpPr/>
              <p:nvPr/>
            </p:nvSpPr>
            <p:spPr>
              <a:xfrm>
                <a:off x="7394040" y="2666520"/>
                <a:ext cx="149040" cy="2160"/>
              </a:xfrm>
              <a:prstGeom prst="line">
                <a:avLst/>
              </a:prstGeom>
              <a:ln w="20520">
                <a:solidFill>
                  <a:srgbClr val="cc66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sp>
            <p:nvSpPr>
              <p:cNvPr id="648" name=""/>
              <p:cNvSpPr/>
              <p:nvPr/>
            </p:nvSpPr>
            <p:spPr>
              <a:xfrm flipH="1">
                <a:off x="7394040" y="2612520"/>
                <a:ext cx="125280" cy="53640"/>
              </a:xfrm>
              <a:prstGeom prst="line">
                <a:avLst/>
              </a:prstGeom>
              <a:ln w="20520">
                <a:solidFill>
                  <a:srgbClr val="cc660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649" name=""/>
              <p:cNvSpPr/>
              <p:nvPr/>
            </p:nvSpPr>
            <p:spPr>
              <a:xfrm>
                <a:off x="7117560" y="2534760"/>
                <a:ext cx="402120" cy="81720"/>
              </a:xfrm>
              <a:prstGeom prst="line">
                <a:avLst/>
              </a:prstGeom>
              <a:ln w="20520">
                <a:solidFill>
                  <a:srgbClr val="cc6600"/>
                </a:solidFill>
                <a:miter/>
              </a:ln>
            </p:spPr>
            <p:style>
              <a:lnRef idx="0"/>
              <a:fillRef idx="0"/>
              <a:effectRef idx="0"/>
              <a:fontRef idx="minor"/>
            </p:style>
            <p:txBody>
              <a:bodyPr lIns="90000" rIns="90000" tIns="34920" bIns="34920" anchor="t">
                <a:noAutofit/>
              </a:bodyPr>
              <a:p>
                <a:endParaRPr b="0" lang="en-US" sz="2400" strike="noStrike" u="none">
                  <a:solidFill>
                    <a:srgbClr val="ffffff"/>
                  </a:solidFill>
                  <a:effectLst/>
                  <a:uFillTx/>
                  <a:latin typeface="Times New Roman"/>
                </a:endParaRPr>
              </a:p>
            </p:txBody>
          </p:sp>
          <p:sp>
            <p:nvSpPr>
              <p:cNvPr id="650" name=""/>
              <p:cNvSpPr/>
              <p:nvPr/>
            </p:nvSpPr>
            <p:spPr>
              <a:xfrm flipH="1">
                <a:off x="7071120" y="2532960"/>
                <a:ext cx="402480" cy="81720"/>
              </a:xfrm>
              <a:prstGeom prst="line">
                <a:avLst/>
              </a:prstGeom>
              <a:ln w="20520">
                <a:solidFill>
                  <a:srgbClr val="cc6600"/>
                </a:solidFill>
                <a:miter/>
              </a:ln>
            </p:spPr>
            <p:style>
              <a:lnRef idx="0"/>
              <a:fillRef idx="0"/>
              <a:effectRef idx="0"/>
              <a:fontRef idx="minor"/>
            </p:style>
            <p:txBody>
              <a:bodyPr lIns="90000" rIns="90000" tIns="34920" bIns="34920" anchor="t">
                <a:noAutofit/>
              </a:bodyPr>
              <a:p>
                <a:endParaRPr b="0" lang="en-US" sz="2400" strike="noStrike" u="none">
                  <a:solidFill>
                    <a:srgbClr val="ffffff"/>
                  </a:solidFill>
                  <a:effectLst/>
                  <a:uFillTx/>
                  <a:latin typeface="Times New Roman"/>
                </a:endParaRPr>
              </a:p>
            </p:txBody>
          </p:sp>
          <p:sp>
            <p:nvSpPr>
              <p:cNvPr id="651" name=""/>
              <p:cNvSpPr/>
              <p:nvPr/>
            </p:nvSpPr>
            <p:spPr>
              <a:xfrm>
                <a:off x="7161480" y="2439000"/>
                <a:ext cx="312120" cy="993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2" name=""/>
              <p:cNvSpPr/>
              <p:nvPr/>
            </p:nvSpPr>
            <p:spPr>
              <a:xfrm flipH="1">
                <a:off x="7117560" y="2435040"/>
                <a:ext cx="311760" cy="9936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3" name=""/>
              <p:cNvSpPr/>
              <p:nvPr/>
            </p:nvSpPr>
            <p:spPr>
              <a:xfrm flipH="1">
                <a:off x="7161120" y="2340720"/>
                <a:ext cx="116280" cy="9828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4" name=""/>
              <p:cNvSpPr/>
              <p:nvPr/>
            </p:nvSpPr>
            <p:spPr>
              <a:xfrm>
                <a:off x="7277760" y="2340720"/>
                <a:ext cx="151200" cy="105840"/>
              </a:xfrm>
              <a:prstGeom prst="line">
                <a:avLst/>
              </a:prstGeom>
              <a:ln w="20520">
                <a:solidFill>
                  <a:srgbClr val="cc66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55" name=""/>
            <p:cNvGrpSpPr/>
            <p:nvPr/>
          </p:nvGrpSpPr>
          <p:grpSpPr>
            <a:xfrm>
              <a:off x="7243920" y="3454200"/>
              <a:ext cx="225720" cy="507600"/>
              <a:chOff x="7243920" y="3454200"/>
              <a:chExt cx="225720" cy="507600"/>
            </a:xfrm>
          </p:grpSpPr>
          <p:sp>
            <p:nvSpPr>
              <p:cNvPr id="656" name=""/>
              <p:cNvSpPr/>
              <p:nvPr/>
            </p:nvSpPr>
            <p:spPr>
              <a:xfrm>
                <a:off x="7351200" y="3454200"/>
                <a:ext cx="1440" cy="495360"/>
              </a:xfrm>
              <a:prstGeom prst="line">
                <a:avLst/>
              </a:prstGeom>
              <a:ln w="20520">
                <a:solidFill>
                  <a:srgbClr val="00808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7" name=""/>
              <p:cNvSpPr/>
              <p:nvPr/>
            </p:nvSpPr>
            <p:spPr>
              <a:xfrm>
                <a:off x="7243920" y="3531960"/>
                <a:ext cx="225720" cy="1800"/>
              </a:xfrm>
              <a:prstGeom prst="line">
                <a:avLst/>
              </a:prstGeom>
              <a:ln w="2052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658" name=""/>
              <p:cNvSpPr/>
              <p:nvPr/>
            </p:nvSpPr>
            <p:spPr>
              <a:xfrm>
                <a:off x="7280640" y="3927960"/>
                <a:ext cx="151920" cy="33840"/>
              </a:xfrm>
              <a:prstGeom prst="rect">
                <a:avLst/>
              </a:prstGeom>
              <a:solidFill>
                <a:srgbClr val="000000"/>
              </a:solidFill>
              <a:ln w="20520">
                <a:solidFill>
                  <a:srgbClr val="00808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659" name=""/>
              <p:cNvSpPr/>
              <p:nvPr/>
            </p:nvSpPr>
            <p:spPr>
              <a:xfrm>
                <a:off x="7243920" y="3582000"/>
                <a:ext cx="225720" cy="1800"/>
              </a:xfrm>
              <a:prstGeom prst="line">
                <a:avLst/>
              </a:prstGeom>
              <a:ln w="20520">
                <a:solidFill>
                  <a:srgbClr val="00808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grpSp>
        <p:grpSp>
          <p:nvGrpSpPr>
            <p:cNvPr id="660" name=""/>
            <p:cNvGrpSpPr/>
            <p:nvPr/>
          </p:nvGrpSpPr>
          <p:grpSpPr>
            <a:xfrm>
              <a:off x="6886440" y="4927320"/>
              <a:ext cx="864360" cy="383400"/>
              <a:chOff x="6886440" y="4927320"/>
              <a:chExt cx="864360" cy="383400"/>
            </a:xfrm>
          </p:grpSpPr>
          <p:sp>
            <p:nvSpPr>
              <p:cNvPr id="661" name=""/>
              <p:cNvSpPr/>
              <p:nvPr/>
            </p:nvSpPr>
            <p:spPr>
              <a:xfrm flipV="1">
                <a:off x="7425000" y="5292720"/>
                <a:ext cx="254160" cy="7560"/>
              </a:xfrm>
              <a:prstGeom prst="line">
                <a:avLst/>
              </a:prstGeom>
              <a:ln w="20520">
                <a:solidFill>
                  <a:srgbClr val="000000"/>
                </a:solidFill>
                <a:miter/>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Times New Roman"/>
                </a:endParaRPr>
              </a:p>
            </p:txBody>
          </p:sp>
          <p:grpSp>
            <p:nvGrpSpPr>
              <p:cNvPr id="662" name=""/>
              <p:cNvGrpSpPr/>
              <p:nvPr/>
            </p:nvGrpSpPr>
            <p:grpSpPr>
              <a:xfrm>
                <a:off x="7546680" y="4980600"/>
                <a:ext cx="204120" cy="205200"/>
                <a:chOff x="7546680" y="4980600"/>
                <a:chExt cx="204120" cy="205200"/>
              </a:xfrm>
            </p:grpSpPr>
            <p:sp>
              <p:nvSpPr>
                <p:cNvPr id="663" name=""/>
                <p:cNvSpPr/>
                <p:nvPr/>
              </p:nvSpPr>
              <p:spPr>
                <a:xfrm flipH="1" flipV="1">
                  <a:off x="7618320" y="5044320"/>
                  <a:ext cx="132480" cy="141480"/>
                </a:xfrm>
                <a:prstGeom prst="line">
                  <a:avLst/>
                </a:prstGeom>
                <a:ln w="414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4" name=""/>
                <p:cNvSpPr/>
                <p:nvPr/>
              </p:nvSpPr>
              <p:spPr>
                <a:xfrm flipH="1" flipV="1">
                  <a:off x="7546680" y="4980600"/>
                  <a:ext cx="132480" cy="141480"/>
                </a:xfrm>
                <a:prstGeom prst="line">
                  <a:avLst/>
                </a:prstGeom>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665" name=""/>
              <p:cNvSpPr/>
              <p:nvPr/>
            </p:nvSpPr>
            <p:spPr>
              <a:xfrm>
                <a:off x="7458120" y="4927320"/>
                <a:ext cx="70200" cy="71640"/>
              </a:xfrm>
              <a:prstGeom prst="rect">
                <a:avLst/>
              </a:prstGeom>
              <a:solidFill>
                <a:srgbClr val="cc9900"/>
              </a:solidFill>
              <a:ln w="9360">
                <a:solidFill>
                  <a:srgbClr val="000000"/>
                </a:solidFill>
                <a:miter/>
              </a:ln>
            </p:spPr>
            <p:style>
              <a:lnRef idx="0"/>
              <a:fillRef idx="0"/>
              <a:effectRef idx="0"/>
              <a:fontRef idx="minor"/>
            </p:style>
            <p:txBody>
              <a:bodyPr lIns="90000" rIns="90000" tIns="24840" bIns="24840" anchor="t">
                <a:noAutofit/>
              </a:bodyPr>
              <a:p>
                <a:endParaRPr b="0" lang="en-US" sz="2400" strike="noStrike" u="none">
                  <a:solidFill>
                    <a:srgbClr val="ffffff"/>
                  </a:solidFill>
                  <a:effectLst/>
                  <a:uFillTx/>
                  <a:latin typeface="Times New Roman"/>
                </a:endParaRPr>
              </a:p>
            </p:txBody>
          </p:sp>
          <p:grpSp>
            <p:nvGrpSpPr>
              <p:cNvPr id="666" name=""/>
              <p:cNvGrpSpPr/>
              <p:nvPr/>
            </p:nvGrpSpPr>
            <p:grpSpPr>
              <a:xfrm>
                <a:off x="7218360" y="5164920"/>
                <a:ext cx="158040" cy="77400"/>
                <a:chOff x="7218360" y="5164920"/>
                <a:chExt cx="158040" cy="77400"/>
              </a:xfrm>
            </p:grpSpPr>
            <p:sp>
              <p:nvSpPr>
                <p:cNvPr id="667" name=""/>
                <p:cNvSpPr/>
                <p:nvPr/>
              </p:nvSpPr>
              <p:spPr>
                <a:xfrm>
                  <a:off x="7218360" y="5164920"/>
                  <a:ext cx="158040" cy="77400"/>
                </a:xfrm>
                <a:prstGeom prst="rect">
                  <a:avLst/>
                </a:prstGeom>
                <a:solidFill>
                  <a:srgbClr val="cc9900"/>
                </a:solidFill>
                <a:ln w="9360">
                  <a:solidFill>
                    <a:srgbClr val="000000"/>
                  </a:solidFill>
                  <a:miter/>
                </a:ln>
              </p:spPr>
              <p:style>
                <a:lnRef idx="0"/>
                <a:fillRef idx="0"/>
                <a:effectRef idx="0"/>
                <a:fontRef idx="minor"/>
              </p:style>
              <p:txBody>
                <a:bodyPr lIns="90000" rIns="90000" tIns="30600" bIns="30600" anchor="t">
                  <a:noAutofit/>
                </a:bodyPr>
                <a:p>
                  <a:endParaRPr b="0" lang="en-US" sz="2400" strike="noStrike" u="none">
                    <a:solidFill>
                      <a:srgbClr val="ffffff"/>
                    </a:solidFill>
                    <a:effectLst/>
                    <a:uFillTx/>
                    <a:latin typeface="Times New Roman"/>
                  </a:endParaRPr>
                </a:p>
              </p:txBody>
            </p:sp>
            <p:sp>
              <p:nvSpPr>
                <p:cNvPr id="668" name=""/>
                <p:cNvSpPr/>
                <p:nvPr/>
              </p:nvSpPr>
              <p:spPr>
                <a:xfrm>
                  <a:off x="7242480" y="5184720"/>
                  <a:ext cx="110160" cy="36000"/>
                </a:xfrm>
                <a:prstGeom prst="rect">
                  <a:avLst/>
                </a:prstGeom>
                <a:solidFill>
                  <a:srgbClr val="cc9900"/>
                </a:solidFill>
                <a:ln w="9360">
                  <a:solidFill>
                    <a:srgbClr val="00000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grpSp>
          <p:grpSp>
            <p:nvGrpSpPr>
              <p:cNvPr id="669" name=""/>
              <p:cNvGrpSpPr/>
              <p:nvPr/>
            </p:nvGrpSpPr>
            <p:grpSpPr>
              <a:xfrm>
                <a:off x="7000920" y="5164920"/>
                <a:ext cx="161640" cy="77400"/>
                <a:chOff x="7000920" y="5164920"/>
                <a:chExt cx="161640" cy="77400"/>
              </a:xfrm>
            </p:grpSpPr>
            <p:sp>
              <p:nvSpPr>
                <p:cNvPr id="670" name=""/>
                <p:cNvSpPr/>
                <p:nvPr/>
              </p:nvSpPr>
              <p:spPr>
                <a:xfrm>
                  <a:off x="7000920" y="5164920"/>
                  <a:ext cx="161640" cy="77400"/>
                </a:xfrm>
                <a:prstGeom prst="rect">
                  <a:avLst/>
                </a:prstGeom>
                <a:solidFill>
                  <a:srgbClr val="cc9900"/>
                </a:solidFill>
                <a:ln w="9360">
                  <a:solidFill>
                    <a:srgbClr val="000000"/>
                  </a:solidFill>
                  <a:miter/>
                </a:ln>
              </p:spPr>
              <p:style>
                <a:lnRef idx="0"/>
                <a:fillRef idx="0"/>
                <a:effectRef idx="0"/>
                <a:fontRef idx="minor"/>
              </p:style>
              <p:txBody>
                <a:bodyPr lIns="90000" rIns="90000" tIns="30600" bIns="30600" anchor="t">
                  <a:noAutofit/>
                </a:bodyPr>
                <a:p>
                  <a:endParaRPr b="0" lang="en-US" sz="2400" strike="noStrike" u="none">
                    <a:solidFill>
                      <a:srgbClr val="ffffff"/>
                    </a:solidFill>
                    <a:effectLst/>
                    <a:uFillTx/>
                    <a:latin typeface="Times New Roman"/>
                  </a:endParaRPr>
                </a:p>
              </p:txBody>
            </p:sp>
            <p:sp>
              <p:nvSpPr>
                <p:cNvPr id="671" name=""/>
                <p:cNvSpPr/>
                <p:nvPr/>
              </p:nvSpPr>
              <p:spPr>
                <a:xfrm>
                  <a:off x="7024680" y="5184720"/>
                  <a:ext cx="114120" cy="36000"/>
                </a:xfrm>
                <a:prstGeom prst="rect">
                  <a:avLst/>
                </a:prstGeom>
                <a:solidFill>
                  <a:srgbClr val="cc9900"/>
                </a:solidFill>
                <a:ln w="9360">
                  <a:solidFill>
                    <a:srgbClr val="00000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grpSp>
          <p:sp>
            <p:nvSpPr>
              <p:cNvPr id="672" name=""/>
              <p:cNvSpPr/>
              <p:nvPr/>
            </p:nvSpPr>
            <p:spPr>
              <a:xfrm>
                <a:off x="7425000" y="5113080"/>
                <a:ext cx="1440" cy="19764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3" name=""/>
              <p:cNvSpPr/>
              <p:nvPr/>
            </p:nvSpPr>
            <p:spPr>
              <a:xfrm flipH="1">
                <a:off x="6928920" y="5301000"/>
                <a:ext cx="525600" cy="2160"/>
              </a:xfrm>
              <a:prstGeom prst="line">
                <a:avLst/>
              </a:prstGeom>
              <a:ln w="20520">
                <a:solidFill>
                  <a:srgbClr val="0000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sp>
            <p:nvSpPr>
              <p:cNvPr id="674" name=""/>
              <p:cNvSpPr/>
              <p:nvPr/>
            </p:nvSpPr>
            <p:spPr>
              <a:xfrm>
                <a:off x="6928920" y="5113080"/>
                <a:ext cx="1440" cy="197640"/>
              </a:xfrm>
              <a:prstGeom prst="line">
                <a:avLst/>
              </a:prstGeom>
              <a:ln w="41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5" name=""/>
              <p:cNvSpPr/>
              <p:nvPr/>
            </p:nvSpPr>
            <p:spPr>
              <a:xfrm>
                <a:off x="6886440" y="4971240"/>
                <a:ext cx="669600" cy="139680"/>
              </a:xfrm>
              <a:custGeom>
                <a:avLst/>
                <a:gdLst/>
                <a:ahLst/>
                <a:rect l="l" t="t" r="r" b="b"/>
                <a:pathLst>
                  <a:path w="726" h="139">
                    <a:moveTo>
                      <a:pt x="726" y="0"/>
                    </a:moveTo>
                    <a:lnTo>
                      <a:pt x="150" y="0"/>
                    </a:lnTo>
                    <a:lnTo>
                      <a:pt x="0" y="139"/>
                    </a:lnTo>
                    <a:lnTo>
                      <a:pt x="598" y="139"/>
                    </a:lnTo>
                    <a:lnTo>
                      <a:pt x="726" y="0"/>
                    </a:lnTo>
                    <a:close/>
                  </a:path>
                </a:pathLst>
              </a:custGeom>
              <a:solidFill>
                <a:srgbClr val="cc99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6" name=""/>
              <p:cNvSpPr/>
              <p:nvPr/>
            </p:nvSpPr>
            <p:spPr>
              <a:xfrm>
                <a:off x="7435800" y="5120640"/>
                <a:ext cx="232560" cy="2160"/>
              </a:xfrm>
              <a:prstGeom prst="line">
                <a:avLst/>
              </a:prstGeom>
              <a:ln w="9360">
                <a:solidFill>
                  <a:srgbClr val="0000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sp>
            <p:nvSpPr>
              <p:cNvPr id="677" name=""/>
              <p:cNvSpPr/>
              <p:nvPr/>
            </p:nvSpPr>
            <p:spPr>
              <a:xfrm>
                <a:off x="7668360" y="5120640"/>
                <a:ext cx="1440" cy="180000"/>
              </a:xfrm>
              <a:custGeom>
                <a:avLst/>
                <a:gdLst/>
                <a:ahLst/>
                <a:rect l="l" t="t" r="r" b="b"/>
                <a:pathLst>
                  <a:path w="0" h="180">
                    <a:moveTo>
                      <a:pt x="0" y="0"/>
                    </a:moveTo>
                    <a:lnTo>
                      <a:pt x="0" y="180"/>
                    </a:lnTo>
                    <a:lnTo>
                      <a:pt x="0" y="180"/>
                    </a:lnTo>
                  </a:path>
                </a:pathLst>
              </a:custGeom>
              <a:solidFill>
                <a:srgbClr val="cc99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78" name=""/>
            <p:cNvGrpSpPr/>
            <p:nvPr/>
          </p:nvGrpSpPr>
          <p:grpSpPr>
            <a:xfrm>
              <a:off x="6233040" y="2880720"/>
              <a:ext cx="165240" cy="456840"/>
              <a:chOff x="6233040" y="2880720"/>
              <a:chExt cx="165240" cy="456840"/>
            </a:xfrm>
          </p:grpSpPr>
          <p:sp>
            <p:nvSpPr>
              <p:cNvPr id="679" name=""/>
              <p:cNvSpPr/>
              <p:nvPr/>
            </p:nvSpPr>
            <p:spPr>
              <a:xfrm>
                <a:off x="6315840" y="3008160"/>
                <a:ext cx="1440" cy="32940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0" name=""/>
              <p:cNvSpPr/>
              <p:nvPr/>
            </p:nvSpPr>
            <p:spPr>
              <a:xfrm>
                <a:off x="6233040" y="2880720"/>
                <a:ext cx="165240" cy="251640"/>
              </a:xfrm>
              <a:custGeom>
                <a:avLst/>
                <a:gdLst/>
                <a:ahLst/>
                <a:rect l="l" t="t" r="r" b="b"/>
                <a:pathLst>
                  <a:path w="180" h="252">
                    <a:moveTo>
                      <a:pt x="90" y="0"/>
                    </a:moveTo>
                    <a:lnTo>
                      <a:pt x="0" y="252"/>
                    </a:lnTo>
                    <a:lnTo>
                      <a:pt x="180" y="252"/>
                    </a:lnTo>
                    <a:lnTo>
                      <a:pt x="90" y="0"/>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81" name=""/>
            <p:cNvGrpSpPr/>
            <p:nvPr/>
          </p:nvGrpSpPr>
          <p:grpSpPr>
            <a:xfrm>
              <a:off x="3165480" y="4026240"/>
              <a:ext cx="163440" cy="456840"/>
              <a:chOff x="3165480" y="4026240"/>
              <a:chExt cx="163440" cy="456840"/>
            </a:xfrm>
          </p:grpSpPr>
          <p:sp>
            <p:nvSpPr>
              <p:cNvPr id="682" name=""/>
              <p:cNvSpPr/>
              <p:nvPr/>
            </p:nvSpPr>
            <p:spPr>
              <a:xfrm flipV="1">
                <a:off x="3246840" y="4155480"/>
                <a:ext cx="1800" cy="32760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3" name=""/>
              <p:cNvSpPr/>
              <p:nvPr/>
            </p:nvSpPr>
            <p:spPr>
              <a:xfrm>
                <a:off x="3165480" y="4026240"/>
                <a:ext cx="163440" cy="250920"/>
              </a:xfrm>
              <a:custGeom>
                <a:avLst/>
                <a:gdLst/>
                <a:ahLst/>
                <a:rect l="l" t="t" r="r" b="b"/>
                <a:pathLst>
                  <a:path w="180" h="252">
                    <a:moveTo>
                      <a:pt x="90" y="0"/>
                    </a:moveTo>
                    <a:lnTo>
                      <a:pt x="0" y="252"/>
                    </a:lnTo>
                    <a:lnTo>
                      <a:pt x="180" y="252"/>
                    </a:lnTo>
                    <a:lnTo>
                      <a:pt x="90" y="0"/>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84" name=""/>
            <p:cNvGrpSpPr/>
            <p:nvPr/>
          </p:nvGrpSpPr>
          <p:grpSpPr>
            <a:xfrm>
              <a:off x="2951640" y="1671480"/>
              <a:ext cx="165240" cy="447120"/>
              <a:chOff x="2951640" y="1671480"/>
              <a:chExt cx="165240" cy="447120"/>
            </a:xfrm>
          </p:grpSpPr>
          <p:sp>
            <p:nvSpPr>
              <p:cNvPr id="685" name=""/>
              <p:cNvSpPr/>
              <p:nvPr/>
            </p:nvSpPr>
            <p:spPr>
              <a:xfrm>
                <a:off x="3034440" y="1671480"/>
                <a:ext cx="1440" cy="31716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6" name=""/>
              <p:cNvSpPr/>
              <p:nvPr/>
            </p:nvSpPr>
            <p:spPr>
              <a:xfrm>
                <a:off x="2951640" y="1866960"/>
                <a:ext cx="165240" cy="251640"/>
              </a:xfrm>
              <a:custGeom>
                <a:avLst/>
                <a:gdLst/>
                <a:ahLst/>
                <a:rect l="l" t="t" r="r" b="b"/>
                <a:pathLst>
                  <a:path w="180" h="253">
                    <a:moveTo>
                      <a:pt x="90" y="253"/>
                    </a:moveTo>
                    <a:lnTo>
                      <a:pt x="180" y="0"/>
                    </a:lnTo>
                    <a:lnTo>
                      <a:pt x="0" y="0"/>
                    </a:lnTo>
                    <a:lnTo>
                      <a:pt x="90" y="253"/>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87" name=""/>
            <p:cNvGrpSpPr/>
            <p:nvPr/>
          </p:nvGrpSpPr>
          <p:grpSpPr>
            <a:xfrm>
              <a:off x="2951640" y="4028040"/>
              <a:ext cx="165240" cy="447120"/>
              <a:chOff x="2951640" y="4028040"/>
              <a:chExt cx="165240" cy="447120"/>
            </a:xfrm>
          </p:grpSpPr>
          <p:sp>
            <p:nvSpPr>
              <p:cNvPr id="688" name=""/>
              <p:cNvSpPr/>
              <p:nvPr/>
            </p:nvSpPr>
            <p:spPr>
              <a:xfrm>
                <a:off x="3034440" y="4028040"/>
                <a:ext cx="1440" cy="31716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9" name=""/>
              <p:cNvSpPr/>
              <p:nvPr/>
            </p:nvSpPr>
            <p:spPr>
              <a:xfrm>
                <a:off x="2951640" y="4223520"/>
                <a:ext cx="165240" cy="251640"/>
              </a:xfrm>
              <a:custGeom>
                <a:avLst/>
                <a:gdLst/>
                <a:ahLst/>
                <a:rect l="l" t="t" r="r" b="b"/>
                <a:pathLst>
                  <a:path w="180" h="252">
                    <a:moveTo>
                      <a:pt x="90" y="252"/>
                    </a:moveTo>
                    <a:lnTo>
                      <a:pt x="180" y="0"/>
                    </a:lnTo>
                    <a:lnTo>
                      <a:pt x="0" y="0"/>
                    </a:lnTo>
                    <a:lnTo>
                      <a:pt x="90" y="252"/>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690" name=""/>
            <p:cNvSpPr/>
            <p:nvPr/>
          </p:nvSpPr>
          <p:spPr>
            <a:xfrm>
              <a:off x="3388680" y="1873440"/>
              <a:ext cx="77832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for Power</a:t>
              </a:r>
              <a:endParaRPr b="0" lang="en-US" sz="800" strike="noStrike" u="none">
                <a:solidFill>
                  <a:srgbClr val="ffffff"/>
                </a:solidFill>
                <a:effectLst/>
                <a:uFillTx/>
                <a:latin typeface="Times New Roman"/>
              </a:endParaRPr>
            </a:p>
          </p:txBody>
        </p:sp>
        <p:sp>
          <p:nvSpPr>
            <p:cNvPr id="691" name=""/>
            <p:cNvSpPr/>
            <p:nvPr/>
          </p:nvSpPr>
          <p:spPr>
            <a:xfrm>
              <a:off x="3388680" y="3021120"/>
              <a:ext cx="77832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for Power</a:t>
              </a:r>
              <a:endParaRPr b="0" lang="en-US" sz="800" strike="noStrike" u="none">
                <a:solidFill>
                  <a:srgbClr val="ffffff"/>
                </a:solidFill>
                <a:effectLst/>
                <a:uFillTx/>
                <a:latin typeface="Times New Roman"/>
              </a:endParaRPr>
            </a:p>
          </p:txBody>
        </p:sp>
        <p:grpSp>
          <p:nvGrpSpPr>
            <p:cNvPr id="692" name=""/>
            <p:cNvGrpSpPr/>
            <p:nvPr/>
          </p:nvGrpSpPr>
          <p:grpSpPr>
            <a:xfrm>
              <a:off x="3165480" y="1669680"/>
              <a:ext cx="163440" cy="456840"/>
              <a:chOff x="3165480" y="1669680"/>
              <a:chExt cx="163440" cy="456840"/>
            </a:xfrm>
          </p:grpSpPr>
          <p:sp>
            <p:nvSpPr>
              <p:cNvPr id="693" name=""/>
              <p:cNvSpPr/>
              <p:nvPr/>
            </p:nvSpPr>
            <p:spPr>
              <a:xfrm>
                <a:off x="3246840" y="1798920"/>
                <a:ext cx="1800" cy="32760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94" name=""/>
              <p:cNvSpPr/>
              <p:nvPr/>
            </p:nvSpPr>
            <p:spPr>
              <a:xfrm>
                <a:off x="3165480" y="1669680"/>
                <a:ext cx="163440" cy="253440"/>
              </a:xfrm>
              <a:custGeom>
                <a:avLst/>
                <a:gdLst/>
                <a:ahLst/>
                <a:rect l="l" t="t" r="r" b="b"/>
                <a:pathLst>
                  <a:path w="180" h="252">
                    <a:moveTo>
                      <a:pt x="90" y="0"/>
                    </a:moveTo>
                    <a:lnTo>
                      <a:pt x="0" y="252"/>
                    </a:lnTo>
                    <a:lnTo>
                      <a:pt x="180" y="252"/>
                    </a:lnTo>
                    <a:lnTo>
                      <a:pt x="90" y="0"/>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95" name=""/>
            <p:cNvGrpSpPr/>
            <p:nvPr/>
          </p:nvGrpSpPr>
          <p:grpSpPr>
            <a:xfrm>
              <a:off x="3165480" y="2880720"/>
              <a:ext cx="163440" cy="456840"/>
              <a:chOff x="3165480" y="2880720"/>
              <a:chExt cx="163440" cy="456840"/>
            </a:xfrm>
          </p:grpSpPr>
          <p:sp>
            <p:nvSpPr>
              <p:cNvPr id="696" name=""/>
              <p:cNvSpPr/>
              <p:nvPr/>
            </p:nvSpPr>
            <p:spPr>
              <a:xfrm>
                <a:off x="3246840" y="3008160"/>
                <a:ext cx="1800" cy="32940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97" name=""/>
              <p:cNvSpPr/>
              <p:nvPr/>
            </p:nvSpPr>
            <p:spPr>
              <a:xfrm>
                <a:off x="3165480" y="2880720"/>
                <a:ext cx="163440" cy="251640"/>
              </a:xfrm>
              <a:custGeom>
                <a:avLst/>
                <a:gdLst/>
                <a:ahLst/>
                <a:rect l="l" t="t" r="r" b="b"/>
                <a:pathLst>
                  <a:path w="180" h="252">
                    <a:moveTo>
                      <a:pt x="90" y="0"/>
                    </a:moveTo>
                    <a:lnTo>
                      <a:pt x="0" y="252"/>
                    </a:lnTo>
                    <a:lnTo>
                      <a:pt x="180" y="252"/>
                    </a:lnTo>
                    <a:lnTo>
                      <a:pt x="90" y="0"/>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698" name=""/>
            <p:cNvSpPr/>
            <p:nvPr/>
          </p:nvSpPr>
          <p:spPr>
            <a:xfrm>
              <a:off x="2106360" y="1873440"/>
              <a:ext cx="540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Supply Bids</a:t>
              </a:r>
              <a:endParaRPr b="0" lang="en-US" sz="800" strike="noStrike" u="none">
                <a:solidFill>
                  <a:srgbClr val="ffffff"/>
                </a:solidFill>
                <a:effectLst/>
                <a:uFillTx/>
                <a:latin typeface="Times New Roman"/>
              </a:endParaRPr>
            </a:p>
          </p:txBody>
        </p:sp>
        <p:sp>
          <p:nvSpPr>
            <p:cNvPr id="699" name=""/>
            <p:cNvSpPr/>
            <p:nvPr/>
          </p:nvSpPr>
          <p:spPr>
            <a:xfrm>
              <a:off x="6601680" y="1873440"/>
              <a:ext cx="2901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Power</a:t>
              </a:r>
              <a:endParaRPr b="0" lang="en-US" sz="800" strike="noStrike" u="none">
                <a:solidFill>
                  <a:srgbClr val="ffffff"/>
                </a:solidFill>
                <a:effectLst/>
                <a:uFillTx/>
                <a:latin typeface="Times New Roman"/>
              </a:endParaRPr>
            </a:p>
          </p:txBody>
        </p:sp>
        <p:sp>
          <p:nvSpPr>
            <p:cNvPr id="700" name=""/>
            <p:cNvSpPr/>
            <p:nvPr/>
          </p:nvSpPr>
          <p:spPr>
            <a:xfrm>
              <a:off x="6744240" y="3084840"/>
              <a:ext cx="2901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Power</a:t>
              </a:r>
              <a:endParaRPr b="0" lang="en-US" sz="800" strike="noStrike" u="none">
                <a:solidFill>
                  <a:srgbClr val="ffffff"/>
                </a:solidFill>
                <a:effectLst/>
                <a:uFillTx/>
                <a:latin typeface="Times New Roman"/>
              </a:endParaRPr>
            </a:p>
          </p:txBody>
        </p:sp>
        <p:sp>
          <p:nvSpPr>
            <p:cNvPr id="701" name=""/>
            <p:cNvSpPr/>
            <p:nvPr/>
          </p:nvSpPr>
          <p:spPr>
            <a:xfrm>
              <a:off x="6744240" y="4165920"/>
              <a:ext cx="2901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Power</a:t>
              </a:r>
              <a:endParaRPr b="0" lang="en-US" sz="800" strike="noStrike" u="none">
                <a:solidFill>
                  <a:srgbClr val="ffffff"/>
                </a:solidFill>
                <a:effectLst/>
                <a:uFillTx/>
                <a:latin typeface="Times New Roman"/>
              </a:endParaRPr>
            </a:p>
          </p:txBody>
        </p:sp>
        <p:grpSp>
          <p:nvGrpSpPr>
            <p:cNvPr id="702" name=""/>
            <p:cNvGrpSpPr/>
            <p:nvPr/>
          </p:nvGrpSpPr>
          <p:grpSpPr>
            <a:xfrm>
              <a:off x="833760" y="3400200"/>
              <a:ext cx="414720" cy="427320"/>
              <a:chOff x="833760" y="3400200"/>
              <a:chExt cx="414720" cy="427320"/>
            </a:xfrm>
          </p:grpSpPr>
          <p:sp>
            <p:nvSpPr>
              <p:cNvPr id="703" name=""/>
              <p:cNvSpPr/>
              <p:nvPr/>
            </p:nvSpPr>
            <p:spPr>
              <a:xfrm>
                <a:off x="834480" y="3400200"/>
                <a:ext cx="3578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800" strike="noStrike" u="none">
                    <a:solidFill>
                      <a:srgbClr val="ffffff"/>
                    </a:solidFill>
                    <a:effectLst/>
                    <a:uFillTx/>
                    <a:latin typeface="Arial"/>
                  </a:rPr>
                  <a:t>Option </a:t>
                </a:r>
                <a:endParaRPr b="0" lang="en-US" sz="800" strike="noStrike" u="none">
                  <a:solidFill>
                    <a:srgbClr val="ffffff"/>
                  </a:solidFill>
                  <a:effectLst/>
                  <a:uFillTx/>
                  <a:latin typeface="Times New Roman"/>
                </a:endParaRPr>
              </a:p>
            </p:txBody>
          </p:sp>
          <p:sp>
            <p:nvSpPr>
              <p:cNvPr id="704" name=""/>
              <p:cNvSpPr/>
              <p:nvPr/>
            </p:nvSpPr>
            <p:spPr>
              <a:xfrm>
                <a:off x="833760" y="3551760"/>
                <a:ext cx="41472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800" strike="noStrike" u="none">
                    <a:solidFill>
                      <a:srgbClr val="ffffff"/>
                    </a:solidFill>
                    <a:effectLst/>
                    <a:uFillTx/>
                    <a:latin typeface="Arial"/>
                  </a:rPr>
                  <a:t>of Direct</a:t>
                </a:r>
                <a:endParaRPr b="0" lang="en-US" sz="800" strike="noStrike" u="none">
                  <a:solidFill>
                    <a:srgbClr val="ffffff"/>
                  </a:solidFill>
                  <a:effectLst/>
                  <a:uFillTx/>
                  <a:latin typeface="Times New Roman"/>
                </a:endParaRPr>
              </a:p>
            </p:txBody>
          </p:sp>
          <p:sp>
            <p:nvSpPr>
              <p:cNvPr id="705" name=""/>
              <p:cNvSpPr/>
              <p:nvPr/>
            </p:nvSpPr>
            <p:spPr>
              <a:xfrm>
                <a:off x="835200" y="3705480"/>
                <a:ext cx="3585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800" strike="noStrike" u="none">
                    <a:solidFill>
                      <a:srgbClr val="ffffff"/>
                    </a:solidFill>
                    <a:effectLst/>
                    <a:uFillTx/>
                    <a:latin typeface="Arial"/>
                  </a:rPr>
                  <a:t>Access</a:t>
                </a:r>
                <a:endParaRPr b="0" lang="en-US" sz="800" strike="noStrike" u="none">
                  <a:solidFill>
                    <a:srgbClr val="ffffff"/>
                  </a:solidFill>
                  <a:effectLst/>
                  <a:uFillTx/>
                  <a:latin typeface="Times New Roman"/>
                </a:endParaRPr>
              </a:p>
            </p:txBody>
          </p:sp>
        </p:grpSp>
        <p:grpSp>
          <p:nvGrpSpPr>
            <p:cNvPr id="706" name=""/>
            <p:cNvGrpSpPr/>
            <p:nvPr/>
          </p:nvGrpSpPr>
          <p:grpSpPr>
            <a:xfrm>
              <a:off x="2746440" y="4869720"/>
              <a:ext cx="986400" cy="723960"/>
              <a:chOff x="2746440" y="4869720"/>
              <a:chExt cx="986400" cy="723960"/>
            </a:xfrm>
          </p:grpSpPr>
          <p:sp>
            <p:nvSpPr>
              <p:cNvPr id="707" name=""/>
              <p:cNvSpPr/>
              <p:nvPr/>
            </p:nvSpPr>
            <p:spPr>
              <a:xfrm>
                <a:off x="2746440" y="4869720"/>
                <a:ext cx="873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Contestable</a:t>
                </a:r>
                <a:endParaRPr b="0" lang="en-US" sz="1200" strike="noStrike" u="none">
                  <a:solidFill>
                    <a:srgbClr val="ffffff"/>
                  </a:solidFill>
                  <a:effectLst/>
                  <a:uFillTx/>
                  <a:latin typeface="Times New Roman"/>
                </a:endParaRPr>
              </a:p>
            </p:txBody>
          </p:sp>
          <p:sp>
            <p:nvSpPr>
              <p:cNvPr id="708" name=""/>
              <p:cNvSpPr/>
              <p:nvPr/>
            </p:nvSpPr>
            <p:spPr>
              <a:xfrm>
                <a:off x="2750400" y="5103360"/>
                <a:ext cx="7376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Larger consumers,</a:t>
                </a:r>
                <a:endParaRPr b="0" lang="en-US" sz="700" strike="noStrike" u="none">
                  <a:solidFill>
                    <a:srgbClr val="ffffff"/>
                  </a:solidFill>
                  <a:effectLst/>
                  <a:uFillTx/>
                  <a:latin typeface="Times New Roman"/>
                </a:endParaRPr>
              </a:p>
            </p:txBody>
          </p:sp>
          <p:sp>
            <p:nvSpPr>
              <p:cNvPr id="709" name=""/>
              <p:cNvSpPr/>
              <p:nvPr/>
            </p:nvSpPr>
            <p:spPr>
              <a:xfrm>
                <a:off x="2750040" y="5231160"/>
                <a:ext cx="8802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option of direct access</a:t>
                </a:r>
                <a:endParaRPr b="0" lang="en-US" sz="700" strike="noStrike" u="none">
                  <a:solidFill>
                    <a:srgbClr val="ffffff"/>
                  </a:solidFill>
                  <a:effectLst/>
                  <a:uFillTx/>
                  <a:latin typeface="Times New Roman"/>
                </a:endParaRPr>
              </a:p>
            </p:txBody>
          </p:sp>
          <p:sp>
            <p:nvSpPr>
              <p:cNvPr id="710" name=""/>
              <p:cNvSpPr/>
              <p:nvPr/>
            </p:nvSpPr>
            <p:spPr>
              <a:xfrm>
                <a:off x="2750040" y="5358960"/>
                <a:ext cx="88992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to wholesale market or</a:t>
                </a:r>
                <a:endParaRPr b="0" lang="en-US" sz="700" strike="noStrike" u="none">
                  <a:solidFill>
                    <a:srgbClr val="ffffff"/>
                  </a:solidFill>
                  <a:effectLst/>
                  <a:uFillTx/>
                  <a:latin typeface="Times New Roman"/>
                </a:endParaRPr>
              </a:p>
            </p:txBody>
          </p:sp>
          <p:sp>
            <p:nvSpPr>
              <p:cNvPr id="711" name=""/>
              <p:cNvSpPr/>
              <p:nvPr/>
            </p:nvSpPr>
            <p:spPr>
              <a:xfrm>
                <a:off x="2749320" y="5486760"/>
                <a:ext cx="98352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choose between retailers</a:t>
                </a:r>
                <a:endParaRPr b="0" lang="en-US" sz="700" strike="noStrike" u="none">
                  <a:solidFill>
                    <a:srgbClr val="ffffff"/>
                  </a:solidFill>
                  <a:effectLst/>
                  <a:uFillTx/>
                  <a:latin typeface="Times New Roman"/>
                </a:endParaRPr>
              </a:p>
            </p:txBody>
          </p:sp>
        </p:grpSp>
        <p:grpSp>
          <p:nvGrpSpPr>
            <p:cNvPr id="712" name=""/>
            <p:cNvGrpSpPr/>
            <p:nvPr/>
          </p:nvGrpSpPr>
          <p:grpSpPr>
            <a:xfrm>
              <a:off x="5333040" y="4881600"/>
              <a:ext cx="906480" cy="724320"/>
              <a:chOff x="5333040" y="4881600"/>
              <a:chExt cx="906480" cy="724320"/>
            </a:xfrm>
          </p:grpSpPr>
          <p:sp>
            <p:nvSpPr>
              <p:cNvPr id="713" name=""/>
              <p:cNvSpPr/>
              <p:nvPr/>
            </p:nvSpPr>
            <p:spPr>
              <a:xfrm>
                <a:off x="5333040" y="488160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Franchise</a:t>
                </a:r>
                <a:endParaRPr b="0" lang="en-US" sz="1200" strike="noStrike" u="none">
                  <a:solidFill>
                    <a:srgbClr val="ffffff"/>
                  </a:solidFill>
                  <a:effectLst/>
                  <a:uFillTx/>
                  <a:latin typeface="Times New Roman"/>
                </a:endParaRPr>
              </a:p>
            </p:txBody>
          </p:sp>
          <p:sp>
            <p:nvSpPr>
              <p:cNvPr id="714" name=""/>
              <p:cNvSpPr/>
              <p:nvPr/>
            </p:nvSpPr>
            <p:spPr>
              <a:xfrm>
                <a:off x="5335920" y="5117400"/>
                <a:ext cx="8946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Small to medium-sized</a:t>
                </a:r>
                <a:endParaRPr b="0" lang="en-US" sz="700" strike="noStrike" u="none">
                  <a:solidFill>
                    <a:srgbClr val="ffffff"/>
                  </a:solidFill>
                  <a:effectLst/>
                  <a:uFillTx/>
                  <a:latin typeface="Times New Roman"/>
                </a:endParaRPr>
              </a:p>
            </p:txBody>
          </p:sp>
          <p:sp>
            <p:nvSpPr>
              <p:cNvPr id="715" name=""/>
              <p:cNvSpPr/>
              <p:nvPr/>
            </p:nvSpPr>
            <p:spPr>
              <a:xfrm>
                <a:off x="5336280" y="5243040"/>
                <a:ext cx="86508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consumers, maximum</a:t>
                </a:r>
                <a:endParaRPr b="0" lang="en-US" sz="700" strike="noStrike" u="none">
                  <a:solidFill>
                    <a:srgbClr val="ffffff"/>
                  </a:solidFill>
                  <a:effectLst/>
                  <a:uFillTx/>
                  <a:latin typeface="Times New Roman"/>
                </a:endParaRPr>
              </a:p>
            </p:txBody>
          </p:sp>
          <p:sp>
            <p:nvSpPr>
              <p:cNvPr id="716" name=""/>
              <p:cNvSpPr/>
              <p:nvPr/>
            </p:nvSpPr>
            <p:spPr>
              <a:xfrm>
                <a:off x="5337720" y="5371200"/>
                <a:ext cx="8802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uniform tariffs to 2000,</a:t>
                </a:r>
                <a:endParaRPr b="0" lang="en-US" sz="700" strike="noStrike" u="none">
                  <a:solidFill>
                    <a:srgbClr val="ffffff"/>
                  </a:solidFill>
                  <a:effectLst/>
                  <a:uFillTx/>
                  <a:latin typeface="Times New Roman"/>
                </a:endParaRPr>
              </a:p>
            </p:txBody>
          </p:sp>
          <p:sp>
            <p:nvSpPr>
              <p:cNvPr id="717" name=""/>
              <p:cNvSpPr/>
              <p:nvPr/>
            </p:nvSpPr>
            <p:spPr>
              <a:xfrm>
                <a:off x="5334480" y="5499000"/>
                <a:ext cx="9050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Independent regulation</a:t>
                </a:r>
                <a:endParaRPr b="0" lang="en-US" sz="700" strike="noStrike" u="none">
                  <a:solidFill>
                    <a:srgbClr val="ffffff"/>
                  </a:solidFill>
                  <a:effectLst/>
                  <a:uFillTx/>
                  <a:latin typeface="Times New Roman"/>
                </a:endParaRPr>
              </a:p>
            </p:txBody>
          </p:sp>
        </p:grpSp>
        <p:sp>
          <p:nvSpPr>
            <p:cNvPr id="718" name=""/>
            <p:cNvSpPr/>
            <p:nvPr/>
          </p:nvSpPr>
          <p:spPr>
            <a:xfrm>
              <a:off x="1820520" y="4727520"/>
              <a:ext cx="6076800" cy="2160"/>
            </a:xfrm>
            <a:prstGeom prst="line">
              <a:avLst/>
            </a:prstGeom>
            <a:ln w="9360">
              <a:solidFill>
                <a:srgbClr val="000000"/>
              </a:solidFill>
              <a:miter/>
            </a:ln>
          </p:spPr>
          <p:style>
            <a:lnRef idx="0"/>
            <a:fillRef idx="0"/>
            <a:effectRef idx="0"/>
            <a:fontRef idx="minor"/>
          </p:style>
          <p:txBody>
            <a:bodyPr lIns="90000" rIns="90000" tIns="-44640" bIns="-44640" anchor="t">
              <a:noAutofit/>
            </a:bodyPr>
            <a:p>
              <a:endParaRPr b="0" lang="en-US" sz="2400" strike="noStrike" u="none">
                <a:solidFill>
                  <a:srgbClr val="ffffff"/>
                </a:solidFill>
                <a:effectLst/>
                <a:uFillTx/>
                <a:latin typeface="Times New Roman"/>
              </a:endParaRPr>
            </a:p>
          </p:txBody>
        </p:sp>
        <p:grpSp>
          <p:nvGrpSpPr>
            <p:cNvPr id="719" name=""/>
            <p:cNvGrpSpPr/>
            <p:nvPr/>
          </p:nvGrpSpPr>
          <p:grpSpPr>
            <a:xfrm>
              <a:off x="4244400" y="3442320"/>
              <a:ext cx="856800" cy="149400"/>
              <a:chOff x="4244400" y="3442320"/>
              <a:chExt cx="856800" cy="149400"/>
            </a:xfrm>
          </p:grpSpPr>
          <p:sp>
            <p:nvSpPr>
              <p:cNvPr id="720" name=""/>
              <p:cNvSpPr/>
              <p:nvPr/>
            </p:nvSpPr>
            <p:spPr>
              <a:xfrm>
                <a:off x="4244400" y="3518280"/>
                <a:ext cx="714960" cy="1800"/>
              </a:xfrm>
              <a:prstGeom prst="line">
                <a:avLst/>
              </a:prstGeom>
              <a:ln w="4140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721" name=""/>
              <p:cNvSpPr/>
              <p:nvPr/>
            </p:nvSpPr>
            <p:spPr>
              <a:xfrm>
                <a:off x="4820760" y="3442320"/>
                <a:ext cx="280440" cy="149400"/>
              </a:xfrm>
              <a:custGeom>
                <a:avLst/>
                <a:gdLst/>
                <a:ahLst/>
                <a:rect l="l" t="t" r="r" b="b"/>
                <a:pathLst>
                  <a:path w="305" h="150">
                    <a:moveTo>
                      <a:pt x="305" y="75"/>
                    </a:moveTo>
                    <a:lnTo>
                      <a:pt x="0" y="0"/>
                    </a:lnTo>
                    <a:lnTo>
                      <a:pt x="0" y="150"/>
                    </a:lnTo>
                    <a:lnTo>
                      <a:pt x="305" y="75"/>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22" name=""/>
            <p:cNvGrpSpPr/>
            <p:nvPr/>
          </p:nvGrpSpPr>
          <p:grpSpPr>
            <a:xfrm>
              <a:off x="4140720" y="4779720"/>
              <a:ext cx="938880" cy="149400"/>
              <a:chOff x="4140720" y="4779720"/>
              <a:chExt cx="938880" cy="149400"/>
            </a:xfrm>
          </p:grpSpPr>
          <p:sp>
            <p:nvSpPr>
              <p:cNvPr id="723" name=""/>
              <p:cNvSpPr/>
              <p:nvPr/>
            </p:nvSpPr>
            <p:spPr>
              <a:xfrm flipH="1">
                <a:off x="4282560" y="4855680"/>
                <a:ext cx="797040" cy="1800"/>
              </a:xfrm>
              <a:prstGeom prst="line">
                <a:avLst/>
              </a:prstGeom>
              <a:ln w="414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724" name=""/>
              <p:cNvSpPr/>
              <p:nvPr/>
            </p:nvSpPr>
            <p:spPr>
              <a:xfrm>
                <a:off x="4140720" y="4779720"/>
                <a:ext cx="281880" cy="149400"/>
              </a:xfrm>
              <a:custGeom>
                <a:avLst/>
                <a:gdLst/>
                <a:ahLst/>
                <a:rect l="l" t="t" r="r" b="b"/>
                <a:pathLst>
                  <a:path w="307" h="150">
                    <a:moveTo>
                      <a:pt x="0" y="75"/>
                    </a:moveTo>
                    <a:lnTo>
                      <a:pt x="307" y="150"/>
                    </a:lnTo>
                    <a:lnTo>
                      <a:pt x="307" y="0"/>
                    </a:lnTo>
                    <a:lnTo>
                      <a:pt x="0" y="7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25" name=""/>
            <p:cNvSpPr/>
            <p:nvPr/>
          </p:nvSpPr>
          <p:spPr>
            <a:xfrm>
              <a:off x="3460320" y="4165920"/>
              <a:ext cx="4773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Bill</a:t>
              </a:r>
              <a:endParaRPr b="0" lang="en-US" sz="800" strike="noStrike" u="none">
                <a:solidFill>
                  <a:srgbClr val="ffffff"/>
                </a:solidFill>
                <a:effectLst/>
                <a:uFillTx/>
                <a:latin typeface="Times New Roman"/>
              </a:endParaRPr>
            </a:p>
          </p:txBody>
        </p:sp>
        <p:sp>
          <p:nvSpPr>
            <p:cNvPr id="726" name=""/>
            <p:cNvSpPr/>
            <p:nvPr/>
          </p:nvSpPr>
          <p:spPr>
            <a:xfrm>
              <a:off x="5032080" y="3084840"/>
              <a:ext cx="78948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Grid Fees</a:t>
              </a:r>
              <a:endParaRPr b="0" lang="en-US" sz="800" strike="noStrike" u="none">
                <a:solidFill>
                  <a:srgbClr val="ffffff"/>
                </a:solidFill>
                <a:effectLst/>
                <a:uFillTx/>
                <a:latin typeface="Times New Roman"/>
              </a:endParaRPr>
            </a:p>
          </p:txBody>
        </p:sp>
        <p:grpSp>
          <p:nvGrpSpPr>
            <p:cNvPr id="727" name=""/>
            <p:cNvGrpSpPr/>
            <p:nvPr/>
          </p:nvGrpSpPr>
          <p:grpSpPr>
            <a:xfrm>
              <a:off x="6374880" y="1671480"/>
              <a:ext cx="165240" cy="447120"/>
              <a:chOff x="6374880" y="1671480"/>
              <a:chExt cx="165240" cy="447120"/>
            </a:xfrm>
          </p:grpSpPr>
          <p:sp>
            <p:nvSpPr>
              <p:cNvPr id="728" name=""/>
              <p:cNvSpPr/>
              <p:nvPr/>
            </p:nvSpPr>
            <p:spPr>
              <a:xfrm>
                <a:off x="6457320" y="1671480"/>
                <a:ext cx="1800" cy="31716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9" name=""/>
              <p:cNvSpPr/>
              <p:nvPr/>
            </p:nvSpPr>
            <p:spPr>
              <a:xfrm>
                <a:off x="6374880" y="1866960"/>
                <a:ext cx="165240" cy="251640"/>
              </a:xfrm>
              <a:custGeom>
                <a:avLst/>
                <a:gdLst/>
                <a:ahLst/>
                <a:rect l="l" t="t" r="r" b="b"/>
                <a:pathLst>
                  <a:path w="181" h="253">
                    <a:moveTo>
                      <a:pt x="90" y="253"/>
                    </a:moveTo>
                    <a:lnTo>
                      <a:pt x="181" y="0"/>
                    </a:lnTo>
                    <a:lnTo>
                      <a:pt x="0" y="0"/>
                    </a:lnTo>
                    <a:lnTo>
                      <a:pt x="90" y="253"/>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30" name=""/>
            <p:cNvGrpSpPr/>
            <p:nvPr/>
          </p:nvGrpSpPr>
          <p:grpSpPr>
            <a:xfrm>
              <a:off x="6160680" y="1671480"/>
              <a:ext cx="165240" cy="447120"/>
              <a:chOff x="6160680" y="1671480"/>
              <a:chExt cx="165240" cy="447120"/>
            </a:xfrm>
          </p:grpSpPr>
          <p:sp>
            <p:nvSpPr>
              <p:cNvPr id="731" name=""/>
              <p:cNvSpPr/>
              <p:nvPr/>
            </p:nvSpPr>
            <p:spPr>
              <a:xfrm>
                <a:off x="6243480" y="1671480"/>
                <a:ext cx="1440" cy="31716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32" name=""/>
              <p:cNvSpPr/>
              <p:nvPr/>
            </p:nvSpPr>
            <p:spPr>
              <a:xfrm>
                <a:off x="6160680" y="1866960"/>
                <a:ext cx="165240" cy="251640"/>
              </a:xfrm>
              <a:custGeom>
                <a:avLst/>
                <a:gdLst/>
                <a:ahLst/>
                <a:rect l="l" t="t" r="r" b="b"/>
                <a:pathLst>
                  <a:path w="181" h="253">
                    <a:moveTo>
                      <a:pt x="90" y="253"/>
                    </a:moveTo>
                    <a:lnTo>
                      <a:pt x="181" y="0"/>
                    </a:lnTo>
                    <a:lnTo>
                      <a:pt x="0" y="0"/>
                    </a:lnTo>
                    <a:lnTo>
                      <a:pt x="90" y="253"/>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33" name=""/>
            <p:cNvSpPr/>
            <p:nvPr/>
          </p:nvSpPr>
          <p:spPr>
            <a:xfrm>
              <a:off x="4960080" y="1873440"/>
              <a:ext cx="78948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Grid Fees</a:t>
              </a:r>
              <a:endParaRPr b="0" lang="en-US" sz="800" strike="noStrike" u="none">
                <a:solidFill>
                  <a:srgbClr val="ffffff"/>
                </a:solidFill>
                <a:effectLst/>
                <a:uFillTx/>
                <a:latin typeface="Times New Roman"/>
              </a:endParaRPr>
            </a:p>
          </p:txBody>
        </p:sp>
        <p:grpSp>
          <p:nvGrpSpPr>
            <p:cNvPr id="734" name=""/>
            <p:cNvGrpSpPr/>
            <p:nvPr/>
          </p:nvGrpSpPr>
          <p:grpSpPr>
            <a:xfrm>
              <a:off x="4314960" y="3594240"/>
              <a:ext cx="511920" cy="423360"/>
              <a:chOff x="4314960" y="3594240"/>
              <a:chExt cx="511920" cy="423360"/>
            </a:xfrm>
          </p:grpSpPr>
          <p:sp>
            <p:nvSpPr>
              <p:cNvPr id="735" name=""/>
              <p:cNvSpPr/>
              <p:nvPr/>
            </p:nvSpPr>
            <p:spPr>
              <a:xfrm>
                <a:off x="4316400" y="3594240"/>
                <a:ext cx="34128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 Pays </a:t>
                </a:r>
                <a:endParaRPr b="0" lang="en-US" sz="800" strike="noStrike" u="none">
                  <a:solidFill>
                    <a:srgbClr val="ffffff"/>
                  </a:solidFill>
                  <a:effectLst/>
                  <a:uFillTx/>
                  <a:latin typeface="Times New Roman"/>
                </a:endParaRPr>
              </a:p>
            </p:txBody>
          </p:sp>
          <p:sp>
            <p:nvSpPr>
              <p:cNvPr id="736" name=""/>
              <p:cNvSpPr/>
              <p:nvPr/>
            </p:nvSpPr>
            <p:spPr>
              <a:xfrm>
                <a:off x="4315320" y="3745800"/>
                <a:ext cx="5115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Distribution</a:t>
                </a:r>
                <a:endParaRPr b="0" lang="en-US" sz="800" strike="noStrike" u="none">
                  <a:solidFill>
                    <a:srgbClr val="ffffff"/>
                  </a:solidFill>
                  <a:effectLst/>
                  <a:uFillTx/>
                  <a:latin typeface="Times New Roman"/>
                </a:endParaRPr>
              </a:p>
            </p:txBody>
          </p:sp>
          <p:sp>
            <p:nvSpPr>
              <p:cNvPr id="737" name=""/>
              <p:cNvSpPr/>
              <p:nvPr/>
            </p:nvSpPr>
            <p:spPr>
              <a:xfrm>
                <a:off x="4314960" y="3895560"/>
                <a:ext cx="22788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Fees</a:t>
                </a:r>
                <a:endParaRPr b="0" lang="en-US" sz="800" strike="noStrike" u="none">
                  <a:solidFill>
                    <a:srgbClr val="ffffff"/>
                  </a:solidFill>
                  <a:effectLst/>
                  <a:uFillTx/>
                  <a:latin typeface="Times New Roman"/>
                </a:endParaRPr>
              </a:p>
            </p:txBody>
          </p:sp>
        </p:grpSp>
        <p:sp>
          <p:nvSpPr>
            <p:cNvPr id="738" name=""/>
            <p:cNvSpPr/>
            <p:nvPr/>
          </p:nvSpPr>
          <p:spPr>
            <a:xfrm>
              <a:off x="2530440" y="4165920"/>
              <a:ext cx="1368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Bill</a:t>
              </a:r>
              <a:endParaRPr b="0" lang="en-US" sz="800" strike="noStrike" u="none">
                <a:solidFill>
                  <a:srgbClr val="ffffff"/>
                </a:solidFill>
                <a:effectLst/>
                <a:uFillTx/>
                <a:latin typeface="Times New Roman"/>
              </a:endParaRPr>
            </a:p>
          </p:txBody>
        </p:sp>
        <p:grpSp>
          <p:nvGrpSpPr>
            <p:cNvPr id="739" name=""/>
            <p:cNvGrpSpPr/>
            <p:nvPr/>
          </p:nvGrpSpPr>
          <p:grpSpPr>
            <a:xfrm>
              <a:off x="2951640" y="2880720"/>
              <a:ext cx="165240" cy="456840"/>
              <a:chOff x="2951640" y="2880720"/>
              <a:chExt cx="165240" cy="456840"/>
            </a:xfrm>
          </p:grpSpPr>
          <p:sp>
            <p:nvSpPr>
              <p:cNvPr id="740" name=""/>
              <p:cNvSpPr/>
              <p:nvPr/>
            </p:nvSpPr>
            <p:spPr>
              <a:xfrm>
                <a:off x="3034440" y="3008160"/>
                <a:ext cx="1440" cy="329400"/>
              </a:xfrm>
              <a:prstGeom prst="line">
                <a:avLst/>
              </a:prstGeom>
              <a:ln w="4140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41" name=""/>
              <p:cNvSpPr/>
              <p:nvPr/>
            </p:nvSpPr>
            <p:spPr>
              <a:xfrm>
                <a:off x="2951640" y="2880720"/>
                <a:ext cx="165240" cy="251640"/>
              </a:xfrm>
              <a:custGeom>
                <a:avLst/>
                <a:gdLst/>
                <a:ahLst/>
                <a:rect l="l" t="t" r="r" b="b"/>
                <a:pathLst>
                  <a:path w="180" h="252">
                    <a:moveTo>
                      <a:pt x="90" y="0"/>
                    </a:moveTo>
                    <a:lnTo>
                      <a:pt x="0" y="252"/>
                    </a:lnTo>
                    <a:lnTo>
                      <a:pt x="180" y="252"/>
                    </a:lnTo>
                    <a:lnTo>
                      <a:pt x="90" y="0"/>
                    </a:lnTo>
                    <a:close/>
                  </a:path>
                </a:pathLst>
              </a:custGeom>
              <a:solidFill>
                <a:srgbClr val="ffff00"/>
              </a:solidFill>
              <a:ln w="936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42" name=""/>
            <p:cNvSpPr/>
            <p:nvPr/>
          </p:nvSpPr>
          <p:spPr>
            <a:xfrm>
              <a:off x="2317680" y="3021120"/>
              <a:ext cx="38664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AU" sz="800" strike="noStrike" u="none">
                  <a:solidFill>
                    <a:srgbClr val="ffffff"/>
                  </a:solidFill>
                  <a:effectLst/>
                  <a:uFillTx/>
                  <a:latin typeface="Arial"/>
                </a:rPr>
                <a:t>Demand</a:t>
              </a:r>
              <a:endParaRPr b="0" lang="en-US" sz="800" strike="noStrike" u="none">
                <a:solidFill>
                  <a:srgbClr val="ffffff"/>
                </a:solidFill>
                <a:effectLst/>
                <a:uFillTx/>
                <a:latin typeface="Times New Roman"/>
              </a:endParaRPr>
            </a:p>
          </p:txBody>
        </p:sp>
        <p:grpSp>
          <p:nvGrpSpPr>
            <p:cNvPr id="743" name=""/>
            <p:cNvGrpSpPr/>
            <p:nvPr/>
          </p:nvGrpSpPr>
          <p:grpSpPr>
            <a:xfrm>
              <a:off x="4316400" y="5011560"/>
              <a:ext cx="511560" cy="615960"/>
              <a:chOff x="4316400" y="5011560"/>
              <a:chExt cx="511560" cy="615960"/>
            </a:xfrm>
          </p:grpSpPr>
          <p:sp>
            <p:nvSpPr>
              <p:cNvPr id="744" name=""/>
              <p:cNvSpPr/>
              <p:nvPr/>
            </p:nvSpPr>
            <p:spPr>
              <a:xfrm>
                <a:off x="4316400" y="5011560"/>
                <a:ext cx="5115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700" strike="noStrike" u="none">
                    <a:solidFill>
                      <a:srgbClr val="000000"/>
                    </a:solidFill>
                    <a:effectLst/>
                    <a:uFillTx/>
                    <a:latin typeface="Arial"/>
                  </a:rPr>
                  <a:t>Consumers </a:t>
                </a:r>
                <a:endParaRPr b="0" lang="en-US" sz="700" strike="noStrike" u="none">
                  <a:solidFill>
                    <a:srgbClr val="ffffff"/>
                  </a:solidFill>
                  <a:effectLst/>
                  <a:uFillTx/>
                  <a:latin typeface="Times New Roman"/>
                </a:endParaRPr>
              </a:p>
            </p:txBody>
          </p:sp>
          <p:sp>
            <p:nvSpPr>
              <p:cNvPr id="745" name=""/>
              <p:cNvSpPr/>
              <p:nvPr/>
            </p:nvSpPr>
            <p:spPr>
              <a:xfrm>
                <a:off x="4317120" y="5137200"/>
                <a:ext cx="33948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700" strike="noStrike" u="none">
                    <a:solidFill>
                      <a:srgbClr val="000000"/>
                    </a:solidFill>
                    <a:effectLst/>
                    <a:uFillTx/>
                    <a:latin typeface="Arial"/>
                  </a:rPr>
                  <a:t>move to</a:t>
                </a:r>
                <a:endParaRPr b="0" lang="en-US" sz="700" strike="noStrike" u="none">
                  <a:solidFill>
                    <a:srgbClr val="ffffff"/>
                  </a:solidFill>
                  <a:effectLst/>
                  <a:uFillTx/>
                  <a:latin typeface="Times New Roman"/>
                </a:endParaRPr>
              </a:p>
            </p:txBody>
          </p:sp>
          <p:sp>
            <p:nvSpPr>
              <p:cNvPr id="746" name=""/>
              <p:cNvSpPr/>
              <p:nvPr/>
            </p:nvSpPr>
            <p:spPr>
              <a:xfrm>
                <a:off x="4316760" y="5265000"/>
                <a:ext cx="4917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700" strike="noStrike" u="none">
                    <a:solidFill>
                      <a:srgbClr val="000000"/>
                    </a:solidFill>
                    <a:effectLst/>
                    <a:uFillTx/>
                    <a:latin typeface="Arial"/>
                  </a:rPr>
                  <a:t>contestable</a:t>
                </a:r>
                <a:endParaRPr b="0" lang="en-US" sz="700" strike="noStrike" u="none">
                  <a:solidFill>
                    <a:srgbClr val="ffffff"/>
                  </a:solidFill>
                  <a:effectLst/>
                  <a:uFillTx/>
                  <a:latin typeface="Times New Roman"/>
                </a:endParaRPr>
              </a:p>
            </p:txBody>
          </p:sp>
          <p:sp>
            <p:nvSpPr>
              <p:cNvPr id="747" name=""/>
              <p:cNvSpPr/>
              <p:nvPr/>
            </p:nvSpPr>
            <p:spPr>
              <a:xfrm>
                <a:off x="4317480" y="5394600"/>
                <a:ext cx="3153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700" strike="noStrike" u="none">
                    <a:solidFill>
                      <a:srgbClr val="000000"/>
                    </a:solidFill>
                    <a:effectLst/>
                    <a:uFillTx/>
                    <a:latin typeface="Arial"/>
                  </a:rPr>
                  <a:t>market </a:t>
                </a:r>
                <a:endParaRPr b="0" lang="en-US" sz="700" strike="noStrike" u="none">
                  <a:solidFill>
                    <a:srgbClr val="ffffff"/>
                  </a:solidFill>
                  <a:effectLst/>
                  <a:uFillTx/>
                  <a:latin typeface="Times New Roman"/>
                </a:endParaRPr>
              </a:p>
            </p:txBody>
          </p:sp>
          <p:sp>
            <p:nvSpPr>
              <p:cNvPr id="748" name=""/>
              <p:cNvSpPr/>
              <p:nvPr/>
            </p:nvSpPr>
            <p:spPr>
              <a:xfrm>
                <a:off x="4316760" y="5520600"/>
                <a:ext cx="3938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700" strike="noStrike" u="none">
                    <a:solidFill>
                      <a:srgbClr val="000000"/>
                    </a:solidFill>
                    <a:effectLst/>
                    <a:uFillTx/>
                    <a:latin typeface="Arial"/>
                  </a:rPr>
                  <a:t>over time</a:t>
                </a:r>
                <a:endParaRPr b="0" lang="en-US" sz="700" strike="noStrike" u="none">
                  <a:solidFill>
                    <a:srgbClr val="ffffff"/>
                  </a:solidFill>
                  <a:effectLst/>
                  <a:uFillTx/>
                  <a:latin typeface="Times New Roman"/>
                </a:endParaRPr>
              </a:p>
            </p:txBody>
          </p:sp>
        </p:grpSp>
        <p:grpSp>
          <p:nvGrpSpPr>
            <p:cNvPr id="749" name=""/>
            <p:cNvGrpSpPr/>
            <p:nvPr/>
          </p:nvGrpSpPr>
          <p:grpSpPr>
            <a:xfrm>
              <a:off x="971640" y="2227320"/>
              <a:ext cx="811800" cy="596160"/>
              <a:chOff x="971640" y="2227320"/>
              <a:chExt cx="811800" cy="596160"/>
            </a:xfrm>
          </p:grpSpPr>
          <p:sp>
            <p:nvSpPr>
              <p:cNvPr id="750" name=""/>
              <p:cNvSpPr/>
              <p:nvPr/>
            </p:nvSpPr>
            <p:spPr>
              <a:xfrm>
                <a:off x="971640" y="2227320"/>
                <a:ext cx="559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000000"/>
                    </a:solidFill>
                    <a:effectLst/>
                    <a:uFillTx/>
                    <a:latin typeface="Arial"/>
                  </a:rPr>
                  <a:t>Traders</a:t>
                </a:r>
                <a:endParaRPr b="0" lang="en-US" sz="1200" strike="noStrike" u="none">
                  <a:solidFill>
                    <a:srgbClr val="ffffff"/>
                  </a:solidFill>
                  <a:effectLst/>
                  <a:uFillTx/>
                  <a:latin typeface="Times New Roman"/>
                </a:endParaRPr>
              </a:p>
            </p:txBody>
          </p:sp>
          <p:sp>
            <p:nvSpPr>
              <p:cNvPr id="751" name=""/>
              <p:cNvSpPr/>
              <p:nvPr/>
            </p:nvSpPr>
            <p:spPr>
              <a:xfrm>
                <a:off x="1758240" y="2309040"/>
                <a:ext cx="2520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 </a:t>
                </a:r>
                <a:endParaRPr b="0" lang="en-US" sz="700" strike="noStrike" u="none">
                  <a:solidFill>
                    <a:srgbClr val="ffffff"/>
                  </a:solidFill>
                  <a:effectLst/>
                  <a:uFillTx/>
                  <a:latin typeface="Times New Roman"/>
                </a:endParaRPr>
              </a:p>
            </p:txBody>
          </p:sp>
          <p:sp>
            <p:nvSpPr>
              <p:cNvPr id="752" name=""/>
              <p:cNvSpPr/>
              <p:nvPr/>
            </p:nvSpPr>
            <p:spPr>
              <a:xfrm>
                <a:off x="974160" y="2460960"/>
                <a:ext cx="7131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(in NEM) hedging </a:t>
                </a:r>
                <a:endParaRPr b="0" lang="en-US" sz="700" strike="noStrike" u="none">
                  <a:solidFill>
                    <a:srgbClr val="ffffff"/>
                  </a:solidFill>
                  <a:effectLst/>
                  <a:uFillTx/>
                  <a:latin typeface="Times New Roman"/>
                </a:endParaRPr>
              </a:p>
            </p:txBody>
          </p:sp>
          <p:sp>
            <p:nvSpPr>
              <p:cNvPr id="753" name=""/>
              <p:cNvSpPr/>
              <p:nvPr/>
            </p:nvSpPr>
            <p:spPr>
              <a:xfrm>
                <a:off x="976320" y="2588760"/>
                <a:ext cx="68364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contracts around </a:t>
                </a:r>
                <a:endParaRPr b="0" lang="en-US" sz="700" strike="noStrike" u="none">
                  <a:solidFill>
                    <a:srgbClr val="ffffff"/>
                  </a:solidFill>
                  <a:effectLst/>
                  <a:uFillTx/>
                  <a:latin typeface="Times New Roman"/>
                </a:endParaRPr>
              </a:p>
            </p:txBody>
          </p:sp>
          <p:sp>
            <p:nvSpPr>
              <p:cNvPr id="754" name=""/>
              <p:cNvSpPr/>
              <p:nvPr/>
            </p:nvSpPr>
            <p:spPr>
              <a:xfrm>
                <a:off x="974160" y="2716560"/>
                <a:ext cx="38376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700" strike="noStrike" u="none">
                    <a:solidFill>
                      <a:srgbClr val="000000"/>
                    </a:solidFill>
                    <a:effectLst/>
                    <a:uFillTx/>
                    <a:latin typeface="Arial"/>
                  </a:rPr>
                  <a:t>spot price</a:t>
                </a:r>
                <a:endParaRPr b="0" lang="en-US" sz="700" strike="noStrike" u="none">
                  <a:solidFill>
                    <a:srgbClr val="ffffff"/>
                  </a:solidFill>
                  <a:effectLst/>
                  <a:uFillTx/>
                  <a:latin typeface="Times New Roman"/>
                </a:endParaRPr>
              </a:p>
            </p:txBody>
          </p:sp>
        </p:grpSp>
        <p:sp>
          <p:nvSpPr>
            <p:cNvPr id="755" name=""/>
            <p:cNvSpPr/>
            <p:nvPr/>
          </p:nvSpPr>
          <p:spPr>
            <a:xfrm>
              <a:off x="2020320" y="2451240"/>
              <a:ext cx="47340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grpSp>
          <p:nvGrpSpPr>
            <p:cNvPr id="756" name=""/>
            <p:cNvGrpSpPr/>
            <p:nvPr/>
          </p:nvGrpSpPr>
          <p:grpSpPr>
            <a:xfrm>
              <a:off x="1964520" y="4867560"/>
              <a:ext cx="569160" cy="495360"/>
              <a:chOff x="1964520" y="4867560"/>
              <a:chExt cx="569160" cy="495360"/>
            </a:xfrm>
          </p:grpSpPr>
          <p:sp>
            <p:nvSpPr>
              <p:cNvPr id="757" name=""/>
              <p:cNvSpPr/>
              <p:nvPr/>
            </p:nvSpPr>
            <p:spPr>
              <a:xfrm>
                <a:off x="1964520" y="4957560"/>
                <a:ext cx="322920" cy="153360"/>
              </a:xfrm>
              <a:custGeom>
                <a:avLst/>
                <a:gdLst/>
                <a:ahLst/>
                <a:rect l="l" t="t" r="r" b="b"/>
                <a:pathLst>
                  <a:path w="353" h="154">
                    <a:moveTo>
                      <a:pt x="0" y="154"/>
                    </a:moveTo>
                    <a:lnTo>
                      <a:pt x="0" y="0"/>
                    </a:lnTo>
                    <a:lnTo>
                      <a:pt x="89" y="154"/>
                    </a:lnTo>
                    <a:lnTo>
                      <a:pt x="89" y="0"/>
                    </a:lnTo>
                    <a:lnTo>
                      <a:pt x="177" y="154"/>
                    </a:lnTo>
                    <a:lnTo>
                      <a:pt x="177" y="0"/>
                    </a:lnTo>
                    <a:lnTo>
                      <a:pt x="264" y="154"/>
                    </a:lnTo>
                    <a:lnTo>
                      <a:pt x="264" y="0"/>
                    </a:lnTo>
                    <a:lnTo>
                      <a:pt x="353" y="154"/>
                    </a:lnTo>
                    <a:lnTo>
                      <a:pt x="0" y="154"/>
                    </a:lnTo>
                    <a:close/>
                  </a:path>
                </a:pathLst>
              </a:custGeom>
              <a:solidFill>
                <a:srgbClr val="969696"/>
              </a:solidFill>
              <a:ln w="205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8" name=""/>
              <p:cNvSpPr/>
              <p:nvPr/>
            </p:nvSpPr>
            <p:spPr>
              <a:xfrm>
                <a:off x="2328120" y="4867560"/>
                <a:ext cx="42480" cy="267480"/>
              </a:xfrm>
              <a:prstGeom prst="rect">
                <a:avLst/>
              </a:prstGeom>
              <a:solidFill>
                <a:srgbClr val="969696"/>
              </a:solid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9" name=""/>
              <p:cNvSpPr/>
              <p:nvPr/>
            </p:nvSpPr>
            <p:spPr>
              <a:xfrm>
                <a:off x="2436840" y="4867560"/>
                <a:ext cx="41760" cy="267480"/>
              </a:xfrm>
              <a:prstGeom prst="rect">
                <a:avLst/>
              </a:prstGeom>
              <a:solidFill>
                <a:srgbClr val="969696"/>
              </a:solid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60" name=""/>
              <p:cNvSpPr/>
              <p:nvPr/>
            </p:nvSpPr>
            <p:spPr>
              <a:xfrm>
                <a:off x="1975680" y="5123520"/>
                <a:ext cx="558000" cy="239400"/>
              </a:xfrm>
              <a:prstGeom prst="rect">
                <a:avLst/>
              </a:prstGeom>
              <a:solidFill>
                <a:srgbClr val="969696"/>
              </a:solid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61" name=""/>
            <p:cNvSpPr/>
            <p:nvPr/>
          </p:nvSpPr>
          <p:spPr>
            <a:xfrm>
              <a:off x="1373040" y="2554920"/>
              <a:ext cx="1126800" cy="1906560"/>
            </a:xfrm>
            <a:custGeom>
              <a:avLst/>
              <a:gdLst/>
              <a:ahLst/>
              <a:rect l="l" t="t" r="r" b="b"/>
              <a:pathLst>
                <a:path w="564" h="954">
                  <a:moveTo>
                    <a:pt x="564" y="0"/>
                  </a:moveTo>
                  <a:lnTo>
                    <a:pt x="0" y="570"/>
                  </a:lnTo>
                  <a:lnTo>
                    <a:pt x="216" y="954"/>
                  </a:lnTo>
                </a:path>
              </a:pathLst>
            </a:custGeom>
            <a:noFill/>
            <a:ln w="38160">
              <a:solidFill>
                <a:srgbClr val="ffff00"/>
              </a:solidFill>
              <a:round/>
              <a:tailEnd len="med" type="triangle" w="med"/>
            </a:ln>
          </p:spPr>
          <p:style>
            <a:lnRef idx="0"/>
            <a:fillRef idx="0"/>
            <a:effectRef idx="0"/>
            <a:fontRef idx="minor"/>
          </p:style>
          <p:txBody>
            <a:bodyPr wrap="none" anchor="ctr">
              <a:noAutofit/>
            </a:bodyPr>
            <a:p>
              <a:endParaRPr b="0" lang="en-US" sz="2400" strike="noStrike" u="none">
                <a:solidFill>
                  <a:srgbClr val="ffffff"/>
                </a:solidFill>
                <a:effectLst/>
                <a:uFillTx/>
                <a:latin typeface="Times New Roman"/>
              </a:endParaRPr>
            </a:p>
          </p:txBody>
        </p:sp>
      </p:grpSp>
      <p:sp>
        <p:nvSpPr>
          <p:cNvPr id="762" name=""/>
          <p:cNvSpPr/>
          <p:nvPr/>
        </p:nvSpPr>
        <p:spPr>
          <a:xfrm>
            <a:off x="2239560" y="6095160"/>
            <a:ext cx="443160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NEM</a:t>
            </a:r>
            <a:r>
              <a:rPr b="0" lang="en-AU" sz="2000" strike="noStrike" u="none">
                <a:solidFill>
                  <a:srgbClr val="ffffff"/>
                </a:solidFill>
                <a:effectLst/>
                <a:uFillTx/>
                <a:latin typeface="Times New Roman"/>
              </a:rPr>
              <a:t> </a:t>
            </a:r>
            <a:r>
              <a:rPr b="0" lang="en-AU" sz="2000" strike="noStrike" u="none">
                <a:solidFill>
                  <a:srgbClr val="ffffff"/>
                </a:solidFill>
                <a:effectLst/>
                <a:uFillTx/>
                <a:latin typeface="Arial"/>
              </a:rPr>
              <a:t>commenced 13 December 1998</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63" name="PlaceHolder 1"/>
          <p:cNvSpPr>
            <a:spLocks noGrp="1"/>
          </p:cNvSpPr>
          <p:nvPr>
            <p:ph type="title"/>
          </p:nvPr>
        </p:nvSpPr>
        <p:spPr>
          <a:xfrm>
            <a:off x="685800" y="-36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Deregulation Process in Australia</a:t>
            </a:r>
            <a:endParaRPr b="1" lang="en-US" sz="3000" strike="noStrike" u="none">
              <a:solidFill>
                <a:srgbClr val="ffff00"/>
              </a:solidFill>
              <a:effectLst/>
              <a:uFillTx/>
              <a:latin typeface="Arial"/>
            </a:endParaRPr>
          </a:p>
        </p:txBody>
      </p:sp>
      <p:sp>
        <p:nvSpPr>
          <p:cNvPr id="764" name="PlaceHolder 2"/>
          <p:cNvSpPr>
            <a:spLocks noGrp="1"/>
          </p:cNvSpPr>
          <p:nvPr>
            <p:ph/>
          </p:nvPr>
        </p:nvSpPr>
        <p:spPr>
          <a:xfrm>
            <a:off x="76320" y="1218960"/>
            <a:ext cx="9067680" cy="5187960"/>
          </a:xfrm>
          <a:prstGeom prst="rect">
            <a:avLst/>
          </a:prstGeom>
          <a:noFill/>
          <a:ln w="0">
            <a:noFill/>
          </a:ln>
        </p:spPr>
        <p:txBody>
          <a:bodyPr lIns="90000" rIns="90000" tIns="46800" bIns="4680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Vertical Disaggregation</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state Governments of New South Wales (NSW), Victoria (VIC), South Australia (SA) and Queensland (QLD) each disaggregated their vertically integrated transmission, distribution, and generation businesses commencing in 1995 with VIC.</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VIC has completely privatised its business, SA is currently privatising by way of 97 year leases.</a:t>
            </a:r>
            <a:endParaRPr b="1" lang="en-US" sz="2000" strike="noStrike" u="none">
              <a:solidFill>
                <a:srgbClr val="ffffff"/>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Phased Implementation of a National Market</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National Electricity Market (NEM) was phased in over a period of 12 to 18 months commencing in May 1997 with the linking of the wholesale VIC and NSW markets.  The NEM currently groups the States of VIC, NSW and SA into a single market.  QLD is scheduled to join the NEM in 2001. Tasmania could be linked sometime after that.</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65" name="PlaceHolder 1"/>
          <p:cNvSpPr>
            <a:spLocks noGrp="1"/>
          </p:cNvSpPr>
          <p:nvPr>
            <p:ph/>
          </p:nvPr>
        </p:nvSpPr>
        <p:spPr>
          <a:xfrm>
            <a:off x="609120" y="990360"/>
            <a:ext cx="8077320" cy="5181480"/>
          </a:xfrm>
          <a:prstGeom prst="rect">
            <a:avLst/>
          </a:prstGeom>
          <a:noFill/>
          <a:ln w="0">
            <a:noFill/>
          </a:ln>
        </p:spPr>
        <p:txBody>
          <a:bodyPr lIns="90000" rIns="90000" tIns="46800" bIns="4680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Operation of the Wholesale Market</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All physical electricity is traded through a wholesale pool with the spot pool price determined through a bidding process</a:t>
            </a:r>
            <a:endParaRPr b="1" lang="en-US" sz="2000" strike="noStrike" u="none">
              <a:solidFill>
                <a:srgbClr val="ffffff"/>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Introduction of Retail Competition</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NSW, VIC, QLD and SA have each implemented a staged deregulation of their electricity retail markets.  Once contestable, end-users will have the option of buying their electricity wholesale (through the pool) or from the retailer of choice</a:t>
            </a:r>
            <a:endParaRPr b="1" lang="en-US" sz="2000" strike="noStrike" u="none">
              <a:solidFill>
                <a:srgbClr val="ffffff"/>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OTC Market</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There is an active market for over the counter financial derivatives.  In addition, the Sydney Futures Exchange has an exchange trading one month futures contracts</a:t>
            </a:r>
            <a:endParaRPr b="1" lang="en-US" sz="2000" strike="noStrike" u="none">
              <a:solidFill>
                <a:srgbClr val="ffffff"/>
              </a:solidFill>
              <a:effectLst/>
              <a:uFillTx/>
              <a:latin typeface="Arial"/>
            </a:endParaRPr>
          </a:p>
          <a:p>
            <a:pPr lvl="1" marL="743040" indent="0" algn="ctr">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p:txBody>
      </p:sp>
      <p:sp>
        <p:nvSpPr>
          <p:cNvPr id="766" name="PlaceHolder 2"/>
          <p:cNvSpPr>
            <a:spLocks noGrp="1"/>
          </p:cNvSpPr>
          <p:nvPr>
            <p:ph type="title"/>
          </p:nvPr>
        </p:nvSpPr>
        <p:spPr>
          <a:xfrm>
            <a:off x="685800" y="-36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Deregulation Process in Australia (2)</a:t>
            </a:r>
            <a:endParaRPr b="1" lang="en-US" sz="3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67" name="PlaceHolder 1"/>
          <p:cNvSpPr>
            <a:spLocks noGrp="1"/>
          </p:cNvSpPr>
          <p:nvPr>
            <p:ph type="title"/>
          </p:nvPr>
        </p:nvSpPr>
        <p:spPr>
          <a:xfrm>
            <a:off x="761760" y="-360"/>
            <a:ext cx="77706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Operation of Wholesale Market</a:t>
            </a:r>
            <a:endParaRPr b="1" lang="en-US" sz="3000" strike="noStrike" u="none">
              <a:solidFill>
                <a:srgbClr val="ffff00"/>
              </a:solidFill>
              <a:effectLst/>
              <a:uFillTx/>
              <a:latin typeface="Arial"/>
            </a:endParaRPr>
          </a:p>
        </p:txBody>
      </p:sp>
      <p:sp>
        <p:nvSpPr>
          <p:cNvPr id="768" name="PlaceHolder 2"/>
          <p:cNvSpPr>
            <a:spLocks noGrp="1"/>
          </p:cNvSpPr>
          <p:nvPr>
            <p:ph/>
          </p:nvPr>
        </p:nvSpPr>
        <p:spPr>
          <a:xfrm>
            <a:off x="304920" y="685800"/>
            <a:ext cx="8610480" cy="5943600"/>
          </a:xfrm>
          <a:prstGeom prst="rect">
            <a:avLst/>
          </a:prstGeom>
          <a:noFill/>
          <a:ln w="0">
            <a:noFill/>
          </a:ln>
        </p:spPr>
        <p:txBody>
          <a:bodyPr lIns="90000" rIns="90000" tIns="46800" bIns="46800" anchor="t">
            <a:normAutofit lnSpcReduction="9999"/>
          </a:bodyPr>
          <a:p>
            <a:pPr marL="343080" indent="-343080">
              <a:lnSpc>
                <a:spcPct val="13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Open Bid Process</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spot electricity pool price is determined through a bidding process.</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Retailers, contestable customers and generators lodge their bids for the purchase and supply of power.</a:t>
            </a:r>
            <a:endParaRPr b="1" lang="en-US" sz="2000" strike="noStrike" u="none">
              <a:solidFill>
                <a:srgbClr val="ffffff"/>
              </a:solidFill>
              <a:effectLst/>
              <a:uFillTx/>
              <a:latin typeface="Arial"/>
            </a:endParaRPr>
          </a:p>
          <a:p>
            <a:pPr marL="343080" indent="-343080">
              <a:lnSpc>
                <a:spcPct val="130000"/>
              </a:lnSpc>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Price Bands</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Generators enter a bid price for the supply of a specified quantity of electricity consisting of up to 10 price bands for the generator’s assets in ascending order of price.</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quantity offered in each price band can differ for each half hour period of the day.</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bid price remains the same for the entire trading day.</a:t>
            </a:r>
            <a:endParaRPr b="1" lang="en-US" sz="20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Half Hour Spot Price</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The spot price in each half hour settlement period is set at the bid price of the last generator dispatched to clear the market.</a:t>
            </a:r>
            <a:endParaRPr b="1" lang="en-US" sz="2000" strike="noStrike" u="none">
              <a:solidFill>
                <a:srgbClr val="ffffff"/>
              </a:solidFill>
              <a:effectLst/>
              <a:uFillTx/>
              <a:latin typeface="Arial"/>
            </a:endParaRPr>
          </a:p>
          <a:p>
            <a:pPr lvl="1" marL="743040" indent="-285840">
              <a:spcBef>
                <a:spcPts val="499"/>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2000" strike="noStrike" u="none">
                <a:solidFill>
                  <a:srgbClr val="ffffff"/>
                </a:solidFill>
                <a:effectLst/>
                <a:uFillTx/>
                <a:latin typeface="Arial"/>
              </a:rPr>
              <a:t>Generators and dispatchable loads are scheduled on the basis of their bid quantities and prices.</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69" name="PlaceHolder 1"/>
          <p:cNvSpPr>
            <a:spLocks noGrp="1"/>
          </p:cNvSpPr>
          <p:nvPr>
            <p:ph type="title"/>
          </p:nvPr>
        </p:nvSpPr>
        <p:spPr>
          <a:xfrm>
            <a:off x="838080" y="0"/>
            <a:ext cx="7770960" cy="533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Regulatory Environment</a:t>
            </a:r>
            <a:endParaRPr b="1" lang="en-US" sz="3000" strike="noStrike" u="none">
              <a:solidFill>
                <a:srgbClr val="ffff00"/>
              </a:solidFill>
              <a:effectLst/>
              <a:uFillTx/>
              <a:latin typeface="Arial"/>
            </a:endParaRPr>
          </a:p>
        </p:txBody>
      </p:sp>
      <p:sp>
        <p:nvSpPr>
          <p:cNvPr id="770" name="PlaceHolder 2"/>
          <p:cNvSpPr>
            <a:spLocks noGrp="1"/>
          </p:cNvSpPr>
          <p:nvPr>
            <p:ph/>
          </p:nvPr>
        </p:nvSpPr>
        <p:spPr>
          <a:xfrm>
            <a:off x="685440" y="609480"/>
            <a:ext cx="8077320" cy="6096240"/>
          </a:xfrm>
          <a:prstGeom prst="rect">
            <a:avLst/>
          </a:prstGeom>
          <a:noFill/>
          <a:ln w="0">
            <a:noFill/>
          </a:ln>
        </p:spPr>
        <p:txBody>
          <a:bodyPr lIns="90000" rIns="90000" tIns="46800" bIns="46800" anchor="t">
            <a:normAutofit/>
          </a:bodyPr>
          <a:p>
            <a:pPr marL="343080" indent="-343080">
              <a:lnSpc>
                <a:spcPct val="12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Market Conduct</a:t>
            </a:r>
            <a:endParaRPr b="1" lang="en-US" sz="1800" strike="noStrike" u="none">
              <a:solidFill>
                <a:srgbClr val="ffffff"/>
              </a:solidFill>
              <a:effectLst/>
              <a:uFillTx/>
              <a:latin typeface="Arial"/>
            </a:endParaRPr>
          </a:p>
          <a:p>
            <a:pPr lvl="1" marL="743040" indent="-285840">
              <a:lnSpc>
                <a:spcPct val="120000"/>
              </a:lnSpc>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Australian Competition and Consumer Commission (ACCC) oversees market conduct by participants and monitors prices</a:t>
            </a:r>
            <a:endParaRPr b="1" lang="en-US" sz="1800" strike="noStrike" u="none">
              <a:solidFill>
                <a:srgbClr val="ffffff"/>
              </a:solidFill>
              <a:effectLst/>
              <a:uFillTx/>
              <a:latin typeface="Arial"/>
            </a:endParaRPr>
          </a:p>
          <a:p>
            <a:pPr marL="343080" indent="-343080">
              <a:lnSpc>
                <a:spcPct val="12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Cross Ownership</a:t>
            </a:r>
            <a:endParaRPr b="1" lang="en-US" sz="1800" strike="noStrike" u="none">
              <a:solidFill>
                <a:srgbClr val="ffffff"/>
              </a:solidFill>
              <a:effectLst/>
              <a:uFillTx/>
              <a:latin typeface="Arial"/>
            </a:endParaRPr>
          </a:p>
          <a:p>
            <a:pPr lvl="1" marL="743040" indent="-285840">
              <a:lnSpc>
                <a:spcPct val="120000"/>
              </a:lnSpc>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Cross-ownership or any acquisition that will lessen competition is regulated by the ACCC and state based regulators</a:t>
            </a:r>
            <a:endParaRPr b="1" lang="en-US" sz="1800" strike="noStrike" u="none">
              <a:solidFill>
                <a:srgbClr val="ffffff"/>
              </a:solidFill>
              <a:effectLst/>
              <a:uFillTx/>
              <a:latin typeface="Arial"/>
            </a:endParaRPr>
          </a:p>
          <a:p>
            <a:pPr marL="343080" indent="-343080">
              <a:lnSpc>
                <a:spcPct val="12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Market Administration</a:t>
            </a:r>
            <a:endParaRPr b="1" lang="en-US" sz="1800" strike="noStrike" u="none">
              <a:solidFill>
                <a:srgbClr val="ffffff"/>
              </a:solidFill>
              <a:effectLst/>
              <a:uFillTx/>
              <a:latin typeface="Arial"/>
            </a:endParaRPr>
          </a:p>
          <a:p>
            <a:pPr lvl="1" marL="743040" indent="-285840">
              <a:lnSpc>
                <a:spcPct val="120000"/>
              </a:lnSpc>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National Electricity Market Management Company (NEMMCO), established by participating States, operates and administers the spot market, facilitates trading in the short term future market, facilitates an exchange for inter-regional hedge contracts, and manages day to day operation of the network and system security</a:t>
            </a:r>
            <a:endParaRPr b="1" lang="en-US" sz="1800" strike="noStrike" u="none">
              <a:solidFill>
                <a:srgbClr val="ffffff"/>
              </a:solidFill>
              <a:effectLst/>
              <a:uFillTx/>
              <a:latin typeface="Arial"/>
            </a:endParaRPr>
          </a:p>
          <a:p>
            <a:pPr marL="343080" indent="-343080">
              <a:lnSpc>
                <a:spcPct val="120000"/>
              </a:lnSpc>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Market Regulation</a:t>
            </a:r>
            <a:endParaRPr b="1" lang="en-US" sz="1800" strike="noStrike" u="none">
              <a:solidFill>
                <a:srgbClr val="ffffff"/>
              </a:solidFill>
              <a:effectLst/>
              <a:uFillTx/>
              <a:latin typeface="Arial"/>
            </a:endParaRPr>
          </a:p>
          <a:p>
            <a:pPr lvl="1" marL="743040" indent="-285840">
              <a:lnSpc>
                <a:spcPct val="120000"/>
              </a:lnSpc>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1800" strike="noStrike" u="none">
                <a:solidFill>
                  <a:srgbClr val="ffffff"/>
                </a:solidFill>
                <a:effectLst/>
                <a:uFillTx/>
                <a:latin typeface="Arial"/>
              </a:rPr>
              <a:t>The National Electricity Code Administrator (NECA) regulates the market and access regime through monitoring and reporting on compliance with the Code, enforcing the Code, providing dispute resolution procedures, and managing changes to the Code</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71" name="PlaceHolder 1"/>
          <p:cNvSpPr>
            <a:spLocks noGrp="1"/>
          </p:cNvSpPr>
          <p:nvPr>
            <p:ph type="title"/>
          </p:nvPr>
        </p:nvSpPr>
        <p:spPr>
          <a:xfrm>
            <a:off x="609480" y="24379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Key Lessons</a:t>
            </a:r>
            <a:endParaRPr b="1" lang="en-US" sz="4000" strike="noStrike" u="none">
              <a:solidFill>
                <a:srgbClr val="ffff00"/>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772" name="PlaceHolder 1"/>
          <p:cNvSpPr>
            <a:spLocks noGrp="1"/>
          </p:cNvSpPr>
          <p:nvPr>
            <p:ph type="title"/>
          </p:nvPr>
        </p:nvSpPr>
        <p:spPr>
          <a:xfrm>
            <a:off x="380520" y="380880"/>
            <a:ext cx="8458200" cy="6098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Key Lessons from International Experience</a:t>
            </a:r>
            <a:endParaRPr b="1" lang="en-US" sz="3000" strike="noStrike" u="none">
              <a:solidFill>
                <a:srgbClr val="ffff00"/>
              </a:solidFill>
              <a:effectLst/>
              <a:uFillTx/>
              <a:latin typeface="Arial"/>
            </a:endParaRPr>
          </a:p>
        </p:txBody>
      </p:sp>
      <p:sp>
        <p:nvSpPr>
          <p:cNvPr id="773" name="PlaceHolder 2"/>
          <p:cNvSpPr>
            <a:spLocks noGrp="1"/>
          </p:cNvSpPr>
          <p:nvPr>
            <p:ph/>
          </p:nvPr>
        </p:nvSpPr>
        <p:spPr>
          <a:xfrm>
            <a:off x="533520" y="1371240"/>
            <a:ext cx="8153280" cy="3352680"/>
          </a:xfrm>
          <a:prstGeom prst="rect">
            <a:avLst/>
          </a:prstGeom>
          <a:noFill/>
          <a:ln w="0">
            <a:noFill/>
          </a:ln>
        </p:spPr>
        <p:txBody>
          <a:bodyPr lIns="90000" rIns="90000" tIns="46800" bIns="46800" anchor="t">
            <a:normAutofit fontScale="70000" lnSpcReduction="19999"/>
          </a:bodyPr>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Industry structure is key to success</a:t>
            </a:r>
            <a:endParaRPr b="1" lang="en-US" sz="24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equal and fair access to delivery facilities</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effective competition between many counterparties to produce power and to supply power to consumers  </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excellent arrangements for wholesale trading</a:t>
            </a:r>
            <a:br>
              <a:rPr sz="2000"/>
            </a:br>
            <a:r>
              <a:rPr b="1" lang="en-US" sz="2000" strike="noStrike" u="none">
                <a:solidFill>
                  <a:srgbClr val="ffffff"/>
                </a:solidFill>
                <a:effectLst/>
                <a:uFillTx/>
                <a:latin typeface="Arial"/>
              </a:rPr>
              <a:t> </a:t>
            </a:r>
            <a:endParaRPr b="1" lang="en-US" sz="20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Restructuring is much easier before privatisation than afterwards</a:t>
            </a:r>
            <a:endParaRPr b="1" lang="en-US" sz="2400" strike="noStrike" u="none">
              <a:solidFill>
                <a:srgbClr val="ffffff"/>
              </a:solidFill>
              <a:effectLst/>
              <a:uFillTx/>
              <a:latin typeface="Arial"/>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lnSpc>
                <a:spcPct val="100000"/>
              </a:lnSpc>
              <a:spcBef>
                <a:spcPts val="60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Good regulation is essential:</a:t>
            </a:r>
            <a:endParaRPr b="1" lang="en-US" sz="24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to protect and to promote competition</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to ensure fair access to monopoly facilities</a:t>
            </a:r>
            <a:endParaRPr b="1" lang="en-US" sz="2000" strike="noStrike" u="none">
              <a:solidFill>
                <a:srgbClr val="ffffff"/>
              </a:solidFill>
              <a:effectLst/>
              <a:uFillTx/>
              <a:latin typeface="Arial"/>
            </a:endParaRPr>
          </a:p>
          <a:p>
            <a:pPr lvl="1" marL="743040" indent="-28584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to deliver benefits to consumers</a:t>
            </a:r>
            <a:endParaRPr b="1"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0" y="228240"/>
            <a:ext cx="91440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Ensuring effective competition for consumers</a:t>
            </a:r>
            <a:endParaRPr b="1" lang="en-US" sz="3000" strike="noStrike" u="none">
              <a:solidFill>
                <a:srgbClr val="ffff00"/>
              </a:solidFill>
              <a:effectLst/>
              <a:uFillTx/>
              <a:latin typeface="Arial"/>
            </a:endParaRPr>
          </a:p>
        </p:txBody>
      </p:sp>
      <p:sp>
        <p:nvSpPr>
          <p:cNvPr id="51" name="PlaceHolder 2"/>
          <p:cNvSpPr>
            <a:spLocks noGrp="1"/>
          </p:cNvSpPr>
          <p:nvPr>
            <p:ph/>
          </p:nvPr>
        </p:nvSpPr>
        <p:spPr>
          <a:xfrm>
            <a:off x="685800" y="1447920"/>
            <a:ext cx="3124080" cy="4114800"/>
          </a:xfrm>
          <a:prstGeom prst="rect">
            <a:avLst/>
          </a:prstGeom>
          <a:noFill/>
          <a:ln w="0">
            <a:noFill/>
          </a:ln>
        </p:spPr>
        <p:txBody>
          <a:bodyPr lIns="92160" rIns="92160" tIns="46080" bIns="46080" anchor="t">
            <a:normAutofit fontScale="92500" lnSpcReduction="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ff"/>
                </a:solidFill>
                <a:effectLst/>
                <a:uFillTx/>
                <a:latin typeface="Arial"/>
              </a:rPr>
              <a:t>Structure</a:t>
            </a:r>
            <a:br>
              <a:rPr sz="1800"/>
            </a:b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Many different retailers competing for all customers classes</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Low barriers to entering market</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Fair, equal access to delivery infrastructure and market mechanisms</a:t>
            </a:r>
            <a:endParaRPr b="1" lang="en-US" sz="18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vertical separation</a:t>
            </a:r>
            <a:endParaRPr b="1" lang="en-US" sz="1300" strike="noStrike" u="none">
              <a:solidFill>
                <a:srgbClr val="ffffff"/>
              </a:solidFill>
              <a:effectLst/>
              <a:uFillTx/>
              <a:latin typeface="Arial"/>
            </a:endParaRPr>
          </a:p>
          <a:p>
            <a:pPr lvl="1" marL="743040" indent="-285840">
              <a:spcBef>
                <a:spcPts val="326"/>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independent system/market operators</a:t>
            </a:r>
            <a:endParaRPr b="1" lang="en-US" sz="1300" strike="noStrike" u="none">
              <a:solidFill>
                <a:srgbClr val="ffffff"/>
              </a:solidFill>
              <a:effectLst/>
              <a:uFillTx/>
              <a:latin typeface="Arial"/>
            </a:endParaRPr>
          </a:p>
        </p:txBody>
      </p:sp>
      <p:sp>
        <p:nvSpPr>
          <p:cNvPr id="52" name="PlaceHolder 3"/>
          <p:cNvSpPr>
            <a:spLocks noGrp="1"/>
          </p:cNvSpPr>
          <p:nvPr>
            <p:ph/>
          </p:nvPr>
        </p:nvSpPr>
        <p:spPr>
          <a:xfrm>
            <a:off x="5334120" y="1447920"/>
            <a:ext cx="3047760" cy="4114800"/>
          </a:xfrm>
          <a:prstGeom prst="rect">
            <a:avLst/>
          </a:prstGeom>
          <a:noFill/>
          <a:ln w="0">
            <a:noFill/>
          </a:ln>
        </p:spPr>
        <p:txBody>
          <a:bodyPr lIns="92160" rIns="92160" tIns="46080" bIns="46080" anchor="t">
            <a:normAutofit fontScale="92500" lnSpcReduction="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ff"/>
                </a:solidFill>
                <a:effectLst/>
                <a:uFillTx/>
                <a:latin typeface="Arial"/>
              </a:rPr>
              <a:t>Outcomes</a:t>
            </a:r>
            <a:br>
              <a:rPr sz="1800"/>
            </a:b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Prices reflect the efficient costs of supplying electricity to consumers</a:t>
            </a:r>
            <a:br>
              <a:rPr sz="1800"/>
            </a:b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Customers can choose from a wide range of product offerings</a:t>
            </a:r>
            <a:endParaRPr b="1" lang="en-US" sz="1800" strike="noStrike" u="none">
              <a:solidFill>
                <a:srgbClr val="ffffff"/>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Customers get tariffs and contracts which suit their needs</a:t>
            </a:r>
            <a:endParaRPr b="1" lang="en-US" sz="1800" strike="noStrike" u="none">
              <a:solidFill>
                <a:srgbClr val="ffffff"/>
              </a:solidFill>
              <a:effectLst/>
              <a:uFillTx/>
              <a:latin typeface="Arial"/>
            </a:endParaRPr>
          </a:p>
        </p:txBody>
      </p:sp>
      <p:sp>
        <p:nvSpPr>
          <p:cNvPr id="53" name=""/>
          <p:cNvSpPr/>
          <p:nvPr/>
        </p:nvSpPr>
        <p:spPr>
          <a:xfrm>
            <a:off x="3963960" y="2897280"/>
            <a:ext cx="1216080" cy="1977840"/>
          </a:xfrm>
          <a:prstGeom prst="rightArrow">
            <a:avLst>
              <a:gd name="adj1" fmla="val 50000"/>
              <a:gd name="adj2" fmla="val 25009"/>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228600" y="151920"/>
            <a:ext cx="96012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Arial"/>
              </a:rPr>
              <a:t>Efficient wholesale markets manage risk efficiently</a:t>
            </a:r>
            <a:endParaRPr b="1" lang="en-US" sz="2800" strike="noStrike" u="none">
              <a:solidFill>
                <a:srgbClr val="ffff00"/>
              </a:solidFill>
              <a:effectLst/>
              <a:uFillTx/>
              <a:latin typeface="Arial"/>
            </a:endParaRPr>
          </a:p>
        </p:txBody>
      </p:sp>
      <p:sp>
        <p:nvSpPr>
          <p:cNvPr id="55" name="PlaceHolder 2"/>
          <p:cNvSpPr>
            <a:spLocks noGrp="1"/>
          </p:cNvSpPr>
          <p:nvPr>
            <p:ph/>
          </p:nvPr>
        </p:nvSpPr>
        <p:spPr>
          <a:xfrm>
            <a:off x="151920" y="685800"/>
            <a:ext cx="3886200" cy="4114800"/>
          </a:xfrm>
          <a:prstGeom prst="rect">
            <a:avLst/>
          </a:prstGeom>
          <a:noFill/>
          <a:ln w="0">
            <a:noFill/>
          </a:ln>
        </p:spPr>
        <p:txBody>
          <a:bodyPr lIns="92160" rIns="92160" tIns="46080" bIns="46080" anchor="t">
            <a:normAutofit fontScale="92500" lnSpcReduction="1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ff"/>
                </a:solidFill>
                <a:effectLst/>
                <a:uFillTx/>
                <a:latin typeface="Arial"/>
              </a:rPr>
              <a:t>Structure</a:t>
            </a:r>
            <a:br>
              <a:rPr sz="1800"/>
            </a:b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Many counterparties on all sides of market</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Access to delivery networks</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Effective competition upstream and downstream </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Excellent trading mechanisms</a:t>
            </a:r>
            <a:endParaRPr b="1" lang="en-US" sz="1800" strike="noStrike" u="none">
              <a:solidFill>
                <a:srgbClr val="ffffff"/>
              </a:solidFill>
              <a:effectLst/>
              <a:uFillTx/>
              <a:latin typeface="Arial"/>
            </a:endParaRPr>
          </a:p>
          <a:p>
            <a:pPr lvl="1" marL="743040" indent="-285840">
              <a:spcBef>
                <a:spcPts val="400"/>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open to all players</a:t>
            </a:r>
            <a:endParaRPr b="1" lang="en-US" sz="1600" strike="noStrike" u="none">
              <a:solidFill>
                <a:srgbClr val="ffffff"/>
              </a:solidFill>
              <a:effectLst/>
              <a:uFillTx/>
              <a:latin typeface="Arial"/>
            </a:endParaRPr>
          </a:p>
          <a:p>
            <a:pPr lvl="1" marL="743040" indent="-285840">
              <a:spcBef>
                <a:spcPts val="400"/>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few restrictions</a:t>
            </a:r>
            <a:endParaRPr b="1" lang="en-US" sz="1600" strike="noStrike" u="none">
              <a:solidFill>
                <a:srgbClr val="ffffff"/>
              </a:solidFill>
              <a:effectLst/>
              <a:uFillTx/>
              <a:latin typeface="Arial"/>
            </a:endParaRPr>
          </a:p>
          <a:p>
            <a:pPr lvl="1" marL="743040" indent="-285840">
              <a:spcBef>
                <a:spcPts val="400"/>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transparent</a:t>
            </a:r>
            <a:endParaRPr b="1" lang="en-US" sz="1600" strike="noStrike" u="none">
              <a:solidFill>
                <a:srgbClr val="ffffff"/>
              </a:solidFill>
              <a:effectLst/>
              <a:uFillTx/>
              <a:latin typeface="Arial"/>
            </a:endParaRPr>
          </a:p>
        </p:txBody>
      </p:sp>
      <p:sp>
        <p:nvSpPr>
          <p:cNvPr id="56" name="PlaceHolder 3"/>
          <p:cNvSpPr>
            <a:spLocks noGrp="1"/>
          </p:cNvSpPr>
          <p:nvPr>
            <p:ph/>
          </p:nvPr>
        </p:nvSpPr>
        <p:spPr>
          <a:xfrm>
            <a:off x="4876560" y="685440"/>
            <a:ext cx="4190760" cy="5638680"/>
          </a:xfrm>
          <a:prstGeom prst="rect">
            <a:avLst/>
          </a:prstGeom>
          <a:noFill/>
          <a:ln w="0">
            <a:noFill/>
          </a:ln>
        </p:spPr>
        <p:txBody>
          <a:bodyPr lIns="92160" rIns="92160" tIns="46080" bIns="4608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ff"/>
                </a:solidFill>
                <a:effectLst/>
                <a:uFillTx/>
                <a:latin typeface="Arial"/>
              </a:rPr>
              <a:t>Outcomes</a:t>
            </a:r>
            <a:endParaRPr b="1" lang="en-US" sz="1800" strike="noStrike" u="none">
              <a:solidFill>
                <a:srgbClr val="ffffff"/>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Volatile wholesale prices reflect market fundamentals</a:t>
            </a:r>
            <a:br>
              <a:rPr sz="1800"/>
            </a:b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Wide range of contracts meeting  diverse generator, retailer and customer needs</a:t>
            </a:r>
            <a:endParaRPr b="1" lang="en-US" sz="1800" strike="noStrike" u="none">
              <a:solidFill>
                <a:srgbClr val="ffffff"/>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Market transparency and confidence allows forward price discovery</a:t>
            </a:r>
            <a:br>
              <a:rPr sz="1800"/>
            </a:br>
            <a:r>
              <a:rPr b="1" lang="en-US" sz="1800" strike="noStrike" u="none">
                <a:solidFill>
                  <a:srgbClr val="ffffff"/>
                </a:solidFill>
                <a:effectLst/>
                <a:uFillTx/>
                <a:latin typeface="Arial"/>
              </a:rPr>
              <a:t> </a:t>
            </a:r>
            <a:endParaRPr b="1" lang="en-US" sz="1800" strike="noStrike" u="none">
              <a:solidFill>
                <a:srgbClr val="ffffff"/>
              </a:solidFill>
              <a:effectLst/>
              <a:uFillTx/>
              <a:latin typeface="Arial"/>
            </a:endParaRPr>
          </a:p>
          <a:p>
            <a:pPr marL="343080" indent="-343080">
              <a:spcBef>
                <a:spcPts val="451"/>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Efficient decision making is rewarded</a:t>
            </a:r>
            <a:endParaRPr b="1" lang="en-US" sz="18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lower costs of operation, maintenance and investment</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lower risk-management costs</a:t>
            </a:r>
            <a:endParaRPr b="1" lang="en-US" sz="1500" strike="noStrike" u="none">
              <a:solidFill>
                <a:srgbClr val="ffffff"/>
              </a:solidFill>
              <a:effectLst/>
              <a:uFillTx/>
              <a:latin typeface="Arial"/>
            </a:endParaRPr>
          </a:p>
          <a:p>
            <a:pPr lvl="1" marL="743040" indent="-285840">
              <a:spcBef>
                <a:spcPts val="374"/>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lower prices to consumers</a:t>
            </a:r>
            <a:endParaRPr b="1" lang="en-US" sz="1500" strike="noStrike" u="none">
              <a:solidFill>
                <a:srgbClr val="ffffff"/>
              </a:solidFill>
              <a:effectLst/>
              <a:uFillTx/>
              <a:latin typeface="Arial"/>
            </a:endParaRPr>
          </a:p>
        </p:txBody>
      </p:sp>
      <p:sp>
        <p:nvSpPr>
          <p:cNvPr id="57" name=""/>
          <p:cNvSpPr/>
          <p:nvPr/>
        </p:nvSpPr>
        <p:spPr>
          <a:xfrm>
            <a:off x="4191120" y="2516040"/>
            <a:ext cx="608040" cy="1901880"/>
          </a:xfrm>
          <a:prstGeom prst="rightArrow">
            <a:avLst>
              <a:gd name="adj1" fmla="val 49917"/>
              <a:gd name="adj2" fmla="val 48824"/>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3805200" y="2163600"/>
            <a:ext cx="1546200" cy="860760"/>
          </a:xfrm>
          <a:prstGeom prst="rect">
            <a:avLst/>
          </a:prstGeom>
          <a:noFill/>
          <a:ln w="0">
            <a:noFill/>
          </a:ln>
        </p:spPr>
      </p:pic>
      <p:sp>
        <p:nvSpPr>
          <p:cNvPr id="59" name="PlaceHolder 1"/>
          <p:cNvSpPr>
            <a:spLocks noGrp="1"/>
          </p:cNvSpPr>
          <p:nvPr>
            <p:ph type="title"/>
          </p:nvPr>
        </p:nvSpPr>
        <p:spPr>
          <a:xfrm>
            <a:off x="380880" y="-360"/>
            <a:ext cx="876312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IPPs opportunities also expand in competitive markets</a:t>
            </a:r>
            <a:endParaRPr b="1" lang="en-US" sz="3000" strike="noStrike" u="none">
              <a:solidFill>
                <a:srgbClr val="ffff00"/>
              </a:solidFill>
              <a:effectLst/>
              <a:uFillTx/>
              <a:latin typeface="Arial"/>
            </a:endParaRPr>
          </a:p>
        </p:txBody>
      </p:sp>
      <p:sp>
        <p:nvSpPr>
          <p:cNvPr id="60" name=""/>
          <p:cNvSpPr/>
          <p:nvPr/>
        </p:nvSpPr>
        <p:spPr>
          <a:xfrm>
            <a:off x="580320" y="1454040"/>
            <a:ext cx="708120" cy="3974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Fuel</a:t>
            </a:r>
            <a:endParaRPr b="0" lang="en-US" sz="2000" strike="noStrike" u="none">
              <a:solidFill>
                <a:srgbClr val="ffffff"/>
              </a:solidFill>
              <a:effectLst/>
              <a:uFillTx/>
              <a:latin typeface="Times New Roman"/>
            </a:endParaRPr>
          </a:p>
        </p:txBody>
      </p:sp>
      <p:sp>
        <p:nvSpPr>
          <p:cNvPr id="61" name=""/>
          <p:cNvSpPr/>
          <p:nvPr/>
        </p:nvSpPr>
        <p:spPr>
          <a:xfrm>
            <a:off x="3864960" y="1454040"/>
            <a:ext cx="1401480" cy="3974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Generator</a:t>
            </a:r>
            <a:endParaRPr b="0" lang="en-US" sz="2000" strike="noStrike" u="none">
              <a:solidFill>
                <a:srgbClr val="ffffff"/>
              </a:solidFill>
              <a:effectLst/>
              <a:uFillTx/>
              <a:latin typeface="Times New Roman"/>
            </a:endParaRPr>
          </a:p>
        </p:txBody>
      </p:sp>
      <p:sp>
        <p:nvSpPr>
          <p:cNvPr id="62" name=""/>
          <p:cNvSpPr/>
          <p:nvPr/>
        </p:nvSpPr>
        <p:spPr>
          <a:xfrm>
            <a:off x="3890520" y="2282760"/>
            <a:ext cx="135360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Traditional</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“IPP”</a:t>
            </a:r>
            <a:endParaRPr b="0" lang="en-US" sz="1800" strike="noStrike" u="none">
              <a:solidFill>
                <a:srgbClr val="ffffff"/>
              </a:solidFill>
              <a:effectLst/>
              <a:uFillTx/>
              <a:latin typeface="Times New Roman"/>
            </a:endParaRPr>
          </a:p>
        </p:txBody>
      </p:sp>
      <p:pic>
        <p:nvPicPr>
          <p:cNvPr id="63" name="" descr=""/>
          <p:cNvPicPr/>
          <p:nvPr/>
        </p:nvPicPr>
        <p:blipFill>
          <a:blip r:embed="rId2"/>
          <a:stretch/>
        </p:blipFill>
        <p:spPr>
          <a:xfrm>
            <a:off x="162000" y="2163600"/>
            <a:ext cx="1546200" cy="860760"/>
          </a:xfrm>
          <a:prstGeom prst="rect">
            <a:avLst/>
          </a:prstGeom>
          <a:noFill/>
          <a:ln w="0">
            <a:noFill/>
          </a:ln>
        </p:spPr>
      </p:pic>
      <p:sp>
        <p:nvSpPr>
          <p:cNvPr id="64" name=""/>
          <p:cNvSpPr/>
          <p:nvPr/>
        </p:nvSpPr>
        <p:spPr>
          <a:xfrm>
            <a:off x="7635960" y="1454040"/>
            <a:ext cx="1203120" cy="3974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Supplier</a:t>
            </a:r>
            <a:endParaRPr b="0" lang="en-US" sz="2000" strike="noStrike" u="none">
              <a:solidFill>
                <a:srgbClr val="ffffff"/>
              </a:solidFill>
              <a:effectLst/>
              <a:uFillTx/>
              <a:latin typeface="Times New Roman"/>
            </a:endParaRPr>
          </a:p>
        </p:txBody>
      </p:sp>
      <p:pic>
        <p:nvPicPr>
          <p:cNvPr id="65" name="" descr=""/>
          <p:cNvPicPr/>
          <p:nvPr/>
        </p:nvPicPr>
        <p:blipFill>
          <a:blip r:embed="rId3"/>
          <a:stretch/>
        </p:blipFill>
        <p:spPr>
          <a:xfrm>
            <a:off x="7464600" y="2163600"/>
            <a:ext cx="1546200" cy="860760"/>
          </a:xfrm>
          <a:prstGeom prst="rect">
            <a:avLst/>
          </a:prstGeom>
          <a:noFill/>
          <a:ln w="0">
            <a:noFill/>
          </a:ln>
        </p:spPr>
      </p:pic>
      <p:sp>
        <p:nvSpPr>
          <p:cNvPr id="66" name=""/>
          <p:cNvSpPr/>
          <p:nvPr/>
        </p:nvSpPr>
        <p:spPr>
          <a:xfrm>
            <a:off x="7594200" y="2387520"/>
            <a:ext cx="126432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Monopoly</a:t>
            </a:r>
            <a:endParaRPr b="0" lang="en-US" sz="1800" strike="noStrike" u="none">
              <a:solidFill>
                <a:srgbClr val="ffffff"/>
              </a:solidFill>
              <a:effectLst/>
              <a:uFillTx/>
              <a:latin typeface="Times New Roman"/>
            </a:endParaRPr>
          </a:p>
        </p:txBody>
      </p:sp>
      <p:sp>
        <p:nvSpPr>
          <p:cNvPr id="67" name=""/>
          <p:cNvSpPr/>
          <p:nvPr/>
        </p:nvSpPr>
        <p:spPr>
          <a:xfrm>
            <a:off x="283680" y="2387520"/>
            <a:ext cx="126432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Monopoly</a:t>
            </a:r>
            <a:endParaRPr b="0" lang="en-US" sz="1800" strike="noStrike" u="none">
              <a:solidFill>
                <a:srgbClr val="ffffff"/>
              </a:solidFill>
              <a:effectLst/>
              <a:uFillTx/>
              <a:latin typeface="Times New Roman"/>
            </a:endParaRPr>
          </a:p>
        </p:txBody>
      </p:sp>
      <p:pic>
        <p:nvPicPr>
          <p:cNvPr id="68" name="" descr=""/>
          <p:cNvPicPr/>
          <p:nvPr/>
        </p:nvPicPr>
        <p:blipFill>
          <a:blip r:embed="rId4"/>
          <a:stretch/>
        </p:blipFill>
        <p:spPr>
          <a:xfrm>
            <a:off x="3805200" y="4321080"/>
            <a:ext cx="1546200" cy="860400"/>
          </a:xfrm>
          <a:prstGeom prst="rect">
            <a:avLst/>
          </a:prstGeom>
          <a:noFill/>
          <a:ln w="0">
            <a:noFill/>
          </a:ln>
        </p:spPr>
      </p:pic>
      <p:sp>
        <p:nvSpPr>
          <p:cNvPr id="69" name=""/>
          <p:cNvSpPr/>
          <p:nvPr/>
        </p:nvSpPr>
        <p:spPr>
          <a:xfrm>
            <a:off x="3928320" y="4440240"/>
            <a:ext cx="127764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Merchant</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Generator</a:t>
            </a:r>
            <a:endParaRPr b="0" lang="en-US" sz="1800" strike="noStrike" u="none">
              <a:solidFill>
                <a:srgbClr val="ffffff"/>
              </a:solidFill>
              <a:effectLst/>
              <a:uFillTx/>
              <a:latin typeface="Times New Roman"/>
            </a:endParaRPr>
          </a:p>
        </p:txBody>
      </p:sp>
      <p:pic>
        <p:nvPicPr>
          <p:cNvPr id="70" name="" descr=""/>
          <p:cNvPicPr/>
          <p:nvPr/>
        </p:nvPicPr>
        <p:blipFill>
          <a:blip r:embed="rId5"/>
          <a:stretch/>
        </p:blipFill>
        <p:spPr>
          <a:xfrm>
            <a:off x="162000" y="4321080"/>
            <a:ext cx="1546200" cy="860400"/>
          </a:xfrm>
          <a:prstGeom prst="rect">
            <a:avLst/>
          </a:prstGeom>
          <a:noFill/>
          <a:ln w="0">
            <a:noFill/>
          </a:ln>
        </p:spPr>
      </p:pic>
      <p:pic>
        <p:nvPicPr>
          <p:cNvPr id="71" name="" descr=""/>
          <p:cNvPicPr/>
          <p:nvPr/>
        </p:nvPicPr>
        <p:blipFill>
          <a:blip r:embed="rId6"/>
          <a:stretch/>
        </p:blipFill>
        <p:spPr>
          <a:xfrm>
            <a:off x="7464600" y="4321080"/>
            <a:ext cx="1546200" cy="860400"/>
          </a:xfrm>
          <a:prstGeom prst="rect">
            <a:avLst/>
          </a:prstGeom>
          <a:noFill/>
          <a:ln w="0">
            <a:noFill/>
          </a:ln>
        </p:spPr>
      </p:pic>
      <p:sp>
        <p:nvSpPr>
          <p:cNvPr id="72" name=""/>
          <p:cNvSpPr/>
          <p:nvPr/>
        </p:nvSpPr>
        <p:spPr>
          <a:xfrm>
            <a:off x="7479720" y="4545000"/>
            <a:ext cx="149328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Competitive</a:t>
            </a:r>
            <a:endParaRPr b="0" lang="en-US" sz="1800" strike="noStrike" u="none">
              <a:solidFill>
                <a:srgbClr val="ffffff"/>
              </a:solidFill>
              <a:effectLst/>
              <a:uFillTx/>
              <a:latin typeface="Times New Roman"/>
            </a:endParaRPr>
          </a:p>
        </p:txBody>
      </p:sp>
      <p:sp>
        <p:nvSpPr>
          <p:cNvPr id="73" name=""/>
          <p:cNvSpPr/>
          <p:nvPr/>
        </p:nvSpPr>
        <p:spPr>
          <a:xfrm>
            <a:off x="169560" y="4545000"/>
            <a:ext cx="1493280" cy="3668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Competitive</a:t>
            </a:r>
            <a:endParaRPr b="0" lang="en-US" sz="1800" strike="noStrike" u="none">
              <a:solidFill>
                <a:srgbClr val="ffffff"/>
              </a:solidFill>
              <a:effectLst/>
              <a:uFillTx/>
              <a:latin typeface="Times New Roman"/>
            </a:endParaRPr>
          </a:p>
        </p:txBody>
      </p:sp>
      <p:sp>
        <p:nvSpPr>
          <p:cNvPr id="74" name=""/>
          <p:cNvSpPr/>
          <p:nvPr/>
        </p:nvSpPr>
        <p:spPr>
          <a:xfrm>
            <a:off x="1986120" y="2513160"/>
            <a:ext cx="1504800" cy="120600"/>
          </a:xfrm>
          <a:prstGeom prst="rightArrow">
            <a:avLst>
              <a:gd name="adj1" fmla="val 50000"/>
              <a:gd name="adj2" fmla="val 312056"/>
            </a:avLst>
          </a:prstGeom>
          <a:solidFill>
            <a:srgbClr val="009900"/>
          </a:solidFill>
          <a:ln w="12600">
            <a:solidFill>
              <a:srgbClr val="ffffff"/>
            </a:solidFill>
            <a:miter/>
          </a:ln>
        </p:spPr>
        <p:style>
          <a:lnRef idx="0"/>
          <a:fillRef idx="0"/>
          <a:effectRef idx="0"/>
          <a:fontRef idx="minor"/>
        </p:style>
        <p:txBody>
          <a:bodyPr wrap="none" lIns="90000" rIns="90000" tIns="13680" bIns="13680" anchor="ctr">
            <a:noAutofit/>
          </a:bodyPr>
          <a:p>
            <a:endParaRPr b="0" lang="en-US" sz="2400" strike="noStrike" u="none">
              <a:solidFill>
                <a:srgbClr val="ffffff"/>
              </a:solidFill>
              <a:effectLst/>
              <a:uFillTx/>
              <a:latin typeface="Times New Roman"/>
            </a:endParaRPr>
          </a:p>
        </p:txBody>
      </p:sp>
      <p:sp>
        <p:nvSpPr>
          <p:cNvPr id="75" name=""/>
          <p:cNvSpPr/>
          <p:nvPr/>
        </p:nvSpPr>
        <p:spPr>
          <a:xfrm>
            <a:off x="5654520" y="2513160"/>
            <a:ext cx="1505160" cy="120600"/>
          </a:xfrm>
          <a:prstGeom prst="rightArrow">
            <a:avLst>
              <a:gd name="adj1" fmla="val 50000"/>
              <a:gd name="adj2" fmla="val 312130"/>
            </a:avLst>
          </a:prstGeom>
          <a:solidFill>
            <a:srgbClr val="009900"/>
          </a:solidFill>
          <a:ln w="12600">
            <a:solidFill>
              <a:srgbClr val="ffffff"/>
            </a:solidFill>
            <a:miter/>
          </a:ln>
        </p:spPr>
        <p:style>
          <a:lnRef idx="0"/>
          <a:fillRef idx="0"/>
          <a:effectRef idx="0"/>
          <a:fontRef idx="minor"/>
        </p:style>
        <p:txBody>
          <a:bodyPr wrap="none" lIns="90000" rIns="90000" tIns="13680" bIns="13680" anchor="ctr">
            <a:noAutofit/>
          </a:bodyPr>
          <a:p>
            <a:endParaRPr b="0" lang="en-US" sz="2400" strike="noStrike" u="none">
              <a:solidFill>
                <a:srgbClr val="ffffff"/>
              </a:solidFill>
              <a:effectLst/>
              <a:uFillTx/>
              <a:latin typeface="Times New Roman"/>
            </a:endParaRPr>
          </a:p>
        </p:txBody>
      </p:sp>
      <p:grpSp>
        <p:nvGrpSpPr>
          <p:cNvPr id="76" name=""/>
          <p:cNvGrpSpPr/>
          <p:nvPr/>
        </p:nvGrpSpPr>
        <p:grpSpPr>
          <a:xfrm>
            <a:off x="5548320" y="4664160"/>
            <a:ext cx="1676520" cy="133200"/>
            <a:chOff x="5548320" y="4664160"/>
            <a:chExt cx="1676520" cy="133200"/>
          </a:xfrm>
        </p:grpSpPr>
        <p:sp>
          <p:nvSpPr>
            <p:cNvPr id="77" name=""/>
            <p:cNvSpPr/>
            <p:nvPr/>
          </p:nvSpPr>
          <p:spPr>
            <a:xfrm>
              <a:off x="5548320" y="4664160"/>
              <a:ext cx="1676520" cy="133200"/>
            </a:xfrm>
            <a:custGeom>
              <a:avLst/>
              <a:gdLst/>
              <a:ahLst/>
              <a:rect l="l" t="t" r="r" b="b"/>
              <a:pathLst>
                <a:path w="1056" h="84">
                  <a:moveTo>
                    <a:pt x="0" y="41"/>
                  </a:moveTo>
                  <a:lnTo>
                    <a:pt x="211" y="83"/>
                  </a:lnTo>
                  <a:lnTo>
                    <a:pt x="211" y="62"/>
                  </a:lnTo>
                  <a:lnTo>
                    <a:pt x="844" y="62"/>
                  </a:lnTo>
                  <a:lnTo>
                    <a:pt x="844" y="83"/>
                  </a:lnTo>
                  <a:lnTo>
                    <a:pt x="1055" y="41"/>
                  </a:lnTo>
                  <a:lnTo>
                    <a:pt x="844" y="0"/>
                  </a:lnTo>
                  <a:lnTo>
                    <a:pt x="844" y="21"/>
                  </a:lnTo>
                  <a:lnTo>
                    <a:pt x="211" y="21"/>
                  </a:lnTo>
                  <a:lnTo>
                    <a:pt x="211" y="0"/>
                  </a:lnTo>
                  <a:lnTo>
                    <a:pt x="0" y="41"/>
                  </a:lnTo>
                </a:path>
              </a:pathLst>
            </a:custGeom>
            <a:solidFill>
              <a:srgbClr val="009900"/>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8" name=""/>
            <p:cNvSpPr/>
            <p:nvPr/>
          </p:nvSpPr>
          <p:spPr>
            <a:xfrm>
              <a:off x="5794200" y="4722480"/>
              <a:ext cx="1182960" cy="14040"/>
            </a:xfrm>
            <a:prstGeom prst="rect">
              <a:avLst/>
            </a:prstGeom>
            <a:noFill/>
            <a:ln w="0">
              <a:noFill/>
            </a:ln>
          </p:spPr>
          <p:style>
            <a:lnRef idx="0"/>
            <a:fillRef idx="0"/>
            <a:effectRef idx="0"/>
            <a:fontRef idx="minor"/>
          </p:style>
          <p:txBody>
            <a:bodyPr wrap="none" lIns="92160" rIns="92160" tIns="-32040" bIns="-320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pSp>
      <p:grpSp>
        <p:nvGrpSpPr>
          <p:cNvPr id="79" name=""/>
          <p:cNvGrpSpPr/>
          <p:nvPr/>
        </p:nvGrpSpPr>
        <p:grpSpPr>
          <a:xfrm>
            <a:off x="1932120" y="4664160"/>
            <a:ext cx="1676160" cy="133200"/>
            <a:chOff x="1932120" y="4664160"/>
            <a:chExt cx="1676160" cy="133200"/>
          </a:xfrm>
        </p:grpSpPr>
        <p:sp>
          <p:nvSpPr>
            <p:cNvPr id="80" name=""/>
            <p:cNvSpPr/>
            <p:nvPr/>
          </p:nvSpPr>
          <p:spPr>
            <a:xfrm>
              <a:off x="1932120" y="4664160"/>
              <a:ext cx="1676160" cy="133200"/>
            </a:xfrm>
            <a:custGeom>
              <a:avLst/>
              <a:gdLst/>
              <a:ahLst/>
              <a:rect l="l" t="t" r="r" b="b"/>
              <a:pathLst>
                <a:path w="1056" h="84">
                  <a:moveTo>
                    <a:pt x="0" y="41"/>
                  </a:moveTo>
                  <a:lnTo>
                    <a:pt x="211" y="83"/>
                  </a:lnTo>
                  <a:lnTo>
                    <a:pt x="211" y="62"/>
                  </a:lnTo>
                  <a:lnTo>
                    <a:pt x="844" y="62"/>
                  </a:lnTo>
                  <a:lnTo>
                    <a:pt x="844" y="83"/>
                  </a:lnTo>
                  <a:lnTo>
                    <a:pt x="1055" y="41"/>
                  </a:lnTo>
                  <a:lnTo>
                    <a:pt x="844" y="0"/>
                  </a:lnTo>
                  <a:lnTo>
                    <a:pt x="844" y="21"/>
                  </a:lnTo>
                  <a:lnTo>
                    <a:pt x="211" y="21"/>
                  </a:lnTo>
                  <a:lnTo>
                    <a:pt x="211" y="0"/>
                  </a:lnTo>
                  <a:lnTo>
                    <a:pt x="0" y="41"/>
                  </a:lnTo>
                </a:path>
              </a:pathLst>
            </a:custGeom>
            <a:solidFill>
              <a:srgbClr val="009900"/>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1" name=""/>
            <p:cNvSpPr/>
            <p:nvPr/>
          </p:nvSpPr>
          <p:spPr>
            <a:xfrm>
              <a:off x="2178000" y="4722480"/>
              <a:ext cx="1182600" cy="14040"/>
            </a:xfrm>
            <a:prstGeom prst="rect">
              <a:avLst/>
            </a:prstGeom>
            <a:noFill/>
            <a:ln w="0">
              <a:noFill/>
            </a:ln>
          </p:spPr>
          <p:style>
            <a:lnRef idx="0"/>
            <a:fillRef idx="0"/>
            <a:effectRef idx="0"/>
            <a:fontRef idx="minor"/>
          </p:style>
          <p:txBody>
            <a:bodyPr wrap="none" lIns="92160" rIns="92160" tIns="-32040" bIns="-320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pSp>
      <p:sp>
        <p:nvSpPr>
          <p:cNvPr id="82" name=""/>
          <p:cNvSpPr/>
          <p:nvPr/>
        </p:nvSpPr>
        <p:spPr>
          <a:xfrm>
            <a:off x="774720" y="3205080"/>
            <a:ext cx="258840" cy="965160"/>
          </a:xfrm>
          <a:prstGeom prst="downArrow">
            <a:avLst>
              <a:gd name="adj1" fmla="val 50000"/>
              <a:gd name="adj2" fmla="val 93254"/>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3" name=""/>
          <p:cNvSpPr/>
          <p:nvPr/>
        </p:nvSpPr>
        <p:spPr>
          <a:xfrm>
            <a:off x="4425840" y="3205080"/>
            <a:ext cx="258840" cy="965160"/>
          </a:xfrm>
          <a:prstGeom prst="downArrow">
            <a:avLst>
              <a:gd name="adj1" fmla="val 50000"/>
              <a:gd name="adj2" fmla="val 93254"/>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4" name=""/>
          <p:cNvSpPr/>
          <p:nvPr/>
        </p:nvSpPr>
        <p:spPr>
          <a:xfrm>
            <a:off x="8129520" y="3205080"/>
            <a:ext cx="258840" cy="965160"/>
          </a:xfrm>
          <a:prstGeom prst="downArrow">
            <a:avLst>
              <a:gd name="adj1" fmla="val 50000"/>
              <a:gd name="adj2" fmla="val 93254"/>
            </a:avLst>
          </a:prstGeom>
          <a:solidFill>
            <a:srgbClr val="ffffff"/>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5" name=""/>
          <p:cNvSpPr/>
          <p:nvPr/>
        </p:nvSpPr>
        <p:spPr>
          <a:xfrm>
            <a:off x="2076120" y="2624040"/>
            <a:ext cx="131508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Long-term</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contract</a:t>
            </a:r>
            <a:endParaRPr b="0" lang="en-US" sz="1800" strike="noStrike" u="none">
              <a:solidFill>
                <a:srgbClr val="ffffff"/>
              </a:solidFill>
              <a:effectLst/>
              <a:uFillTx/>
              <a:latin typeface="Times New Roman"/>
            </a:endParaRPr>
          </a:p>
        </p:txBody>
      </p:sp>
      <p:sp>
        <p:nvSpPr>
          <p:cNvPr id="86" name=""/>
          <p:cNvSpPr/>
          <p:nvPr/>
        </p:nvSpPr>
        <p:spPr>
          <a:xfrm>
            <a:off x="5711400" y="2624040"/>
            <a:ext cx="131508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Long-term</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contract</a:t>
            </a:r>
            <a:endParaRPr b="0" lang="en-US" sz="1800" strike="noStrike" u="none">
              <a:solidFill>
                <a:srgbClr val="ffffff"/>
              </a:solidFill>
              <a:effectLst/>
              <a:uFillTx/>
              <a:latin typeface="Times New Roman"/>
            </a:endParaRPr>
          </a:p>
        </p:txBody>
      </p:sp>
      <p:sp>
        <p:nvSpPr>
          <p:cNvPr id="87" name=""/>
          <p:cNvSpPr/>
          <p:nvPr/>
        </p:nvSpPr>
        <p:spPr>
          <a:xfrm>
            <a:off x="2255400" y="5068800"/>
            <a:ext cx="95976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Active</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trading</a:t>
            </a:r>
            <a:endParaRPr b="0" lang="en-US" sz="1800" strike="noStrike" u="none">
              <a:solidFill>
                <a:srgbClr val="ffffff"/>
              </a:solidFill>
              <a:effectLst/>
              <a:uFillTx/>
              <a:latin typeface="Times New Roman"/>
            </a:endParaRPr>
          </a:p>
        </p:txBody>
      </p:sp>
      <p:sp>
        <p:nvSpPr>
          <p:cNvPr id="88" name=""/>
          <p:cNvSpPr/>
          <p:nvPr/>
        </p:nvSpPr>
        <p:spPr>
          <a:xfrm>
            <a:off x="5914800" y="5068800"/>
            <a:ext cx="95976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Active </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trading</a:t>
            </a:r>
            <a:endParaRPr b="0" lang="en-US" sz="1800" strike="noStrike" u="none">
              <a:solidFill>
                <a:srgbClr val="ffffff"/>
              </a:solidFill>
              <a:effectLst/>
              <a:uFillTx/>
              <a:latin typeface="Times New Roman"/>
            </a:endParaRPr>
          </a:p>
        </p:txBody>
      </p:sp>
      <p:sp>
        <p:nvSpPr>
          <p:cNvPr id="89" name=""/>
          <p:cNvSpPr/>
          <p:nvPr/>
        </p:nvSpPr>
        <p:spPr>
          <a:xfrm>
            <a:off x="669240" y="6095160"/>
            <a:ext cx="750708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00"/>
                </a:solidFill>
                <a:effectLst/>
                <a:uFillTx/>
                <a:latin typeface="Arial"/>
              </a:rPr>
              <a:t>Increased trading opportunities makes market more efficient</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66"/>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304560"/>
            <a:ext cx="7772400" cy="6094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Summary: key success factors</a:t>
            </a:r>
            <a:endParaRPr b="1" lang="en-US" sz="3000" strike="noStrike" u="none">
              <a:solidFill>
                <a:srgbClr val="ffff00"/>
              </a:solidFill>
              <a:effectLst/>
              <a:uFillTx/>
              <a:latin typeface="Arial"/>
            </a:endParaRPr>
          </a:p>
        </p:txBody>
      </p:sp>
      <p:sp>
        <p:nvSpPr>
          <p:cNvPr id="91" name="PlaceHolder 2"/>
          <p:cNvSpPr>
            <a:spLocks noGrp="1"/>
          </p:cNvSpPr>
          <p:nvPr>
            <p:ph/>
          </p:nvPr>
        </p:nvSpPr>
        <p:spPr>
          <a:xfrm>
            <a:off x="762120" y="1371600"/>
            <a:ext cx="7772400" cy="4495680"/>
          </a:xfrm>
          <a:prstGeom prst="rect">
            <a:avLst/>
          </a:prstGeom>
          <a:noFill/>
          <a:ln w="0">
            <a:noFill/>
          </a:ln>
        </p:spPr>
        <p:txBody>
          <a:bodyPr lIns="92160" rIns="92160" tIns="46080" bIns="46080" anchor="t">
            <a:normAutofit/>
          </a:bodyPr>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Development of effective competition in generation, wholesale and retail ensures lower costs and meets customers’ needs</a:t>
            </a:r>
            <a:endParaRPr b="1" lang="en-US" sz="2000" strike="noStrike" u="none">
              <a:solidFill>
                <a:srgbClr val="ffffff"/>
              </a:solidFill>
              <a:effectLst/>
              <a:uFillTx/>
              <a:latin typeface="Arial"/>
            </a:endParaRPr>
          </a:p>
          <a:p>
            <a:pPr lvl="1" marL="743040" indent="0">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Access to</a:t>
            </a:r>
            <a:r>
              <a:rPr b="0" lang="en-US" sz="2000" strike="noStrike" u="none">
                <a:solidFill>
                  <a:srgbClr val="ffffff"/>
                </a:solidFill>
                <a:effectLst/>
                <a:uFillTx/>
                <a:latin typeface="Arial"/>
              </a:rPr>
              <a:t> </a:t>
            </a:r>
            <a:r>
              <a:rPr b="1" lang="en-US" sz="2000" strike="noStrike" u="none">
                <a:solidFill>
                  <a:srgbClr val="ffffff"/>
                </a:solidFill>
                <a:effectLst/>
                <a:uFillTx/>
                <a:latin typeface="Arial"/>
              </a:rPr>
              <a:t>monopoly delivery infrastructure is essential</a:t>
            </a:r>
            <a:endParaRPr b="1" lang="en-US" sz="2000" strike="noStrike" u="none">
              <a:solidFill>
                <a:srgbClr val="ffffff"/>
              </a:solidFill>
              <a:effectLst/>
              <a:uFillTx/>
              <a:latin typeface="Arial"/>
            </a:endParaRPr>
          </a:p>
          <a:p>
            <a:pPr lvl="1" marL="743040" indent="-285840">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clearly defined terms of equal access</a:t>
            </a:r>
            <a:endParaRPr b="1" lang="en-US" sz="1800" strike="noStrike" u="none">
              <a:solidFill>
                <a:srgbClr val="ffffff"/>
              </a:solidFill>
              <a:effectLst/>
              <a:uFillTx/>
              <a:latin typeface="Arial"/>
            </a:endParaRPr>
          </a:p>
          <a:p>
            <a:pPr lvl="1" marL="743040" indent="-285840">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no discrimination between competing market participants</a:t>
            </a:r>
            <a:endParaRPr b="1" lang="en-US" sz="1800" strike="noStrike" u="none">
              <a:solidFill>
                <a:srgbClr val="ffffff"/>
              </a:solidFill>
              <a:effectLst/>
              <a:uFillTx/>
              <a:latin typeface="Arial"/>
            </a:endParaRPr>
          </a:p>
          <a:p>
            <a:pPr lvl="1" marL="743040" indent="-285840">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fair and efficient price</a:t>
            </a:r>
            <a:endParaRPr b="1" lang="en-US" sz="1800" strike="noStrike" u="none">
              <a:solidFill>
                <a:srgbClr val="ffffff"/>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marL="343080" indent="-343080">
              <a:spcBef>
                <a:spcPts val="499"/>
              </a:spcBef>
              <a:buClr>
                <a:srgbClr val="ffcc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Legal and regulatory context</a:t>
            </a:r>
            <a:endParaRPr b="1" lang="en-US" sz="2000" strike="noStrike" u="none">
              <a:solidFill>
                <a:srgbClr val="ffffff"/>
              </a:solidFill>
              <a:effectLst/>
              <a:uFillTx/>
              <a:latin typeface="Arial"/>
            </a:endParaRPr>
          </a:p>
          <a:p>
            <a:pPr lvl="1" marL="743040" indent="-285840">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laws clearly setting out competitive framework</a:t>
            </a:r>
            <a:endParaRPr b="1" lang="en-US" sz="1800" strike="noStrike" u="none">
              <a:solidFill>
                <a:srgbClr val="ffffff"/>
              </a:solidFill>
              <a:effectLst/>
              <a:uFillTx/>
              <a:latin typeface="Arial"/>
            </a:endParaRPr>
          </a:p>
          <a:p>
            <a:pPr lvl="1" marL="743040" indent="-285840">
              <a:spcBef>
                <a:spcPts val="45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regulation to promote and protect competition and ensure efficient, fair access to remaining monopoly services</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2793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1998-04-20T05:39:18Z</dcterms:created>
  <dc:creator>Leanne Young</dc:creator>
  <dc:description/>
  <dc:language>en-US</dc:language>
  <cp:lastModifiedBy>Enron Office User</cp:lastModifiedBy>
  <cp:lastPrinted>1999-07-16T12:35:01Z</cp:lastPrinted>
  <dcterms:modified xsi:type="dcterms:W3CDTF">1999-07-16T14:17:41Z</dcterms:modified>
  <cp:revision>40</cp:revision>
  <dc:subject/>
  <dc:title>Competitive Electricity Markets: Lessons from England and Wales</dc:title>
</cp:coreProperties>
</file>