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7.wmf" ContentType="image/x-wmf"/>
  <Override PartName="/ppt/media/image16.wmf" ContentType="image/x-wmf"/>
  <Override PartName="/ppt/media/image24.png" ContentType="image/png"/>
  <Override PartName="/ppt/media/image23.png" ContentType="image/png"/>
  <Override PartName="/ppt/media/image22.png" ContentType="image/png"/>
  <Override PartName="/ppt/media/image10.png" ContentType="image/png"/>
  <Override PartName="/ppt/media/image21.wmf" ContentType="image/x-wmf"/>
  <Override PartName="/ppt/media/image19.wmf" ContentType="image/x-wmf"/>
  <Override PartName="/ppt/media/image1.wmf" ContentType="image/x-wmf"/>
  <Override PartName="/ppt/media/image11.png" ContentType="image/png"/>
  <Override PartName="/ppt/media/image2.png" ContentType="image/png"/>
  <Override PartName="/ppt/media/image5.wmf" ContentType="image/x-wmf"/>
  <Override PartName="/ppt/media/image14.wmf" ContentType="image/x-wmf"/>
  <Override PartName="/ppt/media/image6.wmf" ContentType="image/x-wmf"/>
  <Override PartName="/ppt/media/image1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0288588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920080" y="6550200"/>
            <a:ext cx="12607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MC-WhyDidThis-0301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1.png"/><Relationship Id="rId4" Type="http://schemas.openxmlformats.org/officeDocument/2006/relationships/image" Target="../media/image11.png"/><Relationship Id="rId5" Type="http://schemas.openxmlformats.org/officeDocument/2006/relationships/image" Target="../media/image11.png"/><Relationship Id="rId6" Type="http://schemas.openxmlformats.org/officeDocument/2006/relationships/image" Target="../media/image11.png"/><Relationship Id="rId7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8.wmf"/><Relationship Id="rId5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3.png"/><Relationship Id="rId6" Type="http://schemas.openxmlformats.org/officeDocument/2006/relationships/image" Target="../media/image23.png"/><Relationship Id="rId7" Type="http://schemas.openxmlformats.org/officeDocument/2006/relationships/image" Target="../media/image23.png"/><Relationship Id="rId8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5.wmf"/><Relationship Id="rId9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672840" y="182520"/>
            <a:ext cx="8945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Did U.S. Natural Gas Production Decrease?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Trillion Cubic Feet)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571760" y="1220760"/>
            <a:ext cx="7094520" cy="64404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17460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Declining oil and gas prices led producers to cut spending, lowering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production in 1998 and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442880" y="6323040"/>
            <a:ext cx="707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Dept. of Energy, Natural Gas Monthly, Table 5 and Mo. Energy Review Table 9.1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2239920" y="3762360"/>
          <a:ext cx="6862680" cy="2487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39920" y="3762360"/>
                    <a:ext cx="6862680" cy="248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"/>
          <p:cNvSpPr/>
          <p:nvPr/>
        </p:nvSpPr>
        <p:spPr>
          <a:xfrm>
            <a:off x="3071880" y="3946680"/>
            <a:ext cx="927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18.9 Tcf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194000" y="4056120"/>
            <a:ext cx="9273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18.7 Tcf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303880" y="4091040"/>
            <a:ext cx="927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18.6 Tcf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415200" y="3594240"/>
            <a:ext cx="927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19.1 Tcf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973240" y="4917960"/>
            <a:ext cx="9273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$2.32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118040" y="5281560"/>
            <a:ext cx="927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$1.94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286240" y="5029200"/>
            <a:ext cx="9273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$2.17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392880" y="4289400"/>
            <a:ext cx="927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$3.60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340080" y="5207040"/>
            <a:ext cx="1104840" cy="479520"/>
          </a:xfrm>
          <a:prstGeom prst="line">
            <a:avLst/>
          </a:prstGeom>
          <a:ln w="2844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4451400" y="5376600"/>
            <a:ext cx="1208160" cy="306360"/>
          </a:xfrm>
          <a:prstGeom prst="line">
            <a:avLst/>
          </a:prstGeom>
          <a:ln w="2844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654360" y="3292560"/>
            <a:ext cx="1160640" cy="569880"/>
          </a:xfrm>
          <a:prstGeom prst="line">
            <a:avLst/>
          </a:prstGeom>
          <a:ln w="2844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V="1">
            <a:off x="4797360" y="3556080"/>
            <a:ext cx="1376280" cy="304560"/>
          </a:xfrm>
          <a:prstGeom prst="line">
            <a:avLst/>
          </a:prstGeom>
          <a:ln w="2844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6149880" y="3200040"/>
            <a:ext cx="887400" cy="368280"/>
          </a:xfrm>
          <a:prstGeom prst="line">
            <a:avLst/>
          </a:prstGeom>
          <a:ln w="2844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059280" y="3032280"/>
            <a:ext cx="927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$19.04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441680" y="3443400"/>
            <a:ext cx="9273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$12.52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410080" y="3267000"/>
            <a:ext cx="9273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$17.51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588000" y="2930400"/>
            <a:ext cx="9273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$28.40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697120" y="5087880"/>
            <a:ext cx="372960" cy="1800"/>
          </a:xfrm>
          <a:prstGeom prst="line">
            <a:avLst/>
          </a:prstGeom>
          <a:ln w="9360">
            <a:solidFill>
              <a:srgbClr val="095ba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720880" y="3825720"/>
            <a:ext cx="373320" cy="1800"/>
          </a:xfrm>
          <a:prstGeom prst="line">
            <a:avLst/>
          </a:prstGeom>
          <a:ln w="9360">
            <a:solidFill>
              <a:srgbClr val="095ba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047600" y="3502080"/>
            <a:ext cx="1814760" cy="92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$Barrel Average Refiners Crude Oil 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117440" y="3446640"/>
            <a:ext cx="1589400" cy="688680"/>
          </a:xfrm>
          <a:prstGeom prst="ellipse">
            <a:avLst/>
          </a:prstGeom>
          <a:noFill/>
          <a:ln w="381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08080" y="4656240"/>
            <a:ext cx="1589040" cy="725400"/>
          </a:xfrm>
          <a:prstGeom prst="ellipse">
            <a:avLst/>
          </a:prstGeom>
          <a:noFill/>
          <a:ln w="381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103400" y="4670280"/>
            <a:ext cx="1623960" cy="92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$Mcf Average U.S.Wellhead    Natural Gas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5629320" y="4640040"/>
            <a:ext cx="1352520" cy="742680"/>
          </a:xfrm>
          <a:prstGeom prst="line">
            <a:avLst/>
          </a:prstGeom>
          <a:ln w="2844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6923160" y="4155840"/>
            <a:ext cx="971640" cy="517320"/>
          </a:xfrm>
          <a:prstGeom prst="line">
            <a:avLst/>
          </a:prstGeom>
          <a:ln w="2844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683480" y="3898800"/>
            <a:ext cx="927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$5.00E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688000" y="3478320"/>
            <a:ext cx="2874960" cy="650880"/>
          </a:xfrm>
          <a:custGeom>
            <a:avLst/>
            <a:gdLst/>
            <a:ahLst/>
            <a:rect l="l" t="t" r="r" b="b"/>
            <a:pathLst>
              <a:path w="1588" h="410">
                <a:moveTo>
                  <a:pt x="1588" y="180"/>
                </a:moveTo>
                <a:cubicBezTo>
                  <a:pt x="1417" y="156"/>
                  <a:pt x="813" y="0"/>
                  <a:pt x="548" y="38"/>
                </a:cubicBezTo>
                <a:cubicBezTo>
                  <a:pt x="283" y="76"/>
                  <a:pt x="114" y="333"/>
                  <a:pt x="0" y="410"/>
                </a:cubicBezTo>
              </a:path>
            </a:pathLst>
          </a:custGeom>
          <a:noFill/>
          <a:ln w="28440">
            <a:solidFill>
              <a:srgbClr val="fe000c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508960" y="3382920"/>
            <a:ext cx="1395360" cy="734400"/>
          </a:xfrm>
          <a:prstGeom prst="rect">
            <a:avLst/>
          </a:prstGeom>
          <a:solidFill>
            <a:srgbClr val="fe000c"/>
          </a:solidFill>
          <a:ln w="936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Supply Decrease As Prices Fall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"/>
          <p:cNvSpPr/>
          <p:nvPr/>
        </p:nvSpPr>
        <p:spPr>
          <a:xfrm>
            <a:off x="1482120" y="12600"/>
            <a:ext cx="75477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Did California’s Electricity Situation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Go From Normal to Shortfall?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654200" y="4849920"/>
            <a:ext cx="136368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Up Rigid Mandatory Supply    Pool w/ No Long Term Contracting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249720" y="4832280"/>
            <a:ext cx="13636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Slow to add new power plants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633920" y="4827600"/>
            <a:ext cx="136368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 of state power exports cutback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262640" y="4802040"/>
            <a:ext cx="136368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gas prices for power plant fuel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965920" y="4818240"/>
            <a:ext cx="136368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demand exceeds supplies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rot="5400000">
            <a:off x="5294160" y="-2142360"/>
            <a:ext cx="542880" cy="711000"/>
          </a:xfrm>
          <a:prstGeom prst="rightArrow">
            <a:avLst>
              <a:gd name="adj1" fmla="val 50000"/>
              <a:gd name="adj2" fmla="val 25000"/>
            </a:avLst>
          </a:prstGeom>
          <a:blipFill rotWithShape="0">
            <a:blip r:embed="rId1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rot="5375400">
            <a:off x="804600" y="2575080"/>
            <a:ext cx="2993760" cy="1104840"/>
          </a:xfrm>
          <a:prstGeom prst="rightArrow">
            <a:avLst>
              <a:gd name="adj1" fmla="val 50000"/>
              <a:gd name="adj2" fmla="val 67742"/>
            </a:avLst>
          </a:prstGeom>
          <a:blipFill rotWithShape="0">
            <a:blip r:embed="rId2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rot="5375400">
            <a:off x="2450880" y="2594160"/>
            <a:ext cx="2993760" cy="1105200"/>
          </a:xfrm>
          <a:prstGeom prst="rightArrow">
            <a:avLst>
              <a:gd name="adj1" fmla="val 50000"/>
              <a:gd name="adj2" fmla="val 67720"/>
            </a:avLst>
          </a:prstGeom>
          <a:blipFill rotWithShape="0">
            <a:blip r:embed="rId3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rot="5375400">
            <a:off x="3871440" y="2549520"/>
            <a:ext cx="2993760" cy="1104840"/>
          </a:xfrm>
          <a:prstGeom prst="rightArrow">
            <a:avLst>
              <a:gd name="adj1" fmla="val 50000"/>
              <a:gd name="adj2" fmla="val 67742"/>
            </a:avLst>
          </a:prstGeom>
          <a:blipFill rotWithShape="0">
            <a:blip r:embed="rId4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rot="5375400">
            <a:off x="5182920" y="2571840"/>
            <a:ext cx="2993760" cy="1104840"/>
          </a:xfrm>
          <a:prstGeom prst="rightArrow">
            <a:avLst>
              <a:gd name="adj1" fmla="val 50000"/>
              <a:gd name="adj2" fmla="val 67742"/>
            </a:avLst>
          </a:prstGeom>
          <a:blipFill rotWithShape="0">
            <a:blip r:embed="rId5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rot="5375400">
            <a:off x="6405120" y="2554920"/>
            <a:ext cx="2993760" cy="1104840"/>
          </a:xfrm>
          <a:prstGeom prst="rightArrow">
            <a:avLst>
              <a:gd name="adj1" fmla="val 50000"/>
              <a:gd name="adj2" fmla="val 67742"/>
            </a:avLst>
          </a:prstGeom>
          <a:blipFill rotWithShape="0">
            <a:blip r:embed="rId6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"/>
          <p:cNvSpPr/>
          <p:nvPr/>
        </p:nvSpPr>
        <p:spPr>
          <a:xfrm>
            <a:off x="621720" y="182520"/>
            <a:ext cx="907236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Has Electricity Demand Growth in California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Outpaced Electricity Generation Capacity?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Megawatts)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442880" y="6323040"/>
            <a:ext cx="707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California Energy Commission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7" name=""/>
          <p:cNvGrpSpPr/>
          <p:nvPr/>
        </p:nvGrpSpPr>
        <p:grpSpPr>
          <a:xfrm>
            <a:off x="1805040" y="1593720"/>
            <a:ext cx="8056440" cy="4750920"/>
            <a:chOff x="1805040" y="1593720"/>
            <a:chExt cx="8056440" cy="4750920"/>
          </a:xfrm>
        </p:grpSpPr>
        <p:sp>
          <p:nvSpPr>
            <p:cNvPr id="208" name=""/>
            <p:cNvSpPr/>
            <p:nvPr/>
          </p:nvSpPr>
          <p:spPr>
            <a:xfrm flipV="1">
              <a:off x="2205000" y="1736280"/>
              <a:ext cx="4680000" cy="2413080"/>
            </a:xfrm>
            <a:prstGeom prst="line">
              <a:avLst/>
            </a:prstGeom>
            <a:ln w="38160">
              <a:solidFill>
                <a:srgbClr val="fe000c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1805040" y="2135160"/>
              <a:ext cx="6680160" cy="644040"/>
            </a:xfrm>
            <a:prstGeom prst="roundRect">
              <a:avLst>
                <a:gd name="adj" fmla="val 16667"/>
              </a:avLst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54000" indent="-54000">
                <a:lnSpc>
                  <a:spcPct val="100000"/>
                </a:lnSpc>
                <a:buClr>
                  <a:srgbClr val="095ba6"/>
                </a:buClr>
                <a:buFont typeface="Arial"/>
                <a:buChar char="•"/>
                <a:tabLst>
                  <a:tab algn="l" pos="117360"/>
                  <a:tab algn="l" pos="235080"/>
                  <a:tab algn="l" pos="352440"/>
                  <a:tab algn="l" pos="469800"/>
                  <a:tab algn="l" pos="587520"/>
                  <a:tab algn="l" pos="704880"/>
                  <a:tab algn="l" pos="822240"/>
                  <a:tab algn="l" pos="939960"/>
                  <a:tab algn="l" pos="1057320"/>
                  <a:tab algn="l" pos="1174680"/>
                  <a:tab algn="l" pos="1292400"/>
                  <a:tab algn="l" pos="1409760"/>
                  <a:tab algn="l" pos="1527120"/>
                  <a:tab algn="l" pos="1644480"/>
                  <a:tab algn="l" pos="1762200"/>
                  <a:tab algn="l" pos="1879560"/>
                  <a:tab algn="l" pos="1996920"/>
                  <a:tab algn="l" pos="2114640"/>
                  <a:tab algn="l" pos="2232000"/>
                  <a:tab algn="l" pos="234936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Installed capacity has gone down 1,228 MW since 1997 as only 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525 MW were added--compared to 1753 MW shut down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210" name=""/>
            <p:cNvGraphicFramePr/>
            <p:nvPr/>
          </p:nvGraphicFramePr>
          <p:xfrm>
            <a:off x="2054160" y="3225600"/>
            <a:ext cx="5756400" cy="303228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211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2054160" y="3225600"/>
                      <a:ext cx="5756400" cy="30322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212" name=""/>
            <p:cNvSpPr/>
            <p:nvPr/>
          </p:nvSpPr>
          <p:spPr>
            <a:xfrm>
              <a:off x="2640240" y="6037200"/>
              <a:ext cx="577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3890880" y="6037200"/>
              <a:ext cx="577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1998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5173560" y="6018120"/>
              <a:ext cx="577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6442200" y="6018120"/>
              <a:ext cx="577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2719080" y="3255840"/>
              <a:ext cx="726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53,884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033440" y="3313080"/>
              <a:ext cx="726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53,742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5281200" y="3322440"/>
              <a:ext cx="726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53,555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6528960" y="3360600"/>
              <a:ext cx="726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52,656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2322360" y="3814560"/>
              <a:ext cx="5361120" cy="1524240"/>
            </a:xfrm>
            <a:prstGeom prst="line">
              <a:avLst/>
            </a:prstGeom>
            <a:ln w="38160">
              <a:solidFill>
                <a:srgbClr val="fe000c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6869160" y="1593720"/>
              <a:ext cx="2023920" cy="30744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Electricity use grows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7691400" y="5375160"/>
              <a:ext cx="2170080" cy="2923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1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Electricity capacity falls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"/>
          <p:cNvSpPr/>
          <p:nvPr/>
        </p:nvSpPr>
        <p:spPr>
          <a:xfrm>
            <a:off x="1377720" y="206280"/>
            <a:ext cx="7599600" cy="13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Much New Power Generation Capacity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 Construction?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Megawatts)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2252520" y="5659560"/>
            <a:ext cx="5583240" cy="64404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4000" indent="-540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117360"/>
                <a:tab algn="l" pos="235080"/>
                <a:tab algn="l" pos="352440"/>
                <a:tab algn="l" pos="46980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California is slow to add future new power generation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compared to other U.S.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5" name=""/>
          <p:cNvGrpSpPr/>
          <p:nvPr/>
        </p:nvGrpSpPr>
        <p:grpSpPr>
          <a:xfrm>
            <a:off x="1870200" y="1747800"/>
            <a:ext cx="6359400" cy="3724560"/>
            <a:chOff x="1870200" y="1747800"/>
            <a:chExt cx="6359400" cy="3724560"/>
          </a:xfrm>
        </p:grpSpPr>
        <p:graphicFrame>
          <p:nvGraphicFramePr>
            <p:cNvPr id="226" name=""/>
            <p:cNvGraphicFramePr/>
            <p:nvPr/>
          </p:nvGraphicFramePr>
          <p:xfrm>
            <a:off x="1870200" y="1870200"/>
            <a:ext cx="6359400" cy="334944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227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1870200" y="1870200"/>
                      <a:ext cx="6359400" cy="33494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228" name=""/>
            <p:cNvSpPr/>
            <p:nvPr/>
          </p:nvSpPr>
          <p:spPr>
            <a:xfrm>
              <a:off x="2383560" y="4951440"/>
              <a:ext cx="1052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California/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WSCC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3723120" y="4951440"/>
              <a:ext cx="10328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PA/NJ/MD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ECAR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915440" y="4941720"/>
              <a:ext cx="1448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Entergy LA/GA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6314400" y="4951440"/>
              <a:ext cx="15382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U.S. NERC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Region Average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2700360" y="4092480"/>
              <a:ext cx="626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1,028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102200" y="3384360"/>
              <a:ext cx="626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3,141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5478480" y="1747800"/>
              <a:ext cx="626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7,859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935760" y="2690640"/>
              <a:ext cx="626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5,147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"/>
          <p:cNvSpPr/>
          <p:nvPr/>
        </p:nvSpPr>
        <p:spPr>
          <a:xfrm>
            <a:off x="770040" y="276120"/>
            <a:ext cx="8762760" cy="72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California’s Economic Growth Has Outpaced the U.S. GDP Average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7" name=""/>
          <p:cNvGraphicFramePr/>
          <p:nvPr/>
        </p:nvGraphicFramePr>
        <p:xfrm>
          <a:off x="1386000" y="2143080"/>
          <a:ext cx="7466040" cy="365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86000" y="2143080"/>
                    <a:ext cx="7466040" cy="36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9" name=""/>
          <p:cNvSpPr/>
          <p:nvPr/>
        </p:nvSpPr>
        <p:spPr>
          <a:xfrm>
            <a:off x="574560" y="6058080"/>
            <a:ext cx="4693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California Dept. of Commerce, 3/15/01 and U.S. Dept. of Commerce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239920" y="5249880"/>
            <a:ext cx="5859360" cy="717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2535120" y="53420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110120" y="53420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926320" y="5322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604280" y="53038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431440" y="331776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502720" y="398304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4177440" y="394164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150440" y="321480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904720" y="342900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7587720" y="424800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494480" y="2379600"/>
            <a:ext cx="725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8.7%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3140640" y="1197000"/>
            <a:ext cx="400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(GDP in Real 1999 Dollars)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3" name=""/>
          <p:cNvGrpSpPr/>
          <p:nvPr/>
        </p:nvGrpSpPr>
        <p:grpSpPr>
          <a:xfrm>
            <a:off x="2386080" y="2581200"/>
            <a:ext cx="2112480" cy="696600"/>
            <a:chOff x="2386080" y="2581200"/>
            <a:chExt cx="2112480" cy="696600"/>
          </a:xfrm>
        </p:grpSpPr>
        <p:sp>
          <p:nvSpPr>
            <p:cNvPr id="254" name=""/>
            <p:cNvSpPr/>
            <p:nvPr/>
          </p:nvSpPr>
          <p:spPr>
            <a:xfrm>
              <a:off x="2386080" y="2581200"/>
              <a:ext cx="2050920" cy="5079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2576160" y="2628720"/>
              <a:ext cx="1922400" cy="649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U.S. GDP Average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California GDP Average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2520720" y="2717640"/>
              <a:ext cx="88560" cy="7488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080" bIns="28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2520720" y="2881440"/>
              <a:ext cx="97920" cy="118800"/>
            </a:xfrm>
            <a:prstGeom prst="diamond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2960" bIns="1296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8" name=""/>
          <p:cNvSpPr/>
          <p:nvPr/>
        </p:nvSpPr>
        <p:spPr>
          <a:xfrm>
            <a:off x="5927040" y="395748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"/>
          <p:cNvSpPr/>
          <p:nvPr/>
        </p:nvSpPr>
        <p:spPr>
          <a:xfrm>
            <a:off x="770040" y="276120"/>
            <a:ext cx="8762760" cy="72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California’s Electricity Demand Growth Has Outpaced the U.S. Average Growth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0" name=""/>
          <p:cNvGraphicFramePr/>
          <p:nvPr/>
        </p:nvGraphicFramePr>
        <p:xfrm>
          <a:off x="1386000" y="2486160"/>
          <a:ext cx="7466040" cy="365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86000" y="2486160"/>
                    <a:ext cx="7466040" cy="365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2" name=""/>
          <p:cNvSpPr/>
          <p:nvPr/>
        </p:nvSpPr>
        <p:spPr>
          <a:xfrm>
            <a:off x="559440" y="6400800"/>
            <a:ext cx="5058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DOE EIA, Mo. Energy Review Table  7.5 and U.S. Dept. of Commerce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428840" y="1438200"/>
            <a:ext cx="7437240" cy="97740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4000" indent="-54000">
              <a:lnSpc>
                <a:spcPct val="115000"/>
              </a:lnSpc>
              <a:buClr>
                <a:srgbClr val="095ba6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California’s electricity demand growth has been at twice the U.S. growth rate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1998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4000" indent="-54000">
              <a:lnSpc>
                <a:spcPct val="115000"/>
              </a:lnSpc>
              <a:buClr>
                <a:srgbClr val="095ba6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This is due to the higher California GDP growth rate which surged since 1998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239920" y="5592600"/>
            <a:ext cx="5859360" cy="717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535120" y="56847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4110120" y="56847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926320" y="56656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604280" y="56466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402640" y="423216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2083680" y="500220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250880" y="5027760"/>
            <a:ext cx="438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4150440" y="419580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5901480" y="501984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717520" y="405612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7587720" y="3848040"/>
            <a:ext cx="58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4.9%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494480" y="2722680"/>
            <a:ext cx="725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7" name=""/>
          <p:cNvGrpSpPr/>
          <p:nvPr/>
        </p:nvGrpSpPr>
        <p:grpSpPr>
          <a:xfrm>
            <a:off x="2243160" y="3078000"/>
            <a:ext cx="2112480" cy="507960"/>
            <a:chOff x="2243160" y="3078000"/>
            <a:chExt cx="2112480" cy="507960"/>
          </a:xfrm>
        </p:grpSpPr>
        <p:sp>
          <p:nvSpPr>
            <p:cNvPr id="278" name=""/>
            <p:cNvSpPr/>
            <p:nvPr/>
          </p:nvSpPr>
          <p:spPr>
            <a:xfrm>
              <a:off x="2243160" y="3078000"/>
              <a:ext cx="2050920" cy="5079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2433240" y="3125520"/>
              <a:ext cx="192240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U.S. Electricity Demand Growth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California Electricity Growth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2377800" y="3214440"/>
              <a:ext cx="88560" cy="7488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080" bIns="28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2377800" y="3378240"/>
              <a:ext cx="97920" cy="118800"/>
            </a:xfrm>
            <a:prstGeom prst="diamond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2960" bIns="1296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"/>
          <p:cNvSpPr/>
          <p:nvPr/>
        </p:nvSpPr>
        <p:spPr>
          <a:xfrm flipV="1" rot="11898600">
            <a:off x="2367000" y="3098160"/>
            <a:ext cx="2155680" cy="642600"/>
          </a:xfrm>
          <a:prstGeom prst="flowChartMerge">
            <a:avLst/>
          </a:prstGeom>
          <a:solidFill>
            <a:srgbClr val="fff7a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3" name=""/>
          <p:cNvGraphicFramePr/>
          <p:nvPr/>
        </p:nvGraphicFramePr>
        <p:xfrm>
          <a:off x="1281240" y="2525760"/>
          <a:ext cx="7466040" cy="365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81240" y="2525760"/>
                    <a:ext cx="7466040" cy="365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5" name=""/>
          <p:cNvSpPr/>
          <p:nvPr/>
        </p:nvSpPr>
        <p:spPr>
          <a:xfrm>
            <a:off x="770040" y="276120"/>
            <a:ext cx="8762760" cy="72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Does California Have an Electricity Supply Shortage?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41440" y="6362640"/>
            <a:ext cx="5086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DOE EIA, Electric Power Monthly and California Energy Commission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617840" y="1434960"/>
            <a:ext cx="7051320" cy="103500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15000"/>
              </a:lnSpc>
              <a:buClr>
                <a:srgbClr val="095ba6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Last year when peak electricity demand in California was 52,000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Megawatts, it exceeded peak supply capacity, which has been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falling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239920" y="5554800"/>
            <a:ext cx="5859360" cy="717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535120" y="56466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110120" y="56466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926320" y="56275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7604280" y="5608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2742480" y="36370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4339440" y="432900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528680" y="394344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6084000" y="290052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728840" y="35812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8" name=""/>
          <p:cNvGrpSpPr/>
          <p:nvPr/>
        </p:nvGrpSpPr>
        <p:grpSpPr>
          <a:xfrm>
            <a:off x="8164440" y="3311640"/>
            <a:ext cx="1404720" cy="507960"/>
            <a:chOff x="8164440" y="3311640"/>
            <a:chExt cx="1404720" cy="507960"/>
          </a:xfrm>
        </p:grpSpPr>
        <p:sp>
          <p:nvSpPr>
            <p:cNvPr id="299" name=""/>
            <p:cNvSpPr/>
            <p:nvPr/>
          </p:nvSpPr>
          <p:spPr>
            <a:xfrm>
              <a:off x="8164440" y="3311640"/>
              <a:ext cx="1363680" cy="5079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8290800" y="3359160"/>
              <a:ext cx="127836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Supply Capacity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Electricity Demand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8254080" y="3448080"/>
              <a:ext cx="59040" cy="7488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080" bIns="280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8254080" y="3611880"/>
              <a:ext cx="65160" cy="118800"/>
            </a:xfrm>
            <a:prstGeom prst="diamond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2960" bIns="1296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3" name=""/>
          <p:cNvSpPr/>
          <p:nvPr/>
        </p:nvSpPr>
        <p:spPr>
          <a:xfrm>
            <a:off x="4268160" y="28623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2428200" y="244152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 rot="21600">
            <a:off x="2599920" y="3360600"/>
            <a:ext cx="3349800" cy="1065240"/>
          </a:xfrm>
          <a:prstGeom prst="flowChartMerge">
            <a:avLst/>
          </a:prstGeom>
          <a:solidFill>
            <a:srgbClr val="fff7a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 flipH="1" flipV="1" rot="1068000">
            <a:off x="2304000" y="3435840"/>
            <a:ext cx="2155680" cy="642960"/>
          </a:xfrm>
          <a:prstGeom prst="flowChartMerge">
            <a:avLst/>
          </a:prstGeom>
          <a:solidFill>
            <a:srgbClr val="fff7a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1932120" y="2857680"/>
            <a:ext cx="635040" cy="15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1887480" y="2676600"/>
            <a:ext cx="669960" cy="173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543480" y="355608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Surplus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810400" y="439884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Shortfall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 flipV="1">
            <a:off x="6645240" y="3741840"/>
            <a:ext cx="0" cy="644400"/>
          </a:xfrm>
          <a:prstGeom prst="line">
            <a:avLst/>
          </a:prstGeom>
          <a:ln w="381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299680" y="39178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"/>
          <p:cNvSpPr/>
          <p:nvPr/>
        </p:nvSpPr>
        <p:spPr>
          <a:xfrm>
            <a:off x="770040" y="276120"/>
            <a:ext cx="8762760" cy="72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are NYMEX Electricity Futures Prices</a:t>
            </a:r>
            <a:br>
              <a:rPr sz="2900"/>
            </a:br>
            <a:r>
              <a:rPr b="1" lang="en-US" sz="2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for California so High versus Other Markets?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4" name=""/>
          <p:cNvGraphicFramePr/>
          <p:nvPr/>
        </p:nvGraphicFramePr>
        <p:xfrm>
          <a:off x="1514520" y="1076400"/>
          <a:ext cx="7466040" cy="365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14520" y="1076400"/>
                    <a:ext cx="7466040" cy="365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6" name=""/>
          <p:cNvSpPr/>
          <p:nvPr/>
        </p:nvSpPr>
        <p:spPr>
          <a:xfrm>
            <a:off x="2570040" y="21589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1941480" y="22939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3321000" y="20844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4030560" y="19270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4896000" y="14302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816520" y="16905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635880" y="2416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383600" y="26431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8137440" y="24890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5" name=""/>
          <p:cNvGraphicFramePr/>
          <p:nvPr/>
        </p:nvGraphicFramePr>
        <p:xfrm>
          <a:off x="1666800" y="3209760"/>
          <a:ext cx="7466040" cy="36561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2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666800" y="3209760"/>
                    <a:ext cx="7466040" cy="36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7" name=""/>
          <p:cNvSpPr/>
          <p:nvPr/>
        </p:nvSpPr>
        <p:spPr>
          <a:xfrm>
            <a:off x="2655000" y="50911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1935720" y="51991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350160" y="45133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4283280" y="34732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$122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048280" y="34783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$122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126840" y="52038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6801480" y="53290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7595280" y="53290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8358840" y="53276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2702520" y="56721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983240" y="57801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3588480" y="49608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4349880" y="41022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$112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000760" y="41068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$112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5955480" y="56610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782400" y="57675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7585560" y="57484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8406360" y="57657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1990800" y="6113520"/>
            <a:ext cx="7866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Apr.        May          June        July          Aug.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Sept.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Oct.          Nov.         Dec. 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597600" y="6458040"/>
            <a:ext cx="3027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Megawatt Daily, NYMEX Prices, 3/23/01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398520" y="1638360"/>
            <a:ext cx="1295280" cy="649800"/>
          </a:xfrm>
          <a:prstGeom prst="ellipse">
            <a:avLst/>
          </a:prstGeom>
          <a:noFill/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Border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1692360" y="1968480"/>
            <a:ext cx="372960" cy="1440"/>
          </a:xfrm>
          <a:prstGeom prst="line">
            <a:avLst/>
          </a:prstGeom>
          <a:ln w="9360">
            <a:solidFill>
              <a:srgbClr val="fe000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1298520" y="4060800"/>
            <a:ext cx="1171800" cy="615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488960" y="4083120"/>
            <a:ext cx="1922400" cy="64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Calif/Oregon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Entergy LA/GA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Penna NJ/MD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1430280" y="4552920"/>
            <a:ext cx="88920" cy="74520"/>
          </a:xfrm>
          <a:prstGeom prst="rect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1433520" y="4325760"/>
            <a:ext cx="98280" cy="119160"/>
          </a:xfrm>
          <a:prstGeom prst="diamond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960" bIns="129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1434960" y="4160880"/>
            <a:ext cx="95400" cy="8424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2960" bIns="12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7302600" y="3314880"/>
            <a:ext cx="1724040" cy="1827000"/>
          </a:xfrm>
          <a:prstGeom prst="rect">
            <a:avLst/>
          </a:prstGeom>
          <a:solidFill>
            <a:srgbClr val="fff7a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7392960" y="3402000"/>
            <a:ext cx="1852560" cy="17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buClr>
                <a:srgbClr val="fe000c"/>
              </a:buClr>
              <a:buSzPct val="125000"/>
              <a:buFont typeface="Symbol" charset="2"/>
              <a:buChar char=""/>
              <a:tabLst>
                <a:tab algn="l" pos="117360"/>
                <a:tab algn="l" pos="235080"/>
                <a:tab algn="l" pos="352440"/>
                <a:tab algn="l" pos="46980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High Demand vs. tight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fe000c"/>
              </a:buClr>
              <a:buSzPct val="125000"/>
              <a:buFont typeface="Symbol" charset="2"/>
              <a:buChar char=""/>
              <a:tabLst>
                <a:tab algn="l" pos="117360"/>
                <a:tab algn="l" pos="235080"/>
                <a:tab algn="l" pos="352440"/>
                <a:tab algn="l" pos="46980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Flawed pool method sets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spot prices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fe000c"/>
              </a:buClr>
              <a:buSzPct val="125000"/>
              <a:buFont typeface="Symbol" charset="2"/>
              <a:buChar char=""/>
              <a:tabLst>
                <a:tab algn="l" pos="117360"/>
                <a:tab algn="l" pos="235080"/>
                <a:tab algn="l" pos="352440"/>
                <a:tab algn="l" pos="46980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Slow to add new power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fe000c"/>
              </a:buClr>
              <a:buSzPct val="125000"/>
              <a:buFont typeface="Symbol" charset="2"/>
              <a:buChar char=""/>
              <a:tabLst>
                <a:tab algn="l" pos="117360"/>
                <a:tab algn="l" pos="235080"/>
                <a:tab algn="l" pos="352440"/>
                <a:tab algn="l" pos="46980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High gas prices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fe000c"/>
              </a:buClr>
              <a:buSzPct val="125000"/>
              <a:buFont typeface="Symbol" charset="2"/>
              <a:buChar char=""/>
              <a:tabLst>
                <a:tab algn="l" pos="117360"/>
                <a:tab algn="l" pos="235080"/>
                <a:tab algn="l" pos="352440"/>
                <a:tab algn="l" pos="469800"/>
                <a:tab algn="l" pos="587520"/>
                <a:tab algn="l" pos="704880"/>
                <a:tab algn="l" pos="822240"/>
                <a:tab algn="l" pos="939960"/>
                <a:tab algn="l" pos="1057320"/>
                <a:tab algn="l" pos="1174680"/>
                <a:tab algn="l" pos="1292400"/>
                <a:tab algn="l" pos="1409760"/>
                <a:tab algn="l" pos="1527120"/>
                <a:tab algn="l" pos="1644480"/>
                <a:tab algn="l" pos="1762200"/>
                <a:tab algn="l" pos="1879560"/>
                <a:tab algn="l" pos="1996920"/>
                <a:tab algn="l" pos="2114640"/>
                <a:tab algn="l" pos="2232000"/>
                <a:tab algn="l" pos="234936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Reduced imports of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from out of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"/>
          <p:cNvSpPr/>
          <p:nvPr/>
        </p:nvSpPr>
        <p:spPr>
          <a:xfrm>
            <a:off x="508680" y="85680"/>
            <a:ext cx="9173880" cy="11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Does California Use So Much Gas for Power Generation?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Is California’s Fuel Use in Power Plants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Less Efficient Than the U.S. Average?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28600" y="6296040"/>
            <a:ext cx="8469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1999 EEI Statistical Yearbook, Table 26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8" name=""/>
          <p:cNvGraphicFramePr/>
          <p:nvPr/>
        </p:nvGraphicFramePr>
        <p:xfrm>
          <a:off x="1066680" y="1308240"/>
          <a:ext cx="8521920" cy="4673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308240"/>
                    <a:ext cx="8521920" cy="4673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0" name=""/>
          <p:cNvSpPr/>
          <p:nvPr/>
        </p:nvSpPr>
        <p:spPr>
          <a:xfrm>
            <a:off x="1321200" y="5905440"/>
            <a:ext cx="128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6981480" y="5905440"/>
            <a:ext cx="418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736360" y="5905440"/>
            <a:ext cx="1002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4336920" y="5905440"/>
            <a:ext cx="428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5690880" y="5905440"/>
            <a:ext cx="40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1633680" y="3213000"/>
            <a:ext cx="804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10,360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2973960" y="151128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14,425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4269240" y="327024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10,506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5598000" y="335268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10,264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8231760" y="3549600"/>
            <a:ext cx="68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9,751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6936120" y="3454560"/>
            <a:ext cx="68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9,883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8202600" y="5873760"/>
            <a:ext cx="428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2" name=""/>
          <p:cNvGrpSpPr/>
          <p:nvPr/>
        </p:nvGrpSpPr>
        <p:grpSpPr>
          <a:xfrm>
            <a:off x="2552760" y="1917720"/>
            <a:ext cx="228600" cy="1600200"/>
            <a:chOff x="2552760" y="1917720"/>
            <a:chExt cx="228600" cy="1600200"/>
          </a:xfrm>
        </p:grpSpPr>
        <p:sp>
          <p:nvSpPr>
            <p:cNvPr id="373" name=""/>
            <p:cNvSpPr/>
            <p:nvPr/>
          </p:nvSpPr>
          <p:spPr>
            <a:xfrm>
              <a:off x="2666880" y="1917720"/>
              <a:ext cx="0" cy="16002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2552760" y="1917720"/>
              <a:ext cx="228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2552760" y="3517920"/>
              <a:ext cx="228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6" name=""/>
          <p:cNvSpPr/>
          <p:nvPr/>
        </p:nvSpPr>
        <p:spPr>
          <a:xfrm rot="16263000">
            <a:off x="2067480" y="2539080"/>
            <a:ext cx="830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5050"/>
                </a:solidFill>
                <a:effectLst/>
                <a:uFillTx/>
                <a:latin typeface="Arial"/>
              </a:rPr>
              <a:t>40%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3213000" y="1104840"/>
            <a:ext cx="3861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BTU’s per KWH)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143680" y="2058840"/>
            <a:ext cx="3836880" cy="947880"/>
          </a:xfrm>
          <a:prstGeom prst="rect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Heat Rate of Fossil Fuels Electric Utility Generation in California Consumes 40% More Fuel and is less efficient than U.S.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"/>
          <p:cNvSpPr/>
          <p:nvPr/>
        </p:nvSpPr>
        <p:spPr>
          <a:xfrm>
            <a:off x="1676880" y="12600"/>
            <a:ext cx="7209360" cy="180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California’s Imports of Electricity from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other Western States Swings Widely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Megawatts)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228600" y="6296040"/>
            <a:ext cx="8469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CAL ISO, 2001 Peak Resources Plan and Press Release, 4/5/01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1" name=""/>
          <p:cNvGraphicFramePr/>
          <p:nvPr/>
        </p:nvGraphicFramePr>
        <p:xfrm>
          <a:off x="2766960" y="2206800"/>
          <a:ext cx="4708440" cy="4171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6960" y="2206800"/>
                    <a:ext cx="4708440" cy="417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3" name=""/>
          <p:cNvSpPr/>
          <p:nvPr/>
        </p:nvSpPr>
        <p:spPr>
          <a:xfrm>
            <a:off x="2495520" y="1503360"/>
            <a:ext cx="5307120" cy="577080"/>
          </a:xfrm>
          <a:prstGeom prst="roundRect">
            <a:avLst>
              <a:gd name="adj" fmla="val 16667"/>
            </a:avLst>
          </a:prstGeom>
          <a:solidFill>
            <a:srgbClr val="fff7a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4000" indent="-54000" algn="ctr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Day to day changes in import volumes can be 60% or more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3716280" y="20527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4934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908600" y="2082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4917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097680" y="39974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697360" y="2473200"/>
            <a:ext cx="0" cy="1870200"/>
          </a:xfrm>
          <a:prstGeom prst="line">
            <a:avLst/>
          </a:prstGeom>
          <a:ln w="28440">
            <a:solidFill>
              <a:srgbClr val="00824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872320" y="2760840"/>
            <a:ext cx="1153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 Drop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"/>
          <p:cNvSpPr/>
          <p:nvPr/>
        </p:nvSpPr>
        <p:spPr>
          <a:xfrm>
            <a:off x="916560" y="12600"/>
            <a:ext cx="86493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Economics of Gas-Combined Cycle Plants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versus Coal-Fired Plants Favor Gas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200160" y="6165720"/>
            <a:ext cx="8469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ICF Consulting, Oct. 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2897280" y="1681200"/>
            <a:ext cx="2351160" cy="7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5259240" y="1681200"/>
            <a:ext cx="235116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3008160" y="1779480"/>
            <a:ext cx="2187720" cy="95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Pulverized              Coal             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365800" y="1805040"/>
            <a:ext cx="21128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Gas Cost Combined Cycle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630360" y="3265560"/>
            <a:ext cx="2119320" cy="45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per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1000 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25320" y="3816360"/>
            <a:ext cx="214956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costs ¢KWH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388800" y="4205160"/>
            <a:ext cx="2595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Fixed Costs ¢KWH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20640" y="4494240"/>
            <a:ext cx="207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Costs ¢KWH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716040" y="2975040"/>
            <a:ext cx="200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cost installed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460600" y="5899320"/>
            <a:ext cx="62373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Coal at $1.15 MMBTU and gas at $2.28 in low cost case and $4.56 in higher cost case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952560" y="2562120"/>
            <a:ext cx="1501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Utilization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506520" y="1681200"/>
            <a:ext cx="2360520" cy="414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615080" y="1684440"/>
            <a:ext cx="235116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7721640" y="1808280"/>
            <a:ext cx="21128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Gas Cost Combined Cycle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625320" y="5538960"/>
            <a:ext cx="2187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Total Annual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027240" y="5526000"/>
            <a:ext cx="2187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5.36¢</a:t>
            </a:r>
            <a:r>
              <a:rPr b="1" lang="en-US" sz="14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KWH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364000" y="5527800"/>
            <a:ext cx="2187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3.43¢</a:t>
            </a:r>
            <a:r>
              <a:rPr b="1" lang="en-US" sz="14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KWH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7731000" y="5538960"/>
            <a:ext cx="2187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5.01¢</a:t>
            </a:r>
            <a:r>
              <a:rPr b="1" lang="en-US" sz="14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KWH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641520" y="4978440"/>
            <a:ext cx="2176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Levelized Fuel Cost ¢KWH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2751120" y="2417760"/>
            <a:ext cx="2630520" cy="30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$1,300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2,847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3.53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0.34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2860560" y="1684440"/>
            <a:ext cx="2395800" cy="4147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5584680" y="2465280"/>
            <a:ext cx="1676520" cy="321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65%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$545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2,847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1.48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0.27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1.58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262480" y="1685880"/>
            <a:ext cx="2370240" cy="414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7743960" y="2446200"/>
            <a:ext cx="2157120" cy="321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65%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$545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2,847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1.48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0.27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3.16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631280" y="1685880"/>
            <a:ext cx="2360520" cy="414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2597040" y="5013360"/>
            <a:ext cx="322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1228680" y="135000"/>
            <a:ext cx="78451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Are U.S. Natural Gas Prices So High?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63640" y="2120760"/>
            <a:ext cx="8001000" cy="451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11412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a.  during a U.S. gas production downturn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11412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11412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b.  in a period when overall U.S. gas demand increased 6.2%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11412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11412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c. when gas demand by industrials and non-utility power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generators increased 5.5%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11412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11412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 in a market where natural gas in storage fields was 33%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below normal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11412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11412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 in a market where supplies were tight which resulted in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prices increasing by over 200%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276640" y="725400"/>
            <a:ext cx="6581520" cy="1407240"/>
          </a:xfrm>
          <a:prstGeom prst="rightArrow">
            <a:avLst>
              <a:gd name="adj1" fmla="val 50000"/>
              <a:gd name="adj2" fmla="val 116922"/>
            </a:avLst>
          </a:prstGeom>
          <a:blipFill rotWithShape="0">
            <a:blip r:embed="rId1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natural gas demand increase occurred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domestic supplies fell: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7" name=""/>
          <p:cNvGraphicFramePr/>
          <p:nvPr/>
        </p:nvGraphicFramePr>
        <p:xfrm>
          <a:off x="1015920" y="1665360"/>
          <a:ext cx="7845480" cy="4132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15920" y="1665360"/>
                    <a:ext cx="7845480" cy="413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9" name=""/>
          <p:cNvSpPr/>
          <p:nvPr/>
        </p:nvSpPr>
        <p:spPr>
          <a:xfrm>
            <a:off x="844920" y="206280"/>
            <a:ext cx="87242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Environmentally Clean Are The More Efficient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Natural Gas Combined-Cycle Power Plants?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1530720" y="5456160"/>
            <a:ext cx="799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Cycle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2190960" y="549432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569880" y="1382760"/>
            <a:ext cx="18367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Sulphur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Dioxide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3137040" y="1343160"/>
            <a:ext cx="9136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Nitrogen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Oxides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4866840" y="1352520"/>
            <a:ext cx="8247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Carbon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Dioxide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6576480" y="1378080"/>
            <a:ext cx="884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Ash 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Sludge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333360" y="6299280"/>
            <a:ext cx="8469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EPA and American Gas Association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2405160" y="14428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8043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1901520" y="49258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3515400" y="40845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971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4157640" y="21686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5056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5783040" y="3340080"/>
            <a:ext cx="775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2.9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4979880" y="4616280"/>
            <a:ext cx="775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7107120" y="50086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7543440" y="303372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475,000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3154320" y="1468440"/>
            <a:ext cx="0" cy="4438800"/>
          </a:xfrm>
          <a:prstGeom prst="line">
            <a:avLst/>
          </a:prstGeom>
          <a:ln w="572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4888080" y="1488960"/>
            <a:ext cx="0" cy="4438800"/>
          </a:xfrm>
          <a:prstGeom prst="line">
            <a:avLst/>
          </a:prstGeom>
          <a:ln w="572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6567480" y="1504800"/>
            <a:ext cx="0" cy="4438800"/>
          </a:xfrm>
          <a:prstGeom prst="line">
            <a:avLst/>
          </a:prstGeom>
          <a:ln w="572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3202560" y="5460840"/>
            <a:ext cx="799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Cycle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3862440" y="549900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4943880" y="5459400"/>
            <a:ext cx="799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Cycle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5604120" y="549756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733080" y="5468760"/>
            <a:ext cx="799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Cycle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393320" y="550692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 rot="16200000">
            <a:off x="-203040" y="3367440"/>
            <a:ext cx="2457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Tons per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"/>
          <p:cNvSpPr/>
          <p:nvPr/>
        </p:nvSpPr>
        <p:spPr>
          <a:xfrm>
            <a:off x="1361880" y="12600"/>
            <a:ext cx="78231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Will Other States Avoid the Problems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that California Encountered?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50880" y="4792680"/>
            <a:ext cx="1668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 a  Mandatory Power Pool With Rigid Spot Power Pricing Setting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2306520" y="4765680"/>
            <a:ext cx="1459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Utilities to Negotiate Power Deals Direct With Third Parties and Make any Pool Optional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3732120" y="4761000"/>
            <a:ext cx="15559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 Regulated Price Caps and Allow Incentives for Customers to Adjust Electricity Use up or Down to Reflect the Price of Producing Electricity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6872400" y="4764240"/>
            <a:ext cx="136368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Expedite the Time it Takes to Add New Power Plants and Monitor Supply &amp; Demand Carefully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5346720" y="4751280"/>
            <a:ext cx="136368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Utilities to Hedge Power Prices and Use of Longer Term Contracting for Price 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 rot="5400000">
            <a:off x="5294160" y="-2142360"/>
            <a:ext cx="542880" cy="711000"/>
          </a:xfrm>
          <a:prstGeom prst="rightArrow">
            <a:avLst>
              <a:gd name="adj1" fmla="val 50000"/>
              <a:gd name="adj2" fmla="val 25000"/>
            </a:avLst>
          </a:prstGeom>
          <a:blipFill rotWithShape="0">
            <a:blip r:embed="rId1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 flipH="1" flipV="1" rot="5388000">
            <a:off x="-9000" y="2502720"/>
            <a:ext cx="2993760" cy="1110960"/>
          </a:xfrm>
          <a:prstGeom prst="rightArrow">
            <a:avLst>
              <a:gd name="adj1" fmla="val 50000"/>
              <a:gd name="adj2" fmla="val 67369"/>
            </a:avLst>
          </a:prstGeom>
          <a:blipFill rotWithShape="0">
            <a:blip r:embed="rId2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 flipH="1" flipV="1" rot="5375400">
            <a:off x="1535760" y="2519640"/>
            <a:ext cx="2993760" cy="1105200"/>
          </a:xfrm>
          <a:prstGeom prst="rightArrow">
            <a:avLst>
              <a:gd name="adj1" fmla="val 50000"/>
              <a:gd name="adj2" fmla="val 67720"/>
            </a:avLst>
          </a:prstGeom>
          <a:blipFill rotWithShape="0">
            <a:blip r:embed="rId3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 flipH="1" flipV="1" rot="5358000">
            <a:off x="3032640" y="2513160"/>
            <a:ext cx="2993760" cy="1104840"/>
          </a:xfrm>
          <a:prstGeom prst="rightArrow">
            <a:avLst>
              <a:gd name="adj1" fmla="val 50000"/>
              <a:gd name="adj2" fmla="val 67742"/>
            </a:avLst>
          </a:prstGeom>
          <a:blipFill rotWithShape="0">
            <a:blip r:embed="rId4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 flipH="1" flipV="1" rot="5375400">
            <a:off x="4553280" y="2535840"/>
            <a:ext cx="2993760" cy="1104840"/>
          </a:xfrm>
          <a:prstGeom prst="rightArrow">
            <a:avLst>
              <a:gd name="adj1" fmla="val 50000"/>
              <a:gd name="adj2" fmla="val 67742"/>
            </a:avLst>
          </a:prstGeom>
          <a:blipFill rotWithShape="0">
            <a:blip r:embed="rId5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 flipH="1" flipV="1" rot="5375400">
            <a:off x="6051960" y="2537640"/>
            <a:ext cx="2993760" cy="1104840"/>
          </a:xfrm>
          <a:prstGeom prst="rightArrow">
            <a:avLst>
              <a:gd name="adj1" fmla="val 50000"/>
              <a:gd name="adj2" fmla="val 67742"/>
            </a:avLst>
          </a:prstGeom>
          <a:blipFill rotWithShape="0">
            <a:blip r:embed="rId6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450800" y="1266840"/>
            <a:ext cx="747108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281240" y="4668840"/>
            <a:ext cx="7588080" cy="19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8385120" y="4800600"/>
            <a:ext cx="1363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a Competitive Market Place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 flipH="1" flipV="1" rot="5375400">
            <a:off x="7565040" y="2564640"/>
            <a:ext cx="2993760" cy="1104840"/>
          </a:xfrm>
          <a:prstGeom prst="rightArrow">
            <a:avLst>
              <a:gd name="adj1" fmla="val 50000"/>
              <a:gd name="adj2" fmla="val 67742"/>
            </a:avLst>
          </a:prstGeom>
          <a:blipFill rotWithShape="0">
            <a:blip r:embed="rId7"/>
            <a:srcRect/>
            <a:stretch/>
          </a:blip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 rot="10800000">
            <a:spAutoFit/>
          </a:bodyPr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62080" y="1224000"/>
            <a:ext cx="696456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7934400" y="1284120"/>
            <a:ext cx="90000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770040" y="276120"/>
            <a:ext cx="8762760" cy="72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Did U.S. Natural Gas Prices Skyrocket?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78160" y="6058080"/>
            <a:ext cx="3224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U.S.DOE EIA Natural Gas Monthly, Table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500200" y="758880"/>
            <a:ext cx="5515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Dollars per Thousand Cubic Feet)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1386000" y="2143080"/>
          <a:ext cx="7466040" cy="365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86000" y="2143080"/>
                    <a:ext cx="7466040" cy="36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2449440" y="37656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998720" y="41925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624120" y="3960720"/>
            <a:ext cx="730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016080" y="41752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$2.08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342040" y="41180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458040" y="40989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759720" y="3516480"/>
            <a:ext cx="725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179960" y="4289400"/>
            <a:ext cx="730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$1.84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713120" y="3944880"/>
            <a:ext cx="730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$1.86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838840" y="3559320"/>
            <a:ext cx="730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693200" y="3228840"/>
            <a:ext cx="730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068560" y="5405400"/>
            <a:ext cx="24750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     April       July    Oct.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457880" y="5400720"/>
            <a:ext cx="247464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     April       July    Oct.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773760" y="5410080"/>
            <a:ext cx="24750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     April       July    Oct.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154320" y="1293840"/>
            <a:ext cx="4057560" cy="64404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4000" indent="-540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When gas demand exceeded supplies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prices increased over 200%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115480" y="2316240"/>
            <a:ext cx="730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$4.61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1499400" y="182520"/>
            <a:ext cx="735768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Did This Winter’s Natural Gas Use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Increase by 15%?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Trillion Cubic Feet)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9" name=""/>
          <p:cNvGraphicFramePr/>
          <p:nvPr/>
        </p:nvGraphicFramePr>
        <p:xfrm>
          <a:off x="2766960" y="1968480"/>
          <a:ext cx="4708440" cy="4172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6960" y="1968480"/>
                    <a:ext cx="4708440" cy="417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1" name=""/>
          <p:cNvSpPr/>
          <p:nvPr/>
        </p:nvSpPr>
        <p:spPr>
          <a:xfrm>
            <a:off x="3978360" y="2610000"/>
            <a:ext cx="927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2.212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442880" y="6323040"/>
            <a:ext cx="707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 DOE Natural Gas Monthly, 12/00, Table 3 and NOAA, 1/5/01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4906800" y="2046240"/>
            <a:ext cx="1800" cy="898560"/>
          </a:xfrm>
          <a:prstGeom prst="line">
            <a:avLst/>
          </a:prstGeom>
          <a:ln w="38160">
            <a:solidFill>
              <a:srgbClr val="008240"/>
            </a:solidFill>
            <a:prstDash val="dash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686480" y="1768320"/>
            <a:ext cx="5968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15%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751360" y="1773360"/>
            <a:ext cx="9273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2.556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442880" y="3848040"/>
            <a:ext cx="7458120" cy="373680"/>
          </a:xfrm>
          <a:prstGeom prst="roundRect">
            <a:avLst>
              <a:gd name="adj" fmla="val 16667"/>
            </a:avLst>
          </a:prstGeom>
          <a:solidFill>
            <a:srgbClr val="fff7a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4000" indent="-540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November/December was the coldest winter period on record since 1895!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1094400" y="135000"/>
            <a:ext cx="8289720" cy="87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Did U.S. Natural Gas Demand Increase?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Trillion Cubic Feet)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5964120" y="1305000"/>
          <a:ext cx="2260800" cy="4846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964120" y="1305000"/>
                    <a:ext cx="2260800" cy="484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0" name=""/>
          <p:cNvGraphicFramePr/>
          <p:nvPr/>
        </p:nvGraphicFramePr>
        <p:xfrm>
          <a:off x="1631880" y="1862280"/>
          <a:ext cx="2260800" cy="4281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631880" y="1862280"/>
                    <a:ext cx="2260800" cy="428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2" name=""/>
          <p:cNvSpPr/>
          <p:nvPr/>
        </p:nvSpPr>
        <p:spPr>
          <a:xfrm>
            <a:off x="2149560" y="3784680"/>
            <a:ext cx="1160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2144880" y="4238640"/>
            <a:ext cx="1191960" cy="6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149560" y="4794120"/>
            <a:ext cx="1160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149560" y="5500800"/>
            <a:ext cx="10303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37640" y="210816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21.9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348280" y="315288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332440" y="384336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333880" y="432432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340360" y="556884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340360" y="504972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3051000" y="2139840"/>
          <a:ext cx="2260800" cy="40165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51000" y="2139840"/>
                    <a:ext cx="2260800" cy="4016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3570120" y="3753000"/>
            <a:ext cx="11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3564000" y="4373640"/>
            <a:ext cx="1173240" cy="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570120" y="4965840"/>
            <a:ext cx="11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3570120" y="5540400"/>
            <a:ext cx="1059120" cy="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956760" y="234000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21.2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765960" y="333684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749760" y="393696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754800" y="456552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759480" y="558324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759480" y="506412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4" name=""/>
          <p:cNvGraphicFramePr/>
          <p:nvPr/>
        </p:nvGraphicFramePr>
        <p:xfrm>
          <a:off x="4503600" y="1969920"/>
          <a:ext cx="2262240" cy="41799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95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03600" y="1969920"/>
                    <a:ext cx="2262240" cy="417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6" name=""/>
          <p:cNvSpPr/>
          <p:nvPr/>
        </p:nvSpPr>
        <p:spPr>
          <a:xfrm>
            <a:off x="5024520" y="3790800"/>
            <a:ext cx="1157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016600" y="4422600"/>
            <a:ext cx="117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024520" y="4900680"/>
            <a:ext cx="1157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V="1">
            <a:off x="5024520" y="5532480"/>
            <a:ext cx="1027080" cy="6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409360" y="218772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21.7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220000" y="324792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204160" y="384804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205600" y="447660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212080" y="557532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212080" y="505476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483240" y="3792600"/>
            <a:ext cx="1158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483240" y="4254480"/>
            <a:ext cx="1136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483240" y="4800600"/>
            <a:ext cx="1158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483240" y="5440320"/>
            <a:ext cx="103032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847920" y="163656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22.6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694560" y="320832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9.3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662880" y="384984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667920" y="433080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672600" y="557532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672600" y="5056200"/>
            <a:ext cx="43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728120" y="2911320"/>
            <a:ext cx="2288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&amp; Non-Utility Power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699320" y="3879720"/>
            <a:ext cx="2290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Power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697880" y="4403880"/>
            <a:ext cx="2290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684920" y="4959360"/>
            <a:ext cx="2291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689960" y="5452920"/>
            <a:ext cx="2435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and Gas Plant Fuel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193840" y="5915160"/>
            <a:ext cx="757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578400" y="5907240"/>
            <a:ext cx="807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056200" y="5905440"/>
            <a:ext cx="808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518160" y="5853240"/>
            <a:ext cx="809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0760" y="6229440"/>
            <a:ext cx="7974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GDP Growth/Yr:    4.3%                  4.6%                5.0%                  3.4%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353360" y="6305400"/>
            <a:ext cx="2536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U.S., DOE Natural Gas Monthly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492360" y="725400"/>
            <a:ext cx="4264200" cy="1704960"/>
          </a:xfrm>
          <a:custGeom>
            <a:avLst/>
            <a:gdLst/>
            <a:ahLst/>
            <a:rect l="l" t="t" r="r" b="b"/>
            <a:pathLst>
              <a:path w="2686" h="1074">
                <a:moveTo>
                  <a:pt x="0" y="749"/>
                </a:moveTo>
                <a:cubicBezTo>
                  <a:pt x="161" y="911"/>
                  <a:pt x="323" y="1074"/>
                  <a:pt x="771" y="949"/>
                </a:cubicBezTo>
                <a:cubicBezTo>
                  <a:pt x="1219" y="824"/>
                  <a:pt x="1952" y="412"/>
                  <a:pt x="2686" y="0"/>
                </a:cubicBezTo>
              </a:path>
            </a:pathLst>
          </a:custGeom>
          <a:noFill/>
          <a:ln w="38160">
            <a:solidFill>
              <a:srgbClr val="008240"/>
            </a:solidFill>
            <a:round/>
            <a:tailEnd len="lg" type="triangle" w="lg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977760" y="1112760"/>
            <a:ext cx="8288640" cy="57708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GDP growth above 4% coupled with lower natural gas and oil prices increased gas     demand by industrial users and non-utility power generators since 1998 by 6.2%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344240" y="12600"/>
            <a:ext cx="776052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Are So Many Gas Fired Power Plants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Being Planned in the U.S.?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Gigawatts)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0" name=""/>
          <p:cNvGraphicFramePr/>
          <p:nvPr/>
        </p:nvGraphicFramePr>
        <p:xfrm>
          <a:off x="1066680" y="1295280"/>
          <a:ext cx="8514000" cy="4675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95280"/>
                    <a:ext cx="8514000" cy="467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2" name=""/>
          <p:cNvSpPr/>
          <p:nvPr/>
        </p:nvSpPr>
        <p:spPr>
          <a:xfrm>
            <a:off x="228600" y="6296040"/>
            <a:ext cx="8469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Energy Ventures Analysis, Inc. 9/2000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029320" y="46972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261240" y="411156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53.3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9067680" y="6369120"/>
            <a:ext cx="13716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MC-USPipelineTrans-0201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662120" y="5594400"/>
            <a:ext cx="81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465800" y="2571840"/>
            <a:ext cx="579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777280" y="279720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66.7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002720" y="493092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881440" y="5594400"/>
            <a:ext cx="815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210200" y="5587920"/>
            <a:ext cx="815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470560" y="5600880"/>
            <a:ext cx="81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740640" y="5592600"/>
            <a:ext cx="815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8164440" y="1233360"/>
            <a:ext cx="816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226.3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8018640" y="3506760"/>
            <a:ext cx="825480" cy="190440"/>
          </a:xfrm>
          <a:custGeom>
            <a:avLst/>
            <a:gdLst/>
            <a:ahLst/>
            <a:rect l="l" t="t" r="r" b="b"/>
            <a:pathLst>
              <a:path w="520" h="120">
                <a:moveTo>
                  <a:pt x="0" y="23"/>
                </a:moveTo>
                <a:cubicBezTo>
                  <a:pt x="12" y="39"/>
                  <a:pt x="19" y="52"/>
                  <a:pt x="29" y="69"/>
                </a:cubicBezTo>
                <a:cubicBezTo>
                  <a:pt x="36" y="81"/>
                  <a:pt x="52" y="103"/>
                  <a:pt x="52" y="103"/>
                </a:cubicBezTo>
                <a:cubicBezTo>
                  <a:pt x="72" y="73"/>
                  <a:pt x="75" y="66"/>
                  <a:pt x="86" y="35"/>
                </a:cubicBezTo>
                <a:cubicBezTo>
                  <a:pt x="108" y="55"/>
                  <a:pt x="94" y="41"/>
                  <a:pt x="120" y="80"/>
                </a:cubicBezTo>
                <a:cubicBezTo>
                  <a:pt x="128" y="92"/>
                  <a:pt x="143" y="115"/>
                  <a:pt x="143" y="115"/>
                </a:cubicBezTo>
                <a:cubicBezTo>
                  <a:pt x="171" y="87"/>
                  <a:pt x="154" y="107"/>
                  <a:pt x="183" y="63"/>
                </a:cubicBezTo>
                <a:cubicBezTo>
                  <a:pt x="187" y="57"/>
                  <a:pt x="195" y="46"/>
                  <a:pt x="195" y="46"/>
                </a:cubicBezTo>
                <a:cubicBezTo>
                  <a:pt x="197" y="40"/>
                  <a:pt x="195" y="32"/>
                  <a:pt x="200" y="29"/>
                </a:cubicBezTo>
                <a:cubicBezTo>
                  <a:pt x="206" y="26"/>
                  <a:pt x="214" y="31"/>
                  <a:pt x="218" y="35"/>
                </a:cubicBezTo>
                <a:cubicBezTo>
                  <a:pt x="232" y="49"/>
                  <a:pt x="248" y="76"/>
                  <a:pt x="263" y="92"/>
                </a:cubicBezTo>
                <a:cubicBezTo>
                  <a:pt x="265" y="98"/>
                  <a:pt x="263" y="109"/>
                  <a:pt x="269" y="109"/>
                </a:cubicBezTo>
                <a:cubicBezTo>
                  <a:pt x="277" y="109"/>
                  <a:pt x="281" y="98"/>
                  <a:pt x="286" y="92"/>
                </a:cubicBezTo>
                <a:cubicBezTo>
                  <a:pt x="303" y="73"/>
                  <a:pt x="318" y="50"/>
                  <a:pt x="332" y="29"/>
                </a:cubicBezTo>
                <a:cubicBezTo>
                  <a:pt x="336" y="23"/>
                  <a:pt x="343" y="12"/>
                  <a:pt x="343" y="12"/>
                </a:cubicBezTo>
                <a:cubicBezTo>
                  <a:pt x="356" y="48"/>
                  <a:pt x="385" y="87"/>
                  <a:pt x="406" y="120"/>
                </a:cubicBezTo>
                <a:cubicBezTo>
                  <a:pt x="438" y="105"/>
                  <a:pt x="454" y="73"/>
                  <a:pt x="475" y="46"/>
                </a:cubicBezTo>
                <a:cubicBezTo>
                  <a:pt x="487" y="30"/>
                  <a:pt x="497" y="0"/>
                  <a:pt x="520" y="0"/>
                </a:cubicBezTo>
              </a:path>
            </a:pathLst>
          </a:custGeom>
          <a:noFill/>
          <a:ln w="28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950240" y="5602320"/>
            <a:ext cx="815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7" name=""/>
          <p:cNvGrpSpPr/>
          <p:nvPr/>
        </p:nvGrpSpPr>
        <p:grpSpPr>
          <a:xfrm>
            <a:off x="1046160" y="2816280"/>
            <a:ext cx="1657080" cy="1477440"/>
            <a:chOff x="1046160" y="2816280"/>
            <a:chExt cx="1657080" cy="1477440"/>
          </a:xfrm>
        </p:grpSpPr>
        <p:graphicFrame>
          <p:nvGraphicFramePr>
            <p:cNvPr id="148" name=""/>
            <p:cNvGraphicFramePr/>
            <p:nvPr/>
          </p:nvGraphicFramePr>
          <p:xfrm>
            <a:off x="1046160" y="2872440"/>
            <a:ext cx="1006560" cy="142128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149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1046160" y="2872440"/>
                      <a:ext cx="1006560" cy="14212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pSp>
          <p:nvGrpSpPr>
            <p:cNvPr id="150" name=""/>
            <p:cNvGrpSpPr/>
            <p:nvPr/>
          </p:nvGrpSpPr>
          <p:grpSpPr>
            <a:xfrm>
              <a:off x="1294200" y="2816280"/>
              <a:ext cx="1409040" cy="1164240"/>
              <a:chOff x="1294200" y="2816280"/>
              <a:chExt cx="1409040" cy="1164240"/>
            </a:xfrm>
          </p:grpSpPr>
          <p:sp>
            <p:nvSpPr>
              <p:cNvPr id="151" name=""/>
              <p:cNvSpPr/>
              <p:nvPr/>
            </p:nvSpPr>
            <p:spPr>
              <a:xfrm>
                <a:off x="1295640" y="2846520"/>
                <a:ext cx="1145880" cy="1134000"/>
              </a:xfrm>
              <a:prstGeom prst="rect">
                <a:avLst/>
              </a:prstGeom>
              <a:noFill/>
              <a:ln w="9360">
                <a:solidFill>
                  <a:srgbClr val="fe000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1596600" y="2816280"/>
                <a:ext cx="1013760" cy="30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e000c"/>
                    </a:solidFill>
                    <a:effectLst/>
                    <a:uFillTx/>
                    <a:latin typeface="Arial"/>
                  </a:rPr>
                  <a:t>Key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1654920" y="3231360"/>
                <a:ext cx="1048320" cy="715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56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9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Combustion Turbines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56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9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Combined         Cycle</a:t>
                </a:r>
                <a:endPara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1294200" y="3151800"/>
                <a:ext cx="1144800" cy="0"/>
              </a:xfrm>
              <a:prstGeom prst="line">
                <a:avLst/>
              </a:prstGeom>
              <a:ln w="9360">
                <a:solidFill>
                  <a:srgbClr val="fe000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55" name=""/>
          <p:cNvSpPr/>
          <p:nvPr/>
        </p:nvSpPr>
        <p:spPr>
          <a:xfrm>
            <a:off x="1398600" y="1568520"/>
            <a:ext cx="5985000" cy="76320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226 Gigawatts of combined cycle plants are being planned in the U.S.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About 1/3 of these plants are combustion turbines for peaking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7160" indent="-22716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capital costs and clean energy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"/>
          <p:cNvSpPr/>
          <p:nvPr/>
        </p:nvSpPr>
        <p:spPr>
          <a:xfrm>
            <a:off x="2118960" y="182520"/>
            <a:ext cx="608832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U.S. Natural Gas Storage Levels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Are 33% Below Normal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(In Trillion Cubic Feet)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293840" y="1587600"/>
            <a:ext cx="7719840" cy="64404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4000" indent="-540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Current gas in storage levels is below year ago levels. Additional storage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filling is needed to replace this supply in time for next winter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8" name=""/>
          <p:cNvGraphicFramePr/>
          <p:nvPr/>
        </p:nvGraphicFramePr>
        <p:xfrm>
          <a:off x="2766960" y="1968480"/>
          <a:ext cx="4708440" cy="4172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66960" y="1968480"/>
                    <a:ext cx="4708440" cy="417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0" name=""/>
          <p:cNvSpPr/>
          <p:nvPr/>
        </p:nvSpPr>
        <p:spPr>
          <a:xfrm>
            <a:off x="5834160" y="3397320"/>
            <a:ext cx="927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.688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908520" y="2235240"/>
            <a:ext cx="927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1.019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442880" y="6323040"/>
            <a:ext cx="707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Gas Daily, March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816440" y="3786120"/>
            <a:ext cx="988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876920" y="2638440"/>
            <a:ext cx="480960" cy="1098360"/>
          </a:xfrm>
          <a:custGeom>
            <a:avLst/>
            <a:gdLst>
              <a:gd name="textAreaLeft" fmla="*/ 0 w 480960"/>
              <a:gd name="textAreaRight" fmla="*/ 173520 w 480960"/>
              <a:gd name="textAreaTop" fmla="*/ 28440 h 1098360"/>
              <a:gd name="textAreaBottom" fmla="*/ 1069920 h 109836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364000" y="3019320"/>
            <a:ext cx="70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33%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556400" y="3224160"/>
            <a:ext cx="1854360" cy="82548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 Working Gas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Storage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021120" y="5478480"/>
            <a:ext cx="3201840" cy="81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446640" y="5487840"/>
            <a:ext cx="16779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5-Year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 Storage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041800" y="5497560"/>
            <a:ext cx="1677960" cy="2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186600" y="4046400"/>
            <a:ext cx="2616120" cy="1614600"/>
          </a:xfrm>
          <a:custGeom>
            <a:avLst/>
            <a:gdLst/>
            <a:ahLst/>
            <a:rect l="l" t="t" r="r" b="b"/>
            <a:pathLst>
              <a:path w="1648" h="1017">
                <a:moveTo>
                  <a:pt x="1526" y="0"/>
                </a:moveTo>
                <a:cubicBezTo>
                  <a:pt x="1579" y="145"/>
                  <a:pt x="1648" y="316"/>
                  <a:pt x="1394" y="485"/>
                </a:cubicBezTo>
                <a:cubicBezTo>
                  <a:pt x="1140" y="654"/>
                  <a:pt x="290" y="906"/>
                  <a:pt x="0" y="1017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/>
          <p:nvPr/>
        </p:nvSpPr>
        <p:spPr>
          <a:xfrm>
            <a:off x="827640" y="135000"/>
            <a:ext cx="86713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Can’t Gas Customers Protect Themselves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From Paying These High Gas Prices?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146400" y="1281240"/>
            <a:ext cx="4353120" cy="91368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5920" indent="-540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Big customers can protect themselves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directly and small consumers can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 themselves through their LDCs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332000" y="2338560"/>
            <a:ext cx="5805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Industrial / Large Commercial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306440" y="2681280"/>
            <a:ext cx="8390160" cy="35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Use hedging tools to manage your gas price exposure in a rising gas price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Use energy services companies to manage your fuel supply &amp; for energy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conservation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Use weather derivative products to protect your gas price exposure to weather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Use gas contract portfolio purchasing on a term, not spot, basis to obtain more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stable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Petition your Public Utility Commission to allow your gas LDC to use price hedging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tools and weather derivatives to cap skyrocketing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295280" y="5014800"/>
            <a:ext cx="5805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Residential / Small Commercial Customers Served by Local Distribution Companies (LDC)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"/>
          <p:cNvSpPr/>
          <p:nvPr/>
        </p:nvSpPr>
        <p:spPr>
          <a:xfrm>
            <a:off x="604800" y="212760"/>
            <a:ext cx="9090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  Why Will Natural Gas Supplies Increase?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200160" y="6308640"/>
            <a:ext cx="8469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Source: DOE Monthly Energy Review and Lehman Brothers Estimates, 3/21/01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-3240" y="3763800"/>
            <a:ext cx="9942480" cy="1197000"/>
          </a:xfrm>
          <a:prstGeom prst="rect">
            <a:avLst/>
          </a:prstGeom>
          <a:solidFill>
            <a:srgbClr val="fff7a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41440" y="1235160"/>
            <a:ext cx="2351160" cy="375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897280" y="1233360"/>
            <a:ext cx="2351160" cy="3646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565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259240" y="1233360"/>
            <a:ext cx="2351160" cy="3758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18.903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18.708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18.146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17.863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18.115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18.643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08040" y="1395360"/>
            <a:ext cx="2087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008160" y="1332000"/>
            <a:ext cx="2187720" cy="119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No.                                       of Gas Rigs             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365800" y="1357200"/>
            <a:ext cx="21128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Production Trillion Cubic Feet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745400" y="1336680"/>
            <a:ext cx="2127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Growth as %/yr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596360" y="1227240"/>
            <a:ext cx="2350800" cy="3544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+0.9%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-1.0%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-3.0%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-1.8%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+1.7%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+2.9%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062160" y="5172120"/>
            <a:ext cx="2048040" cy="38412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011400" y="5213520"/>
            <a:ext cx="213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Drilling is 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429160" y="5164200"/>
            <a:ext cx="2048040" cy="38412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378400" y="5205240"/>
            <a:ext cx="213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Production’s Going 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719840" y="5164200"/>
            <a:ext cx="2048040" cy="38412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640640" y="5195880"/>
            <a:ext cx="2227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 in Production is 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2000-11-02T11:56:12Z</dcterms:created>
  <dc:creator>Simon Shih</dc:creator>
  <dc:description/>
  <dc:language>en-US</dc:language>
  <cp:lastModifiedBy>mcarson</cp:lastModifiedBy>
  <cp:lastPrinted>2001-03-30T17:15:52Z</cp:lastPrinted>
  <dcterms:modified xsi:type="dcterms:W3CDTF">2001-04-04T16:12:18Z</dcterms:modified>
  <cp:revision>202</cp:revision>
  <dc:subject/>
  <dc:title>No Slide Title</dc:title>
</cp:coreProperties>
</file>