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1.png" ContentType="image/png"/>
  <Override PartName="/ppt/media/image2.jpeg" ContentType="image/jpeg"/>
  <Override PartName="/ppt/media/image3.png" ContentType="image/png"/>
  <Override PartName="/ppt/media/image14.wmf" ContentType="image/x-wmf"/>
  <Override PartName="/ppt/media/image5.wmf" ContentType="image/x-wmf"/>
  <Override PartName="/ppt/media/image1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xlsx" ContentType="application/vnd.openxmlformats-officedocument.spreadsheetml.shee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9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1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0.xml.rels" ContentType="application/vnd.openxmlformats-package.relationships+xml"/>
  <Override PartName="/ppt/notesSlides/notesSlide1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/>
  <p:notesSz cx="6940550" cy="90789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940800" cy="9079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2"/>
          </p:nvPr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lstStyle>
            <a:lvl1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204920" y="693360"/>
            <a:ext cx="4540320" cy="3405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5480" y="4321080"/>
            <a:ext cx="5108760" cy="4065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3"/>
          </p:nvPr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4"/>
          </p:nvPr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lstStyle>
            <a:lvl1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  <a:def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130B134C-97D4-4256-8494-2125C95A1A53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14.xml.rels><?xml version="1.0" encoding="UTF-8"?>
<Relationships xmlns="http://schemas.openxmlformats.org/package/2006/relationships"><Relationship Id="rId1" Type="http://schemas.openxmlformats.org/officeDocument/2006/relationships/slide" Target="../slides/slide14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DA55196C-AFAB-4AA8-A269-8CAF91836E66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PlaceHolder 1"/>
          <p:cNvSpPr>
            <a:spLocks noGrp="1"/>
          </p:cNvSpPr>
          <p:nvPr>
            <p:ph type="sldImg"/>
          </p:nvPr>
        </p:nvSpPr>
        <p:spPr>
          <a:xfrm>
            <a:off x="1235160" y="679320"/>
            <a:ext cx="4479840" cy="3360960"/>
          </a:xfrm>
          <a:prstGeom prst="rect">
            <a:avLst/>
          </a:prstGeom>
          <a:ln w="0">
            <a:noFill/>
          </a:ln>
        </p:spPr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925200" y="4312800"/>
            <a:ext cx="5089320" cy="408636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440" bIns="4644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077840" y="4465800"/>
            <a:ext cx="5089680" cy="408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96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4A12248B-17AE-4263-BC6D-55484B3CB3FE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EE85CB09-27A4-43A4-94E1-C4A2FE1B1355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E654B363-F43E-4102-8821-0DA4DB8B20A3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280895A5-ED29-4799-9EB5-BFC4DB308863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65F5FC5F-6CC6-4144-9A48-084371D42114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6FEE8DD8-C205-4ECE-B1DB-657E87AD50C6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16FC77E5-7667-4FC2-93AE-4BFCAB7C090F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493EBD92-63EA-4E0B-932C-2ABF34C3FA09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PlaceHolder 1"/>
          <p:cNvSpPr>
            <a:spLocks noGrp="1"/>
          </p:cNvSpPr>
          <p:nvPr>
            <p:ph type="body"/>
          </p:nvPr>
        </p:nvSpPr>
        <p:spPr>
          <a:xfrm>
            <a:off x="925200" y="4314600"/>
            <a:ext cx="5089320" cy="408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 type="sldImg"/>
          </p:nvPr>
        </p:nvSpPr>
        <p:spPr>
          <a:xfrm>
            <a:off x="1446120" y="819000"/>
            <a:ext cx="4135680" cy="310212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4F86FCAC-1BEE-4C09-B664-3DBAAC32B96D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PlaceHolder 1"/>
          <p:cNvSpPr>
            <a:spLocks noGrp="1"/>
          </p:cNvSpPr>
          <p:nvPr>
            <p:ph type="sldImg"/>
          </p:nvPr>
        </p:nvSpPr>
        <p:spPr>
          <a:xfrm>
            <a:off x="1446120" y="819000"/>
            <a:ext cx="4135680" cy="3102120"/>
          </a:xfrm>
          <a:prstGeom prst="rect">
            <a:avLst/>
          </a:prstGeom>
          <a:ln w="0">
            <a:noFill/>
          </a:ln>
        </p:spPr>
      </p:sp>
      <p:sp>
        <p:nvSpPr>
          <p:cNvPr id="131" name="PlaceHolder 2"/>
          <p:cNvSpPr>
            <a:spLocks noGrp="1"/>
          </p:cNvSpPr>
          <p:nvPr>
            <p:ph type="body"/>
          </p:nvPr>
        </p:nvSpPr>
        <p:spPr>
          <a:xfrm>
            <a:off x="925200" y="4312800"/>
            <a:ext cx="5089320" cy="274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807D8741-0A7E-413A-A5D4-B60E04B48CD0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PlaceHolder 1"/>
          <p:cNvSpPr>
            <a:spLocks noGrp="1"/>
          </p:cNvSpPr>
          <p:nvPr>
            <p:ph type="body"/>
          </p:nvPr>
        </p:nvSpPr>
        <p:spPr>
          <a:xfrm>
            <a:off x="925200" y="4314600"/>
            <a:ext cx="5089320" cy="408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sldImg"/>
          </p:nvPr>
        </p:nvSpPr>
        <p:spPr>
          <a:xfrm>
            <a:off x="1446120" y="819000"/>
            <a:ext cx="4135680" cy="3102120"/>
          </a:xfrm>
          <a:prstGeom prst="rect">
            <a:avLst/>
          </a:prstGeom>
          <a:ln w="0">
            <a:noFill/>
          </a:ln>
        </p:spPr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5662DADD-3BF6-4430-9A56-9882A920D037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FEF1C8A9-367C-4A67-B54F-4C8D04A0C15D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49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26B0D84F-4C47-40B4-B641-2BD5EA078FB5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12B3C259-4EF4-42A6-A7E4-1FC0318C9513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"/>
          <p:cNvSpPr txBox="1"/>
          <p:nvPr/>
        </p:nvSpPr>
        <p:spPr>
          <a:xfrm>
            <a:off x="3927240" y="863928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fld id="{DEFD3ED8-27BB-4AEB-9297-58B453B39690}" type="slidenum"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 txBox="1"/>
          <p:nvPr/>
        </p:nvSpPr>
        <p:spPr>
          <a:xfrm>
            <a:off x="0" y="863928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 txBox="1"/>
          <p:nvPr/>
        </p:nvSpPr>
        <p:spPr>
          <a:xfrm>
            <a:off x="0" y="0"/>
            <a:ext cx="301320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 txBox="1"/>
          <p:nvPr/>
        </p:nvSpPr>
        <p:spPr>
          <a:xfrm>
            <a:off x="3927240" y="0"/>
            <a:ext cx="3012840" cy="441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algn="r">
              <a:tabLst>
                <a:tab algn="l" pos="0"/>
                <a:tab algn="l" pos="922320"/>
                <a:tab algn="l" pos="1844640"/>
                <a:tab algn="l" pos="2766960"/>
                <a:tab algn="l" pos="3689280"/>
                <a:tab algn="l" pos="4611600"/>
                <a:tab algn="l" pos="5533920"/>
                <a:tab algn="l" pos="6456240"/>
                <a:tab algn="l" pos="7378560"/>
                <a:tab algn="l" pos="8300880"/>
                <a:tab algn="l" pos="9223200"/>
                <a:tab algn="l" pos="10145880"/>
              </a:tabLst>
            </a:pPr>
            <a:r>
              <a:rPr b="0" lang="en-CA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PlaceHolder 1"/>
          <p:cNvSpPr>
            <a:spLocks noGrp="1"/>
          </p:cNvSpPr>
          <p:nvPr>
            <p:ph type="sldImg"/>
          </p:nvPr>
        </p:nvSpPr>
        <p:spPr>
          <a:xfrm>
            <a:off x="1057320" y="536400"/>
            <a:ext cx="4827600" cy="3621240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926640" y="4313160"/>
            <a:ext cx="5086440" cy="4084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533520" y="1052280"/>
            <a:ext cx="8076960" cy="483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33520" y="1052280"/>
            <a:ext cx="8076960" cy="4833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457200" y="914400"/>
            <a:ext cx="8153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93560" y="6264360"/>
            <a:ext cx="81536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57200" y="6315120"/>
            <a:ext cx="333360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Stern Stewart &amp; Co.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704880" y="6319800"/>
            <a:ext cx="299880" cy="30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3"/>
          <p:cNvSpPr>
            <a:spLocks noGrp="1"/>
          </p:cNvSpPr>
          <p:nvPr>
            <p:ph type="ftr" idx="1"/>
          </p:nvPr>
        </p:nvSpPr>
        <p:spPr>
          <a:xfrm>
            <a:off x="3350880" y="6490800"/>
            <a:ext cx="289548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CA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03C356-F651-4313-BCEA-177A583D89C5}" type="slidenum">
              <a:rPr b="0" lang="en-CA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SCo.logo" descr=""/>
          <p:cNvPicPr/>
          <p:nvPr/>
        </p:nvPicPr>
        <p:blipFill>
          <a:blip r:embed="rId1"/>
          <a:stretch/>
        </p:blipFill>
        <p:spPr>
          <a:xfrm>
            <a:off x="4770360" y="4475160"/>
            <a:ext cx="4114800" cy="2141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0" y="2741760"/>
            <a:ext cx="90565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 Enron Overpriced?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002040" y="4994280"/>
            <a:ext cx="3119400" cy="67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7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John McCormack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Senior Vice President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359160" y="4346640"/>
            <a:ext cx="2427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CA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February 27,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2"/>
          <a:stretch/>
        </p:blipFill>
        <p:spPr>
          <a:xfrm>
            <a:off x="44280" y="69840"/>
            <a:ext cx="2633760" cy="259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Microsoft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420840" y="1133640"/>
          <a:ext cx="7962840" cy="4902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0840" y="1133640"/>
                    <a:ext cx="7962840" cy="490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Cisco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385920" y="1133640"/>
          <a:ext cx="8103960" cy="4989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5920" y="1133640"/>
                    <a:ext cx="8103960" cy="498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Oracle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95" name=""/>
          <p:cNvGraphicFramePr/>
          <p:nvPr/>
        </p:nvGraphicFramePr>
        <p:xfrm>
          <a:off x="420840" y="1133640"/>
          <a:ext cx="8173800" cy="5032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0840" y="1133640"/>
                    <a:ext cx="8173800" cy="503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Duke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99" name=""/>
          <p:cNvGraphicFramePr/>
          <p:nvPr/>
        </p:nvGraphicFramePr>
        <p:xfrm>
          <a:off x="628560" y="1346040"/>
          <a:ext cx="7683480" cy="4508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8560" y="1346040"/>
                    <a:ext cx="7683480" cy="450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Calpine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03" name=""/>
          <p:cNvGraphicFramePr/>
          <p:nvPr/>
        </p:nvGraphicFramePr>
        <p:xfrm>
          <a:off x="671400" y="1184400"/>
          <a:ext cx="7618680" cy="4690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1400" y="1184400"/>
                    <a:ext cx="7618680" cy="4690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401760" y="1133640"/>
          <a:ext cx="8305560" cy="511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1133640"/>
                    <a:ext cx="8305560" cy="511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230040" y="1014480"/>
          <a:ext cx="8599680" cy="5045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0040" y="1014480"/>
                    <a:ext cx="8599680" cy="5045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1480" y="328680"/>
            <a:ext cx="7756560" cy="474480"/>
          </a:xfrm>
          <a:prstGeom prst="rect">
            <a:avLst/>
          </a:prstGeom>
          <a:noFill/>
          <a:ln w="0">
            <a:noFill/>
          </a:ln>
        </p:spPr>
        <p:txBody>
          <a:bodyPr lIns="41400" rIns="41400" tIns="20520" bIns="20520" anchor="ctr">
            <a:noAutofit/>
          </a:bodyPr>
          <a:p>
            <a:pPr indent="0" algn="ctr">
              <a:buNone/>
              <a:tabLst>
                <a:tab algn="l" pos="0"/>
                <a:tab algn="l" pos="401760"/>
                <a:tab algn="l" pos="803160"/>
                <a:tab algn="l" pos="1204920"/>
                <a:tab algn="l" pos="1606680"/>
                <a:tab algn="l" pos="2008080"/>
                <a:tab algn="l" pos="2409840"/>
                <a:tab algn="l" pos="2811600"/>
                <a:tab algn="l" pos="3213000"/>
                <a:tab algn="l" pos="3614760"/>
                <a:tab algn="l" pos="4016520"/>
                <a:tab algn="l" pos="4417920"/>
                <a:tab algn="l" pos="4819680"/>
                <a:tab algn="l" pos="5221440"/>
                <a:tab algn="l" pos="5622840"/>
                <a:tab algn="l" pos="6024600"/>
                <a:tab algn="l" pos="6426360"/>
                <a:tab algn="l" pos="6827760"/>
                <a:tab algn="l" pos="7229520"/>
                <a:tab algn="l" pos="7631280"/>
                <a:tab algn="l" pos="803268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What Makes Up Market Value?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" name=""/>
          <p:cNvSpPr/>
          <p:nvPr/>
        </p:nvSpPr>
        <p:spPr>
          <a:xfrm>
            <a:off x="1523880" y="1000080"/>
            <a:ext cx="1752840" cy="325908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715000" y="2090880"/>
            <a:ext cx="1676520" cy="21682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715000" y="1003320"/>
            <a:ext cx="1676520" cy="95076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046960" y="1866960"/>
            <a:ext cx="83484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88760" y="2813040"/>
            <a:ext cx="8571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47200" y="1171440"/>
            <a:ext cx="128520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EVA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81280" y="1000080"/>
            <a:ext cx="1752840" cy="3259080"/>
          </a:xfrm>
          <a:prstGeom prst="rect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884040" y="1751040"/>
            <a:ext cx="1194840" cy="10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914400" y="4599000"/>
            <a:ext cx="7696080" cy="15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406440" indent="-406440" algn="just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market value of a company is also: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pv of future free cash flow discounted at the cost of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spcBef>
                <a:spcPts val="700"/>
              </a:spcBef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pv of future EVA discounted at the cost of capital, plus the capital at the beginning of the forecast period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80520" y="380880"/>
            <a:ext cx="8610840" cy="4572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COV &amp; FGV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"/>
          <p:cNvSpPr/>
          <p:nvPr/>
        </p:nvSpPr>
        <p:spPr>
          <a:xfrm>
            <a:off x="3668760" y="2800440"/>
            <a:ext cx="1927080" cy="246996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194720" y="3454560"/>
            <a:ext cx="8571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668760" y="2038320"/>
            <a:ext cx="1927080" cy="59688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3600360" y="2219400"/>
            <a:ext cx="203832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Current EVA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668760" y="1041480"/>
            <a:ext cx="1927080" cy="83160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73440" y="1336680"/>
            <a:ext cx="1984320" cy="2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EVA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521000" y="2800440"/>
            <a:ext cx="1927080" cy="246996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046960" y="3454560"/>
            <a:ext cx="8571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521000" y="1041480"/>
            <a:ext cx="1927080" cy="1593720"/>
          </a:xfrm>
          <a:prstGeom prst="rect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1833840" y="1623960"/>
            <a:ext cx="1285200" cy="52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EVA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15080" y="2038320"/>
            <a:ext cx="1927080" cy="3232080"/>
          </a:xfrm>
          <a:prstGeom prst="rect">
            <a:avLst/>
          </a:prstGeom>
          <a:solidFill>
            <a:srgbClr val="c0c0c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15080" y="1041480"/>
            <a:ext cx="1927080" cy="83160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821200" y="965160"/>
            <a:ext cx="1984680" cy="91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(FGV)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099120" y="2843280"/>
            <a:ext cx="1352880" cy="82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(COV)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914400" y="5373720"/>
            <a:ext cx="7696080" cy="93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406440" indent="-40644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Thus the market value of a company reflects two components: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Operations Value (COV),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 Growth Value (FGV).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1480" y="328680"/>
            <a:ext cx="7756560" cy="474480"/>
          </a:xfrm>
          <a:prstGeom prst="rect">
            <a:avLst/>
          </a:prstGeom>
          <a:noFill/>
          <a:ln w="0">
            <a:noFill/>
          </a:ln>
        </p:spPr>
        <p:txBody>
          <a:bodyPr lIns="41400" rIns="41400" tIns="20520" bIns="20520" anchor="ctr">
            <a:noAutofit/>
          </a:bodyPr>
          <a:p>
            <a:pPr indent="0" algn="ctr">
              <a:buNone/>
              <a:tabLst>
                <a:tab algn="l" pos="0"/>
                <a:tab algn="l" pos="401760"/>
                <a:tab algn="l" pos="803160"/>
                <a:tab algn="l" pos="1204920"/>
                <a:tab algn="l" pos="1606680"/>
                <a:tab algn="l" pos="2008080"/>
                <a:tab algn="l" pos="2409840"/>
                <a:tab algn="l" pos="2811600"/>
                <a:tab algn="l" pos="3213000"/>
                <a:tab algn="l" pos="3614760"/>
                <a:tab algn="l" pos="4016520"/>
                <a:tab algn="l" pos="4417920"/>
                <a:tab algn="l" pos="4819680"/>
                <a:tab algn="l" pos="5221440"/>
                <a:tab algn="l" pos="5622840"/>
                <a:tab algn="l" pos="6024600"/>
                <a:tab algn="l" pos="6426360"/>
                <a:tab algn="l" pos="6827760"/>
                <a:tab algn="l" pos="7229520"/>
                <a:tab algn="l" pos="7631280"/>
                <a:tab algn="l" pos="803268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Valuation Components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9" name=""/>
          <p:cNvSpPr/>
          <p:nvPr/>
        </p:nvSpPr>
        <p:spPr>
          <a:xfrm>
            <a:off x="520560" y="1611360"/>
            <a:ext cx="1524240" cy="3259080"/>
          </a:xfrm>
          <a:prstGeom prst="rect">
            <a:avLst/>
          </a:prstGeom>
          <a:solidFill>
            <a:srgbClr val="6699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822840" y="2703600"/>
            <a:ext cx="1446120" cy="2166840"/>
          </a:xfrm>
          <a:prstGeom prst="rect">
            <a:avLst/>
          </a:prstGeom>
          <a:solidFill>
            <a:srgbClr val="cce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822840" y="1614600"/>
            <a:ext cx="1447560" cy="95076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911880" y="2478240"/>
            <a:ext cx="83484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115520" y="3424320"/>
            <a:ext cx="85716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084560" y="1922400"/>
            <a:ext cx="1003680" cy="33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PV(EVA)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429160" y="2206800"/>
            <a:ext cx="520920" cy="36972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800760" y="1447920"/>
            <a:ext cx="520920" cy="36648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114960" y="1827360"/>
            <a:ext cx="520920" cy="366480"/>
          </a:xfrm>
          <a:prstGeom prst="rect">
            <a:avLst/>
          </a:prstGeom>
          <a:solidFill>
            <a:srgbClr val="eaeaea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286680" y="2554200"/>
            <a:ext cx="939600" cy="0"/>
          </a:xfrm>
          <a:prstGeom prst="line">
            <a:avLst/>
          </a:prstGeom>
          <a:ln w="507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5676840" y="1230480"/>
            <a:ext cx="939960" cy="738000"/>
          </a:xfrm>
          <a:prstGeom prst="line">
            <a:avLst/>
          </a:prstGeom>
          <a:ln w="507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7183080" y="2259000"/>
            <a:ext cx="148788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EVA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308720" y="927000"/>
            <a:ext cx="1363680" cy="57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Expected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2171880" y="1611360"/>
            <a:ext cx="1523880" cy="3259080"/>
          </a:xfrm>
          <a:prstGeom prst="rect">
            <a:avLst/>
          </a:prstGeom>
          <a:solidFill>
            <a:srgbClr val="99ccff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2317320" y="2362320"/>
            <a:ext cx="1194840" cy="106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PV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Flow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914400" y="5081760"/>
            <a:ext cx="7696080" cy="10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Autofit/>
          </a:bodyPr>
          <a:p>
            <a:pPr marL="406440" indent="-40644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present value of EVA is the sum of two components: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pv of expected EVA growth, 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806400" indent="-285840" algn="just">
              <a:lnSpc>
                <a:spcPct val="100000"/>
              </a:lnSpc>
              <a:spcBef>
                <a:spcPts val="499"/>
              </a:spcBef>
              <a:buClr>
                <a:srgbClr val="000000"/>
              </a:buClr>
              <a:buFont typeface="Wingdings" charset="2"/>
              <a:buChar char="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pv of the current level of EVA into perpetuity.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Dynegy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67" name=""/>
          <p:cNvGraphicFramePr/>
          <p:nvPr/>
        </p:nvGraphicFramePr>
        <p:xfrm>
          <a:off x="212760" y="1046160"/>
          <a:ext cx="8634240" cy="506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2760" y="1046160"/>
                    <a:ext cx="8634240" cy="50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Coke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228600" y="1133640"/>
          <a:ext cx="8299440" cy="5108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33640"/>
                    <a:ext cx="8299440" cy="5108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Pfizer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368280" y="1133640"/>
          <a:ext cx="8305920" cy="51130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68280" y="1133640"/>
                    <a:ext cx="8305920" cy="5113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Intel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79" name=""/>
          <p:cNvGraphicFramePr/>
          <p:nvPr/>
        </p:nvGraphicFramePr>
        <p:xfrm>
          <a:off x="127080" y="995400"/>
          <a:ext cx="8719920" cy="5116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080" y="995400"/>
                    <a:ext cx="8719920" cy="5116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609480" y="214200"/>
            <a:ext cx="7772400" cy="64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69800" y="177480"/>
            <a:ext cx="8126640" cy="685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 COV &amp; FGV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83" name=""/>
          <p:cNvGraphicFramePr/>
          <p:nvPr/>
        </p:nvGraphicFramePr>
        <p:xfrm>
          <a:off x="438120" y="1133640"/>
          <a:ext cx="8139240" cy="5011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38120" y="1133640"/>
                    <a:ext cx="8139240" cy="50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&lt;#&gt;</a:t>
            </a: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26775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1998-09-15T00:13:05Z</dcterms:created>
  <dc:creator>berk</dc:creator>
  <dc:description/>
  <dc:language>en-US</dc:language>
  <cp:lastModifiedBy>Devoted Employee</cp:lastModifiedBy>
  <cp:lastPrinted>2001-01-29T20:34:12Z</cp:lastPrinted>
  <dcterms:modified xsi:type="dcterms:W3CDTF">2001-02-27T19:29:26Z</dcterms:modified>
  <cp:revision>1058</cp:revision>
  <dc:subject/>
  <dc:title>Table of Contents</dc:title>
</cp:coreProperties>
</file>