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0"/>
            <a:ext cx="7020000" cy="927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"/>
          </p:nvPr>
        </p:nvSpPr>
        <p:spPr>
          <a:xfrm>
            <a:off x="397800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Img"/>
          </p:nvPr>
        </p:nvSpPr>
        <p:spPr>
          <a:xfrm>
            <a:off x="1196640" y="696960"/>
            <a:ext cx="4630680" cy="3473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34560" y="4401720"/>
            <a:ext cx="5149800" cy="417060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2"/>
          </p:nvPr>
        </p:nvSpPr>
        <p:spPr>
          <a:xfrm>
            <a:off x="-36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sldNum" idx="3"/>
          </p:nvPr>
        </p:nvSpPr>
        <p:spPr>
          <a:xfrm>
            <a:off x="397800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1F0139B0-C699-44AC-93B3-937091FB810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sldImg"/>
          </p:nvPr>
        </p:nvSpPr>
        <p:spPr>
          <a:xfrm>
            <a:off x="1197000" y="696960"/>
            <a:ext cx="4630680" cy="3473280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934560" y="4401720"/>
            <a:ext cx="5149800" cy="417060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"/>
          <p:cNvSpPr txBox="1"/>
          <p:nvPr/>
        </p:nvSpPr>
        <p:spPr>
          <a:xfrm>
            <a:off x="397800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8974F65D-E536-4F4B-8885-75B948C4C2E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 txBox="1"/>
          <p:nvPr/>
        </p:nvSpPr>
        <p:spPr>
          <a:xfrm>
            <a:off x="-36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 txBox="1"/>
          <p:nvPr/>
        </p:nvSpPr>
        <p:spPr>
          <a:xfrm>
            <a:off x="-36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 txBox="1"/>
          <p:nvPr/>
        </p:nvSpPr>
        <p:spPr>
          <a:xfrm>
            <a:off x="397800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1"/>
          <p:cNvSpPr>
            <a:spLocks noGrp="1"/>
          </p:cNvSpPr>
          <p:nvPr>
            <p:ph type="body"/>
          </p:nvPr>
        </p:nvSpPr>
        <p:spPr>
          <a:xfrm>
            <a:off x="155520" y="4398480"/>
            <a:ext cx="6708960" cy="417204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sldImg"/>
          </p:nvPr>
        </p:nvSpPr>
        <p:spPr>
          <a:xfrm>
            <a:off x="1200240" y="776160"/>
            <a:ext cx="4619520" cy="346392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"/>
          <p:cNvSpPr txBox="1"/>
          <p:nvPr/>
        </p:nvSpPr>
        <p:spPr>
          <a:xfrm>
            <a:off x="397800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91DFA5F3-CDBA-4EE4-90F5-44042E99F0D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 txBox="1"/>
          <p:nvPr/>
        </p:nvSpPr>
        <p:spPr>
          <a:xfrm>
            <a:off x="-360" y="8805600"/>
            <a:ext cx="304164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 txBox="1"/>
          <p:nvPr/>
        </p:nvSpPr>
        <p:spPr>
          <a:xfrm>
            <a:off x="-36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 txBox="1"/>
          <p:nvPr/>
        </p:nvSpPr>
        <p:spPr>
          <a:xfrm>
            <a:off x="3978000" y="0"/>
            <a:ext cx="304164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1"/>
          <p:cNvSpPr>
            <a:spLocks noGrp="1"/>
          </p:cNvSpPr>
          <p:nvPr>
            <p:ph type="sldImg"/>
          </p:nvPr>
        </p:nvSpPr>
        <p:spPr>
          <a:xfrm>
            <a:off x="1216080" y="71424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936720" y="4403880"/>
            <a:ext cx="5146560" cy="416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70D8306C-82F8-4024-AFF8-B663C37A77FF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4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FA568B41-C2BD-4EE1-B90D-9FB3FA02E8FD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9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396720">
              <a:spcBef>
                <a:spcPts val="550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4400" indent="-22716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748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FF9D5765-46CD-4169-AFA1-3F75C967494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8229600" y="6013440"/>
            <a:ext cx="819000" cy="700200"/>
            <a:chOff x="8229600" y="6013440"/>
            <a:chExt cx="819000" cy="700200"/>
          </a:xfrm>
        </p:grpSpPr>
        <p:pic>
          <p:nvPicPr>
            <p:cNvPr id="13" name="ENE_C_WHI" descr=""/>
            <p:cNvPicPr/>
            <p:nvPr/>
          </p:nvPicPr>
          <p:blipFill>
            <a:blip r:embed="rId2"/>
            <a:stretch/>
          </p:blipFill>
          <p:spPr>
            <a:xfrm>
              <a:off x="8229600" y="60134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783640" y="638820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1640" y="3352320"/>
            <a:ext cx="4267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08360" y="6632640"/>
            <a:ext cx="1056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JN-2080039-</a:t>
            </a:r>
            <a:fld id="{832B5D64-B990-4753-A0EC-7A8B98620DA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230040" algn="ctr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114480" algn="ctr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990720" y="4343400"/>
            <a:ext cx="7772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3429000" y="533520"/>
            <a:ext cx="1964880" cy="1809720"/>
            <a:chOff x="3429000" y="533520"/>
            <a:chExt cx="1964880" cy="1809720"/>
          </a:xfrm>
        </p:grpSpPr>
        <p:pic>
          <p:nvPicPr>
            <p:cNvPr id="26" name="ENE_C_WHI" descr=""/>
            <p:cNvPicPr/>
            <p:nvPr/>
          </p:nvPicPr>
          <p:blipFill>
            <a:blip r:embed="rId1"/>
            <a:stretch/>
          </p:blipFill>
          <p:spPr>
            <a:xfrm>
              <a:off x="3429000" y="533520"/>
              <a:ext cx="1855440" cy="1809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7" name=""/>
            <p:cNvSpPr/>
            <p:nvPr/>
          </p:nvSpPr>
          <p:spPr>
            <a:xfrm>
              <a:off x="5044680" y="151164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8" name=""/>
          <p:cNvSpPr/>
          <p:nvPr/>
        </p:nvSpPr>
        <p:spPr>
          <a:xfrm>
            <a:off x="8153280" y="6095880"/>
            <a:ext cx="6098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2514600"/>
            <a:ext cx="6504120" cy="119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Pricing Outlook: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2000-2001&amp; Beyond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4191120"/>
            <a:ext cx="8077320" cy="184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Horton, Chairman &amp; CEO,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Transportation Services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 Customer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13,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457200" y="533520"/>
            <a:ext cx="8458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2000/01 Winter Price Hedging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3" name=""/>
          <p:cNvGraphicFramePr/>
          <p:nvPr/>
        </p:nvGraphicFramePr>
        <p:xfrm>
          <a:off x="0" y="1600200"/>
          <a:ext cx="845820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00200"/>
                    <a:ext cx="845820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5" name=""/>
          <p:cNvSpPr/>
          <p:nvPr/>
        </p:nvSpPr>
        <p:spPr>
          <a:xfrm>
            <a:off x="2286000" y="1828440"/>
            <a:ext cx="6553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8/31/00 Lock-in Price for Dec. ‘00/Jan ‘01 - $4.80/MMBtu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3048120" y="3930840"/>
            <a:ext cx="4098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 2000 prices through August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3124080" y="5257440"/>
            <a:ext cx="5761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Jan/Feb 2000 Hedge for Dec. ‘00/Jan ‘01 - $2.79/MMBtu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1522440" y="5807160"/>
            <a:ext cx="7126200" cy="342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19796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28843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36457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4569840" y="5925600"/>
            <a:ext cx="307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5521320" y="59256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6541920" y="5925600"/>
            <a:ext cx="317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439040" y="59256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8229600" y="5925600"/>
            <a:ext cx="347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4809960" y="63050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854360" y="-89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"/>
          <p:cNvSpPr/>
          <p:nvPr/>
        </p:nvSpPr>
        <p:spPr>
          <a:xfrm>
            <a:off x="990720" y="4343400"/>
            <a:ext cx="7772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10" name=""/>
          <p:cNvGrpSpPr/>
          <p:nvPr/>
        </p:nvGrpSpPr>
        <p:grpSpPr>
          <a:xfrm>
            <a:off x="2895480" y="1371600"/>
            <a:ext cx="2744640" cy="2895480"/>
            <a:chOff x="2895480" y="1371600"/>
            <a:chExt cx="2744640" cy="2895480"/>
          </a:xfrm>
        </p:grpSpPr>
        <p:pic>
          <p:nvPicPr>
            <p:cNvPr id="211" name="ENE_C_WHI" descr=""/>
            <p:cNvPicPr/>
            <p:nvPr/>
          </p:nvPicPr>
          <p:blipFill>
            <a:blip r:embed="rId1"/>
            <a:stretch/>
          </p:blipFill>
          <p:spPr>
            <a:xfrm>
              <a:off x="2895480" y="1371600"/>
              <a:ext cx="2664720" cy="2895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12" name=""/>
            <p:cNvSpPr/>
            <p:nvPr/>
          </p:nvSpPr>
          <p:spPr>
            <a:xfrm>
              <a:off x="5290920" y="304560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13" name=""/>
          <p:cNvSpPr/>
          <p:nvPr/>
        </p:nvSpPr>
        <p:spPr>
          <a:xfrm>
            <a:off x="8153280" y="6095880"/>
            <a:ext cx="6098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1011240" y="1762200"/>
          <a:ext cx="7364520" cy="422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1240" y="1762200"/>
                    <a:ext cx="7364520" cy="422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7296120" y="4614840"/>
            <a:ext cx="1381320" cy="63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3480" y="6276960"/>
            <a:ext cx="205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NYMEX (9-11-00 close)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23800" y="188604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d657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15880" y="403704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533520" y="45226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8305920" y="266688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8381880" y="1905120"/>
            <a:ext cx="5382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305920" y="4114800"/>
            <a:ext cx="538200" cy="262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218240" y="398124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$2.37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848600" y="38509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442240" y="37652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2.75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054960" y="35380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650400" y="31827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3.47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285080" y="25268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867920" y="25603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5471280" y="30081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064920" y="3065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4.05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669720" y="1949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254000" y="18442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7758720" y="17809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$5.24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7408800" y="5070600"/>
            <a:ext cx="341280" cy="0"/>
          </a:xfrm>
          <a:prstGeom prst="line">
            <a:avLst/>
          </a:prstGeom>
          <a:ln w="38160">
            <a:solidFill>
              <a:srgbClr val="00822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7408800" y="4802040"/>
            <a:ext cx="3412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7830000" y="4630680"/>
            <a:ext cx="6865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146240" y="1595520"/>
            <a:ext cx="1198440" cy="11001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7593120" y="1585800"/>
            <a:ext cx="742680" cy="77796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33520" y="228600"/>
            <a:ext cx="823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Spot Price Outlook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$/MMBtu Henry Hub, LA.)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 flipH="1">
            <a:off x="1523520" y="2666880"/>
            <a:ext cx="708660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174760" y="5726160"/>
            <a:ext cx="4822920" cy="7207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457200" y="228600"/>
            <a:ext cx="8277120" cy="14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Residential Natural Gas Prices Since 1984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(1999$/MMBtu)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12680" y="6470280"/>
            <a:ext cx="13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(EIA)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7848720" y="228600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596960" y="5807160"/>
            <a:ext cx="60040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Residentials will purchase gas this winter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real prices last paid in 1986/87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48520" y="1829160"/>
            <a:ext cx="1619280" cy="487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2000/2001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Estimate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590920" y="2590920"/>
            <a:ext cx="0" cy="223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" descr=""/>
          <p:cNvPicPr/>
          <p:nvPr/>
        </p:nvPicPr>
        <p:blipFill>
          <a:blip r:embed="rId1"/>
          <a:stretch/>
        </p:blipFill>
        <p:spPr>
          <a:xfrm>
            <a:off x="228600" y="1600200"/>
            <a:ext cx="8686800" cy="373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17665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2096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644560" y="5049000"/>
            <a:ext cx="397440" cy="2138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0873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5128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9574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3671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8099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22108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6638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07500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518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92136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36416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791120" y="50493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234280" y="531288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8596080" y="5028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04560" y="228240"/>
            <a:ext cx="88390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 Influencing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Prices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914040" y="1752480"/>
            <a:ext cx="7427880" cy="421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Economy - Demand for Power Generation and Manufacturing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Declining Natural Gas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Warmer Than Normal Winters the Past 3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Gas Storage Levels Lowest in Past 6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396720">
              <a:spcBef>
                <a:spcPts val="499"/>
              </a:spcBef>
              <a:buClr>
                <a:srgbClr val="0091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Heating Fuels Showing Significantly Higher Prices &amp; Lower Stock Levels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"/>
          <p:cNvGraphicFramePr/>
          <p:nvPr/>
        </p:nvGraphicFramePr>
        <p:xfrm>
          <a:off x="380880" y="1836720"/>
          <a:ext cx="7972560" cy="501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36720"/>
                    <a:ext cx="7972560" cy="501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33480" y="76320"/>
            <a:ext cx="9097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Proved and Potential U.S. Natural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Resources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465880" y="1816200"/>
            <a:ext cx="1785960" cy="323640"/>
          </a:xfrm>
          <a:custGeom>
            <a:avLst/>
            <a:gdLst/>
            <a:ahLst/>
            <a:rect l="l" t="t" r="r" b="b"/>
            <a:pathLst>
              <a:path w="209" h="34">
                <a:moveTo>
                  <a:pt x="0" y="34"/>
                </a:moveTo>
                <a:cubicBezTo>
                  <a:pt x="0" y="25"/>
                  <a:pt x="7" y="17"/>
                  <a:pt x="17" y="17"/>
                </a:cubicBezTo>
                <a:lnTo>
                  <a:pt x="87" y="17"/>
                </a:lnTo>
                <a:cubicBezTo>
                  <a:pt x="97" y="17"/>
                  <a:pt x="104" y="9"/>
                  <a:pt x="104" y="0"/>
                </a:cubicBezTo>
                <a:cubicBezTo>
                  <a:pt x="104" y="9"/>
                  <a:pt x="112" y="17"/>
                  <a:pt x="122" y="17"/>
                </a:cubicBezTo>
                <a:lnTo>
                  <a:pt x="192" y="17"/>
                </a:lnTo>
                <a:cubicBezTo>
                  <a:pt x="201" y="17"/>
                  <a:pt x="209" y="25"/>
                  <a:pt x="209" y="34"/>
                </a:cubicBezTo>
              </a:path>
            </a:pathLst>
          </a:custGeom>
          <a:noFill/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5638680" y="1295280"/>
            <a:ext cx="1617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estimates: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1,470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676520" y="2666880"/>
            <a:ext cx="83808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057400" y="3276720"/>
            <a:ext cx="0" cy="1258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rot="16200000">
            <a:off x="-384120" y="3703680"/>
            <a:ext cx="1774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Trillion Cubic Feet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609480" y="228600"/>
            <a:ext cx="80758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Backwardation Price Curve for Wellhead Gas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($/MMBtu)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609480" y="1523880"/>
          <a:ext cx="8229600" cy="466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3880"/>
                    <a:ext cx="8229600" cy="466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1905120" y="107028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2362320" y="1752480"/>
            <a:ext cx="144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267080" y="183204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Winter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724280" y="2514600"/>
            <a:ext cx="1800" cy="20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7696080" y="2594160"/>
            <a:ext cx="941400" cy="640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 02/03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8305920" y="3276720"/>
            <a:ext cx="249120" cy="38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847080" y="6176880"/>
            <a:ext cx="2292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NYMEX (September 11, 2000)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873840" y="1328760"/>
            <a:ext cx="1198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" descr=""/>
          <p:cNvPicPr/>
          <p:nvPr/>
        </p:nvPicPr>
        <p:blipFill>
          <a:blip r:embed="rId1"/>
          <a:stretch/>
        </p:blipFill>
        <p:spPr>
          <a:xfrm>
            <a:off x="1066680" y="838080"/>
            <a:ext cx="7620120" cy="5562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"/>
          <p:cNvSpPr/>
          <p:nvPr/>
        </p:nvSpPr>
        <p:spPr>
          <a:xfrm>
            <a:off x="762120" y="228600"/>
            <a:ext cx="780552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Estimated Storage Inventory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004440" y="3456000"/>
            <a:ext cx="1186200" cy="9957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Est.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 Lower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Than 5 Year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019920" y="4572000"/>
            <a:ext cx="1218960" cy="7592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12% Lower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Than 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1719360" y="5305320"/>
            <a:ext cx="60516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719360" y="4729320"/>
            <a:ext cx="6051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719360" y="4152960"/>
            <a:ext cx="6051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719360" y="3576600"/>
            <a:ext cx="60516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1719360" y="3000240"/>
            <a:ext cx="60516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719360" y="2424240"/>
            <a:ext cx="6051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719360" y="1846440"/>
            <a:ext cx="6051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925640" y="4484520"/>
            <a:ext cx="274680" cy="1397160"/>
          </a:xfrm>
          <a:prstGeom prst="rect">
            <a:avLst/>
          </a:prstGeom>
          <a:solidFill>
            <a:srgbClr val="9999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438360" y="4199040"/>
            <a:ext cx="274680" cy="1682640"/>
          </a:xfrm>
          <a:prstGeom prst="rect">
            <a:avLst/>
          </a:prstGeom>
          <a:solidFill>
            <a:srgbClr val="9999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951440" y="3456000"/>
            <a:ext cx="274680" cy="2425680"/>
          </a:xfrm>
          <a:prstGeom prst="rect">
            <a:avLst/>
          </a:prstGeom>
          <a:solidFill>
            <a:srgbClr val="9999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464160" y="3179880"/>
            <a:ext cx="274680" cy="2701800"/>
          </a:xfrm>
          <a:prstGeom prst="rect">
            <a:avLst/>
          </a:prstGeom>
          <a:solidFill>
            <a:srgbClr val="9999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200320" y="4468680"/>
            <a:ext cx="274680" cy="1413000"/>
          </a:xfrm>
          <a:prstGeom prst="rect">
            <a:avLst/>
          </a:prstGeom>
          <a:solidFill>
            <a:srgbClr val="9933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713040" y="4145040"/>
            <a:ext cx="274680" cy="1736640"/>
          </a:xfrm>
          <a:prstGeom prst="rect">
            <a:avLst/>
          </a:prstGeom>
          <a:solidFill>
            <a:srgbClr val="9933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226120" y="3475080"/>
            <a:ext cx="274680" cy="2406600"/>
          </a:xfrm>
          <a:prstGeom prst="rect">
            <a:avLst/>
          </a:prstGeom>
          <a:solidFill>
            <a:srgbClr val="9933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738840" y="2844720"/>
            <a:ext cx="274680" cy="3036960"/>
          </a:xfrm>
          <a:prstGeom prst="rect">
            <a:avLst/>
          </a:prstGeom>
          <a:solidFill>
            <a:srgbClr val="9933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75000" y="4675320"/>
            <a:ext cx="276120" cy="1206360"/>
          </a:xfrm>
          <a:prstGeom prst="rect">
            <a:avLst/>
          </a:prstGeom>
          <a:solidFill>
            <a:srgbClr val="ffff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3987720" y="4522680"/>
            <a:ext cx="276480" cy="1359000"/>
          </a:xfrm>
          <a:prstGeom prst="rect">
            <a:avLst/>
          </a:prstGeom>
          <a:solidFill>
            <a:srgbClr val="ffff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500800" y="4041720"/>
            <a:ext cx="276120" cy="1839960"/>
          </a:xfrm>
          <a:prstGeom prst="rect">
            <a:avLst/>
          </a:prstGeom>
          <a:solidFill>
            <a:srgbClr val="ffff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013520" y="3745080"/>
            <a:ext cx="276120" cy="2136600"/>
          </a:xfrm>
          <a:prstGeom prst="rect">
            <a:avLst/>
          </a:prstGeom>
          <a:solidFill>
            <a:srgbClr val="ffff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751120" y="4299120"/>
            <a:ext cx="274680" cy="1582560"/>
          </a:xfrm>
          <a:prstGeom prst="rect">
            <a:avLst/>
          </a:prstGeom>
          <a:solidFill>
            <a:srgbClr val="ff00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4264200" y="3870360"/>
            <a:ext cx="274320" cy="2011320"/>
          </a:xfrm>
          <a:prstGeom prst="rect">
            <a:avLst/>
          </a:prstGeom>
          <a:solidFill>
            <a:srgbClr val="ff00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776920" y="3284640"/>
            <a:ext cx="274680" cy="2597040"/>
          </a:xfrm>
          <a:prstGeom prst="rect">
            <a:avLst/>
          </a:prstGeom>
          <a:solidFill>
            <a:srgbClr val="ff00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7289640" y="2552760"/>
            <a:ext cx="274680" cy="3328920"/>
          </a:xfrm>
          <a:prstGeom prst="rect">
            <a:avLst/>
          </a:prstGeom>
          <a:solidFill>
            <a:srgbClr val="ff00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1676520" y="1981080"/>
            <a:ext cx="1440" cy="4035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68600" y="588168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1668600" y="530532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668600" y="472932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668600" y="415296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1668600" y="357660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668600" y="3000240"/>
            <a:ext cx="507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1668600" y="242424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1668600" y="1846440"/>
            <a:ext cx="507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1719360" y="5881680"/>
            <a:ext cx="6051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1719360" y="5881680"/>
            <a:ext cx="144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3232080" y="5881680"/>
            <a:ext cx="180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4745160" y="5881680"/>
            <a:ext cx="144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6257880" y="5881680"/>
            <a:ext cx="180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7770960" y="5881680"/>
            <a:ext cx="1440" cy="475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2688120" y="1411200"/>
            <a:ext cx="428220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November-March Heating Degree Days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2635200" y="1601640"/>
            <a:ext cx="44769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1282680" y="581184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282680" y="523404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282680" y="465948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1282680" y="408132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1282680" y="350676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1282680" y="292896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282680" y="235440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282680" y="1776240"/>
            <a:ext cx="3398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2403360" y="6058080"/>
            <a:ext cx="22068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3685320" y="6058080"/>
            <a:ext cx="69516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5282280" y="6058080"/>
            <a:ext cx="5256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6755400" y="6058080"/>
            <a:ext cx="60192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2" name="" descr=""/>
          <p:cNvPicPr/>
          <p:nvPr/>
        </p:nvPicPr>
        <p:blipFill>
          <a:blip r:embed="rId1"/>
          <a:stretch/>
        </p:blipFill>
        <p:spPr>
          <a:xfrm>
            <a:off x="852480" y="3187800"/>
            <a:ext cx="142920" cy="1355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"/>
          <p:cNvSpPr/>
          <p:nvPr/>
        </p:nvSpPr>
        <p:spPr>
          <a:xfrm>
            <a:off x="7948440" y="3632040"/>
            <a:ext cx="882720" cy="8208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7994520" y="3695760"/>
            <a:ext cx="85680" cy="81000"/>
          </a:xfrm>
          <a:prstGeom prst="rect">
            <a:avLst/>
          </a:prstGeom>
          <a:solidFill>
            <a:srgbClr val="9999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8147520" y="3684600"/>
            <a:ext cx="35928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97-98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7994520" y="3900600"/>
            <a:ext cx="85680" cy="81000"/>
          </a:xfrm>
          <a:prstGeom prst="rect">
            <a:avLst/>
          </a:prstGeom>
          <a:solidFill>
            <a:srgbClr val="993366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8147520" y="3889440"/>
            <a:ext cx="35928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98-99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7994520" y="4106880"/>
            <a:ext cx="85680" cy="81000"/>
          </a:xfrm>
          <a:prstGeom prst="rect">
            <a:avLst/>
          </a:prstGeom>
          <a:solidFill>
            <a:srgbClr val="ffffcc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8147520" y="4095720"/>
            <a:ext cx="35928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99-00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7994520" y="4311720"/>
            <a:ext cx="85680" cy="81000"/>
          </a:xfrm>
          <a:prstGeom prst="rect">
            <a:avLst/>
          </a:prstGeom>
          <a:solidFill>
            <a:srgbClr val="ff00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8114040" y="4300560"/>
            <a:ext cx="655200" cy="1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10-Yr Avg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685800" y="228600"/>
            <a:ext cx="73818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Historical Winter Weather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714240" y="1233360"/>
            <a:ext cx="77724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533520" y="165240"/>
            <a:ext cx="93218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Comparative Annualized Daily Volatility</a:t>
            </a: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5" name=""/>
          <p:cNvGraphicFramePr/>
          <p:nvPr/>
        </p:nvGraphicFramePr>
        <p:xfrm>
          <a:off x="380880" y="1752480"/>
          <a:ext cx="8469360" cy="4249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8469360" cy="424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77" name=""/>
          <p:cNvGrpSpPr/>
          <p:nvPr/>
        </p:nvGrpSpPr>
        <p:grpSpPr>
          <a:xfrm>
            <a:off x="6553080" y="1179360"/>
            <a:ext cx="2376360" cy="1065240"/>
            <a:chOff x="6553080" y="1179360"/>
            <a:chExt cx="2376360" cy="1065240"/>
          </a:xfrm>
        </p:grpSpPr>
        <p:sp>
          <p:nvSpPr>
            <p:cNvPr id="178" name=""/>
            <p:cNvSpPr/>
            <p:nvPr/>
          </p:nvSpPr>
          <p:spPr>
            <a:xfrm>
              <a:off x="6553080" y="1179360"/>
              <a:ext cx="2376360" cy="1065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6675120" y="1336680"/>
              <a:ext cx="384120" cy="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6675120" y="1557000"/>
              <a:ext cx="384120" cy="0"/>
            </a:xfrm>
            <a:prstGeom prst="line">
              <a:avLst/>
            </a:prstGeom>
            <a:ln w="3816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675120" y="1779480"/>
              <a:ext cx="384120" cy="0"/>
            </a:xfrm>
            <a:prstGeom prst="line">
              <a:avLst/>
            </a:prstGeom>
            <a:ln w="38160">
              <a:solidFill>
                <a:srgbClr val="8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6675120" y="2001600"/>
              <a:ext cx="384120" cy="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131960" y="1191240"/>
              <a:ext cx="1743840" cy="91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lnSpc>
                  <a:spcPct val="15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Spot Price Electricity ERCOT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NYMEX Natural Gas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NYMEX Sweet Crude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5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30-year Treasury Bond Yield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84" name=""/>
          <p:cNvSpPr/>
          <p:nvPr/>
        </p:nvSpPr>
        <p:spPr>
          <a:xfrm>
            <a:off x="1924560" y="4887360"/>
            <a:ext cx="337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1905120" y="5105520"/>
            <a:ext cx="19656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4190040" y="3497040"/>
            <a:ext cx="535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3890520" y="3710160"/>
            <a:ext cx="523800" cy="252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5674680" y="4584240"/>
            <a:ext cx="2383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5486040" y="4792680"/>
            <a:ext cx="227160" cy="312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8075160" y="4968360"/>
            <a:ext cx="555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 flipH="1">
            <a:off x="8150040" y="5187960"/>
            <a:ext cx="183960" cy="312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2000-03-10T13:04:21Z</dcterms:created>
  <dc:creator>ddiamon</dc:creator>
  <dc:description/>
  <dc:language>en-US</dc:language>
  <cp:lastModifiedBy>ET&amp;S</cp:lastModifiedBy>
  <cp:lastPrinted>2000-09-12T20:37:09Z</cp:lastPrinted>
  <dcterms:modified xsi:type="dcterms:W3CDTF">2000-10-08T23:22:27Z</dcterms:modified>
  <cp:revision>83</cp:revision>
  <dc:subject/>
  <dc:title>Enron Corp</dc:title>
</cp:coreProperties>
</file>