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3.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_rels/presentation.xml.rels" ContentType="application/vnd.openxmlformats-package.relationships+xml"/>
  <Override PartName="/ppt/media/image1.jpeg" ContentType="image/jpeg"/>
  <Override PartName="/ppt/notesMasters/_rels/notesMaster1.xml.rels" ContentType="application/vnd.openxmlformats-package.relationships+xml"/>
  <Override PartName="/ppt/notesMasters/notesMaster1.xml" ContentType="application/vnd.openxmlformats-officedocument.presentationml.notesMaster+xml"/>
  <Override PartName="/ppt/slides/slide1.xml" ContentType="application/vnd.openxmlformats-officedocument.presentationml.slide+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notesSlides/_rels/notesSlide2.xml.rels" ContentType="application/vnd.openxmlformats-package.relationships+xml"/>
  <Override PartName="/ppt/notesSlides/_rels/notesSlide1.xml.rels" ContentType="application/vnd.openxmlformats-package.relationships+xml"/>
  <Override PartName="/ppt/notesSlides/notesSlide1.xml" ContentType="application/vnd.openxmlformats-officedocument.presentationml.notesSlide+xml"/>
  <Override PartName="/ppt/notesSlides/notesSlide2.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Lst>
  <p:sldSz cx="9144000" cy="6858000"/>
  <p:notesSz cx="6858000" cy="91805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 name=""/>
          <p:cNvSpPr/>
          <p:nvPr/>
        </p:nvSpPr>
        <p:spPr>
          <a:xfrm>
            <a:off x="0" y="0"/>
            <a:ext cx="6858000" cy="91800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11" name="PlaceHolder 1"/>
          <p:cNvSpPr>
            <a:spLocks noGrp="1"/>
          </p:cNvSpPr>
          <p:nvPr>
            <p:ph type="hdr"/>
          </p:nvPr>
        </p:nvSpPr>
        <p:spPr>
          <a:xfrm>
            <a:off x="-360" y="0"/>
            <a:ext cx="2971800" cy="458640"/>
          </a:xfrm>
          <a:prstGeom prst="rect">
            <a:avLst/>
          </a:prstGeom>
          <a:noFill/>
          <a:ln w="0">
            <a:noFill/>
          </a:ln>
        </p:spPr>
        <p:txBody>
          <a:bodyPr lIns="91440" rIns="91440" tIns="45720" bIns="4572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12" name="PlaceHolder 2"/>
          <p:cNvSpPr>
            <a:spLocks noGrp="1"/>
          </p:cNvSpPr>
          <p:nvPr>
            <p:ph type="dt" idx="5"/>
          </p:nvPr>
        </p:nvSpPr>
        <p:spPr>
          <a:xfrm>
            <a:off x="3885840" y="0"/>
            <a:ext cx="2971800" cy="458640"/>
          </a:xfrm>
          <a:prstGeom prst="rect">
            <a:avLst/>
          </a:prstGeom>
          <a:noFill/>
          <a:ln w="0">
            <a:noFill/>
          </a:ln>
        </p:spPr>
        <p:txBody>
          <a:bodyPr lIns="91440" rIns="91440" tIns="45720" bIns="4572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13" name="PlaceHolder 3"/>
          <p:cNvSpPr>
            <a:spLocks noGrp="1"/>
          </p:cNvSpPr>
          <p:nvPr>
            <p:ph type="sldImg"/>
          </p:nvPr>
        </p:nvSpPr>
        <p:spPr>
          <a:xfrm>
            <a:off x="1133640" y="689040"/>
            <a:ext cx="4590720" cy="3441600"/>
          </a:xfrm>
          <a:prstGeom prst="rect">
            <a:avLst/>
          </a:prstGeom>
          <a:solidFill>
            <a:srgbClr val="ffffff"/>
          </a:solidFill>
          <a:ln w="9360">
            <a:solidFill>
              <a:srgbClr val="000000"/>
            </a:solidFill>
            <a:miter/>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66"/>
                </a:solidFill>
                <a:effectLst/>
                <a:uFillTx/>
                <a:latin typeface="Verdana"/>
              </a:rPr>
              <a:t>Click to move the slide</a:t>
            </a:r>
            <a:endParaRPr b="1" lang="en-US" sz="3000" strike="noStrike" u="none">
              <a:solidFill>
                <a:srgbClr val="000066"/>
              </a:solidFill>
              <a:effectLst/>
              <a:uFillTx/>
              <a:latin typeface="Verdana"/>
            </a:endParaRPr>
          </a:p>
        </p:txBody>
      </p:sp>
      <p:sp>
        <p:nvSpPr>
          <p:cNvPr id="14" name="PlaceHolder 4"/>
          <p:cNvSpPr>
            <a:spLocks noGrp="1"/>
          </p:cNvSpPr>
          <p:nvPr>
            <p:ph type="body"/>
          </p:nvPr>
        </p:nvSpPr>
        <p:spPr>
          <a:xfrm>
            <a:off x="914400" y="4361040"/>
            <a:ext cx="5029200" cy="4130640"/>
          </a:xfrm>
          <a:prstGeom prst="rect">
            <a:avLst/>
          </a:prstGeom>
          <a:noFill/>
          <a:ln w="0">
            <a:noFill/>
          </a:ln>
        </p:spPr>
        <p:txBody>
          <a:bodyPr lIns="91440" rIns="9144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15" name="PlaceHolder 5"/>
          <p:cNvSpPr>
            <a:spLocks noGrp="1"/>
          </p:cNvSpPr>
          <p:nvPr>
            <p:ph type="ftr" idx="6"/>
          </p:nvPr>
        </p:nvSpPr>
        <p:spPr>
          <a:xfrm>
            <a:off x="-360" y="8721720"/>
            <a:ext cx="2971800" cy="458640"/>
          </a:xfrm>
          <a:prstGeom prst="rect">
            <a:avLst/>
          </a:prstGeom>
          <a:noFill/>
          <a:ln w="0">
            <a:noFill/>
          </a:ln>
        </p:spPr>
        <p:txBody>
          <a:bodyPr lIns="91440" rIns="91440" tIns="45720" bIns="45720" anchor="b">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16" name="PlaceHolder 6"/>
          <p:cNvSpPr>
            <a:spLocks noGrp="1"/>
          </p:cNvSpPr>
          <p:nvPr>
            <p:ph type="sldNum" idx="7"/>
          </p:nvPr>
        </p:nvSpPr>
        <p:spPr>
          <a:xfrm>
            <a:off x="3885840" y="8721720"/>
            <a:ext cx="2971800" cy="458640"/>
          </a:xfrm>
          <a:prstGeom prst="rect">
            <a:avLst/>
          </a:prstGeom>
          <a:noFill/>
          <a:ln w="0">
            <a:noFill/>
          </a:ln>
        </p:spPr>
        <p:txBody>
          <a:bodyPr lIns="91440" rIns="91440" tIns="45720" bIns="45720" anchor="b">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8BADB8EE-3949-42E5-ACAD-C381D65C16CA}"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 name="PlaceHolder 1"/>
          <p:cNvSpPr>
            <a:spLocks noGrp="1"/>
          </p:cNvSpPr>
          <p:nvPr>
            <p:ph type="sldImg"/>
          </p:nvPr>
        </p:nvSpPr>
        <p:spPr>
          <a:xfrm>
            <a:off x="1135080" y="689040"/>
            <a:ext cx="4587840" cy="3441600"/>
          </a:xfrm>
          <a:prstGeom prst="rect">
            <a:avLst/>
          </a:prstGeom>
          <a:ln w="0">
            <a:noFill/>
          </a:ln>
        </p:spPr>
      </p:sp>
      <p:sp>
        <p:nvSpPr>
          <p:cNvPr id="23" name="PlaceHolder 2"/>
          <p:cNvSpPr>
            <a:spLocks noGrp="1"/>
          </p:cNvSpPr>
          <p:nvPr>
            <p:ph type="body"/>
          </p:nvPr>
        </p:nvSpPr>
        <p:spPr>
          <a:xfrm>
            <a:off x="914400" y="4361040"/>
            <a:ext cx="5029200" cy="4130640"/>
          </a:xfrm>
          <a:prstGeom prst="rect">
            <a:avLst/>
          </a:prstGeom>
          <a:noFill/>
          <a:ln w="0">
            <a:noFill/>
          </a:ln>
        </p:spPr>
        <p:txBody>
          <a:bodyPr lIns="91440" rIns="91440" tIns="45720" bIns="45720" anchor="t">
            <a:noAutofit/>
          </a:bodyPr>
          <a:p>
            <a:pPr marL="228600" indent="-22860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Transparency and Choice - Where previously commodity buyers and sellers had only the phone for pricing information, online customers can access real time information on numerous sites and numerous products at a click.  Customers can view market prices and other market information posted at Dynegy Direct, ICE and EnronOnline, among others sites before making decisions. Customers can easily compare competitor pricing on like products or view market scenarios for a variety of products within the same commodity class.</a:t>
            </a:r>
            <a:endParaRPr b="0" lang="en-US" sz="1200" strike="noStrike" u="none">
              <a:solidFill>
                <a:srgbClr val="000000"/>
              </a:solidFill>
              <a:effectLst/>
              <a:uFillTx/>
              <a:latin typeface="Times New Roman"/>
            </a:endParaRPr>
          </a:p>
          <a:p>
            <a:pPr marL="228600" indent="-22860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 name="PlaceHolder 1"/>
          <p:cNvSpPr>
            <a:spLocks noGrp="1"/>
          </p:cNvSpPr>
          <p:nvPr>
            <p:ph type="sldImg"/>
          </p:nvPr>
        </p:nvSpPr>
        <p:spPr>
          <a:xfrm>
            <a:off x="1135080" y="689040"/>
            <a:ext cx="4587840" cy="3441600"/>
          </a:xfrm>
          <a:prstGeom prst="rect">
            <a:avLst/>
          </a:prstGeom>
          <a:ln w="0">
            <a:noFill/>
          </a:ln>
        </p:spPr>
      </p:sp>
      <p:sp>
        <p:nvSpPr>
          <p:cNvPr id="25" name="PlaceHolder 2"/>
          <p:cNvSpPr>
            <a:spLocks noGrp="1"/>
          </p:cNvSpPr>
          <p:nvPr>
            <p:ph type="body"/>
          </p:nvPr>
        </p:nvSpPr>
        <p:spPr>
          <a:xfrm>
            <a:off x="914400" y="4361040"/>
            <a:ext cx="5029200" cy="4130640"/>
          </a:xfrm>
          <a:prstGeom prst="rect">
            <a:avLst/>
          </a:prstGeom>
          <a:noFill/>
          <a:ln w="0">
            <a:noFill/>
          </a:ln>
        </p:spPr>
        <p:txBody>
          <a:bodyPr lIns="91440" rIns="91440" tIns="45720" bIns="45720" anchor="t">
            <a:noAutofit/>
          </a:bodyPr>
          <a:p>
            <a:pPr marL="228600" indent="-22860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Efficient Markets – By moving to electronic trading, the market has gained greater efficiency.  Information is widely available and market prices quickly reflected such information.   In addition, the pace of market transactions now more closely matches the speed at which commodity prices change.  According to Forrester Research: “A single mouse click is able to replace 20 minutes of chatting on the phone.”  </a:t>
            </a:r>
            <a:endParaRPr b="0" lang="en-US" sz="1200" strike="noStrike" u="none">
              <a:solidFill>
                <a:srgbClr val="000000"/>
              </a:solidFill>
              <a:effectLst/>
              <a:uFillTx/>
              <a:latin typeface="Times New Roman"/>
            </a:endParaRPr>
          </a:p>
          <a:p>
            <a:pPr marL="228600" indent="-22860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ea typeface="Times New Roman"/>
              </a:rPr>
              <a:t> </a:t>
            </a:r>
            <a:endParaRPr b="0" lang="en-US" sz="1200" strike="noStrike" u="none">
              <a:solidFill>
                <a:srgbClr val="000000"/>
              </a:solidFill>
              <a:effectLst/>
              <a:uFillTx/>
              <a:latin typeface="Times New Roman"/>
            </a:endParaRPr>
          </a:p>
          <a:p>
            <a:pPr marL="228600" indent="-22860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market has seen a reduction in transaction costs. Electronic transacting freed up traders to focus on formulating prices based on purchase or production costs and posting offer prices to many at once via the online platform.  Consumer have benefited from substantial timesavings in information access and transaction completion. </a:t>
            </a:r>
            <a:endParaRPr b="0" lang="en-US" sz="1200" strike="noStrike" u="none">
              <a:solidFill>
                <a:srgbClr val="000000"/>
              </a:solidFill>
              <a:effectLst/>
              <a:uFillTx/>
              <a:latin typeface="Times New Roman"/>
            </a:endParaRPr>
          </a:p>
          <a:p>
            <a:pPr marL="228600" indent="-22860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ea typeface="Times New Roman"/>
              </a:rPr>
              <a:t> </a:t>
            </a:r>
            <a:endParaRPr b="0" lang="en-US" sz="1200" strike="noStrike" u="none">
              <a:solidFill>
                <a:srgbClr val="000000"/>
              </a:solidFill>
              <a:effectLst/>
              <a:uFillTx/>
              <a:latin typeface="Times New Roman"/>
            </a:endParaRPr>
          </a:p>
          <a:p>
            <a:pPr marL="228600" indent="-22860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Liquidity –Market liquidity has increased meaning that consumers can more easily find a buyer or seller at the price they prefer.  </a:t>
            </a:r>
            <a:endParaRPr b="0" lang="en-US" sz="1200" strike="noStrike" u="none">
              <a:solidFill>
                <a:srgbClr val="000000"/>
              </a:solidFill>
              <a:effectLst/>
              <a:uFillTx/>
              <a:latin typeface="Times New Roman"/>
            </a:endParaRPr>
          </a:p>
          <a:p>
            <a:pPr marL="228600" indent="-22860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ea typeface="Times New Roman"/>
              </a:rPr>
              <a:t> </a:t>
            </a:r>
            <a:endParaRPr b="0" lang="en-US" sz="1200" strike="noStrike" u="none">
              <a:solidFill>
                <a:srgbClr val="000000"/>
              </a:solidFill>
              <a:effectLst/>
              <a:uFillTx/>
              <a:latin typeface="Times New Roman"/>
            </a:endParaRPr>
          </a:p>
          <a:p>
            <a:pPr marL="228600" indent="-228600" algn="just">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Ask/Bid Spreads – Accompanying the increased liquidity is the ease of price discovery, which tends to drive down bid/ask spreads.    </a:t>
            </a:r>
            <a:endParaRPr b="0" lang="en-US" sz="1200" strike="noStrike" u="none">
              <a:solidFill>
                <a:srgbClr val="000000"/>
              </a:solidFill>
              <a:effectLst/>
              <a:uFillTx/>
              <a:latin typeface="Times New Roman"/>
            </a:endParaRPr>
          </a:p>
          <a:p>
            <a:pPr marL="228600" indent="-22860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pic>
        <p:nvPicPr>
          <p:cNvPr id="0" name="" descr=""/>
          <p:cNvPicPr/>
          <p:nvPr/>
        </p:nvPicPr>
        <p:blipFill>
          <a:blip r:embed="rId2"/>
          <a:stretch/>
        </p:blipFill>
        <p:spPr>
          <a:xfrm>
            <a:off x="0" y="0"/>
            <a:ext cx="9144000" cy="6858000"/>
          </a:xfrm>
          <a:prstGeom prst="rect">
            <a:avLst/>
          </a:prstGeom>
          <a:noFill/>
          <a:ln w="0">
            <a:noFill/>
          </a:ln>
        </p:spPr>
      </p:pic>
      <p:sp>
        <p:nvSpPr>
          <p:cNvPr id="1" name="PlaceHolder 1"/>
          <p:cNvSpPr>
            <a:spLocks noGrp="1"/>
          </p:cNvSpPr>
          <p:nvPr>
            <p:ph type="title"/>
          </p:nvPr>
        </p:nvSpPr>
        <p:spPr>
          <a:xfrm>
            <a:off x="914040" y="0"/>
            <a:ext cx="8077320" cy="990720"/>
          </a:xfrm>
          <a:prstGeom prst="rect">
            <a:avLst/>
          </a:prstGeom>
          <a:noFill/>
          <a:ln w="0">
            <a:noFill/>
          </a:ln>
        </p:spPr>
        <p:txBody>
          <a:bodyPr lIns="91440" rIns="91440" tIns="45720" bIns="4572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66"/>
                </a:solidFill>
                <a:effectLst/>
                <a:uFillTx/>
                <a:latin typeface="Verdana"/>
              </a:rPr>
              <a:t>Click to edit the title text format</a:t>
            </a:r>
            <a:endParaRPr b="1" lang="en-US" sz="3000" strike="noStrike" u="none">
              <a:solidFill>
                <a:srgbClr val="000066"/>
              </a:solidFill>
              <a:effectLst/>
              <a:uFillTx/>
              <a:latin typeface="Verdana"/>
            </a:endParaRPr>
          </a:p>
        </p:txBody>
      </p:sp>
      <p:sp>
        <p:nvSpPr>
          <p:cNvPr id="2" name="PlaceHolder 2"/>
          <p:cNvSpPr>
            <a:spLocks noGrp="1"/>
          </p:cNvSpPr>
          <p:nvPr>
            <p:ph type="body"/>
          </p:nvPr>
        </p:nvSpPr>
        <p:spPr>
          <a:xfrm>
            <a:off x="914040" y="1371240"/>
            <a:ext cx="7543800" cy="4724280"/>
          </a:xfrm>
          <a:prstGeom prst="rect">
            <a:avLst/>
          </a:prstGeom>
          <a:noFill/>
          <a:ln w="0">
            <a:noFill/>
          </a:ln>
        </p:spPr>
        <p:txBody>
          <a:bodyPr lIns="91440" rIns="91440" tIns="45720" bIns="45720" anchor="t">
            <a:normAutofit/>
          </a:bodyPr>
          <a:p>
            <a:pPr marL="343080" indent="-343080">
              <a:spcBef>
                <a:spcPts val="1500"/>
              </a:spcBef>
              <a:buClr>
                <a:srgbClr val="0000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Verdana"/>
              </a:rPr>
              <a:t>Click to edit the outline text format</a:t>
            </a:r>
            <a:endParaRPr b="0" lang="en-US" sz="2400" strike="noStrike" u="none">
              <a:solidFill>
                <a:srgbClr val="000000"/>
              </a:solidFill>
              <a:effectLst/>
              <a:uFillTx/>
              <a:latin typeface="Verdana"/>
            </a:endParaRPr>
          </a:p>
          <a:p>
            <a:pPr lvl="1" marL="752400" indent="-285840">
              <a:spcBef>
                <a:spcPts val="1500"/>
              </a:spcBef>
              <a:buClr>
                <a:srgbClr val="0000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Verdana"/>
              </a:rPr>
              <a:t>Second Outline Level</a:t>
            </a:r>
            <a:endParaRPr b="0" lang="en-US" sz="2400" strike="noStrike" u="none">
              <a:solidFill>
                <a:srgbClr val="000000"/>
              </a:solidFill>
              <a:effectLst/>
              <a:uFillTx/>
              <a:latin typeface="Verdana"/>
            </a:endParaRPr>
          </a:p>
          <a:p>
            <a:pPr lvl="2" marL="1095480" indent="-228600">
              <a:spcBef>
                <a:spcPts val="1500"/>
              </a:spcBef>
              <a:buClr>
                <a:srgbClr val="0000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Verdana"/>
              </a:rPr>
              <a:t>Third Outline Level</a:t>
            </a:r>
            <a:endParaRPr b="0" lang="en-US" sz="2400" strike="noStrike" u="none">
              <a:solidFill>
                <a:srgbClr val="000000"/>
              </a:solidFill>
              <a:effectLst/>
              <a:uFillTx/>
              <a:latin typeface="Verdana"/>
            </a:endParaRPr>
          </a:p>
          <a:p>
            <a:pPr lvl="3" marL="1436760" indent="-227160">
              <a:spcBef>
                <a:spcPts val="1500"/>
              </a:spcBef>
              <a:buClr>
                <a:srgbClr val="0000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Verdana"/>
              </a:rPr>
              <a:t>Fourth Outline Level</a:t>
            </a:r>
            <a:endParaRPr b="0" lang="en-US" sz="2400" strike="noStrike" u="none">
              <a:solidFill>
                <a:srgbClr val="000000"/>
              </a:solidFill>
              <a:effectLst/>
              <a:uFillTx/>
              <a:latin typeface="Verdana"/>
            </a:endParaRPr>
          </a:p>
          <a:p>
            <a:pPr lvl="4" marL="1781280" indent="-228600">
              <a:spcBef>
                <a:spcPts val="1500"/>
              </a:spcBef>
              <a:buClr>
                <a:srgbClr val="0000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Verdana"/>
              </a:rPr>
              <a:t>Fifth Outline Level</a:t>
            </a:r>
            <a:endParaRPr b="0" lang="en-US" sz="2400" strike="noStrike" u="none">
              <a:solidFill>
                <a:srgbClr val="000000"/>
              </a:solidFill>
              <a:effectLst/>
              <a:uFillTx/>
              <a:latin typeface="Verdana"/>
            </a:endParaRPr>
          </a:p>
          <a:p>
            <a:pPr lvl="5" marL="1781280" indent="-228600">
              <a:spcBef>
                <a:spcPts val="1500"/>
              </a:spcBef>
              <a:buClr>
                <a:srgbClr val="0000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Verdana"/>
              </a:rPr>
              <a:t>Sixth Outline Level</a:t>
            </a:r>
            <a:endParaRPr b="0" lang="en-US" sz="2400" strike="noStrike" u="none">
              <a:solidFill>
                <a:srgbClr val="000000"/>
              </a:solidFill>
              <a:effectLst/>
              <a:uFillTx/>
              <a:latin typeface="Verdana"/>
            </a:endParaRPr>
          </a:p>
          <a:p>
            <a:pPr lvl="6" marL="1781280" indent="-228600">
              <a:spcBef>
                <a:spcPts val="1500"/>
              </a:spcBef>
              <a:buClr>
                <a:srgbClr val="0000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Verdana"/>
              </a:rPr>
              <a:t>Seventh Outline Level</a:t>
            </a:r>
            <a:endParaRPr b="0" lang="en-US" sz="2400" strike="noStrike" u="none">
              <a:solidFill>
                <a:srgbClr val="000000"/>
              </a:solidFill>
              <a:effectLst/>
              <a:uFillTx/>
              <a:latin typeface="Verdana"/>
            </a:endParaRPr>
          </a:p>
        </p:txBody>
      </p:sp>
      <p:sp>
        <p:nvSpPr>
          <p:cNvPr id="3" name="PlaceHolder 3"/>
          <p:cNvSpPr>
            <a:spLocks noGrp="1"/>
          </p:cNvSpPr>
          <p:nvPr>
            <p:ph type="ftr" idx="1"/>
          </p:nvPr>
        </p:nvSpPr>
        <p:spPr>
          <a:xfrm>
            <a:off x="3124080" y="6477120"/>
            <a:ext cx="2895840" cy="304560"/>
          </a:xfrm>
          <a:prstGeom prst="rect">
            <a:avLst/>
          </a:prstGeom>
          <a:noFill/>
          <a:ln w="0">
            <a:noFill/>
          </a:ln>
        </p:spPr>
        <p:txBody>
          <a:bodyPr lIns="91440" rIns="91440" tIns="45720" bIns="45720" anchor="t">
            <a:noAutofit/>
          </a:bodyPr>
          <a:lstStyle>
            <a:lvl1pPr indent="0" algn="ctr">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000066"/>
                </a:solidFill>
                <a:effectLst/>
                <a:uFillTx/>
                <a:latin typeface="Verdana"/>
              </a:defRPr>
            </a:lvl1pPr>
          </a:lstStyle>
          <a:p>
            <a:pPr indent="0" algn="ctr">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66"/>
                </a:solidFill>
                <a:effectLst/>
                <a:uFillTx/>
                <a:latin typeface="Verdana"/>
              </a:rPr>
              <a:t>&lt;footer&gt;</a:t>
            </a:r>
            <a:r>
              <a:rPr b="0" lang="en-US" sz="800" strike="noStrike" u="none">
                <a:solidFill>
                  <a:srgbClr val="000066"/>
                </a:solidFill>
                <a:effectLst/>
                <a:uFillTx/>
                <a:latin typeface="Verdana"/>
              </a:rPr>
              <a:t>© 2001 Enron Corp. All Rights Reserved</a:t>
            </a:r>
            <a:endParaRPr b="0" lang="en-US" sz="800" strike="noStrike" u="none">
              <a:solidFill>
                <a:srgbClr val="000000"/>
              </a:solidFill>
              <a:effectLst/>
              <a:uFillTx/>
              <a:latin typeface="Times New Roman"/>
            </a:endParaRPr>
          </a:p>
        </p:txBody>
      </p:sp>
      <p:sp>
        <p:nvSpPr>
          <p:cNvPr id="4" name="PlaceHolder 4"/>
          <p:cNvSpPr>
            <a:spLocks noGrp="1"/>
          </p:cNvSpPr>
          <p:nvPr>
            <p:ph type="sldNum" idx="2"/>
          </p:nvPr>
        </p:nvSpPr>
        <p:spPr>
          <a:xfrm>
            <a:off x="914400" y="6477120"/>
            <a:ext cx="1905120" cy="304560"/>
          </a:xfrm>
          <a:prstGeom prst="rect">
            <a:avLst/>
          </a:prstGeom>
          <a:noFill/>
          <a:ln w="0">
            <a:noFill/>
          </a:ln>
        </p:spPr>
        <p:txBody>
          <a:bodyPr lIns="91440" rIns="91440" tIns="45720" bIns="45720" anchor="t">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000066"/>
                </a:solidFill>
                <a:effectLst/>
                <a:uFillTx/>
                <a:latin typeface="Verdana"/>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7FF518DD-17EC-4805-A99F-3B7B8DB5F320}" type="slidenum">
              <a:rPr b="0" lang="en-US" sz="800" strike="noStrike" u="none">
                <a:solidFill>
                  <a:srgbClr val="000066"/>
                </a:solidFill>
                <a:effectLst/>
                <a:uFillTx/>
                <a:latin typeface="Verdana"/>
              </a:rPr>
              <a:t>&lt;number&gt;</a:t>
            </a:fld>
            <a:endParaRPr b="0" lang="en-US" sz="8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solidFill>
          <a:srgbClr val="ffffff"/>
        </a:solidFill>
      </p:bgPr>
    </p:bg>
    <p:spTree>
      <p:nvGrpSpPr>
        <p:cNvPr id="1" name=""/>
        <p:cNvGrpSpPr/>
        <p:nvPr/>
      </p:nvGrpSpPr>
      <p:grpSpPr>
        <a:xfrm>
          <a:off x="0" y="0"/>
          <a:ext cx="0" cy="0"/>
          <a:chOff x="0" y="0"/>
          <a:chExt cx="0" cy="0"/>
        </a:xfrm>
      </p:grpSpPr>
      <p:pic>
        <p:nvPicPr>
          <p:cNvPr id="5" name="" descr=""/>
          <p:cNvPicPr/>
          <p:nvPr/>
        </p:nvPicPr>
        <p:blipFill>
          <a:blip r:embed="rId2"/>
          <a:stretch/>
        </p:blipFill>
        <p:spPr>
          <a:xfrm>
            <a:off x="0" y="0"/>
            <a:ext cx="9144000" cy="6858000"/>
          </a:xfrm>
          <a:prstGeom prst="rect">
            <a:avLst/>
          </a:prstGeom>
          <a:noFill/>
          <a:ln w="0">
            <a:noFill/>
          </a:ln>
        </p:spPr>
      </p:pic>
      <p:sp>
        <p:nvSpPr>
          <p:cNvPr id="6" name="PlaceHolder 1"/>
          <p:cNvSpPr>
            <a:spLocks noGrp="1"/>
          </p:cNvSpPr>
          <p:nvPr>
            <p:ph type="title"/>
          </p:nvPr>
        </p:nvSpPr>
        <p:spPr>
          <a:xfrm>
            <a:off x="914040" y="0"/>
            <a:ext cx="8077320" cy="990720"/>
          </a:xfrm>
          <a:prstGeom prst="rect">
            <a:avLst/>
          </a:prstGeom>
          <a:noFill/>
          <a:ln w="0">
            <a:noFill/>
          </a:ln>
        </p:spPr>
        <p:txBody>
          <a:bodyPr lIns="91440" rIns="91440" tIns="45720" bIns="4572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66"/>
                </a:solidFill>
                <a:effectLst/>
                <a:uFillTx/>
                <a:latin typeface="Verdana"/>
              </a:rPr>
              <a:t>Click to edit the title text format</a:t>
            </a:r>
            <a:endParaRPr b="1" lang="en-US" sz="3000" strike="noStrike" u="none">
              <a:solidFill>
                <a:srgbClr val="000066"/>
              </a:solidFill>
              <a:effectLst/>
              <a:uFillTx/>
              <a:latin typeface="Verdana"/>
            </a:endParaRPr>
          </a:p>
        </p:txBody>
      </p:sp>
      <p:sp>
        <p:nvSpPr>
          <p:cNvPr id="7" name="PlaceHolder 2"/>
          <p:cNvSpPr>
            <a:spLocks noGrp="1"/>
          </p:cNvSpPr>
          <p:nvPr>
            <p:ph type="body"/>
          </p:nvPr>
        </p:nvSpPr>
        <p:spPr>
          <a:xfrm>
            <a:off x="914040" y="1371240"/>
            <a:ext cx="7543800" cy="4724280"/>
          </a:xfrm>
          <a:prstGeom prst="rect">
            <a:avLst/>
          </a:prstGeom>
          <a:noFill/>
          <a:ln w="0">
            <a:noFill/>
          </a:ln>
        </p:spPr>
        <p:txBody>
          <a:bodyPr lIns="91440" rIns="91440" tIns="45720" bIns="45720" anchor="t">
            <a:normAutofit/>
          </a:bodyPr>
          <a:p>
            <a:pPr marL="343080" indent="-343080">
              <a:spcBef>
                <a:spcPts val="1500"/>
              </a:spcBef>
              <a:buClr>
                <a:srgbClr val="0000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Verdana"/>
              </a:rPr>
              <a:t>Click to edit the outline text format</a:t>
            </a:r>
            <a:endParaRPr b="0" lang="en-US" sz="2400" strike="noStrike" u="none">
              <a:solidFill>
                <a:srgbClr val="000000"/>
              </a:solidFill>
              <a:effectLst/>
              <a:uFillTx/>
              <a:latin typeface="Verdana"/>
            </a:endParaRPr>
          </a:p>
          <a:p>
            <a:pPr lvl="1" marL="752400" indent="-285840">
              <a:spcBef>
                <a:spcPts val="1500"/>
              </a:spcBef>
              <a:buClr>
                <a:srgbClr val="0000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Verdana"/>
              </a:rPr>
              <a:t>Second Outline Level</a:t>
            </a:r>
            <a:endParaRPr b="0" lang="en-US" sz="2400" strike="noStrike" u="none">
              <a:solidFill>
                <a:srgbClr val="000000"/>
              </a:solidFill>
              <a:effectLst/>
              <a:uFillTx/>
              <a:latin typeface="Verdana"/>
            </a:endParaRPr>
          </a:p>
          <a:p>
            <a:pPr lvl="2" marL="1095480" indent="-228600">
              <a:spcBef>
                <a:spcPts val="1500"/>
              </a:spcBef>
              <a:buClr>
                <a:srgbClr val="0000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Verdana"/>
              </a:rPr>
              <a:t>Third Outline Level</a:t>
            </a:r>
            <a:endParaRPr b="0" lang="en-US" sz="2400" strike="noStrike" u="none">
              <a:solidFill>
                <a:srgbClr val="000000"/>
              </a:solidFill>
              <a:effectLst/>
              <a:uFillTx/>
              <a:latin typeface="Verdana"/>
            </a:endParaRPr>
          </a:p>
          <a:p>
            <a:pPr lvl="3" marL="1436760" indent="-227160">
              <a:spcBef>
                <a:spcPts val="1500"/>
              </a:spcBef>
              <a:buClr>
                <a:srgbClr val="0000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Verdana"/>
              </a:rPr>
              <a:t>Fourth Outline Level</a:t>
            </a:r>
            <a:endParaRPr b="0" lang="en-US" sz="2400" strike="noStrike" u="none">
              <a:solidFill>
                <a:srgbClr val="000000"/>
              </a:solidFill>
              <a:effectLst/>
              <a:uFillTx/>
              <a:latin typeface="Verdana"/>
            </a:endParaRPr>
          </a:p>
          <a:p>
            <a:pPr lvl="4" marL="1781280" indent="-228600">
              <a:spcBef>
                <a:spcPts val="1500"/>
              </a:spcBef>
              <a:buClr>
                <a:srgbClr val="0000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Verdana"/>
              </a:rPr>
              <a:t>Fifth Outline Level</a:t>
            </a:r>
            <a:endParaRPr b="0" lang="en-US" sz="2400" strike="noStrike" u="none">
              <a:solidFill>
                <a:srgbClr val="000000"/>
              </a:solidFill>
              <a:effectLst/>
              <a:uFillTx/>
              <a:latin typeface="Verdana"/>
            </a:endParaRPr>
          </a:p>
          <a:p>
            <a:pPr lvl="5" marL="1781280" indent="-228600">
              <a:spcBef>
                <a:spcPts val="1500"/>
              </a:spcBef>
              <a:buClr>
                <a:srgbClr val="0000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Verdana"/>
              </a:rPr>
              <a:t>Sixth Outline Level</a:t>
            </a:r>
            <a:endParaRPr b="0" lang="en-US" sz="2400" strike="noStrike" u="none">
              <a:solidFill>
                <a:srgbClr val="000000"/>
              </a:solidFill>
              <a:effectLst/>
              <a:uFillTx/>
              <a:latin typeface="Verdana"/>
            </a:endParaRPr>
          </a:p>
          <a:p>
            <a:pPr lvl="6" marL="1781280" indent="-228600">
              <a:spcBef>
                <a:spcPts val="1500"/>
              </a:spcBef>
              <a:buClr>
                <a:srgbClr val="0000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Verdana"/>
              </a:rPr>
              <a:t>Seventh Outline Level</a:t>
            </a:r>
            <a:endParaRPr b="0" lang="en-US" sz="2400" strike="noStrike" u="none">
              <a:solidFill>
                <a:srgbClr val="000000"/>
              </a:solidFill>
              <a:effectLst/>
              <a:uFillTx/>
              <a:latin typeface="Verdana"/>
            </a:endParaRPr>
          </a:p>
        </p:txBody>
      </p:sp>
      <p:sp>
        <p:nvSpPr>
          <p:cNvPr id="8" name="PlaceHolder 3"/>
          <p:cNvSpPr>
            <a:spLocks noGrp="1"/>
          </p:cNvSpPr>
          <p:nvPr>
            <p:ph type="ftr" idx="3"/>
          </p:nvPr>
        </p:nvSpPr>
        <p:spPr>
          <a:xfrm>
            <a:off x="3124080" y="6477120"/>
            <a:ext cx="2895840" cy="304560"/>
          </a:xfrm>
          <a:prstGeom prst="rect">
            <a:avLst/>
          </a:prstGeom>
          <a:noFill/>
          <a:ln w="0">
            <a:noFill/>
          </a:ln>
        </p:spPr>
        <p:txBody>
          <a:bodyPr lIns="91440" rIns="91440" tIns="45720" bIns="45720" anchor="t">
            <a:noAutofit/>
          </a:bodyPr>
          <a:lstStyle>
            <a:lvl1pPr indent="0" algn="ctr">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000066"/>
                </a:solidFill>
                <a:effectLst/>
                <a:uFillTx/>
                <a:latin typeface="Verdana"/>
              </a:defRPr>
            </a:lvl1pPr>
          </a:lstStyle>
          <a:p>
            <a:pPr indent="0" algn="ctr">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66"/>
                </a:solidFill>
                <a:effectLst/>
                <a:uFillTx/>
                <a:latin typeface="Verdana"/>
              </a:rPr>
              <a:t>&lt;footer&gt;</a:t>
            </a:r>
            <a:r>
              <a:rPr b="0" lang="en-US" sz="800" strike="noStrike" u="none">
                <a:solidFill>
                  <a:srgbClr val="000066"/>
                </a:solidFill>
                <a:effectLst/>
                <a:uFillTx/>
                <a:latin typeface="Verdana"/>
              </a:rPr>
              <a:t>© 2001 Enron Corp. All Rights Reserved</a:t>
            </a:r>
            <a:endParaRPr b="0" lang="en-US" sz="800" strike="noStrike" u="none">
              <a:solidFill>
                <a:srgbClr val="000000"/>
              </a:solidFill>
              <a:effectLst/>
              <a:uFillTx/>
              <a:latin typeface="Times New Roman"/>
            </a:endParaRPr>
          </a:p>
        </p:txBody>
      </p:sp>
      <p:sp>
        <p:nvSpPr>
          <p:cNvPr id="9" name="PlaceHolder 4"/>
          <p:cNvSpPr>
            <a:spLocks noGrp="1"/>
          </p:cNvSpPr>
          <p:nvPr>
            <p:ph type="sldNum" idx="4"/>
          </p:nvPr>
        </p:nvSpPr>
        <p:spPr>
          <a:xfrm>
            <a:off x="914400" y="6477120"/>
            <a:ext cx="1905120" cy="304560"/>
          </a:xfrm>
          <a:prstGeom prst="rect">
            <a:avLst/>
          </a:prstGeom>
          <a:noFill/>
          <a:ln w="0">
            <a:noFill/>
          </a:ln>
        </p:spPr>
        <p:txBody>
          <a:bodyPr lIns="91440" rIns="91440" tIns="45720" bIns="45720" anchor="t">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000066"/>
                </a:solidFill>
                <a:effectLst/>
                <a:uFillTx/>
                <a:latin typeface="Verdana"/>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F6EE12BE-812B-4BAE-B894-17DF73382E36}" type="slidenum">
              <a:rPr b="0" lang="en-US" sz="800" strike="noStrike" u="none">
                <a:solidFill>
                  <a:srgbClr val="000066"/>
                </a:solidFill>
                <a:effectLst/>
                <a:uFillTx/>
                <a:latin typeface="Verdana"/>
              </a:rPr>
              <a:t>&lt;number&gt;</a:t>
            </a:fld>
            <a:endParaRPr b="0" lang="en-US" sz="800" strike="noStrike" u="non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PlaceHolder 1"/>
          <p:cNvSpPr>
            <a:spLocks noGrp="1"/>
          </p:cNvSpPr>
          <p:nvPr>
            <p:ph type="title"/>
          </p:nvPr>
        </p:nvSpPr>
        <p:spPr>
          <a:xfrm>
            <a:off x="914040" y="0"/>
            <a:ext cx="8077320" cy="990720"/>
          </a:xfrm>
          <a:prstGeom prst="rect">
            <a:avLst/>
          </a:prstGeom>
          <a:noFill/>
          <a:ln w="0">
            <a:noFill/>
          </a:ln>
        </p:spPr>
        <p:txBody>
          <a:bodyPr lIns="91440" rIns="91440" tIns="45720" bIns="4572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66"/>
                </a:solidFill>
                <a:effectLst/>
                <a:uFillTx/>
                <a:latin typeface="Verdana"/>
              </a:rPr>
              <a:t>Market Transparency and Choice</a:t>
            </a:r>
            <a:endParaRPr b="1" lang="en-US" sz="3000" strike="noStrike" u="none">
              <a:solidFill>
                <a:srgbClr val="000066"/>
              </a:solidFill>
              <a:effectLst/>
              <a:uFillTx/>
              <a:latin typeface="Verdana"/>
            </a:endParaRPr>
          </a:p>
        </p:txBody>
      </p:sp>
      <p:sp>
        <p:nvSpPr>
          <p:cNvPr id="18" name=""/>
          <p:cNvSpPr/>
          <p:nvPr/>
        </p:nvSpPr>
        <p:spPr>
          <a:xfrm>
            <a:off x="1298520" y="2154240"/>
            <a:ext cx="6270840" cy="45720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9" name=""/>
          <p:cNvSpPr/>
          <p:nvPr/>
        </p:nvSpPr>
        <p:spPr>
          <a:xfrm>
            <a:off x="1127160" y="2103480"/>
            <a:ext cx="6554880" cy="266832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0000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Verdana"/>
              </a:rPr>
              <a:t> Real time information at a click</a:t>
            </a:r>
            <a:endParaRPr b="0" lang="en-US" sz="2400" strike="noStrike" u="none">
              <a:solidFill>
                <a:srgbClr val="000000"/>
              </a:solidFill>
              <a:effectLst/>
              <a:uFillTx/>
              <a:latin typeface="Times New Roman"/>
            </a:endParaRPr>
          </a:p>
          <a:p>
            <a:pPr>
              <a:lnSpc>
                <a:spcPct val="100000"/>
              </a:lnSpc>
              <a:buClr>
                <a:srgbClr val="0000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nSpc>
                <a:spcPct val="100000"/>
              </a:lnSpc>
              <a:buClr>
                <a:srgbClr val="0000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Verdana"/>
              </a:rPr>
              <a:t> Information from a variety of platforms </a:t>
            </a:r>
            <a:endParaRPr b="0" lang="en-US" sz="2400" strike="noStrike" u="none">
              <a:solidFill>
                <a:srgbClr val="000000"/>
              </a:solidFill>
              <a:effectLst/>
              <a:uFillTx/>
              <a:latin typeface="Times New Roman"/>
            </a:endParaRPr>
          </a:p>
          <a:p>
            <a:pPr>
              <a:lnSpc>
                <a:spcPct val="100000"/>
              </a:lnSpc>
              <a:buClr>
                <a:srgbClr val="0000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nSpc>
                <a:spcPct val="100000"/>
              </a:lnSpc>
              <a:buClr>
                <a:srgbClr val="0000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Verdana"/>
              </a:rPr>
              <a:t>Information on a variety of products</a:t>
            </a:r>
            <a:endParaRPr b="0" lang="en-US" sz="2400" strike="noStrike" u="none">
              <a:solidFill>
                <a:srgbClr val="000000"/>
              </a:solidFill>
              <a:effectLst/>
              <a:uFillTx/>
              <a:latin typeface="Times New Roman"/>
            </a:endParaRPr>
          </a:p>
          <a:p>
            <a:pPr>
              <a:lnSpc>
                <a:spcPct val="100000"/>
              </a:lnSpc>
              <a:buClr>
                <a:srgbClr val="0000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1B447DAD-3895-48E7-8143-877099D82557}" type="slidenum">
              <a:t>1</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914040" y="0"/>
            <a:ext cx="8077320" cy="990720"/>
          </a:xfrm>
          <a:prstGeom prst="rect">
            <a:avLst/>
          </a:prstGeom>
          <a:noFill/>
          <a:ln w="0">
            <a:noFill/>
          </a:ln>
        </p:spPr>
        <p:txBody>
          <a:bodyPr lIns="91440" rIns="91440" tIns="45720" bIns="4572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66"/>
                </a:solidFill>
                <a:effectLst/>
                <a:uFillTx/>
                <a:latin typeface="Verdana"/>
              </a:rPr>
              <a:t>Market Efficiency </a:t>
            </a:r>
            <a:endParaRPr b="1" lang="en-US" sz="3000" strike="noStrike" u="none">
              <a:solidFill>
                <a:srgbClr val="000066"/>
              </a:solidFill>
              <a:effectLst/>
              <a:uFillTx/>
              <a:latin typeface="Verdana"/>
            </a:endParaRPr>
          </a:p>
        </p:txBody>
      </p:sp>
      <p:sp>
        <p:nvSpPr>
          <p:cNvPr id="21" name="PlaceHolder 2"/>
          <p:cNvSpPr>
            <a:spLocks noGrp="1"/>
          </p:cNvSpPr>
          <p:nvPr>
            <p:ph/>
          </p:nvPr>
        </p:nvSpPr>
        <p:spPr>
          <a:xfrm>
            <a:off x="937800" y="1635120"/>
            <a:ext cx="7543800" cy="4300560"/>
          </a:xfrm>
          <a:prstGeom prst="rect">
            <a:avLst/>
          </a:prstGeom>
          <a:noFill/>
          <a:ln w="0">
            <a:noFill/>
          </a:ln>
        </p:spPr>
        <p:txBody>
          <a:bodyPr lIns="91440" rIns="91440" tIns="45720" bIns="45720" anchor="t">
            <a:normAutofit/>
          </a:bodyPr>
          <a:p>
            <a:pPr marL="343080" indent="-343080">
              <a:spcBef>
                <a:spcPts val="1500"/>
              </a:spcBef>
              <a:buClr>
                <a:srgbClr val="0000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Verdana"/>
              </a:rPr>
              <a:t>Speed of transactions vs. speed of price change</a:t>
            </a:r>
            <a:endParaRPr b="0" lang="en-US" sz="2400" strike="noStrike" u="none">
              <a:solidFill>
                <a:srgbClr val="000000"/>
              </a:solidFill>
              <a:effectLst/>
              <a:uFillTx/>
              <a:latin typeface="Verdana"/>
            </a:endParaRPr>
          </a:p>
          <a:p>
            <a:pPr marL="343080" indent="-343080">
              <a:spcBef>
                <a:spcPts val="112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Verdana"/>
              </a:rPr>
              <a:t>  </a:t>
            </a:r>
            <a:r>
              <a:rPr b="0" lang="en-US" sz="1800" strike="noStrike" u="none">
                <a:solidFill>
                  <a:srgbClr val="000000"/>
                </a:solidFill>
                <a:effectLst/>
                <a:uFillTx/>
                <a:latin typeface="Verdana"/>
                <a:ea typeface="Times New Roman"/>
              </a:rPr>
              <a:t>According to Forrester Research: “A single mouse click is able to replace 20 minutes of chatting on the phone.” </a:t>
            </a:r>
            <a:endParaRPr b="0" lang="en-US" sz="1800" strike="noStrike" u="none">
              <a:solidFill>
                <a:srgbClr val="000000"/>
              </a:solidFill>
              <a:effectLst/>
              <a:uFillTx/>
              <a:latin typeface="Verdana"/>
            </a:endParaRPr>
          </a:p>
          <a:p>
            <a:pPr marL="343080" indent="-343080">
              <a:spcBef>
                <a:spcPts val="112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Verdana"/>
            </a:endParaRPr>
          </a:p>
          <a:p>
            <a:pPr marL="343080" indent="-343080">
              <a:spcBef>
                <a:spcPts val="1500"/>
              </a:spcBef>
              <a:buClr>
                <a:srgbClr val="0000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Verdana"/>
              </a:rPr>
              <a:t>Reduced transaction costs</a:t>
            </a:r>
            <a:endParaRPr b="0" lang="en-US" sz="2400" strike="noStrike" u="none">
              <a:solidFill>
                <a:srgbClr val="000000"/>
              </a:solidFill>
              <a:effectLst/>
              <a:uFillTx/>
              <a:latin typeface="Verdana"/>
            </a:endParaRPr>
          </a:p>
          <a:p>
            <a:pPr marL="343080" indent="-343080">
              <a:spcBef>
                <a:spcPts val="1500"/>
              </a:spcBef>
              <a:buClr>
                <a:srgbClr val="0000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Verdana"/>
              </a:rPr>
              <a:t>Market Liquidity</a:t>
            </a:r>
            <a:endParaRPr b="0" lang="en-US" sz="2400" strike="noStrike" u="none">
              <a:solidFill>
                <a:srgbClr val="000000"/>
              </a:solidFill>
              <a:effectLst/>
              <a:uFillTx/>
              <a:latin typeface="Verdana"/>
            </a:endParaRPr>
          </a:p>
          <a:p>
            <a:pPr marL="343080" indent="-343080">
              <a:spcBef>
                <a:spcPts val="1500"/>
              </a:spcBef>
              <a:buClr>
                <a:srgbClr val="000000"/>
              </a:buClr>
              <a:buFont typeface="Verdan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Verdana"/>
              </a:rPr>
              <a:t>Tighter Bid/Ask Spreads</a:t>
            </a:r>
            <a:endParaRPr b="0" lang="en-US" sz="2400" strike="noStrike" u="none">
              <a:solidFill>
                <a:srgbClr val="000000"/>
              </a:solidFill>
              <a:effectLst/>
              <a:uFillTx/>
              <a:latin typeface="Verdana"/>
            </a:endParaRPr>
          </a:p>
        </p:txBody>
      </p:sp>
      <p:sp>
        <p:nvSpPr>
          <p:cNvPr id="4" name="PlaceHolder 3"/>
          <p:cNvSpPr>
            <a:spLocks noGrp="1"/>
          </p:cNvSpPr>
          <p:nvPr>
            <p:ph type="sldNum" idx="2"/>
          </p:nvPr>
        </p:nvSpPr>
        <p:spPr/>
        <p:txBody>
          <a:bodyPr/>
          <a:p>
            <a:fld id="{9018A0D9-5EE4-4E71-B3D9-A8E4CB42A5BC}" type="slidenum">
              <a:t>2</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7888</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2000-06-10T23:45:18Z</dcterms:created>
  <dc:creator>viant</dc:creator>
  <dc:description/>
  <dc:language>en-US</dc:language>
  <cp:lastModifiedBy>mhuson</cp:lastModifiedBy>
  <cp:lastPrinted>2001-04-04T19:41:48Z</cp:lastPrinted>
  <dcterms:modified xsi:type="dcterms:W3CDTF">2001-06-07T19:32:37Z</dcterms:modified>
  <cp:revision>198</cp:revision>
  <dc:subject/>
  <dc:title>No Slide Title</dc:title>
</cp:coreProperties>
</file>