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3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media/image13.wmf" ContentType="image/x-wmf"/>
  <Override PartName="/ppt/media/image4.wmf" ContentType="image/x-wmf"/>
  <Override PartName="/ppt/media/image9.wmf" ContentType="image/x-wmf"/>
  <Override PartName="/ppt/media/image18.wmf" ContentType="image/x-wmf"/>
  <Override PartName="/ppt/media/image20.wmf" ContentType="image/x-wmf"/>
  <Override PartName="/ppt/media/image12.wmf" ContentType="image/x-wmf"/>
  <Override PartName="/ppt/media/image3.wmf" ContentType="image/x-wmf"/>
  <Override PartName="/ppt/media/image8.wmf" ContentType="image/x-wmf"/>
  <Override PartName="/ppt/media/image17.wmf" ContentType="image/x-wmf"/>
  <Override PartName="/ppt/media/image11.wmf" ContentType="image/x-wmf"/>
  <Override PartName="/ppt/media/image2.wmf" ContentType="image/x-wmf"/>
  <Override PartName="/ppt/media/image7.wmf" ContentType="image/x-wmf"/>
  <Override PartName="/ppt/media/image16.wmf" ContentType="image/x-wmf"/>
  <Override PartName="/ppt/media/image26.wmf" ContentType="image/x-wmf"/>
  <Override PartName="/ppt/media/image25.wmf" ContentType="image/x-wmf"/>
  <Override PartName="/ppt/media/image24.wmf" ContentType="image/x-wmf"/>
  <Override PartName="/ppt/media/image23.wmf" ContentType="image/x-wmf"/>
  <Override PartName="/ppt/media/image22.wmf" ContentType="image/x-wmf"/>
  <Override PartName="/ppt/media/image10.wmf" ContentType="image/x-wmf"/>
  <Override PartName="/ppt/media/image14.wmf" ContentType="image/x-wmf"/>
  <Override PartName="/ppt/media/image5.wmf" ContentType="image/x-wmf"/>
  <Override PartName="/ppt/media/image21.wmf" ContentType="image/x-wmf"/>
  <Override PartName="/ppt/media/image19.wmf" ContentType="image/x-wmf"/>
  <Override PartName="/ppt/media/image1.png" ContentType="image/png"/>
  <Override PartName="/ppt/media/image6.wmf" ContentType="image/x-wmf"/>
  <Override PartName="/ppt/media/image15.wmf" ContentType="image/x-wmf"/>
  <Override PartName="/ppt/embeddings/oleObject1.xlsx" ContentType="application/vnd.openxmlformats-officedocument.spreadsheetml.sheet"/>
  <Override PartName="/ppt/embeddings/oleObject1.docx" ContentType="application/vnd.openxmlformats-officedocument.wordprocessingml.document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46.xml" ContentType="application/vnd.openxmlformats-officedocument.presentationml.slide+xml"/>
  <Override PartName="/ppt/slides/slide16.xml" ContentType="application/vnd.openxmlformats-officedocument.presentationml.slide+xml"/>
  <Override PartName="/ppt/slides/slide8.xml" ContentType="application/vnd.openxmlformats-officedocument.presentationml.slide+xml"/>
  <Override PartName="/ppt/slides/slide2.xml" ContentType="application/vnd.openxmlformats-officedocument.presentationml.slide+xml"/>
  <Override PartName="/ppt/slides/slide10.xml" ContentType="application/vnd.openxmlformats-officedocument.presentationml.slide+xml"/>
  <Override PartName="/ppt/slides/slide47.xml" ContentType="application/vnd.openxmlformats-officedocument.presentationml.slide+xml"/>
  <Override PartName="/ppt/slides/slide17.xml" ContentType="application/vnd.openxmlformats-officedocument.presentationml.slide+xml"/>
  <Override PartName="/ppt/slides/slide9.xml" ContentType="application/vnd.openxmlformats-officedocument.presentationml.slide+xml"/>
  <Override PartName="/ppt/slides/slide3.xml" ContentType="application/vnd.openxmlformats-officedocument.presentationml.slide+xml"/>
  <Override PartName="/ppt/slides/slide11.xml" ContentType="application/vnd.openxmlformats-officedocument.presentationml.slide+xml"/>
  <Override PartName="/ppt/slides/slide48.xml" ContentType="application/vnd.openxmlformats-officedocument.presentationml.slide+xml"/>
  <Override PartName="/ppt/slides/slide20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_rels/slide12.xml.rels" ContentType="application/vnd.openxmlformats-package.relationships+xml"/>
  <Override PartName="/ppt/slides/_rels/slide49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19.xml.rels" ContentType="application/vnd.openxmlformats-package.relationships+xml"/>
  <Override PartName="/ppt/slides/_rels/slide22.xml.rels" ContentType="application/vnd.openxmlformats-package.relationships+xml"/>
  <Override PartName="/ppt/slides/_rels/slide5.xml.rels" ContentType="application/vnd.openxmlformats-package.relationships+xml"/>
  <Override PartName="/ppt/slides/_rels/slide23.xml.rels" ContentType="application/vnd.openxmlformats-package.relationships+xml"/>
  <Override PartName="/ppt/slides/_rels/slide6.xml.rels" ContentType="application/vnd.openxmlformats-package.relationships+xml"/>
  <Override PartName="/ppt/slides/_rels/slide24.xml.rels" ContentType="application/vnd.openxmlformats-package.relationships+xml"/>
  <Override PartName="/ppt/slides/_rels/slide7.xml.rels" ContentType="application/vnd.openxmlformats-package.relationships+xml"/>
  <Override PartName="/ppt/slides/_rels/slide25.xml.rels" ContentType="application/vnd.openxmlformats-package.relationships+xml"/>
  <Override PartName="/ppt/slides/_rels/slide8.xml.rels" ContentType="application/vnd.openxmlformats-package.relationships+xml"/>
  <Override PartName="/ppt/slides/_rels/slide30.xml.rels" ContentType="application/vnd.openxmlformats-package.relationships+xml"/>
  <Override PartName="/ppt/slides/_rels/slide31.xml.rels" ContentType="application/vnd.openxmlformats-package.relationships+xml"/>
  <Override PartName="/ppt/slides/_rels/slide32.xml.rels" ContentType="application/vnd.openxmlformats-package.relationships+xml"/>
  <Override PartName="/ppt/slides/_rels/slide33.xml.rels" ContentType="application/vnd.openxmlformats-package.relationships+xml"/>
  <Override PartName="/ppt/slides/_rels/slide34.xml.rels" ContentType="application/vnd.openxmlformats-package.relationships+xml"/>
  <Override PartName="/ppt/slides/_rels/slide35.xml.rels" ContentType="application/vnd.openxmlformats-package.relationships+xml"/>
  <Override PartName="/ppt/slides/_rels/slide52.xml.rels" ContentType="application/vnd.openxmlformats-package.relationships+xml"/>
  <Override PartName="/ppt/slides/_rels/slide51.xml.rels" ContentType="application/vnd.openxmlformats-package.relationships+xml"/>
  <Override PartName="/ppt/slides/_rels/slide13.xml.rels" ContentType="application/vnd.openxmlformats-package.relationships+xml"/>
  <Override PartName="/ppt/slides/_rels/slide50.xml.rels" ContentType="application/vnd.openxmlformats-package.relationships+xml"/>
  <Override PartName="/ppt/slides/_rels/slide47.xml.rels" ContentType="application/vnd.openxmlformats-package.relationships+xml"/>
  <Override PartName="/ppt/slides/_rels/slide10.xml.rels" ContentType="application/vnd.openxmlformats-package.relationships+xml"/>
  <Override PartName="/ppt/slides/_rels/slide45.xml.rels" ContentType="application/vnd.openxmlformats-package.relationships+xml"/>
  <Override PartName="/ppt/slides/_rels/slide46.xml.rels" ContentType="application/vnd.openxmlformats-package.relationships+xml"/>
  <Override PartName="/ppt/slides/_rels/slide9.xml.rels" ContentType="application/vnd.openxmlformats-package.relationships+xml"/>
  <Override PartName="/ppt/slides/_rels/slide26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27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36.xml.rels" ContentType="application/vnd.openxmlformats-package.relationships+xml"/>
  <Override PartName="/ppt/slides/_rels/slide28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37.xml.rels" ContentType="application/vnd.openxmlformats-package.relationships+xml"/>
  <Override PartName="/ppt/slides/_rels/slide29.xml.rels" ContentType="application/vnd.openxmlformats-package.relationships+xml"/>
  <Override PartName="/ppt/slides/_rels/slide11.xml.rels" ContentType="application/vnd.openxmlformats-package.relationships+xml"/>
  <Override PartName="/ppt/slides/_rels/slide48.xml.rels" ContentType="application/vnd.openxmlformats-package.relationships+xml"/>
  <Override PartName="/ppt/slides/_rels/slide38.xml.rels" ContentType="application/vnd.openxmlformats-package.relationships+xml"/>
  <Override PartName="/ppt/slides/_rels/slide40.xml.rels" ContentType="application/vnd.openxmlformats-package.relationships+xml"/>
  <Override PartName="/ppt/slides/_rels/slide3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41.xml.rels" ContentType="application/vnd.openxmlformats-package.relationships+xml"/>
  <Override PartName="/ppt/slides/_rels/slide39.xml.rels" ContentType="application/vnd.openxmlformats-package.relationships+xml"/>
  <Override PartName="/ppt/slides/_rels/slide42.xml.rels" ContentType="application/vnd.openxmlformats-package.relationships+xml"/>
  <Override PartName="/ppt/slides/_rels/slide43.xml.rels" ContentType="application/vnd.openxmlformats-package.relationships+xml"/>
  <Override PartName="/ppt/slides/_rels/slide44.xml.rels" ContentType="application/vnd.openxmlformats-package.relationships+xml"/>
  <Override PartName="/ppt/slides/slide38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39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35.xml" ContentType="application/vnd.openxmlformats-officedocument.presentationml.slide+xml"/>
  <Override PartName="/ppt/slides/slide34.xml" ContentType="application/vnd.openxmlformats-officedocument.presentationml.slide+xml"/>
  <Override PartName="/ppt/slides/slide33.xml" ContentType="application/vnd.openxmlformats-officedocument.presentationml.slide+xml"/>
  <Override PartName="/ppt/slides/slide32.xml" ContentType="application/vnd.openxmlformats-officedocument.presentationml.slide+xml"/>
  <Override PartName="/ppt/slides/slide31.xml" ContentType="application/vnd.openxmlformats-officedocument.presentationml.slide+xml"/>
  <Override PartName="/ppt/slides/slide30.xml" ContentType="application/vnd.openxmlformats-officedocument.presentationml.slide+xml"/>
  <Override PartName="/ppt/slides/slide25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13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1.xml" ContentType="application/vnd.openxmlformats-officedocument.presentationml.slide+xml"/>
  <Override PartName="/ppt/slides/slide4.xml" ContentType="application/vnd.openxmlformats-officedocument.presentationml.slide+xml"/>
  <Override PartName="/ppt/slides/slide49.xml" ContentType="application/vnd.openxmlformats-officedocument.presentationml.slide+xml"/>
  <Override PartName="/ppt/slides/slide12.xml" ContentType="application/vnd.openxmlformats-officedocument.presentationml.slide+xml"/>
  <Override PartName="/ppt/notesSlides/_rels/notesSlide38.xml.rels" ContentType="application/vnd.openxmlformats-package.relationships+xml"/>
  <Override PartName="/ppt/notesSlides/_rels/notesSlide21.xml.rels" ContentType="application/vnd.openxmlformats-package.relationships+xml"/>
  <Override PartName="/ppt/notesSlides/_rels/notesSlide17.xml.rels" ContentType="application/vnd.openxmlformats-package.relationships+xml"/>
  <Override PartName="/ppt/notesSlides/_rels/notesSlide13.xml.rels" ContentType="application/vnd.openxmlformats-package.relationships+xml"/>
  <Override PartName="/ppt/notesSlides/_rels/notesSlide10.xml.rels" ContentType="application/vnd.openxmlformats-package.relationships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8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295" r:id="rId43"/>
    <p:sldId id="296" r:id="rId44"/>
    <p:sldId id="297" r:id="rId45"/>
    <p:sldId id="298" r:id="rId46"/>
    <p:sldId id="299" r:id="rId47"/>
    <p:sldId id="300" r:id="rId48"/>
    <p:sldId id="301" r:id="rId49"/>
    <p:sldId id="302" r:id="rId50"/>
    <p:sldId id="303" r:id="rId51"/>
    <p:sldId id="304" r:id="rId52"/>
    <p:sldId id="305" r:id="rId53"/>
    <p:sldId id="306" r:id="rId54"/>
    <p:sldId id="307" r:id="rId55"/>
  </p:sldIdLst>
  <p:sldSz cx="9144000" cy="6858000"/>
  <p:notesSz cx="6858000" cy="91805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slide" Target="slides/slide26.xml"/><Relationship Id="rId30" Type="http://schemas.openxmlformats.org/officeDocument/2006/relationships/slide" Target="slides/slide27.xml"/><Relationship Id="rId31" Type="http://schemas.openxmlformats.org/officeDocument/2006/relationships/slide" Target="slides/slide28.xml"/><Relationship Id="rId32" Type="http://schemas.openxmlformats.org/officeDocument/2006/relationships/slide" Target="slides/slide29.xml"/><Relationship Id="rId33" Type="http://schemas.openxmlformats.org/officeDocument/2006/relationships/slide" Target="slides/slide30.xml"/><Relationship Id="rId34" Type="http://schemas.openxmlformats.org/officeDocument/2006/relationships/slide" Target="slides/slide31.xml"/><Relationship Id="rId35" Type="http://schemas.openxmlformats.org/officeDocument/2006/relationships/slide" Target="slides/slide32.xml"/><Relationship Id="rId36" Type="http://schemas.openxmlformats.org/officeDocument/2006/relationships/slide" Target="slides/slide33.xml"/><Relationship Id="rId37" Type="http://schemas.openxmlformats.org/officeDocument/2006/relationships/slide" Target="slides/slide34.xml"/><Relationship Id="rId38" Type="http://schemas.openxmlformats.org/officeDocument/2006/relationships/slide" Target="slides/slide35.xml"/><Relationship Id="rId39" Type="http://schemas.openxmlformats.org/officeDocument/2006/relationships/slide" Target="slides/slide36.xml"/><Relationship Id="rId40" Type="http://schemas.openxmlformats.org/officeDocument/2006/relationships/slide" Target="slides/slide37.xml"/><Relationship Id="rId41" Type="http://schemas.openxmlformats.org/officeDocument/2006/relationships/slide" Target="slides/slide38.xml"/><Relationship Id="rId42" Type="http://schemas.openxmlformats.org/officeDocument/2006/relationships/slide" Target="slides/slide39.xml"/><Relationship Id="rId43" Type="http://schemas.openxmlformats.org/officeDocument/2006/relationships/slide" Target="slides/slide40.xml"/><Relationship Id="rId44" Type="http://schemas.openxmlformats.org/officeDocument/2006/relationships/slide" Target="slides/slide41.xml"/><Relationship Id="rId45" Type="http://schemas.openxmlformats.org/officeDocument/2006/relationships/slide" Target="slides/slide42.xml"/><Relationship Id="rId46" Type="http://schemas.openxmlformats.org/officeDocument/2006/relationships/slide" Target="slides/slide43.xml"/><Relationship Id="rId47" Type="http://schemas.openxmlformats.org/officeDocument/2006/relationships/slide" Target="slides/slide44.xml"/><Relationship Id="rId48" Type="http://schemas.openxmlformats.org/officeDocument/2006/relationships/slide" Target="slides/slide45.xml"/><Relationship Id="rId49" Type="http://schemas.openxmlformats.org/officeDocument/2006/relationships/slide" Target="slides/slide46.xml"/><Relationship Id="rId50" Type="http://schemas.openxmlformats.org/officeDocument/2006/relationships/slide" Target="slides/slide47.xml"/><Relationship Id="rId51" Type="http://schemas.openxmlformats.org/officeDocument/2006/relationships/slide" Target="slides/slide48.xml"/><Relationship Id="rId52" Type="http://schemas.openxmlformats.org/officeDocument/2006/relationships/slide" Target="slides/slide49.xml"/><Relationship Id="rId53" Type="http://schemas.openxmlformats.org/officeDocument/2006/relationships/slide" Target="slides/slide50.xml"/><Relationship Id="rId54" Type="http://schemas.openxmlformats.org/officeDocument/2006/relationships/slide" Target="slides/slide51.xml"/><Relationship Id="rId55" Type="http://schemas.openxmlformats.org/officeDocument/2006/relationships/slide" Target="slides/slide52.xml"/><Relationship Id="rId56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"/>
          <p:cNvSpPr/>
          <p:nvPr/>
        </p:nvSpPr>
        <p:spPr>
          <a:xfrm>
            <a:off x="0" y="0"/>
            <a:ext cx="6858000" cy="9180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1"/>
          <p:cNvSpPr>
            <a:spLocks noGrp="1"/>
          </p:cNvSpPr>
          <p:nvPr>
            <p:ph type="hdr"/>
          </p:nvPr>
        </p:nvSpPr>
        <p:spPr>
          <a:xfrm>
            <a:off x="-360" y="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sldImg"/>
          </p:nvPr>
        </p:nvSpPr>
        <p:spPr>
          <a:xfrm>
            <a:off x="1135080" y="689040"/>
            <a:ext cx="4589280" cy="3441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Click to move the slide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914400" y="4361040"/>
            <a:ext cx="5029200" cy="4130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dt" idx="13"/>
          </p:nvPr>
        </p:nvSpPr>
        <p:spPr>
          <a:xfrm>
            <a:off x="3885840" y="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903794B-4EC1-4C64-BDAD-5171C4980687}" type="datetime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09/27/25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 type="ftr" idx="14"/>
          </p:nvPr>
        </p:nvSpPr>
        <p:spPr>
          <a:xfrm>
            <a:off x="-360" y="872172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6"/>
          <p:cNvSpPr>
            <a:spLocks noGrp="1"/>
          </p:cNvSpPr>
          <p:nvPr>
            <p:ph type="sldNum" idx="15"/>
          </p:nvPr>
        </p:nvSpPr>
        <p:spPr>
          <a:xfrm>
            <a:off x="3885840" y="872172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2076DED-B4EA-4052-96BB-E330A6C7FFA8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10.xml.rels><?xml version="1.0" encoding="UTF-8"?>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
</Relationships>
</file>

<file path=ppt/notesSlides/_rels/notesSlide13.xml.rels><?xml version="1.0" encoding="UTF-8"?>
<Relationships xmlns="http://schemas.openxmlformats.org/package/2006/relationships"><Relationship Id="rId1" Type="http://schemas.openxmlformats.org/officeDocument/2006/relationships/slide" Target="../slides/slide13.xml"/><Relationship Id="rId2" Type="http://schemas.openxmlformats.org/officeDocument/2006/relationships/notesMaster" Target="../notesMasters/notesMaster1.xml"/>
</Relationships>
</file>

<file path=ppt/notesSlides/_rels/notesSlide17.xml.rels><?xml version="1.0" encoding="UTF-8"?>
<Relationships xmlns="http://schemas.openxmlformats.org/package/2006/relationships"><Relationship Id="rId1" Type="http://schemas.openxmlformats.org/officeDocument/2006/relationships/slide" Target="../slides/slide17.xml"/><Relationship Id="rId2" Type="http://schemas.openxmlformats.org/officeDocument/2006/relationships/notesMaster" Target="../notesMasters/notesMaster1.xml"/>
</Relationships>
</file>

<file path=ppt/notesSlides/_rels/notesSlide21.xml.rels><?xml version="1.0" encoding="UTF-8"?>
<Relationships xmlns="http://schemas.openxmlformats.org/package/2006/relationships"><Relationship Id="rId1" Type="http://schemas.openxmlformats.org/officeDocument/2006/relationships/slide" Target="../slides/slide21.xml"/><Relationship Id="rId2" Type="http://schemas.openxmlformats.org/officeDocument/2006/relationships/notesMaster" Target="../notesMasters/notesMaster1.xml"/>
</Relationships>
</file>

<file path=ppt/notesSlides/_rels/notesSlide38.xml.rels><?xml version="1.0" encoding="UTF-8"?>
<Relationships xmlns="http://schemas.openxmlformats.org/package/2006/relationships"><Relationship Id="rId1" Type="http://schemas.openxmlformats.org/officeDocument/2006/relationships/slide" Target="../slides/slide38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"/>
          <p:cNvSpPr txBox="1"/>
          <p:nvPr/>
        </p:nvSpPr>
        <p:spPr>
          <a:xfrm>
            <a:off x="3885840" y="872172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0F438D2-30A6-4583-96AC-8DED71370BB2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" name=""/>
          <p:cNvSpPr txBox="1"/>
          <p:nvPr/>
        </p:nvSpPr>
        <p:spPr>
          <a:xfrm>
            <a:off x="-360" y="872172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2" name=""/>
          <p:cNvSpPr txBox="1"/>
          <p:nvPr/>
        </p:nvSpPr>
        <p:spPr>
          <a:xfrm>
            <a:off x="-360" y="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3" name=""/>
          <p:cNvSpPr txBox="1"/>
          <p:nvPr/>
        </p:nvSpPr>
        <p:spPr>
          <a:xfrm>
            <a:off x="3885840" y="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F139587-1188-459B-A643-33023DDEB0C6}" type="datetime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09/27/25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PlaceHolder 1"/>
          <p:cNvSpPr>
            <a:spLocks noGrp="1"/>
          </p:cNvSpPr>
          <p:nvPr>
            <p:ph type="sldImg"/>
          </p:nvPr>
        </p:nvSpPr>
        <p:spPr>
          <a:xfrm>
            <a:off x="855720" y="297000"/>
            <a:ext cx="4622760" cy="3466800"/>
          </a:xfrm>
          <a:prstGeom prst="rect">
            <a:avLst/>
          </a:prstGeom>
          <a:ln w="0">
            <a:noFill/>
          </a:ln>
        </p:spPr>
      </p:sp>
    </p:spTree>
  </p:cSld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"/>
          <p:cNvSpPr txBox="1"/>
          <p:nvPr/>
        </p:nvSpPr>
        <p:spPr>
          <a:xfrm>
            <a:off x="3885840" y="872172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9093FF2-E605-4CE5-8DC0-6B9C6B13E4CE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"/>
          <p:cNvSpPr txBox="1"/>
          <p:nvPr/>
        </p:nvSpPr>
        <p:spPr>
          <a:xfrm>
            <a:off x="-360" y="872172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7" name=""/>
          <p:cNvSpPr txBox="1"/>
          <p:nvPr/>
        </p:nvSpPr>
        <p:spPr>
          <a:xfrm>
            <a:off x="-360" y="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"/>
          <p:cNvSpPr txBox="1"/>
          <p:nvPr/>
        </p:nvSpPr>
        <p:spPr>
          <a:xfrm>
            <a:off x="3885840" y="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6C9118B-0DE7-46B2-93B7-6C6A5C8523F0}" type="datetime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09/27/25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PlaceHolder 1"/>
          <p:cNvSpPr>
            <a:spLocks noGrp="1"/>
          </p:cNvSpPr>
          <p:nvPr>
            <p:ph type="sldImg"/>
          </p:nvPr>
        </p:nvSpPr>
        <p:spPr>
          <a:xfrm>
            <a:off x="1136520" y="690480"/>
            <a:ext cx="4587840" cy="3441960"/>
          </a:xfrm>
          <a:prstGeom prst="rect">
            <a:avLst/>
          </a:prstGeom>
          <a:ln w="0">
            <a:noFill/>
          </a:ln>
        </p:spPr>
      </p:sp>
      <p:sp>
        <p:nvSpPr>
          <p:cNvPr id="280" name="PlaceHolder 2"/>
          <p:cNvSpPr>
            <a:spLocks noGrp="1"/>
          </p:cNvSpPr>
          <p:nvPr>
            <p:ph type="body"/>
          </p:nvPr>
        </p:nvSpPr>
        <p:spPr>
          <a:xfrm>
            <a:off x="912960" y="4359240"/>
            <a:ext cx="5032080" cy="4130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"/>
          <p:cNvSpPr txBox="1"/>
          <p:nvPr/>
        </p:nvSpPr>
        <p:spPr>
          <a:xfrm>
            <a:off x="3885840" y="872172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A004844-E8CB-4C60-A44F-53C29F21CF65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"/>
          <p:cNvSpPr txBox="1"/>
          <p:nvPr/>
        </p:nvSpPr>
        <p:spPr>
          <a:xfrm>
            <a:off x="-360" y="872172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"/>
          <p:cNvSpPr txBox="1"/>
          <p:nvPr/>
        </p:nvSpPr>
        <p:spPr>
          <a:xfrm>
            <a:off x="-360" y="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"/>
          <p:cNvSpPr txBox="1"/>
          <p:nvPr/>
        </p:nvSpPr>
        <p:spPr>
          <a:xfrm>
            <a:off x="3885840" y="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7AA72C5-8FC8-4CB4-BEE9-B28F0D3E8328}" type="datetime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09/27/25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PlaceHolder 1"/>
          <p:cNvSpPr>
            <a:spLocks noGrp="1"/>
          </p:cNvSpPr>
          <p:nvPr>
            <p:ph type="sldImg"/>
          </p:nvPr>
        </p:nvSpPr>
        <p:spPr>
          <a:xfrm>
            <a:off x="1136520" y="690480"/>
            <a:ext cx="4587840" cy="3441960"/>
          </a:xfrm>
          <a:prstGeom prst="rect">
            <a:avLst/>
          </a:prstGeom>
          <a:ln w="0">
            <a:noFill/>
          </a:ln>
        </p:spPr>
      </p:sp>
      <p:sp>
        <p:nvSpPr>
          <p:cNvPr id="286" name="PlaceHolder 2"/>
          <p:cNvSpPr>
            <a:spLocks noGrp="1"/>
          </p:cNvSpPr>
          <p:nvPr>
            <p:ph type="body"/>
          </p:nvPr>
        </p:nvSpPr>
        <p:spPr>
          <a:xfrm>
            <a:off x="912960" y="4359240"/>
            <a:ext cx="5032080" cy="4130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"/>
          <p:cNvSpPr txBox="1"/>
          <p:nvPr/>
        </p:nvSpPr>
        <p:spPr>
          <a:xfrm>
            <a:off x="3885840" y="872172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07DC6AF-81D8-4ABE-A94E-B85D959A564B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 txBox="1"/>
          <p:nvPr/>
        </p:nvSpPr>
        <p:spPr>
          <a:xfrm>
            <a:off x="-360" y="872172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 txBox="1"/>
          <p:nvPr/>
        </p:nvSpPr>
        <p:spPr>
          <a:xfrm>
            <a:off x="-360" y="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 txBox="1"/>
          <p:nvPr/>
        </p:nvSpPr>
        <p:spPr>
          <a:xfrm>
            <a:off x="3885840" y="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9F1FEC9-6520-4099-B839-673B1A263824}" type="datetime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09/27/25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PlaceHolder 1"/>
          <p:cNvSpPr>
            <a:spLocks noGrp="1"/>
          </p:cNvSpPr>
          <p:nvPr>
            <p:ph type="sldImg"/>
          </p:nvPr>
        </p:nvSpPr>
        <p:spPr>
          <a:xfrm>
            <a:off x="1138320" y="689040"/>
            <a:ext cx="4586040" cy="3440160"/>
          </a:xfrm>
          <a:prstGeom prst="rect">
            <a:avLst/>
          </a:prstGeom>
          <a:ln w="0">
            <a:noFill/>
          </a:ln>
        </p:spPr>
      </p:sp>
      <p:sp>
        <p:nvSpPr>
          <p:cNvPr id="292" name="PlaceHolder 2"/>
          <p:cNvSpPr>
            <a:spLocks noGrp="1"/>
          </p:cNvSpPr>
          <p:nvPr>
            <p:ph type="body"/>
          </p:nvPr>
        </p:nvSpPr>
        <p:spPr>
          <a:xfrm>
            <a:off x="912960" y="4358880"/>
            <a:ext cx="5032080" cy="413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"/>
          <p:cNvSpPr txBox="1"/>
          <p:nvPr/>
        </p:nvSpPr>
        <p:spPr>
          <a:xfrm>
            <a:off x="3885840" y="872172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770E09A-BE5C-4915-9808-FF6216AB0552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 txBox="1"/>
          <p:nvPr/>
        </p:nvSpPr>
        <p:spPr>
          <a:xfrm>
            <a:off x="-360" y="872172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 txBox="1"/>
          <p:nvPr/>
        </p:nvSpPr>
        <p:spPr>
          <a:xfrm>
            <a:off x="-360" y="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"/>
          <p:cNvSpPr txBox="1"/>
          <p:nvPr/>
        </p:nvSpPr>
        <p:spPr>
          <a:xfrm>
            <a:off x="3885840" y="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02E1971-32A9-4B80-988B-F6A50B5E1D09}" type="datetime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09/27/25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PlaceHolder 1"/>
          <p:cNvSpPr>
            <a:spLocks noGrp="1"/>
          </p:cNvSpPr>
          <p:nvPr>
            <p:ph type="sldImg"/>
          </p:nvPr>
        </p:nvSpPr>
        <p:spPr>
          <a:xfrm>
            <a:off x="1138320" y="689040"/>
            <a:ext cx="4586040" cy="3440160"/>
          </a:xfrm>
          <a:prstGeom prst="rect">
            <a:avLst/>
          </a:prstGeom>
          <a:ln w="0">
            <a:noFill/>
          </a:ln>
        </p:spPr>
      </p:sp>
      <p:sp>
        <p:nvSpPr>
          <p:cNvPr id="298" name="PlaceHolder 2"/>
          <p:cNvSpPr>
            <a:spLocks noGrp="1"/>
          </p:cNvSpPr>
          <p:nvPr>
            <p:ph type="body"/>
          </p:nvPr>
        </p:nvSpPr>
        <p:spPr>
          <a:xfrm>
            <a:off x="912960" y="4358880"/>
            <a:ext cx="5032080" cy="413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"/>
          <p:cNvSpPr txBox="1"/>
          <p:nvPr/>
        </p:nvSpPr>
        <p:spPr>
          <a:xfrm>
            <a:off x="3885840" y="872172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0B340D5-6D84-4D59-89FD-75173E8CF7B5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0" name=""/>
          <p:cNvSpPr txBox="1"/>
          <p:nvPr/>
        </p:nvSpPr>
        <p:spPr>
          <a:xfrm>
            <a:off x="-360" y="872172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 txBox="1"/>
          <p:nvPr/>
        </p:nvSpPr>
        <p:spPr>
          <a:xfrm>
            <a:off x="-360" y="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"/>
          <p:cNvSpPr txBox="1"/>
          <p:nvPr/>
        </p:nvSpPr>
        <p:spPr>
          <a:xfrm>
            <a:off x="3885840" y="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3E4B0A0-E2C4-466F-962C-5714B3C480C0}" type="datetime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09/27/25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3" name="PlaceHolder 1"/>
          <p:cNvSpPr>
            <a:spLocks noGrp="1"/>
          </p:cNvSpPr>
          <p:nvPr>
            <p:ph type="sldImg"/>
          </p:nvPr>
        </p:nvSpPr>
        <p:spPr>
          <a:xfrm>
            <a:off x="1138320" y="689040"/>
            <a:ext cx="4586040" cy="3440160"/>
          </a:xfrm>
          <a:prstGeom prst="rect">
            <a:avLst/>
          </a:prstGeom>
          <a:ln w="0">
            <a:noFill/>
          </a:ln>
        </p:spPr>
      </p:sp>
      <p:sp>
        <p:nvSpPr>
          <p:cNvPr id="304" name="PlaceHolder 2"/>
          <p:cNvSpPr>
            <a:spLocks noGrp="1"/>
          </p:cNvSpPr>
          <p:nvPr>
            <p:ph type="body"/>
          </p:nvPr>
        </p:nvSpPr>
        <p:spPr>
          <a:xfrm>
            <a:off x="912960" y="4358880"/>
            <a:ext cx="5032080" cy="413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-2895120" y="843120"/>
            <a:ext cx="5790240" cy="1203588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0800" y="0"/>
                </a:moveTo>
                <a:arcTo wR="10800" hR="10800" stAng="-5400000" swAng="5400000"/>
                <a:lnTo>
                  <a:pt x="10800" y="10800"/>
                </a:lnTo>
                <a:close/>
              </a:path>
              <a:path fill="none" w="21600" h="21600">
                <a:moveTo>
                  <a:pt x="10800" y="0"/>
                </a:moveTo>
                <a:arcTo wR="10800" hR="10800" stAng="-5400000" swAng="5400000"/>
              </a:path>
            </a:pathLst>
          </a:custGeom>
          <a:gradFill rotWithShape="0">
            <a:gsLst>
              <a:gs pos="0">
                <a:srgbClr val="ccecff"/>
              </a:gs>
              <a:gs pos="100000">
                <a:srgbClr val="ffffcc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2819160" y="609120"/>
            <a:ext cx="609588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Click to edit the title text format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137124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00"/>
              </a:spcBef>
              <a:buClr>
                <a:srgbClr val="ff9966"/>
              </a:buClr>
              <a:buSzPct val="65000"/>
              <a:buFont typeface="Monotype Sorts" charset="2"/>
              <a:buChar char="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Third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00"/>
              </a:spcBef>
              <a:buClr>
                <a:srgbClr val="3366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Fourth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00"/>
              </a:spcBef>
              <a:buClr>
                <a:srgbClr val="ff996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Fifth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00"/>
              </a:spcBef>
              <a:buClr>
                <a:srgbClr val="009999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Sixth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00"/>
              </a:spcBef>
              <a:buClr>
                <a:srgbClr val="009999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Seventh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dt" idx="1"/>
          </p:nvPr>
        </p:nvSpPr>
        <p:spPr>
          <a:xfrm>
            <a:off x="3045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ftr" idx="2"/>
          </p:nvPr>
        </p:nvSpPr>
        <p:spPr>
          <a:xfrm>
            <a:off x="35812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sldNum" idx="3"/>
          </p:nvPr>
        </p:nvSpPr>
        <p:spPr>
          <a:xfrm>
            <a:off x="70102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D5A2123-096F-475E-9E71-7163FE31BCE7}" type="slidenum">
              <a: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-2895120" y="843120"/>
            <a:ext cx="5790240" cy="1203588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0800" y="0"/>
                </a:moveTo>
                <a:arcTo wR="10800" hR="10800" stAng="-5400000" swAng="5400000"/>
                <a:lnTo>
                  <a:pt x="10800" y="10800"/>
                </a:lnTo>
                <a:close/>
              </a:path>
              <a:path fill="none" w="21600" h="21600">
                <a:moveTo>
                  <a:pt x="10800" y="0"/>
                </a:moveTo>
                <a:arcTo wR="10800" hR="10800" stAng="-5400000" swAng="5400000"/>
              </a:path>
            </a:pathLst>
          </a:custGeom>
          <a:gradFill rotWithShape="0">
            <a:gsLst>
              <a:gs pos="0">
                <a:srgbClr val="ccecff"/>
              </a:gs>
              <a:gs pos="100000">
                <a:srgbClr val="ffffcc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2819160" y="609120"/>
            <a:ext cx="609588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Click to edit the title text format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137124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00"/>
              </a:spcBef>
              <a:buClr>
                <a:srgbClr val="ff9966"/>
              </a:buClr>
              <a:buSzPct val="65000"/>
              <a:buFont typeface="Monotype Sorts" charset="2"/>
              <a:buChar char="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Third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00"/>
              </a:spcBef>
              <a:buClr>
                <a:srgbClr val="3366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Fourth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00"/>
              </a:spcBef>
              <a:buClr>
                <a:srgbClr val="ff996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Fifth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00"/>
              </a:spcBef>
              <a:buClr>
                <a:srgbClr val="009999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Sixth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00"/>
              </a:spcBef>
              <a:buClr>
                <a:srgbClr val="009999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Seventh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dt" idx="4"/>
          </p:nvPr>
        </p:nvSpPr>
        <p:spPr>
          <a:xfrm>
            <a:off x="3045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ftr" idx="5"/>
          </p:nvPr>
        </p:nvSpPr>
        <p:spPr>
          <a:xfrm>
            <a:off x="35812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5"/>
          <p:cNvSpPr>
            <a:spLocks noGrp="1"/>
          </p:cNvSpPr>
          <p:nvPr>
            <p:ph type="sldNum" idx="6"/>
          </p:nvPr>
        </p:nvSpPr>
        <p:spPr>
          <a:xfrm>
            <a:off x="70102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EEB7683-DFF3-4E0F-9EC7-136CDCB76C3B}" type="slidenum">
              <a: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-2895120" y="843120"/>
            <a:ext cx="5790240" cy="1203588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0800" y="0"/>
                </a:moveTo>
                <a:arcTo wR="10800" hR="10800" stAng="-5400000" swAng="5400000"/>
                <a:lnTo>
                  <a:pt x="10800" y="10800"/>
                </a:lnTo>
                <a:close/>
              </a:path>
              <a:path fill="none" w="21600" h="21600">
                <a:moveTo>
                  <a:pt x="10800" y="0"/>
                </a:moveTo>
                <a:arcTo wR="10800" hR="10800" stAng="-5400000" swAng="5400000"/>
              </a:path>
            </a:pathLst>
          </a:custGeom>
          <a:gradFill rotWithShape="0">
            <a:gsLst>
              <a:gs pos="0">
                <a:srgbClr val="ccecff"/>
              </a:gs>
              <a:gs pos="100000">
                <a:srgbClr val="ffffcc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2819160" y="609120"/>
            <a:ext cx="609588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Click to edit the title text format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137124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00"/>
              </a:spcBef>
              <a:buClr>
                <a:srgbClr val="ff9966"/>
              </a:buClr>
              <a:buSzPct val="65000"/>
              <a:buFont typeface="Monotype Sorts" charset="2"/>
              <a:buChar char="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Third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00"/>
              </a:spcBef>
              <a:buClr>
                <a:srgbClr val="3366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Fourth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00"/>
              </a:spcBef>
              <a:buClr>
                <a:srgbClr val="ff996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Fifth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00"/>
              </a:spcBef>
              <a:buClr>
                <a:srgbClr val="009999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Sixth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00"/>
              </a:spcBef>
              <a:buClr>
                <a:srgbClr val="009999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Seventh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dt" idx="7"/>
          </p:nvPr>
        </p:nvSpPr>
        <p:spPr>
          <a:xfrm>
            <a:off x="3045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ftr" idx="8"/>
          </p:nvPr>
        </p:nvSpPr>
        <p:spPr>
          <a:xfrm>
            <a:off x="35812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5"/>
          <p:cNvSpPr>
            <a:spLocks noGrp="1"/>
          </p:cNvSpPr>
          <p:nvPr>
            <p:ph type="sldNum" idx="9"/>
          </p:nvPr>
        </p:nvSpPr>
        <p:spPr>
          <a:xfrm>
            <a:off x="70102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5B24F93-1915-4FB0-8ACD-29A34AC6D39A}" type="slidenum">
              <a: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"/>
          <p:cNvSpPr/>
          <p:nvPr/>
        </p:nvSpPr>
        <p:spPr>
          <a:xfrm>
            <a:off x="0" y="1708200"/>
            <a:ext cx="9147240" cy="0"/>
          </a:xfrm>
          <a:prstGeom prst="line">
            <a:avLst/>
          </a:prstGeom>
          <a:ln cap="sq" w="12600">
            <a:solidFill>
              <a:srgbClr val="01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-2895120" y="843120"/>
            <a:ext cx="5790240" cy="1203588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0800" y="0"/>
                </a:moveTo>
                <a:arcTo wR="10800" hR="10800" stAng="-5400000" swAng="5400000"/>
                <a:lnTo>
                  <a:pt x="10800" y="10800"/>
                </a:lnTo>
                <a:close/>
              </a:path>
              <a:path fill="none" w="21600" h="21600">
                <a:moveTo>
                  <a:pt x="10800" y="0"/>
                </a:moveTo>
                <a:arcTo wR="10800" hR="10800" stAng="-5400000" swAng="5400000"/>
              </a:path>
            </a:pathLst>
          </a:custGeom>
          <a:gradFill rotWithShape="0">
            <a:gsLst>
              <a:gs pos="0">
                <a:srgbClr val="ccecff"/>
              </a:gs>
              <a:gs pos="100000">
                <a:srgbClr val="ffffcc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2743200" y="426960"/>
            <a:ext cx="6399360" cy="15242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6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Click to edit the title text format</a:t>
            </a:r>
            <a:endParaRPr b="1" lang="en-US" sz="66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dt" idx="10"/>
          </p:nvPr>
        </p:nvSpPr>
        <p:spPr>
          <a:xfrm>
            <a:off x="3045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ftr" idx="11"/>
          </p:nvPr>
        </p:nvSpPr>
        <p:spPr>
          <a:xfrm>
            <a:off x="35812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sldNum" idx="12"/>
          </p:nvPr>
        </p:nvSpPr>
        <p:spPr>
          <a:xfrm>
            <a:off x="70102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005A913-1D27-4E18-A295-EBB882FE33B4}" type="slidenum">
              <a: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457200" indent="0" algn="ctr">
              <a:spcBef>
                <a:spcPts val="6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Second Outline Level</a:t>
            </a:r>
            <a:endParaRPr b="0" lang="en-US" sz="26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2" marL="914400" algn="ctr">
              <a:spcBef>
                <a:spcPts val="601"/>
              </a:spcBef>
              <a:buClr>
                <a:srgbClr val="ff9966"/>
              </a:buClr>
              <a:buSzPct val="65000"/>
              <a:buFont typeface="Monotype Sorts" charset="2"/>
              <a:buChar char="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3" marL="1371600" algn="ctr">
              <a:spcBef>
                <a:spcPts val="499"/>
              </a:spcBef>
              <a:buClr>
                <a:srgbClr val="336699"/>
              </a:buClr>
              <a:buFont typeface="Arial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4" marL="1828800" algn="ctr">
              <a:spcBef>
                <a:spcPts val="499"/>
              </a:spcBef>
              <a:buClr>
                <a:srgbClr val="ff9966"/>
              </a:buClr>
              <a:buFont typeface="Arial"/>
              <a:buChar char="–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5" marL="1828800">
              <a:spcBef>
                <a:spcPts val="499"/>
              </a:spcBef>
              <a:buClr>
                <a:srgbClr val="009999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6" marL="1828800">
              <a:spcBef>
                <a:spcPts val="499"/>
              </a:spcBef>
              <a:buClr>
                <a:srgbClr val="009999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<Relationship Id="rId3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10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9.wmf"/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0.wmf"/><Relationship Id="rId3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1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2.wmf"/><Relationship Id="rId3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3.wmf"/><Relationship Id="rId3" Type="http://schemas.openxmlformats.org/officeDocument/2006/relationships/slideLayout" Target="../slideLayouts/slideLayout1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4.wmf"/><Relationship Id="rId3" Type="http://schemas.openxmlformats.org/officeDocument/2006/relationships/slideLayout" Target="../slideLayouts/slideLayout1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5.wmf"/><Relationship Id="rId3" Type="http://schemas.openxmlformats.org/officeDocument/2006/relationships/slideLayout" Target="../slideLayouts/slideLayout3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6.wmf"/><Relationship Id="rId3" Type="http://schemas.openxmlformats.org/officeDocument/2006/relationships/slideLayout" Target="../slideLayouts/slideLayout1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7.wmf"/><Relationship Id="rId3" Type="http://schemas.openxmlformats.org/officeDocument/2006/relationships/slideLayout" Target="../slideLayouts/slideLayout1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8.wmf"/><Relationship Id="rId3" Type="http://schemas.openxmlformats.org/officeDocument/2006/relationships/slideLayout" Target="../slideLayouts/slideLayout1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9.wmf"/><Relationship Id="rId3" Type="http://schemas.openxmlformats.org/officeDocument/2006/relationships/slideLayout" Target="../slideLayouts/slideLayout1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0.wmf"/><Relationship Id="rId3" Type="http://schemas.openxmlformats.org/officeDocument/2006/relationships/slideLayout" Target="../slideLayouts/slideLayout1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8.xml"/>
</Relationships>
</file>

<file path=ppt/slides/_rels/slide3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1.wmf"/><Relationship Id="rId3" Type="http://schemas.openxmlformats.org/officeDocument/2006/relationships/slideLayout" Target="../slideLayouts/slideLayout4.xml"/>
</Relationships>
</file>

<file path=ppt/slides/_rels/slide4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2.wmf"/><Relationship Id="rId3" Type="http://schemas.openxmlformats.org/officeDocument/2006/relationships/slideLayout" Target="../slideLayouts/slideLayout2.xml"/>
</Relationships>
</file>

<file path=ppt/slides/_rels/slide4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3.wmf"/><Relationship Id="rId3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4.wmf"/><Relationship Id="rId3" Type="http://schemas.openxmlformats.org/officeDocument/2006/relationships/slideLayout" Target="../slideLayouts/slideLayout2.xml"/>
</Relationships>
</file>

<file path=ppt/slides/_rels/slide5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5.wmf"/><Relationship Id="rId3" Type="http://schemas.openxmlformats.org/officeDocument/2006/relationships/slideLayout" Target="../slideLayouts/slideLayout2.xml"/>
</Relationships>
</file>

<file path=ppt/slides/_rels/slide5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6.wmf"/><Relationship Id="rId3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ENE_C_WHI" descr=""/>
          <p:cNvPicPr/>
          <p:nvPr/>
        </p:nvPicPr>
        <p:blipFill>
          <a:blip r:embed="rId1"/>
          <a:stretch/>
        </p:blipFill>
        <p:spPr>
          <a:xfrm>
            <a:off x="7467480" y="5410080"/>
            <a:ext cx="903240" cy="914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1" name=""/>
          <p:cNvSpPr/>
          <p:nvPr/>
        </p:nvSpPr>
        <p:spPr>
          <a:xfrm>
            <a:off x="533520" y="1752480"/>
            <a:ext cx="7788240" cy="1828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6699"/>
                </a:solidFill>
                <a:effectLst/>
                <a:uFillTx/>
                <a:latin typeface="Arial Black"/>
              </a:rPr>
              <a:t>What To Do About Western Wholesale Markets?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6699"/>
                </a:solidFill>
                <a:effectLst/>
                <a:uFillTx/>
                <a:latin typeface="Arial"/>
              </a:rPr>
              <a:t>August 25, 2000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3042360" y="5334120"/>
            <a:ext cx="2740320" cy="100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Tim Belden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Enron North America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West Power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5" name=""/>
          <p:cNvGraphicFramePr/>
          <p:nvPr/>
        </p:nvGraphicFramePr>
        <p:xfrm>
          <a:off x="762120" y="2438280"/>
          <a:ext cx="7546680" cy="51087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6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2120" y="2438280"/>
                    <a:ext cx="7546680" cy="5108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7" name=""/>
          <p:cNvSpPr/>
          <p:nvPr/>
        </p:nvSpPr>
        <p:spPr>
          <a:xfrm>
            <a:off x="457200" y="5867280"/>
            <a:ext cx="83059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609480" y="533520"/>
            <a:ext cx="7772400" cy="83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8686800" y="659448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-7-</a:t>
            </a:r>
            <a:endParaRPr b="0" lang="en-US" sz="11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PlaceHolder 1"/>
          <p:cNvSpPr>
            <a:spLocks noGrp="1"/>
          </p:cNvSpPr>
          <p:nvPr>
            <p:ph/>
          </p:nvPr>
        </p:nvSpPr>
        <p:spPr>
          <a:xfrm>
            <a:off x="685800" y="1599840"/>
            <a:ext cx="7772400" cy="4876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Volume Runoff Percent of Normal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title"/>
          </p:nvPr>
        </p:nvSpPr>
        <p:spPr>
          <a:xfrm>
            <a:off x="1219320" y="609120"/>
            <a:ext cx="769608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Has Recent Unusually Strong Hydro Fooled Us?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2" name=""/>
          <p:cNvGraphicFramePr/>
          <p:nvPr/>
        </p:nvGraphicFramePr>
        <p:xfrm>
          <a:off x="233280" y="461880"/>
          <a:ext cx="8678880" cy="5935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7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33280" y="461880"/>
                    <a:ext cx="8678880" cy="5935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pSp>
        <p:nvGrpSpPr>
          <p:cNvPr id="74" name=""/>
          <p:cNvGrpSpPr/>
          <p:nvPr/>
        </p:nvGrpSpPr>
        <p:grpSpPr>
          <a:xfrm>
            <a:off x="8305920" y="6095880"/>
            <a:ext cx="533160" cy="463680"/>
            <a:chOff x="8305920" y="6095880"/>
            <a:chExt cx="533160" cy="463680"/>
          </a:xfrm>
        </p:grpSpPr>
        <p:sp>
          <p:nvSpPr>
            <p:cNvPr id="75" name=""/>
            <p:cNvSpPr/>
            <p:nvPr/>
          </p:nvSpPr>
          <p:spPr>
            <a:xfrm>
              <a:off x="8528040" y="6264720"/>
              <a:ext cx="311040" cy="294840"/>
            </a:xfrm>
            <a:custGeom>
              <a:avLst/>
              <a:gdLst/>
              <a:ahLst/>
              <a:rect l="l" t="t" r="r" b="b"/>
              <a:pathLst>
                <a:path w="1150" h="1250">
                  <a:moveTo>
                    <a:pt x="370" y="529"/>
                  </a:moveTo>
                  <a:lnTo>
                    <a:pt x="882" y="0"/>
                  </a:lnTo>
                  <a:lnTo>
                    <a:pt x="1149" y="259"/>
                  </a:lnTo>
                  <a:lnTo>
                    <a:pt x="169" y="1249"/>
                  </a:lnTo>
                  <a:lnTo>
                    <a:pt x="107" y="1187"/>
                  </a:lnTo>
                  <a:lnTo>
                    <a:pt x="181" y="997"/>
                  </a:lnTo>
                  <a:lnTo>
                    <a:pt x="57" y="1137"/>
                  </a:lnTo>
                  <a:lnTo>
                    <a:pt x="0" y="1079"/>
                  </a:lnTo>
                  <a:lnTo>
                    <a:pt x="254" y="817"/>
                  </a:lnTo>
                  <a:lnTo>
                    <a:pt x="320" y="881"/>
                  </a:lnTo>
                  <a:lnTo>
                    <a:pt x="239" y="1047"/>
                  </a:lnTo>
                  <a:lnTo>
                    <a:pt x="1033" y="259"/>
                  </a:lnTo>
                  <a:lnTo>
                    <a:pt x="894" y="118"/>
                  </a:lnTo>
                  <a:lnTo>
                    <a:pt x="427" y="586"/>
                  </a:lnTo>
                  <a:lnTo>
                    <a:pt x="370" y="52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" name=""/>
            <p:cNvSpPr/>
            <p:nvPr/>
          </p:nvSpPr>
          <p:spPr>
            <a:xfrm>
              <a:off x="8359200" y="6316560"/>
              <a:ext cx="116640" cy="96840"/>
            </a:xfrm>
            <a:custGeom>
              <a:avLst/>
              <a:gdLst/>
              <a:ahLst/>
              <a:rect l="l" t="t" r="r" b="b"/>
              <a:pathLst>
                <a:path w="432" h="412">
                  <a:moveTo>
                    <a:pt x="431" y="157"/>
                  </a:moveTo>
                  <a:lnTo>
                    <a:pt x="174" y="411"/>
                  </a:lnTo>
                  <a:lnTo>
                    <a:pt x="120" y="357"/>
                  </a:lnTo>
                  <a:lnTo>
                    <a:pt x="194" y="178"/>
                  </a:lnTo>
                  <a:lnTo>
                    <a:pt x="58" y="314"/>
                  </a:lnTo>
                  <a:lnTo>
                    <a:pt x="0" y="257"/>
                  </a:lnTo>
                  <a:lnTo>
                    <a:pt x="267" y="0"/>
                  </a:lnTo>
                  <a:lnTo>
                    <a:pt x="326" y="57"/>
                  </a:lnTo>
                  <a:lnTo>
                    <a:pt x="248" y="239"/>
                  </a:lnTo>
                  <a:lnTo>
                    <a:pt x="372" y="100"/>
                  </a:lnTo>
                  <a:lnTo>
                    <a:pt x="431" y="157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" name=""/>
            <p:cNvSpPr/>
            <p:nvPr/>
          </p:nvSpPr>
          <p:spPr>
            <a:xfrm>
              <a:off x="8419320" y="6365880"/>
              <a:ext cx="102600" cy="99360"/>
            </a:xfrm>
            <a:custGeom>
              <a:avLst/>
              <a:gdLst/>
              <a:ahLst/>
              <a:rect l="l" t="t" r="r" b="b"/>
              <a:pathLst>
                <a:path w="380" h="422">
                  <a:moveTo>
                    <a:pt x="0" y="249"/>
                  </a:moveTo>
                  <a:lnTo>
                    <a:pt x="255" y="0"/>
                  </a:lnTo>
                  <a:lnTo>
                    <a:pt x="344" y="89"/>
                  </a:lnTo>
                  <a:lnTo>
                    <a:pt x="367" y="117"/>
                  </a:lnTo>
                  <a:lnTo>
                    <a:pt x="375" y="142"/>
                  </a:lnTo>
                  <a:lnTo>
                    <a:pt x="379" y="153"/>
                  </a:lnTo>
                  <a:lnTo>
                    <a:pt x="379" y="160"/>
                  </a:lnTo>
                  <a:lnTo>
                    <a:pt x="371" y="185"/>
                  </a:lnTo>
                  <a:lnTo>
                    <a:pt x="367" y="206"/>
                  </a:lnTo>
                  <a:lnTo>
                    <a:pt x="359" y="214"/>
                  </a:lnTo>
                  <a:lnTo>
                    <a:pt x="344" y="228"/>
                  </a:lnTo>
                  <a:lnTo>
                    <a:pt x="328" y="242"/>
                  </a:lnTo>
                  <a:lnTo>
                    <a:pt x="313" y="249"/>
                  </a:lnTo>
                  <a:lnTo>
                    <a:pt x="301" y="253"/>
                  </a:lnTo>
                  <a:lnTo>
                    <a:pt x="293" y="253"/>
                  </a:lnTo>
                  <a:lnTo>
                    <a:pt x="274" y="253"/>
                  </a:lnTo>
                  <a:lnTo>
                    <a:pt x="262" y="249"/>
                  </a:lnTo>
                  <a:lnTo>
                    <a:pt x="266" y="264"/>
                  </a:lnTo>
                  <a:lnTo>
                    <a:pt x="262" y="281"/>
                  </a:lnTo>
                  <a:lnTo>
                    <a:pt x="259" y="296"/>
                  </a:lnTo>
                  <a:lnTo>
                    <a:pt x="243" y="310"/>
                  </a:lnTo>
                  <a:lnTo>
                    <a:pt x="193" y="367"/>
                  </a:lnTo>
                  <a:lnTo>
                    <a:pt x="177" y="392"/>
                  </a:lnTo>
                  <a:lnTo>
                    <a:pt x="177" y="410"/>
                  </a:lnTo>
                  <a:lnTo>
                    <a:pt x="174" y="421"/>
                  </a:lnTo>
                  <a:lnTo>
                    <a:pt x="162" y="410"/>
                  </a:lnTo>
                  <a:lnTo>
                    <a:pt x="108" y="363"/>
                  </a:lnTo>
                  <a:lnTo>
                    <a:pt x="104" y="353"/>
                  </a:lnTo>
                  <a:lnTo>
                    <a:pt x="108" y="349"/>
                  </a:lnTo>
                  <a:lnTo>
                    <a:pt x="112" y="342"/>
                  </a:lnTo>
                  <a:lnTo>
                    <a:pt x="135" y="310"/>
                  </a:lnTo>
                  <a:lnTo>
                    <a:pt x="177" y="278"/>
                  </a:lnTo>
                  <a:lnTo>
                    <a:pt x="181" y="267"/>
                  </a:lnTo>
                  <a:lnTo>
                    <a:pt x="185" y="253"/>
                  </a:lnTo>
                  <a:lnTo>
                    <a:pt x="189" y="242"/>
                  </a:lnTo>
                  <a:lnTo>
                    <a:pt x="189" y="228"/>
                  </a:lnTo>
                  <a:lnTo>
                    <a:pt x="181" y="217"/>
                  </a:lnTo>
                  <a:lnTo>
                    <a:pt x="177" y="214"/>
                  </a:lnTo>
                  <a:lnTo>
                    <a:pt x="166" y="203"/>
                  </a:lnTo>
                  <a:lnTo>
                    <a:pt x="201" y="156"/>
                  </a:lnTo>
                  <a:lnTo>
                    <a:pt x="228" y="174"/>
                  </a:lnTo>
                  <a:lnTo>
                    <a:pt x="239" y="185"/>
                  </a:lnTo>
                  <a:lnTo>
                    <a:pt x="262" y="185"/>
                  </a:lnTo>
                  <a:lnTo>
                    <a:pt x="274" y="174"/>
                  </a:lnTo>
                  <a:lnTo>
                    <a:pt x="290" y="171"/>
                  </a:lnTo>
                  <a:lnTo>
                    <a:pt x="293" y="156"/>
                  </a:lnTo>
                  <a:lnTo>
                    <a:pt x="297" y="153"/>
                  </a:lnTo>
                  <a:lnTo>
                    <a:pt x="297" y="146"/>
                  </a:lnTo>
                  <a:lnTo>
                    <a:pt x="297" y="128"/>
                  </a:lnTo>
                  <a:lnTo>
                    <a:pt x="293" y="117"/>
                  </a:lnTo>
                  <a:lnTo>
                    <a:pt x="266" y="99"/>
                  </a:lnTo>
                  <a:lnTo>
                    <a:pt x="54" y="303"/>
                  </a:lnTo>
                  <a:lnTo>
                    <a:pt x="0" y="24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" name=""/>
            <p:cNvSpPr/>
            <p:nvPr/>
          </p:nvSpPr>
          <p:spPr>
            <a:xfrm>
              <a:off x="8532360" y="6184080"/>
              <a:ext cx="209520" cy="230400"/>
            </a:xfrm>
            <a:custGeom>
              <a:avLst/>
              <a:gdLst/>
              <a:ahLst/>
              <a:rect l="l" t="t" r="r" b="b"/>
              <a:pathLst>
                <a:path w="775" h="977">
                  <a:moveTo>
                    <a:pt x="0" y="529"/>
                  </a:moveTo>
                  <a:lnTo>
                    <a:pt x="519" y="0"/>
                  </a:lnTo>
                  <a:lnTo>
                    <a:pt x="774" y="255"/>
                  </a:lnTo>
                  <a:lnTo>
                    <a:pt x="258" y="770"/>
                  </a:lnTo>
                  <a:lnTo>
                    <a:pt x="404" y="918"/>
                  </a:lnTo>
                  <a:lnTo>
                    <a:pt x="358" y="976"/>
                  </a:lnTo>
                  <a:lnTo>
                    <a:pt x="150" y="763"/>
                  </a:lnTo>
                  <a:lnTo>
                    <a:pt x="658" y="255"/>
                  </a:lnTo>
                  <a:lnTo>
                    <a:pt x="516" y="118"/>
                  </a:lnTo>
                  <a:lnTo>
                    <a:pt x="53" y="583"/>
                  </a:lnTo>
                  <a:lnTo>
                    <a:pt x="0" y="529"/>
                  </a:lnTo>
                </a:path>
              </a:pathLst>
            </a:custGeom>
            <a:solidFill>
              <a:srgbClr val="00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" name=""/>
            <p:cNvSpPr/>
            <p:nvPr/>
          </p:nvSpPr>
          <p:spPr>
            <a:xfrm>
              <a:off x="8373600" y="6095880"/>
              <a:ext cx="272520" cy="233640"/>
            </a:xfrm>
            <a:custGeom>
              <a:avLst/>
              <a:gdLst/>
              <a:ahLst/>
              <a:rect l="l" t="t" r="r" b="b"/>
              <a:pathLst>
                <a:path w="1007" h="991">
                  <a:moveTo>
                    <a:pt x="0" y="745"/>
                  </a:moveTo>
                  <a:lnTo>
                    <a:pt x="743" y="0"/>
                  </a:lnTo>
                  <a:lnTo>
                    <a:pt x="1006" y="270"/>
                  </a:lnTo>
                  <a:lnTo>
                    <a:pt x="489" y="788"/>
                  </a:lnTo>
                  <a:lnTo>
                    <a:pt x="635" y="936"/>
                  </a:lnTo>
                  <a:lnTo>
                    <a:pt x="589" y="990"/>
                  </a:lnTo>
                  <a:lnTo>
                    <a:pt x="370" y="777"/>
                  </a:lnTo>
                  <a:lnTo>
                    <a:pt x="886" y="266"/>
                  </a:lnTo>
                  <a:lnTo>
                    <a:pt x="740" y="118"/>
                  </a:lnTo>
                  <a:lnTo>
                    <a:pt x="57" y="802"/>
                  </a:lnTo>
                  <a:lnTo>
                    <a:pt x="0" y="745"/>
                  </a:lnTo>
                </a:path>
              </a:pathLst>
            </a:custGeom>
            <a:solidFill>
              <a:srgbClr val="cc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" name=""/>
            <p:cNvSpPr/>
            <p:nvPr/>
          </p:nvSpPr>
          <p:spPr>
            <a:xfrm>
              <a:off x="8305920" y="6269760"/>
              <a:ext cx="109800" cy="91800"/>
            </a:xfrm>
            <a:custGeom>
              <a:avLst/>
              <a:gdLst/>
              <a:ahLst/>
              <a:rect l="l" t="t" r="r" b="b"/>
              <a:pathLst>
                <a:path w="406" h="390">
                  <a:moveTo>
                    <a:pt x="405" y="136"/>
                  </a:moveTo>
                  <a:lnTo>
                    <a:pt x="254" y="0"/>
                  </a:lnTo>
                  <a:lnTo>
                    <a:pt x="0" y="244"/>
                  </a:lnTo>
                  <a:lnTo>
                    <a:pt x="150" y="389"/>
                  </a:lnTo>
                  <a:lnTo>
                    <a:pt x="204" y="342"/>
                  </a:lnTo>
                  <a:lnTo>
                    <a:pt x="115" y="252"/>
                  </a:lnTo>
                  <a:lnTo>
                    <a:pt x="173" y="198"/>
                  </a:lnTo>
                  <a:lnTo>
                    <a:pt x="246" y="277"/>
                  </a:lnTo>
                  <a:lnTo>
                    <a:pt x="300" y="230"/>
                  </a:lnTo>
                  <a:lnTo>
                    <a:pt x="219" y="147"/>
                  </a:lnTo>
                  <a:lnTo>
                    <a:pt x="270" y="97"/>
                  </a:lnTo>
                  <a:lnTo>
                    <a:pt x="351" y="187"/>
                  </a:lnTo>
                  <a:lnTo>
                    <a:pt x="405" y="136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" name=""/>
            <p:cNvSpPr/>
            <p:nvPr/>
          </p:nvSpPr>
          <p:spPr>
            <a:xfrm>
              <a:off x="8482320" y="6420960"/>
              <a:ext cx="93960" cy="82440"/>
            </a:xfrm>
            <a:custGeom>
              <a:avLst/>
              <a:gdLst/>
              <a:ahLst/>
              <a:rect l="l" t="t" r="r" b="b"/>
              <a:pathLst>
                <a:path w="348" h="350">
                  <a:moveTo>
                    <a:pt x="167" y="214"/>
                  </a:moveTo>
                  <a:lnTo>
                    <a:pt x="257" y="123"/>
                  </a:lnTo>
                  <a:lnTo>
                    <a:pt x="269" y="116"/>
                  </a:lnTo>
                  <a:lnTo>
                    <a:pt x="272" y="105"/>
                  </a:lnTo>
                  <a:lnTo>
                    <a:pt x="269" y="98"/>
                  </a:lnTo>
                  <a:lnTo>
                    <a:pt x="272" y="87"/>
                  </a:lnTo>
                  <a:lnTo>
                    <a:pt x="265" y="87"/>
                  </a:lnTo>
                  <a:lnTo>
                    <a:pt x="249" y="83"/>
                  </a:lnTo>
                  <a:lnTo>
                    <a:pt x="245" y="79"/>
                  </a:lnTo>
                  <a:lnTo>
                    <a:pt x="241" y="76"/>
                  </a:lnTo>
                  <a:lnTo>
                    <a:pt x="226" y="76"/>
                  </a:lnTo>
                  <a:lnTo>
                    <a:pt x="222" y="79"/>
                  </a:lnTo>
                  <a:lnTo>
                    <a:pt x="214" y="87"/>
                  </a:lnTo>
                  <a:lnTo>
                    <a:pt x="93" y="214"/>
                  </a:lnTo>
                  <a:lnTo>
                    <a:pt x="77" y="221"/>
                  </a:lnTo>
                  <a:lnTo>
                    <a:pt x="77" y="229"/>
                  </a:lnTo>
                  <a:lnTo>
                    <a:pt x="74" y="232"/>
                  </a:lnTo>
                  <a:lnTo>
                    <a:pt x="74" y="250"/>
                  </a:lnTo>
                  <a:lnTo>
                    <a:pt x="81" y="258"/>
                  </a:lnTo>
                  <a:lnTo>
                    <a:pt x="93" y="265"/>
                  </a:lnTo>
                  <a:lnTo>
                    <a:pt x="105" y="269"/>
                  </a:lnTo>
                  <a:lnTo>
                    <a:pt x="113" y="269"/>
                  </a:lnTo>
                  <a:lnTo>
                    <a:pt x="120" y="261"/>
                  </a:lnTo>
                  <a:lnTo>
                    <a:pt x="124" y="258"/>
                  </a:lnTo>
                  <a:lnTo>
                    <a:pt x="128" y="254"/>
                  </a:lnTo>
                  <a:lnTo>
                    <a:pt x="167" y="214"/>
                  </a:lnTo>
                  <a:lnTo>
                    <a:pt x="226" y="272"/>
                  </a:lnTo>
                  <a:lnTo>
                    <a:pt x="206" y="294"/>
                  </a:lnTo>
                  <a:lnTo>
                    <a:pt x="179" y="319"/>
                  </a:lnTo>
                  <a:lnTo>
                    <a:pt x="152" y="330"/>
                  </a:lnTo>
                  <a:lnTo>
                    <a:pt x="132" y="349"/>
                  </a:lnTo>
                  <a:lnTo>
                    <a:pt x="113" y="345"/>
                  </a:lnTo>
                  <a:lnTo>
                    <a:pt x="81" y="341"/>
                  </a:lnTo>
                  <a:lnTo>
                    <a:pt x="70" y="327"/>
                  </a:lnTo>
                  <a:lnTo>
                    <a:pt x="58" y="316"/>
                  </a:lnTo>
                  <a:lnTo>
                    <a:pt x="38" y="301"/>
                  </a:lnTo>
                  <a:lnTo>
                    <a:pt x="19" y="287"/>
                  </a:lnTo>
                  <a:lnTo>
                    <a:pt x="7" y="272"/>
                  </a:lnTo>
                  <a:lnTo>
                    <a:pt x="3" y="254"/>
                  </a:lnTo>
                  <a:lnTo>
                    <a:pt x="0" y="232"/>
                  </a:lnTo>
                  <a:lnTo>
                    <a:pt x="0" y="214"/>
                  </a:lnTo>
                  <a:lnTo>
                    <a:pt x="3" y="203"/>
                  </a:lnTo>
                  <a:lnTo>
                    <a:pt x="11" y="185"/>
                  </a:lnTo>
                  <a:lnTo>
                    <a:pt x="23" y="156"/>
                  </a:lnTo>
                  <a:lnTo>
                    <a:pt x="167" y="18"/>
                  </a:lnTo>
                  <a:lnTo>
                    <a:pt x="187" y="3"/>
                  </a:lnTo>
                  <a:lnTo>
                    <a:pt x="206" y="3"/>
                  </a:lnTo>
                  <a:lnTo>
                    <a:pt x="226" y="0"/>
                  </a:lnTo>
                  <a:lnTo>
                    <a:pt x="241" y="0"/>
                  </a:lnTo>
                  <a:lnTo>
                    <a:pt x="253" y="3"/>
                  </a:lnTo>
                  <a:lnTo>
                    <a:pt x="272" y="3"/>
                  </a:lnTo>
                  <a:lnTo>
                    <a:pt x="292" y="18"/>
                  </a:lnTo>
                  <a:lnTo>
                    <a:pt x="304" y="36"/>
                  </a:lnTo>
                  <a:lnTo>
                    <a:pt x="308" y="39"/>
                  </a:lnTo>
                  <a:lnTo>
                    <a:pt x="323" y="54"/>
                  </a:lnTo>
                  <a:lnTo>
                    <a:pt x="335" y="65"/>
                  </a:lnTo>
                  <a:lnTo>
                    <a:pt x="343" y="76"/>
                  </a:lnTo>
                  <a:lnTo>
                    <a:pt x="347" y="94"/>
                  </a:lnTo>
                  <a:lnTo>
                    <a:pt x="347" y="112"/>
                  </a:lnTo>
                  <a:lnTo>
                    <a:pt x="347" y="127"/>
                  </a:lnTo>
                  <a:lnTo>
                    <a:pt x="339" y="145"/>
                  </a:lnTo>
                  <a:lnTo>
                    <a:pt x="335" y="156"/>
                  </a:lnTo>
                  <a:lnTo>
                    <a:pt x="323" y="178"/>
                  </a:lnTo>
                  <a:lnTo>
                    <a:pt x="226" y="272"/>
                  </a:lnTo>
                  <a:lnTo>
                    <a:pt x="167" y="214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2" name=""/>
          <p:cNvSpPr/>
          <p:nvPr/>
        </p:nvSpPr>
        <p:spPr>
          <a:xfrm>
            <a:off x="229320" y="6209280"/>
            <a:ext cx="379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21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"/>
          <p:cNvGraphicFramePr/>
          <p:nvPr/>
        </p:nvGraphicFramePr>
        <p:xfrm>
          <a:off x="231840" y="461880"/>
          <a:ext cx="8680320" cy="5935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8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31840" y="461880"/>
                    <a:ext cx="8680320" cy="5935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5" name=""/>
          <p:cNvSpPr/>
          <p:nvPr/>
        </p:nvSpPr>
        <p:spPr>
          <a:xfrm>
            <a:off x="8686800" y="659448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-8-</a:t>
            </a:r>
            <a:endParaRPr b="0" lang="en-US" sz="11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/>
          </p:nvPr>
        </p:nvSpPr>
        <p:spPr>
          <a:xfrm>
            <a:off x="609120" y="1218960"/>
            <a:ext cx="8001000" cy="46479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87" name=""/>
          <p:cNvGraphicFramePr/>
          <p:nvPr/>
        </p:nvGraphicFramePr>
        <p:xfrm>
          <a:off x="461880" y="1703520"/>
          <a:ext cx="7923240" cy="422748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8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61880" y="1703520"/>
                    <a:ext cx="7923240" cy="4227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9" name=""/>
          <p:cNvSpPr/>
          <p:nvPr/>
        </p:nvSpPr>
        <p:spPr>
          <a:xfrm>
            <a:off x="457200" y="5867280"/>
            <a:ext cx="83059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685800" y="228600"/>
            <a:ext cx="7772400" cy="83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7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WSCC Capacity Additions</a:t>
            </a:r>
            <a:endParaRPr b="0" lang="en-US" sz="48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8686800" y="659448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-10-</a:t>
            </a:r>
            <a:endParaRPr b="0" lang="en-US" sz="11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990360" y="457200"/>
            <a:ext cx="7391160" cy="12952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In Sum, Scarcity is Real - Generation is Needed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93" name=""/>
          <p:cNvSpPr/>
          <p:nvPr/>
        </p:nvSpPr>
        <p:spPr>
          <a:xfrm>
            <a:off x="8686800" y="659772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-11-</a:t>
            </a:r>
            <a:endParaRPr b="0" lang="en-US" sz="11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/>
          </p:nvPr>
        </p:nvSpPr>
        <p:spPr>
          <a:xfrm>
            <a:off x="1143000" y="2133360"/>
            <a:ext cx="7391520" cy="37335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1800"/>
              </a:spcBef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Scarcity is real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800"/>
              </a:spcBef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Energy prices driven  by scarcity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800"/>
              </a:spcBef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New generation or demand-side resources are required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1523880" y="609120"/>
            <a:ext cx="7391520" cy="3886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Current Supply/Demand Economics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1371240" y="609120"/>
            <a:ext cx="75438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Power Economics</a:t>
            </a:r>
            <a:endParaRPr b="1" lang="en-US" sz="44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/>
          </p:nvPr>
        </p:nvSpPr>
        <p:spPr>
          <a:xfrm>
            <a:off x="137124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Aft>
                <a:spcPts val="2999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Power is a Bust and Boom Commodity -- Merchant Generators Lose Money in Some Years and Make it Up During Times of Scarcity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2999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California Demand Side Resources are Far More Expensive than Supply Side Resources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2999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Demand Side and Supply Side Resources Should Receive Symmetrical Treatment with Respect to Price Signals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1219320" y="456840"/>
            <a:ext cx="7238880" cy="7621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Peaker Plant Economics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99" name=""/>
          <p:cNvSpPr/>
          <p:nvPr/>
        </p:nvSpPr>
        <p:spPr>
          <a:xfrm>
            <a:off x="304920" y="1447920"/>
            <a:ext cx="8610480" cy="4876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8686800" y="659772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-14-</a:t>
            </a:r>
            <a:endParaRPr b="0" lang="en-US" sz="11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/>
          </p:nvPr>
        </p:nvSpPr>
        <p:spPr>
          <a:xfrm>
            <a:off x="1371240" y="1600200"/>
            <a:ext cx="7543800" cy="44956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Technology: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GE LM 6000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Fuel:  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Natural Gas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Heat Rate: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10,000 Btu/Kwh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Capacity: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48 MW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Capital Structure: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60% Debt @ 9%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40% Equity @ 18%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15 Year Amortization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Total Cost to Build: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$27 million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Annual Capital Recovery: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$3.7 million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Annual Fixed O&amp;M: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sng">
                <a:solidFill>
                  <a:srgbClr val="009999"/>
                </a:solidFill>
                <a:effectLst/>
                <a:uFillTx/>
                <a:latin typeface="Arial"/>
              </a:rPr>
              <a:t>$1.5 million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Annual Total: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$5.2 million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" name=""/>
          <p:cNvGraphicFramePr/>
          <p:nvPr/>
        </p:nvGraphicFramePr>
        <p:xfrm>
          <a:off x="533520" y="685800"/>
          <a:ext cx="7924680" cy="54864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0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685800"/>
                    <a:ext cx="7924680" cy="5486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4" name=""/>
          <p:cNvGraphicFramePr/>
          <p:nvPr/>
        </p:nvGraphicFramePr>
        <p:xfrm>
          <a:off x="0" y="168120"/>
          <a:ext cx="8839080" cy="66898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0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168120"/>
                    <a:ext cx="8839080" cy="6689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6" name=""/>
          <p:cNvSpPr/>
          <p:nvPr/>
        </p:nvSpPr>
        <p:spPr>
          <a:xfrm>
            <a:off x="2133720" y="3429000"/>
            <a:ext cx="0" cy="609480"/>
          </a:xfrm>
          <a:prstGeom prst="line">
            <a:avLst/>
          </a:prstGeom>
          <a:ln w="9360">
            <a:solidFill>
              <a:srgbClr val="009999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1600200" y="3048120"/>
            <a:ext cx="17524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9999"/>
                </a:solidFill>
                <a:effectLst/>
                <a:uFillTx/>
                <a:latin typeface="Times New Roman"/>
              </a:rPr>
              <a:t>18% ROE</a:t>
            </a:r>
            <a:endParaRPr b="0" lang="en-US" sz="18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8686800" y="659448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-15-</a:t>
            </a:r>
            <a:endParaRPr b="0" lang="en-US" sz="11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685440" y="457200"/>
            <a:ext cx="80010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Summary</a:t>
            </a:r>
            <a:endParaRPr b="1" lang="en-US" sz="44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838080" y="1218960"/>
            <a:ext cx="7772400" cy="46479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Bef>
                <a:spcPts val="18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High prices in peak periods are the result of scarcity and are necessary to incent needed generation investment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8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California Retail/Wholesale Market Interaction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650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Retail customers are benefiting from the low prices during shoulder months caused by wholesale competition</a:t>
            </a:r>
            <a:endParaRPr b="0" lang="en-US" sz="22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650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The major problem is in the retail market where high peak period wholesale prices have not been mitigated by forward purchases </a:t>
            </a:r>
            <a:endParaRPr b="0" lang="en-US" sz="22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650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Underscheduling in forward market causes high demand and reliability problems during real time</a:t>
            </a:r>
            <a:endParaRPr b="0" lang="en-US" sz="22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35" name=""/>
          <p:cNvSpPr/>
          <p:nvPr/>
        </p:nvSpPr>
        <p:spPr>
          <a:xfrm>
            <a:off x="8686800" y="659772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-2-</a:t>
            </a:r>
            <a:endParaRPr b="0" lang="en-US" sz="11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9" name=""/>
          <p:cNvGraphicFramePr/>
          <p:nvPr/>
        </p:nvGraphicFramePr>
        <p:xfrm>
          <a:off x="152280" y="0"/>
          <a:ext cx="8744040" cy="65530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1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2280" y="0"/>
                    <a:ext cx="8744040" cy="6553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11" name=""/>
          <p:cNvSpPr/>
          <p:nvPr/>
        </p:nvSpPr>
        <p:spPr>
          <a:xfrm>
            <a:off x="8686800" y="659448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-16-</a:t>
            </a:r>
            <a:endParaRPr b="0" lang="en-US" sz="11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1294920" y="456840"/>
            <a:ext cx="7162920" cy="7621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Baseload Plant Economics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113" name=""/>
          <p:cNvSpPr/>
          <p:nvPr/>
        </p:nvSpPr>
        <p:spPr>
          <a:xfrm>
            <a:off x="533520" y="1447920"/>
            <a:ext cx="8610480" cy="4876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8686800" y="659772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-17-</a:t>
            </a:r>
            <a:endParaRPr b="0" lang="en-US" sz="11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/>
          </p:nvPr>
        </p:nvSpPr>
        <p:spPr>
          <a:xfrm>
            <a:off x="1371240" y="1447920"/>
            <a:ext cx="70866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55000" lnSpcReduction="19999"/>
          </a:bodyPr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Technology: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GE Frame 7FA Combined Cycle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Fuel:  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Natural Gas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Heat Rate: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7,100 Btu/Kwh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Capacity: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280 MW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Capital Structure: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50% Debt @ 9%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50% Equity @ 15%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15 Year Amortization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Total Cost to Build: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$180 million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Annual Capital Recovery: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   24 million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Annual Fixed O&amp;M: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  </a:t>
            </a:r>
            <a:r>
              <a:rPr b="0" lang="en-US" sz="2400" strike="noStrike" u="sng">
                <a:solidFill>
                  <a:srgbClr val="009999"/>
                </a:solidFill>
                <a:effectLst/>
                <a:uFillTx/>
                <a:latin typeface="Arial"/>
              </a:rPr>
              <a:t>   3 million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Annual Total: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 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$27 million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6" name=""/>
          <p:cNvGraphicFramePr/>
          <p:nvPr/>
        </p:nvGraphicFramePr>
        <p:xfrm>
          <a:off x="0" y="-119160"/>
          <a:ext cx="8686800" cy="66042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1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-119160"/>
                    <a:ext cx="8686800" cy="6604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18" name=""/>
          <p:cNvSpPr/>
          <p:nvPr/>
        </p:nvSpPr>
        <p:spPr>
          <a:xfrm>
            <a:off x="1828800" y="2666880"/>
            <a:ext cx="11430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9999"/>
                </a:solidFill>
                <a:effectLst/>
                <a:uFillTx/>
                <a:latin typeface="Times New Roman"/>
              </a:rPr>
              <a:t>15% ROE</a:t>
            </a:r>
            <a:endParaRPr b="0" lang="en-US" sz="18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2286000" y="3048120"/>
            <a:ext cx="0" cy="761760"/>
          </a:xfrm>
          <a:prstGeom prst="line">
            <a:avLst/>
          </a:prstGeom>
          <a:ln w="9360">
            <a:solidFill>
              <a:srgbClr val="009999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8686800" y="659448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-18-</a:t>
            </a:r>
            <a:endParaRPr b="0" lang="en-US" sz="11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1" name=""/>
          <p:cNvGraphicFramePr/>
          <p:nvPr/>
        </p:nvGraphicFramePr>
        <p:xfrm>
          <a:off x="0" y="-41400"/>
          <a:ext cx="9144000" cy="68994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2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-41400"/>
                    <a:ext cx="9144000" cy="6899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23" name=""/>
          <p:cNvSpPr/>
          <p:nvPr/>
        </p:nvSpPr>
        <p:spPr>
          <a:xfrm>
            <a:off x="8686800" y="659448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-19-</a:t>
            </a:r>
            <a:endParaRPr b="0" lang="en-US" sz="11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609480" y="45684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Load Responsiveness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125" name=""/>
          <p:cNvSpPr/>
          <p:nvPr/>
        </p:nvSpPr>
        <p:spPr>
          <a:xfrm>
            <a:off x="8686800" y="659772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-20-</a:t>
            </a:r>
            <a:endParaRPr b="0" lang="en-US" sz="11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PlaceHolder 2"/>
          <p:cNvSpPr>
            <a:spLocks noGrp="1"/>
          </p:cNvSpPr>
          <p:nvPr>
            <p:ph/>
          </p:nvPr>
        </p:nvSpPr>
        <p:spPr>
          <a:xfrm>
            <a:off x="380880" y="1218960"/>
            <a:ext cx="8305920" cy="4267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Bef>
                <a:spcPts val="1800"/>
              </a:spcBef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2700 MW of Load theoretically available under the Interruptible Tariffs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800"/>
              </a:spcBef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New Load Management Programs Have Been Expensive and Small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500"/>
              </a:spcBef>
              <a:spcAft>
                <a:spcPts val="1250"/>
              </a:spcAft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100 MW to 300 MW of Shared Savings with IOU’s When Prices Exceed $250/MWh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500"/>
              </a:spcBef>
              <a:spcAft>
                <a:spcPts val="1250"/>
              </a:spcAft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230 MW in CAISO Participating Load Agreement with Capacity Costs of $750/MWh and Energy Costs Up to $750/MWh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500"/>
              </a:spcBef>
              <a:spcAft>
                <a:spcPts val="1250"/>
              </a:spcAft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Seldom Used - Most Participants Already Under Interruptible Tariff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127" name=""/>
          <p:cNvSpPr/>
          <p:nvPr/>
        </p:nvSpPr>
        <p:spPr>
          <a:xfrm>
            <a:off x="914400" y="6172200"/>
            <a:ext cx="5257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9999"/>
                </a:solidFill>
                <a:effectLst/>
                <a:uFillTx/>
                <a:latin typeface="Times New Roman"/>
              </a:rPr>
              <a:t>Source:  ISO DMA August 10 Report</a:t>
            </a:r>
            <a:endParaRPr b="0" lang="en-US" sz="1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The ISO’s Demand Side Program Has Not Been Very Effective</a:t>
            </a: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  </a:t>
            </a:r>
            <a:r>
              <a:rPr b="1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 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129" name="PlaceHolder 2"/>
          <p:cNvSpPr>
            <a:spLocks noGrp="1"/>
          </p:cNvSpPr>
          <p:nvPr>
            <p:ph/>
          </p:nvPr>
        </p:nvSpPr>
        <p:spPr>
          <a:xfrm>
            <a:off x="990360" y="12952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85000" lnSpcReduction="9999"/>
          </a:bodyPr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The proponents of price caps claim that as soon as the demand side is "workably competitive" then there is no need for price caps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But if ISO sets the caps too low it will not get demand response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The utilities have up to 2700 MW of available interruptible load, yet only a small fraction responds when called (600 MW)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Uncut loads willingly lose value of up to $1,500 per MWh  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Thus, during times of scarcity, the value of energy is at least $1,500 per MWh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title"/>
          </p:nvPr>
        </p:nvSpPr>
        <p:spPr>
          <a:xfrm>
            <a:off x="609480" y="457200"/>
            <a:ext cx="7772400" cy="12952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Price Controls Will Perpetuate Scarcity 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131" name=""/>
          <p:cNvSpPr/>
          <p:nvPr/>
        </p:nvSpPr>
        <p:spPr>
          <a:xfrm>
            <a:off x="8686800" y="659772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-12-</a:t>
            </a:r>
            <a:endParaRPr b="0" lang="en-US" sz="11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/>
          </p:nvPr>
        </p:nvSpPr>
        <p:spPr>
          <a:xfrm>
            <a:off x="533160" y="1828440"/>
            <a:ext cx="8305560" cy="4267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Power plants are needed; Demand is still not very price responsive 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Operating costs of plants are increasing 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Gas prices high</a:t>
            </a:r>
            <a:endParaRPr b="0" lang="en-US" sz="22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Gas generally is on the Margin in WSCC (I.e., Gas-fired generation sets the electricity generating market price)</a:t>
            </a:r>
            <a:endParaRPr b="0" lang="en-US" sz="22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800"/>
              </a:spcBef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Power plant economics will keep generators from investing in generation if they anticipate price cap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800"/>
              </a:spcBef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In state and out of state generation will be incented to sell out of state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609480" y="457200"/>
            <a:ext cx="7772400" cy="12952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Price Controls are Detrimental to Investment and Other Markets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134" name=""/>
          <p:cNvSpPr/>
          <p:nvPr/>
        </p:nvSpPr>
        <p:spPr>
          <a:xfrm>
            <a:off x="8686800" y="659772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-22-</a:t>
            </a:r>
            <a:endParaRPr b="0" lang="en-US" sz="11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PlaceHolder 2"/>
          <p:cNvSpPr>
            <a:spLocks noGrp="1"/>
          </p:cNvSpPr>
          <p:nvPr>
            <p:ph/>
          </p:nvPr>
        </p:nvSpPr>
        <p:spPr>
          <a:xfrm>
            <a:off x="457200" y="1752120"/>
            <a:ext cx="8305920" cy="4419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Aft>
                <a:spcPts val="15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Merchant generation subject to volatile commodity prices -- caps will inhibit investment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15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Creates asymmetry between load response and generation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15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Suppliers will sell outside California where markets are more predictable and prices are higher.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15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Because of the interdependent linkages in California’s electric market, cannot change one aspect of structure without impacting all others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15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Uncertainty in the marketplace will dry up the growing forward markets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1066680" y="609120"/>
            <a:ext cx="7467840" cy="35816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Retail Market Design Issues</a:t>
            </a:r>
            <a:endParaRPr b="1" lang="en-US" sz="44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11430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Retail Issues</a:t>
            </a:r>
            <a:endParaRPr b="1" lang="en-US" sz="44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138" name="PlaceHolder 2"/>
          <p:cNvSpPr>
            <a:spLocks noGrp="1"/>
          </p:cNvSpPr>
          <p:nvPr>
            <p:ph/>
          </p:nvPr>
        </p:nvSpPr>
        <p:spPr>
          <a:xfrm>
            <a:off x="1294920" y="1600200"/>
            <a:ext cx="7239240" cy="4038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SCE and PG&amp;E Customers Receive No Price Signals Due to CTC Balancing Accounts.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SDG&amp;E Customers Entered Volatile Short Term Commodity Markets Without Knowing About Risk and Without SDG&amp;E Hedging For Them.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Limits on IOU Forward Hedging Forces Large Volumes Into Day Ahead and Real Time Markets Which Contributes to Volatility.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CTC Recovery Mechanism Incents IOU’s to Take Large Volumes to Real Time Market.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1371240" y="609120"/>
            <a:ext cx="75438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spcBef>
                <a:spcPts val="3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Summary (Continued) </a:t>
            </a:r>
            <a:endParaRPr b="1" lang="en-US" sz="44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137124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18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Some wholesale market  remedies are necessary now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650"/>
              </a:spcBef>
              <a:spcAft>
                <a:spcPts val="1375"/>
              </a:spcAft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The FERC should analyze whether there are Market Power Concerns Associated with Times of Scarcity and then determine appropriate level of Price Caps</a:t>
            </a:r>
            <a:endParaRPr b="0" lang="en-US" sz="22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spcAft>
                <a:spcPts val="1375"/>
              </a:spcAft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Publicize Market Information </a:t>
            </a:r>
            <a:endParaRPr b="0" lang="en-US" sz="22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spcAft>
                <a:spcPts val="1375"/>
              </a:spcAft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Encourage structure/ technological innovation to enhance  demand side participation</a:t>
            </a:r>
            <a:endParaRPr b="0" lang="en-US" sz="22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1066680" y="0"/>
            <a:ext cx="6858000" cy="182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Lack of IOU Hedging Has Distorted Price Impacts 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140" name="PlaceHolder 2"/>
          <p:cNvSpPr>
            <a:spLocks noGrp="1"/>
          </p:cNvSpPr>
          <p:nvPr>
            <p:ph/>
          </p:nvPr>
        </p:nvSpPr>
        <p:spPr>
          <a:xfrm>
            <a:off x="1066320" y="1447560"/>
            <a:ext cx="7696440" cy="46479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The IOUs had a choice of buying their power in the PX Block Forward, PX Day Ahead, PX Day Of, and CAISO Ex Post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Hedging limits prevented some purchases of forward energy 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IOU claims notwithstanding, there </a:t>
            </a:r>
            <a:r>
              <a:rPr b="0" i="1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have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 been significant opportunities to hedge forward prices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~ 1800 MW in entire PX block forward for SP15 in June, 2000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Only ~800 MW for SCE out of  2,200 MW authorized 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Clear market signals to hedge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Fear of prudence review kept IOUs from hedging the risk of day ahead and real time prices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1" name=""/>
          <p:cNvGraphicFramePr/>
          <p:nvPr/>
        </p:nvGraphicFramePr>
        <p:xfrm>
          <a:off x="233280" y="461880"/>
          <a:ext cx="8678880" cy="5935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4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33280" y="461880"/>
                    <a:ext cx="8678880" cy="5935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pSp>
        <p:nvGrpSpPr>
          <p:cNvPr id="143" name=""/>
          <p:cNvGrpSpPr/>
          <p:nvPr/>
        </p:nvGrpSpPr>
        <p:grpSpPr>
          <a:xfrm>
            <a:off x="8305920" y="6172200"/>
            <a:ext cx="533160" cy="463680"/>
            <a:chOff x="8305920" y="6172200"/>
            <a:chExt cx="533160" cy="463680"/>
          </a:xfrm>
        </p:grpSpPr>
        <p:sp>
          <p:nvSpPr>
            <p:cNvPr id="144" name=""/>
            <p:cNvSpPr/>
            <p:nvPr/>
          </p:nvSpPr>
          <p:spPr>
            <a:xfrm>
              <a:off x="8528040" y="6341040"/>
              <a:ext cx="311040" cy="294840"/>
            </a:xfrm>
            <a:custGeom>
              <a:avLst/>
              <a:gdLst/>
              <a:ahLst/>
              <a:rect l="l" t="t" r="r" b="b"/>
              <a:pathLst>
                <a:path w="1150" h="1250">
                  <a:moveTo>
                    <a:pt x="370" y="529"/>
                  </a:moveTo>
                  <a:lnTo>
                    <a:pt x="882" y="0"/>
                  </a:lnTo>
                  <a:lnTo>
                    <a:pt x="1149" y="259"/>
                  </a:lnTo>
                  <a:lnTo>
                    <a:pt x="169" y="1249"/>
                  </a:lnTo>
                  <a:lnTo>
                    <a:pt x="107" y="1187"/>
                  </a:lnTo>
                  <a:lnTo>
                    <a:pt x="181" y="997"/>
                  </a:lnTo>
                  <a:lnTo>
                    <a:pt x="57" y="1137"/>
                  </a:lnTo>
                  <a:lnTo>
                    <a:pt x="0" y="1079"/>
                  </a:lnTo>
                  <a:lnTo>
                    <a:pt x="254" y="817"/>
                  </a:lnTo>
                  <a:lnTo>
                    <a:pt x="320" y="881"/>
                  </a:lnTo>
                  <a:lnTo>
                    <a:pt x="239" y="1047"/>
                  </a:lnTo>
                  <a:lnTo>
                    <a:pt x="1033" y="259"/>
                  </a:lnTo>
                  <a:lnTo>
                    <a:pt x="894" y="118"/>
                  </a:lnTo>
                  <a:lnTo>
                    <a:pt x="427" y="586"/>
                  </a:lnTo>
                  <a:lnTo>
                    <a:pt x="370" y="52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" name=""/>
            <p:cNvSpPr/>
            <p:nvPr/>
          </p:nvSpPr>
          <p:spPr>
            <a:xfrm>
              <a:off x="8359200" y="6392880"/>
              <a:ext cx="116640" cy="96840"/>
            </a:xfrm>
            <a:custGeom>
              <a:avLst/>
              <a:gdLst/>
              <a:ahLst/>
              <a:rect l="l" t="t" r="r" b="b"/>
              <a:pathLst>
                <a:path w="432" h="412">
                  <a:moveTo>
                    <a:pt x="431" y="157"/>
                  </a:moveTo>
                  <a:lnTo>
                    <a:pt x="174" y="411"/>
                  </a:lnTo>
                  <a:lnTo>
                    <a:pt x="120" y="357"/>
                  </a:lnTo>
                  <a:lnTo>
                    <a:pt x="194" y="178"/>
                  </a:lnTo>
                  <a:lnTo>
                    <a:pt x="58" y="314"/>
                  </a:lnTo>
                  <a:lnTo>
                    <a:pt x="0" y="257"/>
                  </a:lnTo>
                  <a:lnTo>
                    <a:pt x="267" y="0"/>
                  </a:lnTo>
                  <a:lnTo>
                    <a:pt x="326" y="57"/>
                  </a:lnTo>
                  <a:lnTo>
                    <a:pt x="248" y="239"/>
                  </a:lnTo>
                  <a:lnTo>
                    <a:pt x="372" y="100"/>
                  </a:lnTo>
                  <a:lnTo>
                    <a:pt x="431" y="157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" name=""/>
            <p:cNvSpPr/>
            <p:nvPr/>
          </p:nvSpPr>
          <p:spPr>
            <a:xfrm>
              <a:off x="8419320" y="6442200"/>
              <a:ext cx="102600" cy="99360"/>
            </a:xfrm>
            <a:custGeom>
              <a:avLst/>
              <a:gdLst/>
              <a:ahLst/>
              <a:rect l="l" t="t" r="r" b="b"/>
              <a:pathLst>
                <a:path w="380" h="422">
                  <a:moveTo>
                    <a:pt x="0" y="249"/>
                  </a:moveTo>
                  <a:lnTo>
                    <a:pt x="255" y="0"/>
                  </a:lnTo>
                  <a:lnTo>
                    <a:pt x="344" y="89"/>
                  </a:lnTo>
                  <a:lnTo>
                    <a:pt x="367" y="117"/>
                  </a:lnTo>
                  <a:lnTo>
                    <a:pt x="375" y="142"/>
                  </a:lnTo>
                  <a:lnTo>
                    <a:pt x="379" y="153"/>
                  </a:lnTo>
                  <a:lnTo>
                    <a:pt x="379" y="160"/>
                  </a:lnTo>
                  <a:lnTo>
                    <a:pt x="371" y="185"/>
                  </a:lnTo>
                  <a:lnTo>
                    <a:pt x="367" y="206"/>
                  </a:lnTo>
                  <a:lnTo>
                    <a:pt x="359" y="214"/>
                  </a:lnTo>
                  <a:lnTo>
                    <a:pt x="344" y="228"/>
                  </a:lnTo>
                  <a:lnTo>
                    <a:pt x="328" y="242"/>
                  </a:lnTo>
                  <a:lnTo>
                    <a:pt x="313" y="249"/>
                  </a:lnTo>
                  <a:lnTo>
                    <a:pt x="301" y="253"/>
                  </a:lnTo>
                  <a:lnTo>
                    <a:pt x="293" y="253"/>
                  </a:lnTo>
                  <a:lnTo>
                    <a:pt x="274" y="253"/>
                  </a:lnTo>
                  <a:lnTo>
                    <a:pt x="262" y="249"/>
                  </a:lnTo>
                  <a:lnTo>
                    <a:pt x="266" y="264"/>
                  </a:lnTo>
                  <a:lnTo>
                    <a:pt x="262" y="281"/>
                  </a:lnTo>
                  <a:lnTo>
                    <a:pt x="259" y="296"/>
                  </a:lnTo>
                  <a:lnTo>
                    <a:pt x="243" y="310"/>
                  </a:lnTo>
                  <a:lnTo>
                    <a:pt x="193" y="367"/>
                  </a:lnTo>
                  <a:lnTo>
                    <a:pt x="177" y="392"/>
                  </a:lnTo>
                  <a:lnTo>
                    <a:pt x="177" y="410"/>
                  </a:lnTo>
                  <a:lnTo>
                    <a:pt x="174" y="421"/>
                  </a:lnTo>
                  <a:lnTo>
                    <a:pt x="162" y="410"/>
                  </a:lnTo>
                  <a:lnTo>
                    <a:pt x="108" y="363"/>
                  </a:lnTo>
                  <a:lnTo>
                    <a:pt x="104" y="353"/>
                  </a:lnTo>
                  <a:lnTo>
                    <a:pt x="108" y="349"/>
                  </a:lnTo>
                  <a:lnTo>
                    <a:pt x="112" y="342"/>
                  </a:lnTo>
                  <a:lnTo>
                    <a:pt x="135" y="310"/>
                  </a:lnTo>
                  <a:lnTo>
                    <a:pt x="177" y="278"/>
                  </a:lnTo>
                  <a:lnTo>
                    <a:pt x="181" y="267"/>
                  </a:lnTo>
                  <a:lnTo>
                    <a:pt x="185" y="253"/>
                  </a:lnTo>
                  <a:lnTo>
                    <a:pt x="189" y="242"/>
                  </a:lnTo>
                  <a:lnTo>
                    <a:pt x="189" y="228"/>
                  </a:lnTo>
                  <a:lnTo>
                    <a:pt x="181" y="217"/>
                  </a:lnTo>
                  <a:lnTo>
                    <a:pt x="177" y="214"/>
                  </a:lnTo>
                  <a:lnTo>
                    <a:pt x="166" y="203"/>
                  </a:lnTo>
                  <a:lnTo>
                    <a:pt x="201" y="156"/>
                  </a:lnTo>
                  <a:lnTo>
                    <a:pt x="228" y="174"/>
                  </a:lnTo>
                  <a:lnTo>
                    <a:pt x="239" y="185"/>
                  </a:lnTo>
                  <a:lnTo>
                    <a:pt x="262" y="185"/>
                  </a:lnTo>
                  <a:lnTo>
                    <a:pt x="274" y="174"/>
                  </a:lnTo>
                  <a:lnTo>
                    <a:pt x="290" y="171"/>
                  </a:lnTo>
                  <a:lnTo>
                    <a:pt x="293" y="156"/>
                  </a:lnTo>
                  <a:lnTo>
                    <a:pt x="297" y="153"/>
                  </a:lnTo>
                  <a:lnTo>
                    <a:pt x="297" y="146"/>
                  </a:lnTo>
                  <a:lnTo>
                    <a:pt x="297" y="128"/>
                  </a:lnTo>
                  <a:lnTo>
                    <a:pt x="293" y="117"/>
                  </a:lnTo>
                  <a:lnTo>
                    <a:pt x="266" y="99"/>
                  </a:lnTo>
                  <a:lnTo>
                    <a:pt x="54" y="303"/>
                  </a:lnTo>
                  <a:lnTo>
                    <a:pt x="0" y="24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" name=""/>
            <p:cNvSpPr/>
            <p:nvPr/>
          </p:nvSpPr>
          <p:spPr>
            <a:xfrm>
              <a:off x="8532360" y="6260400"/>
              <a:ext cx="209520" cy="230400"/>
            </a:xfrm>
            <a:custGeom>
              <a:avLst/>
              <a:gdLst/>
              <a:ahLst/>
              <a:rect l="l" t="t" r="r" b="b"/>
              <a:pathLst>
                <a:path w="775" h="977">
                  <a:moveTo>
                    <a:pt x="0" y="529"/>
                  </a:moveTo>
                  <a:lnTo>
                    <a:pt x="519" y="0"/>
                  </a:lnTo>
                  <a:lnTo>
                    <a:pt x="774" y="255"/>
                  </a:lnTo>
                  <a:lnTo>
                    <a:pt x="258" y="770"/>
                  </a:lnTo>
                  <a:lnTo>
                    <a:pt x="404" y="918"/>
                  </a:lnTo>
                  <a:lnTo>
                    <a:pt x="358" y="976"/>
                  </a:lnTo>
                  <a:lnTo>
                    <a:pt x="150" y="763"/>
                  </a:lnTo>
                  <a:lnTo>
                    <a:pt x="658" y="255"/>
                  </a:lnTo>
                  <a:lnTo>
                    <a:pt x="516" y="118"/>
                  </a:lnTo>
                  <a:lnTo>
                    <a:pt x="53" y="583"/>
                  </a:lnTo>
                  <a:lnTo>
                    <a:pt x="0" y="529"/>
                  </a:lnTo>
                </a:path>
              </a:pathLst>
            </a:custGeom>
            <a:solidFill>
              <a:srgbClr val="00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" name=""/>
            <p:cNvSpPr/>
            <p:nvPr/>
          </p:nvSpPr>
          <p:spPr>
            <a:xfrm>
              <a:off x="8373600" y="6172200"/>
              <a:ext cx="272520" cy="233640"/>
            </a:xfrm>
            <a:custGeom>
              <a:avLst/>
              <a:gdLst/>
              <a:ahLst/>
              <a:rect l="l" t="t" r="r" b="b"/>
              <a:pathLst>
                <a:path w="1007" h="991">
                  <a:moveTo>
                    <a:pt x="0" y="745"/>
                  </a:moveTo>
                  <a:lnTo>
                    <a:pt x="743" y="0"/>
                  </a:lnTo>
                  <a:lnTo>
                    <a:pt x="1006" y="270"/>
                  </a:lnTo>
                  <a:lnTo>
                    <a:pt x="489" y="788"/>
                  </a:lnTo>
                  <a:lnTo>
                    <a:pt x="635" y="936"/>
                  </a:lnTo>
                  <a:lnTo>
                    <a:pt x="589" y="990"/>
                  </a:lnTo>
                  <a:lnTo>
                    <a:pt x="370" y="777"/>
                  </a:lnTo>
                  <a:lnTo>
                    <a:pt x="886" y="266"/>
                  </a:lnTo>
                  <a:lnTo>
                    <a:pt x="740" y="118"/>
                  </a:lnTo>
                  <a:lnTo>
                    <a:pt x="57" y="802"/>
                  </a:lnTo>
                  <a:lnTo>
                    <a:pt x="0" y="745"/>
                  </a:lnTo>
                </a:path>
              </a:pathLst>
            </a:custGeom>
            <a:solidFill>
              <a:srgbClr val="cc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" name=""/>
            <p:cNvSpPr/>
            <p:nvPr/>
          </p:nvSpPr>
          <p:spPr>
            <a:xfrm>
              <a:off x="8305920" y="6346080"/>
              <a:ext cx="109800" cy="91800"/>
            </a:xfrm>
            <a:custGeom>
              <a:avLst/>
              <a:gdLst/>
              <a:ahLst/>
              <a:rect l="l" t="t" r="r" b="b"/>
              <a:pathLst>
                <a:path w="406" h="390">
                  <a:moveTo>
                    <a:pt x="405" y="136"/>
                  </a:moveTo>
                  <a:lnTo>
                    <a:pt x="254" y="0"/>
                  </a:lnTo>
                  <a:lnTo>
                    <a:pt x="0" y="244"/>
                  </a:lnTo>
                  <a:lnTo>
                    <a:pt x="150" y="389"/>
                  </a:lnTo>
                  <a:lnTo>
                    <a:pt x="204" y="342"/>
                  </a:lnTo>
                  <a:lnTo>
                    <a:pt x="115" y="252"/>
                  </a:lnTo>
                  <a:lnTo>
                    <a:pt x="173" y="198"/>
                  </a:lnTo>
                  <a:lnTo>
                    <a:pt x="246" y="277"/>
                  </a:lnTo>
                  <a:lnTo>
                    <a:pt x="300" y="230"/>
                  </a:lnTo>
                  <a:lnTo>
                    <a:pt x="219" y="147"/>
                  </a:lnTo>
                  <a:lnTo>
                    <a:pt x="270" y="97"/>
                  </a:lnTo>
                  <a:lnTo>
                    <a:pt x="351" y="187"/>
                  </a:lnTo>
                  <a:lnTo>
                    <a:pt x="405" y="136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" name=""/>
            <p:cNvSpPr/>
            <p:nvPr/>
          </p:nvSpPr>
          <p:spPr>
            <a:xfrm>
              <a:off x="8482320" y="6497280"/>
              <a:ext cx="93960" cy="82440"/>
            </a:xfrm>
            <a:custGeom>
              <a:avLst/>
              <a:gdLst/>
              <a:ahLst/>
              <a:rect l="l" t="t" r="r" b="b"/>
              <a:pathLst>
                <a:path w="348" h="350">
                  <a:moveTo>
                    <a:pt x="167" y="214"/>
                  </a:moveTo>
                  <a:lnTo>
                    <a:pt x="257" y="123"/>
                  </a:lnTo>
                  <a:lnTo>
                    <a:pt x="269" y="116"/>
                  </a:lnTo>
                  <a:lnTo>
                    <a:pt x="272" y="105"/>
                  </a:lnTo>
                  <a:lnTo>
                    <a:pt x="269" y="98"/>
                  </a:lnTo>
                  <a:lnTo>
                    <a:pt x="272" y="87"/>
                  </a:lnTo>
                  <a:lnTo>
                    <a:pt x="265" y="87"/>
                  </a:lnTo>
                  <a:lnTo>
                    <a:pt x="249" y="83"/>
                  </a:lnTo>
                  <a:lnTo>
                    <a:pt x="245" y="79"/>
                  </a:lnTo>
                  <a:lnTo>
                    <a:pt x="241" y="76"/>
                  </a:lnTo>
                  <a:lnTo>
                    <a:pt x="226" y="76"/>
                  </a:lnTo>
                  <a:lnTo>
                    <a:pt x="222" y="79"/>
                  </a:lnTo>
                  <a:lnTo>
                    <a:pt x="214" y="87"/>
                  </a:lnTo>
                  <a:lnTo>
                    <a:pt x="93" y="214"/>
                  </a:lnTo>
                  <a:lnTo>
                    <a:pt x="77" y="221"/>
                  </a:lnTo>
                  <a:lnTo>
                    <a:pt x="77" y="229"/>
                  </a:lnTo>
                  <a:lnTo>
                    <a:pt x="74" y="232"/>
                  </a:lnTo>
                  <a:lnTo>
                    <a:pt x="74" y="250"/>
                  </a:lnTo>
                  <a:lnTo>
                    <a:pt x="81" y="258"/>
                  </a:lnTo>
                  <a:lnTo>
                    <a:pt x="93" y="265"/>
                  </a:lnTo>
                  <a:lnTo>
                    <a:pt x="105" y="269"/>
                  </a:lnTo>
                  <a:lnTo>
                    <a:pt x="113" y="269"/>
                  </a:lnTo>
                  <a:lnTo>
                    <a:pt x="120" y="261"/>
                  </a:lnTo>
                  <a:lnTo>
                    <a:pt x="124" y="258"/>
                  </a:lnTo>
                  <a:lnTo>
                    <a:pt x="128" y="254"/>
                  </a:lnTo>
                  <a:lnTo>
                    <a:pt x="167" y="214"/>
                  </a:lnTo>
                  <a:lnTo>
                    <a:pt x="226" y="272"/>
                  </a:lnTo>
                  <a:lnTo>
                    <a:pt x="206" y="294"/>
                  </a:lnTo>
                  <a:lnTo>
                    <a:pt x="179" y="319"/>
                  </a:lnTo>
                  <a:lnTo>
                    <a:pt x="152" y="330"/>
                  </a:lnTo>
                  <a:lnTo>
                    <a:pt x="132" y="349"/>
                  </a:lnTo>
                  <a:lnTo>
                    <a:pt x="113" y="345"/>
                  </a:lnTo>
                  <a:lnTo>
                    <a:pt x="81" y="341"/>
                  </a:lnTo>
                  <a:lnTo>
                    <a:pt x="70" y="327"/>
                  </a:lnTo>
                  <a:lnTo>
                    <a:pt x="58" y="316"/>
                  </a:lnTo>
                  <a:lnTo>
                    <a:pt x="38" y="301"/>
                  </a:lnTo>
                  <a:lnTo>
                    <a:pt x="19" y="287"/>
                  </a:lnTo>
                  <a:lnTo>
                    <a:pt x="7" y="272"/>
                  </a:lnTo>
                  <a:lnTo>
                    <a:pt x="3" y="254"/>
                  </a:lnTo>
                  <a:lnTo>
                    <a:pt x="0" y="232"/>
                  </a:lnTo>
                  <a:lnTo>
                    <a:pt x="0" y="214"/>
                  </a:lnTo>
                  <a:lnTo>
                    <a:pt x="3" y="203"/>
                  </a:lnTo>
                  <a:lnTo>
                    <a:pt x="11" y="185"/>
                  </a:lnTo>
                  <a:lnTo>
                    <a:pt x="23" y="156"/>
                  </a:lnTo>
                  <a:lnTo>
                    <a:pt x="167" y="18"/>
                  </a:lnTo>
                  <a:lnTo>
                    <a:pt x="187" y="3"/>
                  </a:lnTo>
                  <a:lnTo>
                    <a:pt x="206" y="3"/>
                  </a:lnTo>
                  <a:lnTo>
                    <a:pt x="226" y="0"/>
                  </a:lnTo>
                  <a:lnTo>
                    <a:pt x="241" y="0"/>
                  </a:lnTo>
                  <a:lnTo>
                    <a:pt x="253" y="3"/>
                  </a:lnTo>
                  <a:lnTo>
                    <a:pt x="272" y="3"/>
                  </a:lnTo>
                  <a:lnTo>
                    <a:pt x="292" y="18"/>
                  </a:lnTo>
                  <a:lnTo>
                    <a:pt x="304" y="36"/>
                  </a:lnTo>
                  <a:lnTo>
                    <a:pt x="308" y="39"/>
                  </a:lnTo>
                  <a:lnTo>
                    <a:pt x="323" y="54"/>
                  </a:lnTo>
                  <a:lnTo>
                    <a:pt x="335" y="65"/>
                  </a:lnTo>
                  <a:lnTo>
                    <a:pt x="343" y="76"/>
                  </a:lnTo>
                  <a:lnTo>
                    <a:pt x="347" y="94"/>
                  </a:lnTo>
                  <a:lnTo>
                    <a:pt x="347" y="112"/>
                  </a:lnTo>
                  <a:lnTo>
                    <a:pt x="347" y="127"/>
                  </a:lnTo>
                  <a:lnTo>
                    <a:pt x="339" y="145"/>
                  </a:lnTo>
                  <a:lnTo>
                    <a:pt x="335" y="156"/>
                  </a:lnTo>
                  <a:lnTo>
                    <a:pt x="323" y="178"/>
                  </a:lnTo>
                  <a:lnTo>
                    <a:pt x="226" y="272"/>
                  </a:lnTo>
                  <a:lnTo>
                    <a:pt x="167" y="214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51" name=""/>
          <p:cNvSpPr/>
          <p:nvPr/>
        </p:nvSpPr>
        <p:spPr>
          <a:xfrm>
            <a:off x="229320" y="6209280"/>
            <a:ext cx="379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22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/>
          </p:cNvSpPr>
          <p:nvPr>
            <p:ph type="title"/>
          </p:nvPr>
        </p:nvSpPr>
        <p:spPr>
          <a:xfrm>
            <a:off x="228600" y="1066680"/>
            <a:ext cx="8229600" cy="10670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Stranded Cost Recovery Incents IOUs to Underschedule in the Forward Market and Buy in the Spot Market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153" name="PlaceHolder 2"/>
          <p:cNvSpPr>
            <a:spLocks noGrp="1"/>
          </p:cNvSpPr>
          <p:nvPr>
            <p:ph/>
          </p:nvPr>
        </p:nvSpPr>
        <p:spPr>
          <a:xfrm>
            <a:off x="609120" y="2895120"/>
            <a:ext cx="8001000" cy="3505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CTC payments can theoretically be increased by underscheduling demand in the PX Day ahead markets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But, underscheduling demand increases ISO prices and reduces reliability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Aft>
                <a:spcPts val="1500"/>
              </a:spcAft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~ 30% of ISO load in real time market on 06/14/00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Aft>
                <a:spcPts val="1500"/>
              </a:spcAft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Only 100 MW of blackouts--a remarkable achievement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grpSp>
        <p:nvGrpSpPr>
          <p:cNvPr id="154" name=""/>
          <p:cNvGrpSpPr/>
          <p:nvPr/>
        </p:nvGrpSpPr>
        <p:grpSpPr>
          <a:xfrm>
            <a:off x="8458200" y="6248520"/>
            <a:ext cx="533520" cy="463320"/>
            <a:chOff x="8458200" y="6248520"/>
            <a:chExt cx="533520" cy="463320"/>
          </a:xfrm>
        </p:grpSpPr>
        <p:sp>
          <p:nvSpPr>
            <p:cNvPr id="155" name=""/>
            <p:cNvSpPr/>
            <p:nvPr/>
          </p:nvSpPr>
          <p:spPr>
            <a:xfrm>
              <a:off x="8680320" y="6417360"/>
              <a:ext cx="311400" cy="294480"/>
            </a:xfrm>
            <a:custGeom>
              <a:avLst/>
              <a:gdLst/>
              <a:ahLst/>
              <a:rect l="l" t="t" r="r" b="b"/>
              <a:pathLst>
                <a:path w="1150" h="1250">
                  <a:moveTo>
                    <a:pt x="370" y="529"/>
                  </a:moveTo>
                  <a:lnTo>
                    <a:pt x="882" y="0"/>
                  </a:lnTo>
                  <a:lnTo>
                    <a:pt x="1149" y="259"/>
                  </a:lnTo>
                  <a:lnTo>
                    <a:pt x="169" y="1249"/>
                  </a:lnTo>
                  <a:lnTo>
                    <a:pt x="107" y="1187"/>
                  </a:lnTo>
                  <a:lnTo>
                    <a:pt x="181" y="997"/>
                  </a:lnTo>
                  <a:lnTo>
                    <a:pt x="57" y="1137"/>
                  </a:lnTo>
                  <a:lnTo>
                    <a:pt x="0" y="1079"/>
                  </a:lnTo>
                  <a:lnTo>
                    <a:pt x="254" y="817"/>
                  </a:lnTo>
                  <a:lnTo>
                    <a:pt x="320" y="881"/>
                  </a:lnTo>
                  <a:lnTo>
                    <a:pt x="239" y="1047"/>
                  </a:lnTo>
                  <a:lnTo>
                    <a:pt x="1033" y="259"/>
                  </a:lnTo>
                  <a:lnTo>
                    <a:pt x="894" y="118"/>
                  </a:lnTo>
                  <a:lnTo>
                    <a:pt x="427" y="586"/>
                  </a:lnTo>
                  <a:lnTo>
                    <a:pt x="370" y="52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" name=""/>
            <p:cNvSpPr/>
            <p:nvPr/>
          </p:nvSpPr>
          <p:spPr>
            <a:xfrm>
              <a:off x="8511480" y="6468840"/>
              <a:ext cx="116640" cy="96840"/>
            </a:xfrm>
            <a:custGeom>
              <a:avLst/>
              <a:gdLst/>
              <a:ahLst/>
              <a:rect l="l" t="t" r="r" b="b"/>
              <a:pathLst>
                <a:path w="432" h="412">
                  <a:moveTo>
                    <a:pt x="431" y="157"/>
                  </a:moveTo>
                  <a:lnTo>
                    <a:pt x="174" y="411"/>
                  </a:lnTo>
                  <a:lnTo>
                    <a:pt x="120" y="357"/>
                  </a:lnTo>
                  <a:lnTo>
                    <a:pt x="194" y="178"/>
                  </a:lnTo>
                  <a:lnTo>
                    <a:pt x="58" y="314"/>
                  </a:lnTo>
                  <a:lnTo>
                    <a:pt x="0" y="257"/>
                  </a:lnTo>
                  <a:lnTo>
                    <a:pt x="267" y="0"/>
                  </a:lnTo>
                  <a:lnTo>
                    <a:pt x="326" y="57"/>
                  </a:lnTo>
                  <a:lnTo>
                    <a:pt x="248" y="239"/>
                  </a:lnTo>
                  <a:lnTo>
                    <a:pt x="372" y="100"/>
                  </a:lnTo>
                  <a:lnTo>
                    <a:pt x="431" y="157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" name=""/>
            <p:cNvSpPr/>
            <p:nvPr/>
          </p:nvSpPr>
          <p:spPr>
            <a:xfrm>
              <a:off x="8571600" y="6518160"/>
              <a:ext cx="102600" cy="99360"/>
            </a:xfrm>
            <a:custGeom>
              <a:avLst/>
              <a:gdLst/>
              <a:ahLst/>
              <a:rect l="l" t="t" r="r" b="b"/>
              <a:pathLst>
                <a:path w="380" h="422">
                  <a:moveTo>
                    <a:pt x="0" y="249"/>
                  </a:moveTo>
                  <a:lnTo>
                    <a:pt x="255" y="0"/>
                  </a:lnTo>
                  <a:lnTo>
                    <a:pt x="344" y="89"/>
                  </a:lnTo>
                  <a:lnTo>
                    <a:pt x="367" y="117"/>
                  </a:lnTo>
                  <a:lnTo>
                    <a:pt x="375" y="142"/>
                  </a:lnTo>
                  <a:lnTo>
                    <a:pt x="379" y="153"/>
                  </a:lnTo>
                  <a:lnTo>
                    <a:pt x="379" y="160"/>
                  </a:lnTo>
                  <a:lnTo>
                    <a:pt x="371" y="185"/>
                  </a:lnTo>
                  <a:lnTo>
                    <a:pt x="367" y="206"/>
                  </a:lnTo>
                  <a:lnTo>
                    <a:pt x="359" y="214"/>
                  </a:lnTo>
                  <a:lnTo>
                    <a:pt x="344" y="228"/>
                  </a:lnTo>
                  <a:lnTo>
                    <a:pt x="328" y="242"/>
                  </a:lnTo>
                  <a:lnTo>
                    <a:pt x="313" y="249"/>
                  </a:lnTo>
                  <a:lnTo>
                    <a:pt x="301" y="253"/>
                  </a:lnTo>
                  <a:lnTo>
                    <a:pt x="293" y="253"/>
                  </a:lnTo>
                  <a:lnTo>
                    <a:pt x="274" y="253"/>
                  </a:lnTo>
                  <a:lnTo>
                    <a:pt x="262" y="249"/>
                  </a:lnTo>
                  <a:lnTo>
                    <a:pt x="266" y="264"/>
                  </a:lnTo>
                  <a:lnTo>
                    <a:pt x="262" y="281"/>
                  </a:lnTo>
                  <a:lnTo>
                    <a:pt x="259" y="296"/>
                  </a:lnTo>
                  <a:lnTo>
                    <a:pt x="243" y="310"/>
                  </a:lnTo>
                  <a:lnTo>
                    <a:pt x="193" y="367"/>
                  </a:lnTo>
                  <a:lnTo>
                    <a:pt x="177" y="392"/>
                  </a:lnTo>
                  <a:lnTo>
                    <a:pt x="177" y="410"/>
                  </a:lnTo>
                  <a:lnTo>
                    <a:pt x="174" y="421"/>
                  </a:lnTo>
                  <a:lnTo>
                    <a:pt x="162" y="410"/>
                  </a:lnTo>
                  <a:lnTo>
                    <a:pt x="108" y="363"/>
                  </a:lnTo>
                  <a:lnTo>
                    <a:pt x="104" y="353"/>
                  </a:lnTo>
                  <a:lnTo>
                    <a:pt x="108" y="349"/>
                  </a:lnTo>
                  <a:lnTo>
                    <a:pt x="112" y="342"/>
                  </a:lnTo>
                  <a:lnTo>
                    <a:pt x="135" y="310"/>
                  </a:lnTo>
                  <a:lnTo>
                    <a:pt x="177" y="278"/>
                  </a:lnTo>
                  <a:lnTo>
                    <a:pt x="181" y="267"/>
                  </a:lnTo>
                  <a:lnTo>
                    <a:pt x="185" y="253"/>
                  </a:lnTo>
                  <a:lnTo>
                    <a:pt x="189" y="242"/>
                  </a:lnTo>
                  <a:lnTo>
                    <a:pt x="189" y="228"/>
                  </a:lnTo>
                  <a:lnTo>
                    <a:pt x="181" y="217"/>
                  </a:lnTo>
                  <a:lnTo>
                    <a:pt x="177" y="214"/>
                  </a:lnTo>
                  <a:lnTo>
                    <a:pt x="166" y="203"/>
                  </a:lnTo>
                  <a:lnTo>
                    <a:pt x="201" y="156"/>
                  </a:lnTo>
                  <a:lnTo>
                    <a:pt x="228" y="174"/>
                  </a:lnTo>
                  <a:lnTo>
                    <a:pt x="239" y="185"/>
                  </a:lnTo>
                  <a:lnTo>
                    <a:pt x="262" y="185"/>
                  </a:lnTo>
                  <a:lnTo>
                    <a:pt x="274" y="174"/>
                  </a:lnTo>
                  <a:lnTo>
                    <a:pt x="290" y="171"/>
                  </a:lnTo>
                  <a:lnTo>
                    <a:pt x="293" y="156"/>
                  </a:lnTo>
                  <a:lnTo>
                    <a:pt x="297" y="153"/>
                  </a:lnTo>
                  <a:lnTo>
                    <a:pt x="297" y="146"/>
                  </a:lnTo>
                  <a:lnTo>
                    <a:pt x="297" y="128"/>
                  </a:lnTo>
                  <a:lnTo>
                    <a:pt x="293" y="117"/>
                  </a:lnTo>
                  <a:lnTo>
                    <a:pt x="266" y="99"/>
                  </a:lnTo>
                  <a:lnTo>
                    <a:pt x="54" y="303"/>
                  </a:lnTo>
                  <a:lnTo>
                    <a:pt x="0" y="24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" name=""/>
            <p:cNvSpPr/>
            <p:nvPr/>
          </p:nvSpPr>
          <p:spPr>
            <a:xfrm>
              <a:off x="8684640" y="6336360"/>
              <a:ext cx="209880" cy="230040"/>
            </a:xfrm>
            <a:custGeom>
              <a:avLst/>
              <a:gdLst/>
              <a:ahLst/>
              <a:rect l="l" t="t" r="r" b="b"/>
              <a:pathLst>
                <a:path w="775" h="977">
                  <a:moveTo>
                    <a:pt x="0" y="529"/>
                  </a:moveTo>
                  <a:lnTo>
                    <a:pt x="519" y="0"/>
                  </a:lnTo>
                  <a:lnTo>
                    <a:pt x="774" y="255"/>
                  </a:lnTo>
                  <a:lnTo>
                    <a:pt x="258" y="770"/>
                  </a:lnTo>
                  <a:lnTo>
                    <a:pt x="404" y="918"/>
                  </a:lnTo>
                  <a:lnTo>
                    <a:pt x="358" y="976"/>
                  </a:lnTo>
                  <a:lnTo>
                    <a:pt x="150" y="763"/>
                  </a:lnTo>
                  <a:lnTo>
                    <a:pt x="658" y="255"/>
                  </a:lnTo>
                  <a:lnTo>
                    <a:pt x="516" y="118"/>
                  </a:lnTo>
                  <a:lnTo>
                    <a:pt x="53" y="583"/>
                  </a:lnTo>
                  <a:lnTo>
                    <a:pt x="0" y="529"/>
                  </a:lnTo>
                </a:path>
              </a:pathLst>
            </a:custGeom>
            <a:solidFill>
              <a:srgbClr val="00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" name=""/>
            <p:cNvSpPr/>
            <p:nvPr/>
          </p:nvSpPr>
          <p:spPr>
            <a:xfrm>
              <a:off x="8525880" y="6248520"/>
              <a:ext cx="272520" cy="233280"/>
            </a:xfrm>
            <a:custGeom>
              <a:avLst/>
              <a:gdLst/>
              <a:ahLst/>
              <a:rect l="l" t="t" r="r" b="b"/>
              <a:pathLst>
                <a:path w="1007" h="991">
                  <a:moveTo>
                    <a:pt x="0" y="745"/>
                  </a:moveTo>
                  <a:lnTo>
                    <a:pt x="743" y="0"/>
                  </a:lnTo>
                  <a:lnTo>
                    <a:pt x="1006" y="270"/>
                  </a:lnTo>
                  <a:lnTo>
                    <a:pt x="489" y="788"/>
                  </a:lnTo>
                  <a:lnTo>
                    <a:pt x="635" y="936"/>
                  </a:lnTo>
                  <a:lnTo>
                    <a:pt x="589" y="990"/>
                  </a:lnTo>
                  <a:lnTo>
                    <a:pt x="370" y="777"/>
                  </a:lnTo>
                  <a:lnTo>
                    <a:pt x="886" y="266"/>
                  </a:lnTo>
                  <a:lnTo>
                    <a:pt x="740" y="118"/>
                  </a:lnTo>
                  <a:lnTo>
                    <a:pt x="57" y="802"/>
                  </a:lnTo>
                  <a:lnTo>
                    <a:pt x="0" y="745"/>
                  </a:lnTo>
                </a:path>
              </a:pathLst>
            </a:custGeom>
            <a:solidFill>
              <a:srgbClr val="cc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" name=""/>
            <p:cNvSpPr/>
            <p:nvPr/>
          </p:nvSpPr>
          <p:spPr>
            <a:xfrm>
              <a:off x="8458200" y="6422400"/>
              <a:ext cx="109800" cy="91800"/>
            </a:xfrm>
            <a:custGeom>
              <a:avLst/>
              <a:gdLst/>
              <a:ahLst/>
              <a:rect l="l" t="t" r="r" b="b"/>
              <a:pathLst>
                <a:path w="406" h="390">
                  <a:moveTo>
                    <a:pt x="405" y="136"/>
                  </a:moveTo>
                  <a:lnTo>
                    <a:pt x="254" y="0"/>
                  </a:lnTo>
                  <a:lnTo>
                    <a:pt x="0" y="244"/>
                  </a:lnTo>
                  <a:lnTo>
                    <a:pt x="150" y="389"/>
                  </a:lnTo>
                  <a:lnTo>
                    <a:pt x="204" y="342"/>
                  </a:lnTo>
                  <a:lnTo>
                    <a:pt x="115" y="252"/>
                  </a:lnTo>
                  <a:lnTo>
                    <a:pt x="173" y="198"/>
                  </a:lnTo>
                  <a:lnTo>
                    <a:pt x="246" y="277"/>
                  </a:lnTo>
                  <a:lnTo>
                    <a:pt x="300" y="230"/>
                  </a:lnTo>
                  <a:lnTo>
                    <a:pt x="219" y="147"/>
                  </a:lnTo>
                  <a:lnTo>
                    <a:pt x="270" y="97"/>
                  </a:lnTo>
                  <a:lnTo>
                    <a:pt x="351" y="187"/>
                  </a:lnTo>
                  <a:lnTo>
                    <a:pt x="405" y="136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" name=""/>
            <p:cNvSpPr/>
            <p:nvPr/>
          </p:nvSpPr>
          <p:spPr>
            <a:xfrm>
              <a:off x="8634600" y="6573240"/>
              <a:ext cx="93960" cy="82440"/>
            </a:xfrm>
            <a:custGeom>
              <a:avLst/>
              <a:gdLst/>
              <a:ahLst/>
              <a:rect l="l" t="t" r="r" b="b"/>
              <a:pathLst>
                <a:path w="348" h="350">
                  <a:moveTo>
                    <a:pt x="167" y="214"/>
                  </a:moveTo>
                  <a:lnTo>
                    <a:pt x="257" y="123"/>
                  </a:lnTo>
                  <a:lnTo>
                    <a:pt x="269" y="116"/>
                  </a:lnTo>
                  <a:lnTo>
                    <a:pt x="272" y="105"/>
                  </a:lnTo>
                  <a:lnTo>
                    <a:pt x="269" y="98"/>
                  </a:lnTo>
                  <a:lnTo>
                    <a:pt x="272" y="87"/>
                  </a:lnTo>
                  <a:lnTo>
                    <a:pt x="265" y="87"/>
                  </a:lnTo>
                  <a:lnTo>
                    <a:pt x="249" y="83"/>
                  </a:lnTo>
                  <a:lnTo>
                    <a:pt x="245" y="79"/>
                  </a:lnTo>
                  <a:lnTo>
                    <a:pt x="241" y="76"/>
                  </a:lnTo>
                  <a:lnTo>
                    <a:pt x="226" y="76"/>
                  </a:lnTo>
                  <a:lnTo>
                    <a:pt x="222" y="79"/>
                  </a:lnTo>
                  <a:lnTo>
                    <a:pt x="214" y="87"/>
                  </a:lnTo>
                  <a:lnTo>
                    <a:pt x="93" y="214"/>
                  </a:lnTo>
                  <a:lnTo>
                    <a:pt x="77" y="221"/>
                  </a:lnTo>
                  <a:lnTo>
                    <a:pt x="77" y="229"/>
                  </a:lnTo>
                  <a:lnTo>
                    <a:pt x="74" y="232"/>
                  </a:lnTo>
                  <a:lnTo>
                    <a:pt x="74" y="250"/>
                  </a:lnTo>
                  <a:lnTo>
                    <a:pt x="81" y="258"/>
                  </a:lnTo>
                  <a:lnTo>
                    <a:pt x="93" y="265"/>
                  </a:lnTo>
                  <a:lnTo>
                    <a:pt x="105" y="269"/>
                  </a:lnTo>
                  <a:lnTo>
                    <a:pt x="113" y="269"/>
                  </a:lnTo>
                  <a:lnTo>
                    <a:pt x="120" y="261"/>
                  </a:lnTo>
                  <a:lnTo>
                    <a:pt x="124" y="258"/>
                  </a:lnTo>
                  <a:lnTo>
                    <a:pt x="128" y="254"/>
                  </a:lnTo>
                  <a:lnTo>
                    <a:pt x="167" y="214"/>
                  </a:lnTo>
                  <a:lnTo>
                    <a:pt x="226" y="272"/>
                  </a:lnTo>
                  <a:lnTo>
                    <a:pt x="206" y="294"/>
                  </a:lnTo>
                  <a:lnTo>
                    <a:pt x="179" y="319"/>
                  </a:lnTo>
                  <a:lnTo>
                    <a:pt x="152" y="330"/>
                  </a:lnTo>
                  <a:lnTo>
                    <a:pt x="132" y="349"/>
                  </a:lnTo>
                  <a:lnTo>
                    <a:pt x="113" y="345"/>
                  </a:lnTo>
                  <a:lnTo>
                    <a:pt x="81" y="341"/>
                  </a:lnTo>
                  <a:lnTo>
                    <a:pt x="70" y="327"/>
                  </a:lnTo>
                  <a:lnTo>
                    <a:pt x="58" y="316"/>
                  </a:lnTo>
                  <a:lnTo>
                    <a:pt x="38" y="301"/>
                  </a:lnTo>
                  <a:lnTo>
                    <a:pt x="19" y="287"/>
                  </a:lnTo>
                  <a:lnTo>
                    <a:pt x="7" y="272"/>
                  </a:lnTo>
                  <a:lnTo>
                    <a:pt x="3" y="254"/>
                  </a:lnTo>
                  <a:lnTo>
                    <a:pt x="0" y="232"/>
                  </a:lnTo>
                  <a:lnTo>
                    <a:pt x="0" y="214"/>
                  </a:lnTo>
                  <a:lnTo>
                    <a:pt x="3" y="203"/>
                  </a:lnTo>
                  <a:lnTo>
                    <a:pt x="11" y="185"/>
                  </a:lnTo>
                  <a:lnTo>
                    <a:pt x="23" y="156"/>
                  </a:lnTo>
                  <a:lnTo>
                    <a:pt x="167" y="18"/>
                  </a:lnTo>
                  <a:lnTo>
                    <a:pt x="187" y="3"/>
                  </a:lnTo>
                  <a:lnTo>
                    <a:pt x="206" y="3"/>
                  </a:lnTo>
                  <a:lnTo>
                    <a:pt x="226" y="0"/>
                  </a:lnTo>
                  <a:lnTo>
                    <a:pt x="241" y="0"/>
                  </a:lnTo>
                  <a:lnTo>
                    <a:pt x="253" y="3"/>
                  </a:lnTo>
                  <a:lnTo>
                    <a:pt x="272" y="3"/>
                  </a:lnTo>
                  <a:lnTo>
                    <a:pt x="292" y="18"/>
                  </a:lnTo>
                  <a:lnTo>
                    <a:pt x="304" y="36"/>
                  </a:lnTo>
                  <a:lnTo>
                    <a:pt x="308" y="39"/>
                  </a:lnTo>
                  <a:lnTo>
                    <a:pt x="323" y="54"/>
                  </a:lnTo>
                  <a:lnTo>
                    <a:pt x="335" y="65"/>
                  </a:lnTo>
                  <a:lnTo>
                    <a:pt x="343" y="76"/>
                  </a:lnTo>
                  <a:lnTo>
                    <a:pt x="347" y="94"/>
                  </a:lnTo>
                  <a:lnTo>
                    <a:pt x="347" y="112"/>
                  </a:lnTo>
                  <a:lnTo>
                    <a:pt x="347" y="127"/>
                  </a:lnTo>
                  <a:lnTo>
                    <a:pt x="339" y="145"/>
                  </a:lnTo>
                  <a:lnTo>
                    <a:pt x="335" y="156"/>
                  </a:lnTo>
                  <a:lnTo>
                    <a:pt x="323" y="178"/>
                  </a:lnTo>
                  <a:lnTo>
                    <a:pt x="226" y="272"/>
                  </a:lnTo>
                  <a:lnTo>
                    <a:pt x="167" y="214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62" name=""/>
          <p:cNvSpPr/>
          <p:nvPr/>
        </p:nvSpPr>
        <p:spPr>
          <a:xfrm>
            <a:off x="229320" y="6209280"/>
            <a:ext cx="379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13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"/>
          <p:cNvSpPr/>
          <p:nvPr/>
        </p:nvSpPr>
        <p:spPr>
          <a:xfrm>
            <a:off x="1152000" y="303840"/>
            <a:ext cx="6974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Gross Underscheduling of Load Is a Real Problem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609480" y="836640"/>
            <a:ext cx="8305920" cy="67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18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9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If all power scheduled in PX Day Ahead market, except for small imbalances, market should be in equilibrium:  PX DA, PX HA, ISO Ex Post</a:t>
            </a:r>
            <a:endParaRPr b="0" lang="en-US" sz="19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65" name=""/>
          <p:cNvGrpSpPr/>
          <p:nvPr/>
        </p:nvGrpSpPr>
        <p:grpSpPr>
          <a:xfrm>
            <a:off x="8381880" y="6172200"/>
            <a:ext cx="533520" cy="463680"/>
            <a:chOff x="8381880" y="6172200"/>
            <a:chExt cx="533520" cy="463680"/>
          </a:xfrm>
        </p:grpSpPr>
        <p:sp>
          <p:nvSpPr>
            <p:cNvPr id="166" name=""/>
            <p:cNvSpPr/>
            <p:nvPr/>
          </p:nvSpPr>
          <p:spPr>
            <a:xfrm>
              <a:off x="8604000" y="6341040"/>
              <a:ext cx="311400" cy="294840"/>
            </a:xfrm>
            <a:custGeom>
              <a:avLst/>
              <a:gdLst/>
              <a:ahLst/>
              <a:rect l="l" t="t" r="r" b="b"/>
              <a:pathLst>
                <a:path w="1150" h="1250">
                  <a:moveTo>
                    <a:pt x="370" y="529"/>
                  </a:moveTo>
                  <a:lnTo>
                    <a:pt x="882" y="0"/>
                  </a:lnTo>
                  <a:lnTo>
                    <a:pt x="1149" y="259"/>
                  </a:lnTo>
                  <a:lnTo>
                    <a:pt x="169" y="1249"/>
                  </a:lnTo>
                  <a:lnTo>
                    <a:pt x="107" y="1187"/>
                  </a:lnTo>
                  <a:lnTo>
                    <a:pt x="181" y="997"/>
                  </a:lnTo>
                  <a:lnTo>
                    <a:pt x="57" y="1137"/>
                  </a:lnTo>
                  <a:lnTo>
                    <a:pt x="0" y="1079"/>
                  </a:lnTo>
                  <a:lnTo>
                    <a:pt x="254" y="817"/>
                  </a:lnTo>
                  <a:lnTo>
                    <a:pt x="320" y="881"/>
                  </a:lnTo>
                  <a:lnTo>
                    <a:pt x="239" y="1047"/>
                  </a:lnTo>
                  <a:lnTo>
                    <a:pt x="1033" y="259"/>
                  </a:lnTo>
                  <a:lnTo>
                    <a:pt x="894" y="118"/>
                  </a:lnTo>
                  <a:lnTo>
                    <a:pt x="427" y="586"/>
                  </a:lnTo>
                  <a:lnTo>
                    <a:pt x="370" y="52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" name=""/>
            <p:cNvSpPr/>
            <p:nvPr/>
          </p:nvSpPr>
          <p:spPr>
            <a:xfrm>
              <a:off x="8435160" y="6392880"/>
              <a:ext cx="116640" cy="96840"/>
            </a:xfrm>
            <a:custGeom>
              <a:avLst/>
              <a:gdLst/>
              <a:ahLst/>
              <a:rect l="l" t="t" r="r" b="b"/>
              <a:pathLst>
                <a:path w="432" h="412">
                  <a:moveTo>
                    <a:pt x="431" y="157"/>
                  </a:moveTo>
                  <a:lnTo>
                    <a:pt x="174" y="411"/>
                  </a:lnTo>
                  <a:lnTo>
                    <a:pt x="120" y="357"/>
                  </a:lnTo>
                  <a:lnTo>
                    <a:pt x="194" y="178"/>
                  </a:lnTo>
                  <a:lnTo>
                    <a:pt x="58" y="314"/>
                  </a:lnTo>
                  <a:lnTo>
                    <a:pt x="0" y="257"/>
                  </a:lnTo>
                  <a:lnTo>
                    <a:pt x="267" y="0"/>
                  </a:lnTo>
                  <a:lnTo>
                    <a:pt x="326" y="57"/>
                  </a:lnTo>
                  <a:lnTo>
                    <a:pt x="248" y="239"/>
                  </a:lnTo>
                  <a:lnTo>
                    <a:pt x="372" y="100"/>
                  </a:lnTo>
                  <a:lnTo>
                    <a:pt x="431" y="157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" name=""/>
            <p:cNvSpPr/>
            <p:nvPr/>
          </p:nvSpPr>
          <p:spPr>
            <a:xfrm>
              <a:off x="8495280" y="6442200"/>
              <a:ext cx="102600" cy="99360"/>
            </a:xfrm>
            <a:custGeom>
              <a:avLst/>
              <a:gdLst/>
              <a:ahLst/>
              <a:rect l="l" t="t" r="r" b="b"/>
              <a:pathLst>
                <a:path w="380" h="422">
                  <a:moveTo>
                    <a:pt x="0" y="249"/>
                  </a:moveTo>
                  <a:lnTo>
                    <a:pt x="255" y="0"/>
                  </a:lnTo>
                  <a:lnTo>
                    <a:pt x="344" y="89"/>
                  </a:lnTo>
                  <a:lnTo>
                    <a:pt x="367" y="117"/>
                  </a:lnTo>
                  <a:lnTo>
                    <a:pt x="375" y="142"/>
                  </a:lnTo>
                  <a:lnTo>
                    <a:pt x="379" y="153"/>
                  </a:lnTo>
                  <a:lnTo>
                    <a:pt x="379" y="160"/>
                  </a:lnTo>
                  <a:lnTo>
                    <a:pt x="371" y="185"/>
                  </a:lnTo>
                  <a:lnTo>
                    <a:pt x="367" y="206"/>
                  </a:lnTo>
                  <a:lnTo>
                    <a:pt x="359" y="214"/>
                  </a:lnTo>
                  <a:lnTo>
                    <a:pt x="344" y="228"/>
                  </a:lnTo>
                  <a:lnTo>
                    <a:pt x="328" y="242"/>
                  </a:lnTo>
                  <a:lnTo>
                    <a:pt x="313" y="249"/>
                  </a:lnTo>
                  <a:lnTo>
                    <a:pt x="301" y="253"/>
                  </a:lnTo>
                  <a:lnTo>
                    <a:pt x="293" y="253"/>
                  </a:lnTo>
                  <a:lnTo>
                    <a:pt x="274" y="253"/>
                  </a:lnTo>
                  <a:lnTo>
                    <a:pt x="262" y="249"/>
                  </a:lnTo>
                  <a:lnTo>
                    <a:pt x="266" y="264"/>
                  </a:lnTo>
                  <a:lnTo>
                    <a:pt x="262" y="281"/>
                  </a:lnTo>
                  <a:lnTo>
                    <a:pt x="259" y="296"/>
                  </a:lnTo>
                  <a:lnTo>
                    <a:pt x="243" y="310"/>
                  </a:lnTo>
                  <a:lnTo>
                    <a:pt x="193" y="367"/>
                  </a:lnTo>
                  <a:lnTo>
                    <a:pt x="177" y="392"/>
                  </a:lnTo>
                  <a:lnTo>
                    <a:pt x="177" y="410"/>
                  </a:lnTo>
                  <a:lnTo>
                    <a:pt x="174" y="421"/>
                  </a:lnTo>
                  <a:lnTo>
                    <a:pt x="162" y="410"/>
                  </a:lnTo>
                  <a:lnTo>
                    <a:pt x="108" y="363"/>
                  </a:lnTo>
                  <a:lnTo>
                    <a:pt x="104" y="353"/>
                  </a:lnTo>
                  <a:lnTo>
                    <a:pt x="108" y="349"/>
                  </a:lnTo>
                  <a:lnTo>
                    <a:pt x="112" y="342"/>
                  </a:lnTo>
                  <a:lnTo>
                    <a:pt x="135" y="310"/>
                  </a:lnTo>
                  <a:lnTo>
                    <a:pt x="177" y="278"/>
                  </a:lnTo>
                  <a:lnTo>
                    <a:pt x="181" y="267"/>
                  </a:lnTo>
                  <a:lnTo>
                    <a:pt x="185" y="253"/>
                  </a:lnTo>
                  <a:lnTo>
                    <a:pt x="189" y="242"/>
                  </a:lnTo>
                  <a:lnTo>
                    <a:pt x="189" y="228"/>
                  </a:lnTo>
                  <a:lnTo>
                    <a:pt x="181" y="217"/>
                  </a:lnTo>
                  <a:lnTo>
                    <a:pt x="177" y="214"/>
                  </a:lnTo>
                  <a:lnTo>
                    <a:pt x="166" y="203"/>
                  </a:lnTo>
                  <a:lnTo>
                    <a:pt x="201" y="156"/>
                  </a:lnTo>
                  <a:lnTo>
                    <a:pt x="228" y="174"/>
                  </a:lnTo>
                  <a:lnTo>
                    <a:pt x="239" y="185"/>
                  </a:lnTo>
                  <a:lnTo>
                    <a:pt x="262" y="185"/>
                  </a:lnTo>
                  <a:lnTo>
                    <a:pt x="274" y="174"/>
                  </a:lnTo>
                  <a:lnTo>
                    <a:pt x="290" y="171"/>
                  </a:lnTo>
                  <a:lnTo>
                    <a:pt x="293" y="156"/>
                  </a:lnTo>
                  <a:lnTo>
                    <a:pt x="297" y="153"/>
                  </a:lnTo>
                  <a:lnTo>
                    <a:pt x="297" y="146"/>
                  </a:lnTo>
                  <a:lnTo>
                    <a:pt x="297" y="128"/>
                  </a:lnTo>
                  <a:lnTo>
                    <a:pt x="293" y="117"/>
                  </a:lnTo>
                  <a:lnTo>
                    <a:pt x="266" y="99"/>
                  </a:lnTo>
                  <a:lnTo>
                    <a:pt x="54" y="303"/>
                  </a:lnTo>
                  <a:lnTo>
                    <a:pt x="0" y="24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" name=""/>
            <p:cNvSpPr/>
            <p:nvPr/>
          </p:nvSpPr>
          <p:spPr>
            <a:xfrm>
              <a:off x="8608320" y="6260400"/>
              <a:ext cx="209880" cy="230400"/>
            </a:xfrm>
            <a:custGeom>
              <a:avLst/>
              <a:gdLst/>
              <a:ahLst/>
              <a:rect l="l" t="t" r="r" b="b"/>
              <a:pathLst>
                <a:path w="775" h="977">
                  <a:moveTo>
                    <a:pt x="0" y="529"/>
                  </a:moveTo>
                  <a:lnTo>
                    <a:pt x="519" y="0"/>
                  </a:lnTo>
                  <a:lnTo>
                    <a:pt x="774" y="255"/>
                  </a:lnTo>
                  <a:lnTo>
                    <a:pt x="258" y="770"/>
                  </a:lnTo>
                  <a:lnTo>
                    <a:pt x="404" y="918"/>
                  </a:lnTo>
                  <a:lnTo>
                    <a:pt x="358" y="976"/>
                  </a:lnTo>
                  <a:lnTo>
                    <a:pt x="150" y="763"/>
                  </a:lnTo>
                  <a:lnTo>
                    <a:pt x="658" y="255"/>
                  </a:lnTo>
                  <a:lnTo>
                    <a:pt x="516" y="118"/>
                  </a:lnTo>
                  <a:lnTo>
                    <a:pt x="53" y="583"/>
                  </a:lnTo>
                  <a:lnTo>
                    <a:pt x="0" y="529"/>
                  </a:lnTo>
                </a:path>
              </a:pathLst>
            </a:custGeom>
            <a:solidFill>
              <a:srgbClr val="00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" name=""/>
            <p:cNvSpPr/>
            <p:nvPr/>
          </p:nvSpPr>
          <p:spPr>
            <a:xfrm>
              <a:off x="8449560" y="6172200"/>
              <a:ext cx="272520" cy="233640"/>
            </a:xfrm>
            <a:custGeom>
              <a:avLst/>
              <a:gdLst/>
              <a:ahLst/>
              <a:rect l="l" t="t" r="r" b="b"/>
              <a:pathLst>
                <a:path w="1007" h="991">
                  <a:moveTo>
                    <a:pt x="0" y="745"/>
                  </a:moveTo>
                  <a:lnTo>
                    <a:pt x="743" y="0"/>
                  </a:lnTo>
                  <a:lnTo>
                    <a:pt x="1006" y="270"/>
                  </a:lnTo>
                  <a:lnTo>
                    <a:pt x="489" y="788"/>
                  </a:lnTo>
                  <a:lnTo>
                    <a:pt x="635" y="936"/>
                  </a:lnTo>
                  <a:lnTo>
                    <a:pt x="589" y="990"/>
                  </a:lnTo>
                  <a:lnTo>
                    <a:pt x="370" y="777"/>
                  </a:lnTo>
                  <a:lnTo>
                    <a:pt x="886" y="266"/>
                  </a:lnTo>
                  <a:lnTo>
                    <a:pt x="740" y="118"/>
                  </a:lnTo>
                  <a:lnTo>
                    <a:pt x="57" y="802"/>
                  </a:lnTo>
                  <a:lnTo>
                    <a:pt x="0" y="745"/>
                  </a:lnTo>
                </a:path>
              </a:pathLst>
            </a:custGeom>
            <a:solidFill>
              <a:srgbClr val="cc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" name=""/>
            <p:cNvSpPr/>
            <p:nvPr/>
          </p:nvSpPr>
          <p:spPr>
            <a:xfrm>
              <a:off x="8381880" y="6346080"/>
              <a:ext cx="109800" cy="91800"/>
            </a:xfrm>
            <a:custGeom>
              <a:avLst/>
              <a:gdLst/>
              <a:ahLst/>
              <a:rect l="l" t="t" r="r" b="b"/>
              <a:pathLst>
                <a:path w="406" h="390">
                  <a:moveTo>
                    <a:pt x="405" y="136"/>
                  </a:moveTo>
                  <a:lnTo>
                    <a:pt x="254" y="0"/>
                  </a:lnTo>
                  <a:lnTo>
                    <a:pt x="0" y="244"/>
                  </a:lnTo>
                  <a:lnTo>
                    <a:pt x="150" y="389"/>
                  </a:lnTo>
                  <a:lnTo>
                    <a:pt x="204" y="342"/>
                  </a:lnTo>
                  <a:lnTo>
                    <a:pt x="115" y="252"/>
                  </a:lnTo>
                  <a:lnTo>
                    <a:pt x="173" y="198"/>
                  </a:lnTo>
                  <a:lnTo>
                    <a:pt x="246" y="277"/>
                  </a:lnTo>
                  <a:lnTo>
                    <a:pt x="300" y="230"/>
                  </a:lnTo>
                  <a:lnTo>
                    <a:pt x="219" y="147"/>
                  </a:lnTo>
                  <a:lnTo>
                    <a:pt x="270" y="97"/>
                  </a:lnTo>
                  <a:lnTo>
                    <a:pt x="351" y="187"/>
                  </a:lnTo>
                  <a:lnTo>
                    <a:pt x="405" y="136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" name=""/>
            <p:cNvSpPr/>
            <p:nvPr/>
          </p:nvSpPr>
          <p:spPr>
            <a:xfrm>
              <a:off x="8558280" y="6497280"/>
              <a:ext cx="93960" cy="82440"/>
            </a:xfrm>
            <a:custGeom>
              <a:avLst/>
              <a:gdLst/>
              <a:ahLst/>
              <a:rect l="l" t="t" r="r" b="b"/>
              <a:pathLst>
                <a:path w="348" h="350">
                  <a:moveTo>
                    <a:pt x="167" y="214"/>
                  </a:moveTo>
                  <a:lnTo>
                    <a:pt x="257" y="123"/>
                  </a:lnTo>
                  <a:lnTo>
                    <a:pt x="269" y="116"/>
                  </a:lnTo>
                  <a:lnTo>
                    <a:pt x="272" y="105"/>
                  </a:lnTo>
                  <a:lnTo>
                    <a:pt x="269" y="98"/>
                  </a:lnTo>
                  <a:lnTo>
                    <a:pt x="272" y="87"/>
                  </a:lnTo>
                  <a:lnTo>
                    <a:pt x="265" y="87"/>
                  </a:lnTo>
                  <a:lnTo>
                    <a:pt x="249" y="83"/>
                  </a:lnTo>
                  <a:lnTo>
                    <a:pt x="245" y="79"/>
                  </a:lnTo>
                  <a:lnTo>
                    <a:pt x="241" y="76"/>
                  </a:lnTo>
                  <a:lnTo>
                    <a:pt x="226" y="76"/>
                  </a:lnTo>
                  <a:lnTo>
                    <a:pt x="222" y="79"/>
                  </a:lnTo>
                  <a:lnTo>
                    <a:pt x="214" y="87"/>
                  </a:lnTo>
                  <a:lnTo>
                    <a:pt x="93" y="214"/>
                  </a:lnTo>
                  <a:lnTo>
                    <a:pt x="77" y="221"/>
                  </a:lnTo>
                  <a:lnTo>
                    <a:pt x="77" y="229"/>
                  </a:lnTo>
                  <a:lnTo>
                    <a:pt x="74" y="232"/>
                  </a:lnTo>
                  <a:lnTo>
                    <a:pt x="74" y="250"/>
                  </a:lnTo>
                  <a:lnTo>
                    <a:pt x="81" y="258"/>
                  </a:lnTo>
                  <a:lnTo>
                    <a:pt x="93" y="265"/>
                  </a:lnTo>
                  <a:lnTo>
                    <a:pt x="105" y="269"/>
                  </a:lnTo>
                  <a:lnTo>
                    <a:pt x="113" y="269"/>
                  </a:lnTo>
                  <a:lnTo>
                    <a:pt x="120" y="261"/>
                  </a:lnTo>
                  <a:lnTo>
                    <a:pt x="124" y="258"/>
                  </a:lnTo>
                  <a:lnTo>
                    <a:pt x="128" y="254"/>
                  </a:lnTo>
                  <a:lnTo>
                    <a:pt x="167" y="214"/>
                  </a:lnTo>
                  <a:lnTo>
                    <a:pt x="226" y="272"/>
                  </a:lnTo>
                  <a:lnTo>
                    <a:pt x="206" y="294"/>
                  </a:lnTo>
                  <a:lnTo>
                    <a:pt x="179" y="319"/>
                  </a:lnTo>
                  <a:lnTo>
                    <a:pt x="152" y="330"/>
                  </a:lnTo>
                  <a:lnTo>
                    <a:pt x="132" y="349"/>
                  </a:lnTo>
                  <a:lnTo>
                    <a:pt x="113" y="345"/>
                  </a:lnTo>
                  <a:lnTo>
                    <a:pt x="81" y="341"/>
                  </a:lnTo>
                  <a:lnTo>
                    <a:pt x="70" y="327"/>
                  </a:lnTo>
                  <a:lnTo>
                    <a:pt x="58" y="316"/>
                  </a:lnTo>
                  <a:lnTo>
                    <a:pt x="38" y="301"/>
                  </a:lnTo>
                  <a:lnTo>
                    <a:pt x="19" y="287"/>
                  </a:lnTo>
                  <a:lnTo>
                    <a:pt x="7" y="272"/>
                  </a:lnTo>
                  <a:lnTo>
                    <a:pt x="3" y="254"/>
                  </a:lnTo>
                  <a:lnTo>
                    <a:pt x="0" y="232"/>
                  </a:lnTo>
                  <a:lnTo>
                    <a:pt x="0" y="214"/>
                  </a:lnTo>
                  <a:lnTo>
                    <a:pt x="3" y="203"/>
                  </a:lnTo>
                  <a:lnTo>
                    <a:pt x="11" y="185"/>
                  </a:lnTo>
                  <a:lnTo>
                    <a:pt x="23" y="156"/>
                  </a:lnTo>
                  <a:lnTo>
                    <a:pt x="167" y="18"/>
                  </a:lnTo>
                  <a:lnTo>
                    <a:pt x="187" y="3"/>
                  </a:lnTo>
                  <a:lnTo>
                    <a:pt x="206" y="3"/>
                  </a:lnTo>
                  <a:lnTo>
                    <a:pt x="226" y="0"/>
                  </a:lnTo>
                  <a:lnTo>
                    <a:pt x="241" y="0"/>
                  </a:lnTo>
                  <a:lnTo>
                    <a:pt x="253" y="3"/>
                  </a:lnTo>
                  <a:lnTo>
                    <a:pt x="272" y="3"/>
                  </a:lnTo>
                  <a:lnTo>
                    <a:pt x="292" y="18"/>
                  </a:lnTo>
                  <a:lnTo>
                    <a:pt x="304" y="36"/>
                  </a:lnTo>
                  <a:lnTo>
                    <a:pt x="308" y="39"/>
                  </a:lnTo>
                  <a:lnTo>
                    <a:pt x="323" y="54"/>
                  </a:lnTo>
                  <a:lnTo>
                    <a:pt x="335" y="65"/>
                  </a:lnTo>
                  <a:lnTo>
                    <a:pt x="343" y="76"/>
                  </a:lnTo>
                  <a:lnTo>
                    <a:pt x="347" y="94"/>
                  </a:lnTo>
                  <a:lnTo>
                    <a:pt x="347" y="112"/>
                  </a:lnTo>
                  <a:lnTo>
                    <a:pt x="347" y="127"/>
                  </a:lnTo>
                  <a:lnTo>
                    <a:pt x="339" y="145"/>
                  </a:lnTo>
                  <a:lnTo>
                    <a:pt x="335" y="156"/>
                  </a:lnTo>
                  <a:lnTo>
                    <a:pt x="323" y="178"/>
                  </a:lnTo>
                  <a:lnTo>
                    <a:pt x="226" y="272"/>
                  </a:lnTo>
                  <a:lnTo>
                    <a:pt x="167" y="214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</p:grpSp>
      <p:graphicFrame>
        <p:nvGraphicFramePr>
          <p:cNvPr id="173" name=""/>
          <p:cNvGraphicFramePr/>
          <p:nvPr/>
        </p:nvGraphicFramePr>
        <p:xfrm>
          <a:off x="609480" y="1295280"/>
          <a:ext cx="7616880" cy="52102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7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09480" y="1295280"/>
                    <a:ext cx="7616880" cy="521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75" name=""/>
          <p:cNvSpPr/>
          <p:nvPr/>
        </p:nvSpPr>
        <p:spPr>
          <a:xfrm>
            <a:off x="229320" y="6209280"/>
            <a:ext cx="379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14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"/>
          <p:cNvSpPr/>
          <p:nvPr/>
        </p:nvSpPr>
        <p:spPr>
          <a:xfrm>
            <a:off x="1152000" y="303840"/>
            <a:ext cx="6974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Gross Underscheduling of Load Is a Real Problem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685800" y="912960"/>
            <a:ext cx="7848720" cy="67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18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9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In actual fact, there is an incentive to underschedule, but consequence is pressure on real time reliability as Ex Post load grows.</a:t>
            </a:r>
            <a:endParaRPr b="0" lang="en-US" sz="19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78" name=""/>
          <p:cNvGrpSpPr/>
          <p:nvPr/>
        </p:nvGrpSpPr>
        <p:grpSpPr>
          <a:xfrm>
            <a:off x="8381880" y="6248520"/>
            <a:ext cx="533520" cy="463320"/>
            <a:chOff x="8381880" y="6248520"/>
            <a:chExt cx="533520" cy="463320"/>
          </a:xfrm>
        </p:grpSpPr>
        <p:sp>
          <p:nvSpPr>
            <p:cNvPr id="179" name=""/>
            <p:cNvSpPr/>
            <p:nvPr/>
          </p:nvSpPr>
          <p:spPr>
            <a:xfrm>
              <a:off x="8604000" y="6417360"/>
              <a:ext cx="311400" cy="294480"/>
            </a:xfrm>
            <a:custGeom>
              <a:avLst/>
              <a:gdLst/>
              <a:ahLst/>
              <a:rect l="l" t="t" r="r" b="b"/>
              <a:pathLst>
                <a:path w="1150" h="1250">
                  <a:moveTo>
                    <a:pt x="370" y="529"/>
                  </a:moveTo>
                  <a:lnTo>
                    <a:pt x="882" y="0"/>
                  </a:lnTo>
                  <a:lnTo>
                    <a:pt x="1149" y="259"/>
                  </a:lnTo>
                  <a:lnTo>
                    <a:pt x="169" y="1249"/>
                  </a:lnTo>
                  <a:lnTo>
                    <a:pt x="107" y="1187"/>
                  </a:lnTo>
                  <a:lnTo>
                    <a:pt x="181" y="997"/>
                  </a:lnTo>
                  <a:lnTo>
                    <a:pt x="57" y="1137"/>
                  </a:lnTo>
                  <a:lnTo>
                    <a:pt x="0" y="1079"/>
                  </a:lnTo>
                  <a:lnTo>
                    <a:pt x="254" y="817"/>
                  </a:lnTo>
                  <a:lnTo>
                    <a:pt x="320" y="881"/>
                  </a:lnTo>
                  <a:lnTo>
                    <a:pt x="239" y="1047"/>
                  </a:lnTo>
                  <a:lnTo>
                    <a:pt x="1033" y="259"/>
                  </a:lnTo>
                  <a:lnTo>
                    <a:pt x="894" y="118"/>
                  </a:lnTo>
                  <a:lnTo>
                    <a:pt x="427" y="586"/>
                  </a:lnTo>
                  <a:lnTo>
                    <a:pt x="370" y="52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" name=""/>
            <p:cNvSpPr/>
            <p:nvPr/>
          </p:nvSpPr>
          <p:spPr>
            <a:xfrm>
              <a:off x="8435160" y="6468840"/>
              <a:ext cx="116640" cy="96840"/>
            </a:xfrm>
            <a:custGeom>
              <a:avLst/>
              <a:gdLst/>
              <a:ahLst/>
              <a:rect l="l" t="t" r="r" b="b"/>
              <a:pathLst>
                <a:path w="432" h="412">
                  <a:moveTo>
                    <a:pt x="431" y="157"/>
                  </a:moveTo>
                  <a:lnTo>
                    <a:pt x="174" y="411"/>
                  </a:lnTo>
                  <a:lnTo>
                    <a:pt x="120" y="357"/>
                  </a:lnTo>
                  <a:lnTo>
                    <a:pt x="194" y="178"/>
                  </a:lnTo>
                  <a:lnTo>
                    <a:pt x="58" y="314"/>
                  </a:lnTo>
                  <a:lnTo>
                    <a:pt x="0" y="257"/>
                  </a:lnTo>
                  <a:lnTo>
                    <a:pt x="267" y="0"/>
                  </a:lnTo>
                  <a:lnTo>
                    <a:pt x="326" y="57"/>
                  </a:lnTo>
                  <a:lnTo>
                    <a:pt x="248" y="239"/>
                  </a:lnTo>
                  <a:lnTo>
                    <a:pt x="372" y="100"/>
                  </a:lnTo>
                  <a:lnTo>
                    <a:pt x="431" y="157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" name=""/>
            <p:cNvSpPr/>
            <p:nvPr/>
          </p:nvSpPr>
          <p:spPr>
            <a:xfrm>
              <a:off x="8495280" y="6518160"/>
              <a:ext cx="102600" cy="99360"/>
            </a:xfrm>
            <a:custGeom>
              <a:avLst/>
              <a:gdLst/>
              <a:ahLst/>
              <a:rect l="l" t="t" r="r" b="b"/>
              <a:pathLst>
                <a:path w="380" h="422">
                  <a:moveTo>
                    <a:pt x="0" y="249"/>
                  </a:moveTo>
                  <a:lnTo>
                    <a:pt x="255" y="0"/>
                  </a:lnTo>
                  <a:lnTo>
                    <a:pt x="344" y="89"/>
                  </a:lnTo>
                  <a:lnTo>
                    <a:pt x="367" y="117"/>
                  </a:lnTo>
                  <a:lnTo>
                    <a:pt x="375" y="142"/>
                  </a:lnTo>
                  <a:lnTo>
                    <a:pt x="379" y="153"/>
                  </a:lnTo>
                  <a:lnTo>
                    <a:pt x="379" y="160"/>
                  </a:lnTo>
                  <a:lnTo>
                    <a:pt x="371" y="185"/>
                  </a:lnTo>
                  <a:lnTo>
                    <a:pt x="367" y="206"/>
                  </a:lnTo>
                  <a:lnTo>
                    <a:pt x="359" y="214"/>
                  </a:lnTo>
                  <a:lnTo>
                    <a:pt x="344" y="228"/>
                  </a:lnTo>
                  <a:lnTo>
                    <a:pt x="328" y="242"/>
                  </a:lnTo>
                  <a:lnTo>
                    <a:pt x="313" y="249"/>
                  </a:lnTo>
                  <a:lnTo>
                    <a:pt x="301" y="253"/>
                  </a:lnTo>
                  <a:lnTo>
                    <a:pt x="293" y="253"/>
                  </a:lnTo>
                  <a:lnTo>
                    <a:pt x="274" y="253"/>
                  </a:lnTo>
                  <a:lnTo>
                    <a:pt x="262" y="249"/>
                  </a:lnTo>
                  <a:lnTo>
                    <a:pt x="266" y="264"/>
                  </a:lnTo>
                  <a:lnTo>
                    <a:pt x="262" y="281"/>
                  </a:lnTo>
                  <a:lnTo>
                    <a:pt x="259" y="296"/>
                  </a:lnTo>
                  <a:lnTo>
                    <a:pt x="243" y="310"/>
                  </a:lnTo>
                  <a:lnTo>
                    <a:pt x="193" y="367"/>
                  </a:lnTo>
                  <a:lnTo>
                    <a:pt x="177" y="392"/>
                  </a:lnTo>
                  <a:lnTo>
                    <a:pt x="177" y="410"/>
                  </a:lnTo>
                  <a:lnTo>
                    <a:pt x="174" y="421"/>
                  </a:lnTo>
                  <a:lnTo>
                    <a:pt x="162" y="410"/>
                  </a:lnTo>
                  <a:lnTo>
                    <a:pt x="108" y="363"/>
                  </a:lnTo>
                  <a:lnTo>
                    <a:pt x="104" y="353"/>
                  </a:lnTo>
                  <a:lnTo>
                    <a:pt x="108" y="349"/>
                  </a:lnTo>
                  <a:lnTo>
                    <a:pt x="112" y="342"/>
                  </a:lnTo>
                  <a:lnTo>
                    <a:pt x="135" y="310"/>
                  </a:lnTo>
                  <a:lnTo>
                    <a:pt x="177" y="278"/>
                  </a:lnTo>
                  <a:lnTo>
                    <a:pt x="181" y="267"/>
                  </a:lnTo>
                  <a:lnTo>
                    <a:pt x="185" y="253"/>
                  </a:lnTo>
                  <a:lnTo>
                    <a:pt x="189" y="242"/>
                  </a:lnTo>
                  <a:lnTo>
                    <a:pt x="189" y="228"/>
                  </a:lnTo>
                  <a:lnTo>
                    <a:pt x="181" y="217"/>
                  </a:lnTo>
                  <a:lnTo>
                    <a:pt x="177" y="214"/>
                  </a:lnTo>
                  <a:lnTo>
                    <a:pt x="166" y="203"/>
                  </a:lnTo>
                  <a:lnTo>
                    <a:pt x="201" y="156"/>
                  </a:lnTo>
                  <a:lnTo>
                    <a:pt x="228" y="174"/>
                  </a:lnTo>
                  <a:lnTo>
                    <a:pt x="239" y="185"/>
                  </a:lnTo>
                  <a:lnTo>
                    <a:pt x="262" y="185"/>
                  </a:lnTo>
                  <a:lnTo>
                    <a:pt x="274" y="174"/>
                  </a:lnTo>
                  <a:lnTo>
                    <a:pt x="290" y="171"/>
                  </a:lnTo>
                  <a:lnTo>
                    <a:pt x="293" y="156"/>
                  </a:lnTo>
                  <a:lnTo>
                    <a:pt x="297" y="153"/>
                  </a:lnTo>
                  <a:lnTo>
                    <a:pt x="297" y="146"/>
                  </a:lnTo>
                  <a:lnTo>
                    <a:pt x="297" y="128"/>
                  </a:lnTo>
                  <a:lnTo>
                    <a:pt x="293" y="117"/>
                  </a:lnTo>
                  <a:lnTo>
                    <a:pt x="266" y="99"/>
                  </a:lnTo>
                  <a:lnTo>
                    <a:pt x="54" y="303"/>
                  </a:lnTo>
                  <a:lnTo>
                    <a:pt x="0" y="24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" name=""/>
            <p:cNvSpPr/>
            <p:nvPr/>
          </p:nvSpPr>
          <p:spPr>
            <a:xfrm>
              <a:off x="8608320" y="6336360"/>
              <a:ext cx="209880" cy="230040"/>
            </a:xfrm>
            <a:custGeom>
              <a:avLst/>
              <a:gdLst/>
              <a:ahLst/>
              <a:rect l="l" t="t" r="r" b="b"/>
              <a:pathLst>
                <a:path w="775" h="977">
                  <a:moveTo>
                    <a:pt x="0" y="529"/>
                  </a:moveTo>
                  <a:lnTo>
                    <a:pt x="519" y="0"/>
                  </a:lnTo>
                  <a:lnTo>
                    <a:pt x="774" y="255"/>
                  </a:lnTo>
                  <a:lnTo>
                    <a:pt x="258" y="770"/>
                  </a:lnTo>
                  <a:lnTo>
                    <a:pt x="404" y="918"/>
                  </a:lnTo>
                  <a:lnTo>
                    <a:pt x="358" y="976"/>
                  </a:lnTo>
                  <a:lnTo>
                    <a:pt x="150" y="763"/>
                  </a:lnTo>
                  <a:lnTo>
                    <a:pt x="658" y="255"/>
                  </a:lnTo>
                  <a:lnTo>
                    <a:pt x="516" y="118"/>
                  </a:lnTo>
                  <a:lnTo>
                    <a:pt x="53" y="583"/>
                  </a:lnTo>
                  <a:lnTo>
                    <a:pt x="0" y="529"/>
                  </a:lnTo>
                </a:path>
              </a:pathLst>
            </a:custGeom>
            <a:solidFill>
              <a:srgbClr val="00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" name=""/>
            <p:cNvSpPr/>
            <p:nvPr/>
          </p:nvSpPr>
          <p:spPr>
            <a:xfrm>
              <a:off x="8449560" y="6248520"/>
              <a:ext cx="272520" cy="233280"/>
            </a:xfrm>
            <a:custGeom>
              <a:avLst/>
              <a:gdLst/>
              <a:ahLst/>
              <a:rect l="l" t="t" r="r" b="b"/>
              <a:pathLst>
                <a:path w="1007" h="991">
                  <a:moveTo>
                    <a:pt x="0" y="745"/>
                  </a:moveTo>
                  <a:lnTo>
                    <a:pt x="743" y="0"/>
                  </a:lnTo>
                  <a:lnTo>
                    <a:pt x="1006" y="270"/>
                  </a:lnTo>
                  <a:lnTo>
                    <a:pt x="489" y="788"/>
                  </a:lnTo>
                  <a:lnTo>
                    <a:pt x="635" y="936"/>
                  </a:lnTo>
                  <a:lnTo>
                    <a:pt x="589" y="990"/>
                  </a:lnTo>
                  <a:lnTo>
                    <a:pt x="370" y="777"/>
                  </a:lnTo>
                  <a:lnTo>
                    <a:pt x="886" y="266"/>
                  </a:lnTo>
                  <a:lnTo>
                    <a:pt x="740" y="118"/>
                  </a:lnTo>
                  <a:lnTo>
                    <a:pt x="57" y="802"/>
                  </a:lnTo>
                  <a:lnTo>
                    <a:pt x="0" y="745"/>
                  </a:lnTo>
                </a:path>
              </a:pathLst>
            </a:custGeom>
            <a:solidFill>
              <a:srgbClr val="cc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" name=""/>
            <p:cNvSpPr/>
            <p:nvPr/>
          </p:nvSpPr>
          <p:spPr>
            <a:xfrm>
              <a:off x="8381880" y="6422400"/>
              <a:ext cx="109800" cy="91800"/>
            </a:xfrm>
            <a:custGeom>
              <a:avLst/>
              <a:gdLst/>
              <a:ahLst/>
              <a:rect l="l" t="t" r="r" b="b"/>
              <a:pathLst>
                <a:path w="406" h="390">
                  <a:moveTo>
                    <a:pt x="405" y="136"/>
                  </a:moveTo>
                  <a:lnTo>
                    <a:pt x="254" y="0"/>
                  </a:lnTo>
                  <a:lnTo>
                    <a:pt x="0" y="244"/>
                  </a:lnTo>
                  <a:lnTo>
                    <a:pt x="150" y="389"/>
                  </a:lnTo>
                  <a:lnTo>
                    <a:pt x="204" y="342"/>
                  </a:lnTo>
                  <a:lnTo>
                    <a:pt x="115" y="252"/>
                  </a:lnTo>
                  <a:lnTo>
                    <a:pt x="173" y="198"/>
                  </a:lnTo>
                  <a:lnTo>
                    <a:pt x="246" y="277"/>
                  </a:lnTo>
                  <a:lnTo>
                    <a:pt x="300" y="230"/>
                  </a:lnTo>
                  <a:lnTo>
                    <a:pt x="219" y="147"/>
                  </a:lnTo>
                  <a:lnTo>
                    <a:pt x="270" y="97"/>
                  </a:lnTo>
                  <a:lnTo>
                    <a:pt x="351" y="187"/>
                  </a:lnTo>
                  <a:lnTo>
                    <a:pt x="405" y="136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" name=""/>
            <p:cNvSpPr/>
            <p:nvPr/>
          </p:nvSpPr>
          <p:spPr>
            <a:xfrm>
              <a:off x="8558280" y="6573240"/>
              <a:ext cx="93960" cy="82440"/>
            </a:xfrm>
            <a:custGeom>
              <a:avLst/>
              <a:gdLst/>
              <a:ahLst/>
              <a:rect l="l" t="t" r="r" b="b"/>
              <a:pathLst>
                <a:path w="348" h="350">
                  <a:moveTo>
                    <a:pt x="167" y="214"/>
                  </a:moveTo>
                  <a:lnTo>
                    <a:pt x="257" y="123"/>
                  </a:lnTo>
                  <a:lnTo>
                    <a:pt x="269" y="116"/>
                  </a:lnTo>
                  <a:lnTo>
                    <a:pt x="272" y="105"/>
                  </a:lnTo>
                  <a:lnTo>
                    <a:pt x="269" y="98"/>
                  </a:lnTo>
                  <a:lnTo>
                    <a:pt x="272" y="87"/>
                  </a:lnTo>
                  <a:lnTo>
                    <a:pt x="265" y="87"/>
                  </a:lnTo>
                  <a:lnTo>
                    <a:pt x="249" y="83"/>
                  </a:lnTo>
                  <a:lnTo>
                    <a:pt x="245" y="79"/>
                  </a:lnTo>
                  <a:lnTo>
                    <a:pt x="241" y="76"/>
                  </a:lnTo>
                  <a:lnTo>
                    <a:pt x="226" y="76"/>
                  </a:lnTo>
                  <a:lnTo>
                    <a:pt x="222" y="79"/>
                  </a:lnTo>
                  <a:lnTo>
                    <a:pt x="214" y="87"/>
                  </a:lnTo>
                  <a:lnTo>
                    <a:pt x="93" y="214"/>
                  </a:lnTo>
                  <a:lnTo>
                    <a:pt x="77" y="221"/>
                  </a:lnTo>
                  <a:lnTo>
                    <a:pt x="77" y="229"/>
                  </a:lnTo>
                  <a:lnTo>
                    <a:pt x="74" y="232"/>
                  </a:lnTo>
                  <a:lnTo>
                    <a:pt x="74" y="250"/>
                  </a:lnTo>
                  <a:lnTo>
                    <a:pt x="81" y="258"/>
                  </a:lnTo>
                  <a:lnTo>
                    <a:pt x="93" y="265"/>
                  </a:lnTo>
                  <a:lnTo>
                    <a:pt x="105" y="269"/>
                  </a:lnTo>
                  <a:lnTo>
                    <a:pt x="113" y="269"/>
                  </a:lnTo>
                  <a:lnTo>
                    <a:pt x="120" y="261"/>
                  </a:lnTo>
                  <a:lnTo>
                    <a:pt x="124" y="258"/>
                  </a:lnTo>
                  <a:lnTo>
                    <a:pt x="128" y="254"/>
                  </a:lnTo>
                  <a:lnTo>
                    <a:pt x="167" y="214"/>
                  </a:lnTo>
                  <a:lnTo>
                    <a:pt x="226" y="272"/>
                  </a:lnTo>
                  <a:lnTo>
                    <a:pt x="206" y="294"/>
                  </a:lnTo>
                  <a:lnTo>
                    <a:pt x="179" y="319"/>
                  </a:lnTo>
                  <a:lnTo>
                    <a:pt x="152" y="330"/>
                  </a:lnTo>
                  <a:lnTo>
                    <a:pt x="132" y="349"/>
                  </a:lnTo>
                  <a:lnTo>
                    <a:pt x="113" y="345"/>
                  </a:lnTo>
                  <a:lnTo>
                    <a:pt x="81" y="341"/>
                  </a:lnTo>
                  <a:lnTo>
                    <a:pt x="70" y="327"/>
                  </a:lnTo>
                  <a:lnTo>
                    <a:pt x="58" y="316"/>
                  </a:lnTo>
                  <a:lnTo>
                    <a:pt x="38" y="301"/>
                  </a:lnTo>
                  <a:lnTo>
                    <a:pt x="19" y="287"/>
                  </a:lnTo>
                  <a:lnTo>
                    <a:pt x="7" y="272"/>
                  </a:lnTo>
                  <a:lnTo>
                    <a:pt x="3" y="254"/>
                  </a:lnTo>
                  <a:lnTo>
                    <a:pt x="0" y="232"/>
                  </a:lnTo>
                  <a:lnTo>
                    <a:pt x="0" y="214"/>
                  </a:lnTo>
                  <a:lnTo>
                    <a:pt x="3" y="203"/>
                  </a:lnTo>
                  <a:lnTo>
                    <a:pt x="11" y="185"/>
                  </a:lnTo>
                  <a:lnTo>
                    <a:pt x="23" y="156"/>
                  </a:lnTo>
                  <a:lnTo>
                    <a:pt x="167" y="18"/>
                  </a:lnTo>
                  <a:lnTo>
                    <a:pt x="187" y="3"/>
                  </a:lnTo>
                  <a:lnTo>
                    <a:pt x="206" y="3"/>
                  </a:lnTo>
                  <a:lnTo>
                    <a:pt x="226" y="0"/>
                  </a:lnTo>
                  <a:lnTo>
                    <a:pt x="241" y="0"/>
                  </a:lnTo>
                  <a:lnTo>
                    <a:pt x="253" y="3"/>
                  </a:lnTo>
                  <a:lnTo>
                    <a:pt x="272" y="3"/>
                  </a:lnTo>
                  <a:lnTo>
                    <a:pt x="292" y="18"/>
                  </a:lnTo>
                  <a:lnTo>
                    <a:pt x="304" y="36"/>
                  </a:lnTo>
                  <a:lnTo>
                    <a:pt x="308" y="39"/>
                  </a:lnTo>
                  <a:lnTo>
                    <a:pt x="323" y="54"/>
                  </a:lnTo>
                  <a:lnTo>
                    <a:pt x="335" y="65"/>
                  </a:lnTo>
                  <a:lnTo>
                    <a:pt x="343" y="76"/>
                  </a:lnTo>
                  <a:lnTo>
                    <a:pt x="347" y="94"/>
                  </a:lnTo>
                  <a:lnTo>
                    <a:pt x="347" y="112"/>
                  </a:lnTo>
                  <a:lnTo>
                    <a:pt x="347" y="127"/>
                  </a:lnTo>
                  <a:lnTo>
                    <a:pt x="339" y="145"/>
                  </a:lnTo>
                  <a:lnTo>
                    <a:pt x="335" y="156"/>
                  </a:lnTo>
                  <a:lnTo>
                    <a:pt x="323" y="178"/>
                  </a:lnTo>
                  <a:lnTo>
                    <a:pt x="226" y="272"/>
                  </a:lnTo>
                  <a:lnTo>
                    <a:pt x="167" y="214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</p:grpSp>
      <p:graphicFrame>
        <p:nvGraphicFramePr>
          <p:cNvPr id="186" name=""/>
          <p:cNvGraphicFramePr/>
          <p:nvPr/>
        </p:nvGraphicFramePr>
        <p:xfrm>
          <a:off x="457200" y="1371600"/>
          <a:ext cx="7769160" cy="53132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8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371600"/>
                    <a:ext cx="7769160" cy="5313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88" name=""/>
          <p:cNvSpPr/>
          <p:nvPr/>
        </p:nvSpPr>
        <p:spPr>
          <a:xfrm>
            <a:off x="229320" y="6209280"/>
            <a:ext cx="379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15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"/>
          <p:cNvSpPr/>
          <p:nvPr/>
        </p:nvSpPr>
        <p:spPr>
          <a:xfrm>
            <a:off x="1152000" y="303840"/>
            <a:ext cx="6974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Gross Underscheduling of Load Is a Real Problem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1295280" y="836640"/>
            <a:ext cx="6553440" cy="67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18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9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But when there is massive underscheduling in a tight supply market, the ISO may have to take drastic action.</a:t>
            </a:r>
            <a:endParaRPr b="0" lang="en-US" sz="19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91" name=""/>
          <p:cNvGrpSpPr/>
          <p:nvPr/>
        </p:nvGrpSpPr>
        <p:grpSpPr>
          <a:xfrm>
            <a:off x="8229600" y="6172200"/>
            <a:ext cx="533520" cy="463680"/>
            <a:chOff x="8229600" y="6172200"/>
            <a:chExt cx="533520" cy="463680"/>
          </a:xfrm>
        </p:grpSpPr>
        <p:sp>
          <p:nvSpPr>
            <p:cNvPr id="192" name=""/>
            <p:cNvSpPr/>
            <p:nvPr/>
          </p:nvSpPr>
          <p:spPr>
            <a:xfrm>
              <a:off x="8451720" y="6341040"/>
              <a:ext cx="311400" cy="294840"/>
            </a:xfrm>
            <a:custGeom>
              <a:avLst/>
              <a:gdLst/>
              <a:ahLst/>
              <a:rect l="l" t="t" r="r" b="b"/>
              <a:pathLst>
                <a:path w="1150" h="1250">
                  <a:moveTo>
                    <a:pt x="370" y="529"/>
                  </a:moveTo>
                  <a:lnTo>
                    <a:pt x="882" y="0"/>
                  </a:lnTo>
                  <a:lnTo>
                    <a:pt x="1149" y="259"/>
                  </a:lnTo>
                  <a:lnTo>
                    <a:pt x="169" y="1249"/>
                  </a:lnTo>
                  <a:lnTo>
                    <a:pt x="107" y="1187"/>
                  </a:lnTo>
                  <a:lnTo>
                    <a:pt x="181" y="997"/>
                  </a:lnTo>
                  <a:lnTo>
                    <a:pt x="57" y="1137"/>
                  </a:lnTo>
                  <a:lnTo>
                    <a:pt x="0" y="1079"/>
                  </a:lnTo>
                  <a:lnTo>
                    <a:pt x="254" y="817"/>
                  </a:lnTo>
                  <a:lnTo>
                    <a:pt x="320" y="881"/>
                  </a:lnTo>
                  <a:lnTo>
                    <a:pt x="239" y="1047"/>
                  </a:lnTo>
                  <a:lnTo>
                    <a:pt x="1033" y="259"/>
                  </a:lnTo>
                  <a:lnTo>
                    <a:pt x="894" y="118"/>
                  </a:lnTo>
                  <a:lnTo>
                    <a:pt x="427" y="586"/>
                  </a:lnTo>
                  <a:lnTo>
                    <a:pt x="370" y="52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" name=""/>
            <p:cNvSpPr/>
            <p:nvPr/>
          </p:nvSpPr>
          <p:spPr>
            <a:xfrm>
              <a:off x="8282880" y="6392880"/>
              <a:ext cx="116640" cy="96840"/>
            </a:xfrm>
            <a:custGeom>
              <a:avLst/>
              <a:gdLst/>
              <a:ahLst/>
              <a:rect l="l" t="t" r="r" b="b"/>
              <a:pathLst>
                <a:path w="432" h="412">
                  <a:moveTo>
                    <a:pt x="431" y="157"/>
                  </a:moveTo>
                  <a:lnTo>
                    <a:pt x="174" y="411"/>
                  </a:lnTo>
                  <a:lnTo>
                    <a:pt x="120" y="357"/>
                  </a:lnTo>
                  <a:lnTo>
                    <a:pt x="194" y="178"/>
                  </a:lnTo>
                  <a:lnTo>
                    <a:pt x="58" y="314"/>
                  </a:lnTo>
                  <a:lnTo>
                    <a:pt x="0" y="257"/>
                  </a:lnTo>
                  <a:lnTo>
                    <a:pt x="267" y="0"/>
                  </a:lnTo>
                  <a:lnTo>
                    <a:pt x="326" y="57"/>
                  </a:lnTo>
                  <a:lnTo>
                    <a:pt x="248" y="239"/>
                  </a:lnTo>
                  <a:lnTo>
                    <a:pt x="372" y="100"/>
                  </a:lnTo>
                  <a:lnTo>
                    <a:pt x="431" y="157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" name=""/>
            <p:cNvSpPr/>
            <p:nvPr/>
          </p:nvSpPr>
          <p:spPr>
            <a:xfrm>
              <a:off x="8343000" y="6442200"/>
              <a:ext cx="102600" cy="99360"/>
            </a:xfrm>
            <a:custGeom>
              <a:avLst/>
              <a:gdLst/>
              <a:ahLst/>
              <a:rect l="l" t="t" r="r" b="b"/>
              <a:pathLst>
                <a:path w="380" h="422">
                  <a:moveTo>
                    <a:pt x="0" y="249"/>
                  </a:moveTo>
                  <a:lnTo>
                    <a:pt x="255" y="0"/>
                  </a:lnTo>
                  <a:lnTo>
                    <a:pt x="344" y="89"/>
                  </a:lnTo>
                  <a:lnTo>
                    <a:pt x="367" y="117"/>
                  </a:lnTo>
                  <a:lnTo>
                    <a:pt x="375" y="142"/>
                  </a:lnTo>
                  <a:lnTo>
                    <a:pt x="379" y="153"/>
                  </a:lnTo>
                  <a:lnTo>
                    <a:pt x="379" y="160"/>
                  </a:lnTo>
                  <a:lnTo>
                    <a:pt x="371" y="185"/>
                  </a:lnTo>
                  <a:lnTo>
                    <a:pt x="367" y="206"/>
                  </a:lnTo>
                  <a:lnTo>
                    <a:pt x="359" y="214"/>
                  </a:lnTo>
                  <a:lnTo>
                    <a:pt x="344" y="228"/>
                  </a:lnTo>
                  <a:lnTo>
                    <a:pt x="328" y="242"/>
                  </a:lnTo>
                  <a:lnTo>
                    <a:pt x="313" y="249"/>
                  </a:lnTo>
                  <a:lnTo>
                    <a:pt x="301" y="253"/>
                  </a:lnTo>
                  <a:lnTo>
                    <a:pt x="293" y="253"/>
                  </a:lnTo>
                  <a:lnTo>
                    <a:pt x="274" y="253"/>
                  </a:lnTo>
                  <a:lnTo>
                    <a:pt x="262" y="249"/>
                  </a:lnTo>
                  <a:lnTo>
                    <a:pt x="266" y="264"/>
                  </a:lnTo>
                  <a:lnTo>
                    <a:pt x="262" y="281"/>
                  </a:lnTo>
                  <a:lnTo>
                    <a:pt x="259" y="296"/>
                  </a:lnTo>
                  <a:lnTo>
                    <a:pt x="243" y="310"/>
                  </a:lnTo>
                  <a:lnTo>
                    <a:pt x="193" y="367"/>
                  </a:lnTo>
                  <a:lnTo>
                    <a:pt x="177" y="392"/>
                  </a:lnTo>
                  <a:lnTo>
                    <a:pt x="177" y="410"/>
                  </a:lnTo>
                  <a:lnTo>
                    <a:pt x="174" y="421"/>
                  </a:lnTo>
                  <a:lnTo>
                    <a:pt x="162" y="410"/>
                  </a:lnTo>
                  <a:lnTo>
                    <a:pt x="108" y="363"/>
                  </a:lnTo>
                  <a:lnTo>
                    <a:pt x="104" y="353"/>
                  </a:lnTo>
                  <a:lnTo>
                    <a:pt x="108" y="349"/>
                  </a:lnTo>
                  <a:lnTo>
                    <a:pt x="112" y="342"/>
                  </a:lnTo>
                  <a:lnTo>
                    <a:pt x="135" y="310"/>
                  </a:lnTo>
                  <a:lnTo>
                    <a:pt x="177" y="278"/>
                  </a:lnTo>
                  <a:lnTo>
                    <a:pt x="181" y="267"/>
                  </a:lnTo>
                  <a:lnTo>
                    <a:pt x="185" y="253"/>
                  </a:lnTo>
                  <a:lnTo>
                    <a:pt x="189" y="242"/>
                  </a:lnTo>
                  <a:lnTo>
                    <a:pt x="189" y="228"/>
                  </a:lnTo>
                  <a:lnTo>
                    <a:pt x="181" y="217"/>
                  </a:lnTo>
                  <a:lnTo>
                    <a:pt x="177" y="214"/>
                  </a:lnTo>
                  <a:lnTo>
                    <a:pt x="166" y="203"/>
                  </a:lnTo>
                  <a:lnTo>
                    <a:pt x="201" y="156"/>
                  </a:lnTo>
                  <a:lnTo>
                    <a:pt x="228" y="174"/>
                  </a:lnTo>
                  <a:lnTo>
                    <a:pt x="239" y="185"/>
                  </a:lnTo>
                  <a:lnTo>
                    <a:pt x="262" y="185"/>
                  </a:lnTo>
                  <a:lnTo>
                    <a:pt x="274" y="174"/>
                  </a:lnTo>
                  <a:lnTo>
                    <a:pt x="290" y="171"/>
                  </a:lnTo>
                  <a:lnTo>
                    <a:pt x="293" y="156"/>
                  </a:lnTo>
                  <a:lnTo>
                    <a:pt x="297" y="153"/>
                  </a:lnTo>
                  <a:lnTo>
                    <a:pt x="297" y="146"/>
                  </a:lnTo>
                  <a:lnTo>
                    <a:pt x="297" y="128"/>
                  </a:lnTo>
                  <a:lnTo>
                    <a:pt x="293" y="117"/>
                  </a:lnTo>
                  <a:lnTo>
                    <a:pt x="266" y="99"/>
                  </a:lnTo>
                  <a:lnTo>
                    <a:pt x="54" y="303"/>
                  </a:lnTo>
                  <a:lnTo>
                    <a:pt x="0" y="24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" name=""/>
            <p:cNvSpPr/>
            <p:nvPr/>
          </p:nvSpPr>
          <p:spPr>
            <a:xfrm>
              <a:off x="8456040" y="6260400"/>
              <a:ext cx="209880" cy="230400"/>
            </a:xfrm>
            <a:custGeom>
              <a:avLst/>
              <a:gdLst/>
              <a:ahLst/>
              <a:rect l="l" t="t" r="r" b="b"/>
              <a:pathLst>
                <a:path w="775" h="977">
                  <a:moveTo>
                    <a:pt x="0" y="529"/>
                  </a:moveTo>
                  <a:lnTo>
                    <a:pt x="519" y="0"/>
                  </a:lnTo>
                  <a:lnTo>
                    <a:pt x="774" y="255"/>
                  </a:lnTo>
                  <a:lnTo>
                    <a:pt x="258" y="770"/>
                  </a:lnTo>
                  <a:lnTo>
                    <a:pt x="404" y="918"/>
                  </a:lnTo>
                  <a:lnTo>
                    <a:pt x="358" y="976"/>
                  </a:lnTo>
                  <a:lnTo>
                    <a:pt x="150" y="763"/>
                  </a:lnTo>
                  <a:lnTo>
                    <a:pt x="658" y="255"/>
                  </a:lnTo>
                  <a:lnTo>
                    <a:pt x="516" y="118"/>
                  </a:lnTo>
                  <a:lnTo>
                    <a:pt x="53" y="583"/>
                  </a:lnTo>
                  <a:lnTo>
                    <a:pt x="0" y="529"/>
                  </a:lnTo>
                </a:path>
              </a:pathLst>
            </a:custGeom>
            <a:solidFill>
              <a:srgbClr val="00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" name=""/>
            <p:cNvSpPr/>
            <p:nvPr/>
          </p:nvSpPr>
          <p:spPr>
            <a:xfrm>
              <a:off x="8297280" y="6172200"/>
              <a:ext cx="272520" cy="233640"/>
            </a:xfrm>
            <a:custGeom>
              <a:avLst/>
              <a:gdLst/>
              <a:ahLst/>
              <a:rect l="l" t="t" r="r" b="b"/>
              <a:pathLst>
                <a:path w="1007" h="991">
                  <a:moveTo>
                    <a:pt x="0" y="745"/>
                  </a:moveTo>
                  <a:lnTo>
                    <a:pt x="743" y="0"/>
                  </a:lnTo>
                  <a:lnTo>
                    <a:pt x="1006" y="270"/>
                  </a:lnTo>
                  <a:lnTo>
                    <a:pt x="489" y="788"/>
                  </a:lnTo>
                  <a:lnTo>
                    <a:pt x="635" y="936"/>
                  </a:lnTo>
                  <a:lnTo>
                    <a:pt x="589" y="990"/>
                  </a:lnTo>
                  <a:lnTo>
                    <a:pt x="370" y="777"/>
                  </a:lnTo>
                  <a:lnTo>
                    <a:pt x="886" y="266"/>
                  </a:lnTo>
                  <a:lnTo>
                    <a:pt x="740" y="118"/>
                  </a:lnTo>
                  <a:lnTo>
                    <a:pt x="57" y="802"/>
                  </a:lnTo>
                  <a:lnTo>
                    <a:pt x="0" y="745"/>
                  </a:lnTo>
                </a:path>
              </a:pathLst>
            </a:custGeom>
            <a:solidFill>
              <a:srgbClr val="cc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" name=""/>
            <p:cNvSpPr/>
            <p:nvPr/>
          </p:nvSpPr>
          <p:spPr>
            <a:xfrm>
              <a:off x="8229600" y="6346080"/>
              <a:ext cx="109800" cy="91800"/>
            </a:xfrm>
            <a:custGeom>
              <a:avLst/>
              <a:gdLst/>
              <a:ahLst/>
              <a:rect l="l" t="t" r="r" b="b"/>
              <a:pathLst>
                <a:path w="406" h="390">
                  <a:moveTo>
                    <a:pt x="405" y="136"/>
                  </a:moveTo>
                  <a:lnTo>
                    <a:pt x="254" y="0"/>
                  </a:lnTo>
                  <a:lnTo>
                    <a:pt x="0" y="244"/>
                  </a:lnTo>
                  <a:lnTo>
                    <a:pt x="150" y="389"/>
                  </a:lnTo>
                  <a:lnTo>
                    <a:pt x="204" y="342"/>
                  </a:lnTo>
                  <a:lnTo>
                    <a:pt x="115" y="252"/>
                  </a:lnTo>
                  <a:lnTo>
                    <a:pt x="173" y="198"/>
                  </a:lnTo>
                  <a:lnTo>
                    <a:pt x="246" y="277"/>
                  </a:lnTo>
                  <a:lnTo>
                    <a:pt x="300" y="230"/>
                  </a:lnTo>
                  <a:lnTo>
                    <a:pt x="219" y="147"/>
                  </a:lnTo>
                  <a:lnTo>
                    <a:pt x="270" y="97"/>
                  </a:lnTo>
                  <a:lnTo>
                    <a:pt x="351" y="187"/>
                  </a:lnTo>
                  <a:lnTo>
                    <a:pt x="405" y="136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" name=""/>
            <p:cNvSpPr/>
            <p:nvPr/>
          </p:nvSpPr>
          <p:spPr>
            <a:xfrm>
              <a:off x="8406000" y="6497280"/>
              <a:ext cx="93960" cy="82440"/>
            </a:xfrm>
            <a:custGeom>
              <a:avLst/>
              <a:gdLst/>
              <a:ahLst/>
              <a:rect l="l" t="t" r="r" b="b"/>
              <a:pathLst>
                <a:path w="348" h="350">
                  <a:moveTo>
                    <a:pt x="167" y="214"/>
                  </a:moveTo>
                  <a:lnTo>
                    <a:pt x="257" y="123"/>
                  </a:lnTo>
                  <a:lnTo>
                    <a:pt x="269" y="116"/>
                  </a:lnTo>
                  <a:lnTo>
                    <a:pt x="272" y="105"/>
                  </a:lnTo>
                  <a:lnTo>
                    <a:pt x="269" y="98"/>
                  </a:lnTo>
                  <a:lnTo>
                    <a:pt x="272" y="87"/>
                  </a:lnTo>
                  <a:lnTo>
                    <a:pt x="265" y="87"/>
                  </a:lnTo>
                  <a:lnTo>
                    <a:pt x="249" y="83"/>
                  </a:lnTo>
                  <a:lnTo>
                    <a:pt x="245" y="79"/>
                  </a:lnTo>
                  <a:lnTo>
                    <a:pt x="241" y="76"/>
                  </a:lnTo>
                  <a:lnTo>
                    <a:pt x="226" y="76"/>
                  </a:lnTo>
                  <a:lnTo>
                    <a:pt x="222" y="79"/>
                  </a:lnTo>
                  <a:lnTo>
                    <a:pt x="214" y="87"/>
                  </a:lnTo>
                  <a:lnTo>
                    <a:pt x="93" y="214"/>
                  </a:lnTo>
                  <a:lnTo>
                    <a:pt x="77" y="221"/>
                  </a:lnTo>
                  <a:lnTo>
                    <a:pt x="77" y="229"/>
                  </a:lnTo>
                  <a:lnTo>
                    <a:pt x="74" y="232"/>
                  </a:lnTo>
                  <a:lnTo>
                    <a:pt x="74" y="250"/>
                  </a:lnTo>
                  <a:lnTo>
                    <a:pt x="81" y="258"/>
                  </a:lnTo>
                  <a:lnTo>
                    <a:pt x="93" y="265"/>
                  </a:lnTo>
                  <a:lnTo>
                    <a:pt x="105" y="269"/>
                  </a:lnTo>
                  <a:lnTo>
                    <a:pt x="113" y="269"/>
                  </a:lnTo>
                  <a:lnTo>
                    <a:pt x="120" y="261"/>
                  </a:lnTo>
                  <a:lnTo>
                    <a:pt x="124" y="258"/>
                  </a:lnTo>
                  <a:lnTo>
                    <a:pt x="128" y="254"/>
                  </a:lnTo>
                  <a:lnTo>
                    <a:pt x="167" y="214"/>
                  </a:lnTo>
                  <a:lnTo>
                    <a:pt x="226" y="272"/>
                  </a:lnTo>
                  <a:lnTo>
                    <a:pt x="206" y="294"/>
                  </a:lnTo>
                  <a:lnTo>
                    <a:pt x="179" y="319"/>
                  </a:lnTo>
                  <a:lnTo>
                    <a:pt x="152" y="330"/>
                  </a:lnTo>
                  <a:lnTo>
                    <a:pt x="132" y="349"/>
                  </a:lnTo>
                  <a:lnTo>
                    <a:pt x="113" y="345"/>
                  </a:lnTo>
                  <a:lnTo>
                    <a:pt x="81" y="341"/>
                  </a:lnTo>
                  <a:lnTo>
                    <a:pt x="70" y="327"/>
                  </a:lnTo>
                  <a:lnTo>
                    <a:pt x="58" y="316"/>
                  </a:lnTo>
                  <a:lnTo>
                    <a:pt x="38" y="301"/>
                  </a:lnTo>
                  <a:lnTo>
                    <a:pt x="19" y="287"/>
                  </a:lnTo>
                  <a:lnTo>
                    <a:pt x="7" y="272"/>
                  </a:lnTo>
                  <a:lnTo>
                    <a:pt x="3" y="254"/>
                  </a:lnTo>
                  <a:lnTo>
                    <a:pt x="0" y="232"/>
                  </a:lnTo>
                  <a:lnTo>
                    <a:pt x="0" y="214"/>
                  </a:lnTo>
                  <a:lnTo>
                    <a:pt x="3" y="203"/>
                  </a:lnTo>
                  <a:lnTo>
                    <a:pt x="11" y="185"/>
                  </a:lnTo>
                  <a:lnTo>
                    <a:pt x="23" y="156"/>
                  </a:lnTo>
                  <a:lnTo>
                    <a:pt x="167" y="18"/>
                  </a:lnTo>
                  <a:lnTo>
                    <a:pt x="187" y="3"/>
                  </a:lnTo>
                  <a:lnTo>
                    <a:pt x="206" y="3"/>
                  </a:lnTo>
                  <a:lnTo>
                    <a:pt x="226" y="0"/>
                  </a:lnTo>
                  <a:lnTo>
                    <a:pt x="241" y="0"/>
                  </a:lnTo>
                  <a:lnTo>
                    <a:pt x="253" y="3"/>
                  </a:lnTo>
                  <a:lnTo>
                    <a:pt x="272" y="3"/>
                  </a:lnTo>
                  <a:lnTo>
                    <a:pt x="292" y="18"/>
                  </a:lnTo>
                  <a:lnTo>
                    <a:pt x="304" y="36"/>
                  </a:lnTo>
                  <a:lnTo>
                    <a:pt x="308" y="39"/>
                  </a:lnTo>
                  <a:lnTo>
                    <a:pt x="323" y="54"/>
                  </a:lnTo>
                  <a:lnTo>
                    <a:pt x="335" y="65"/>
                  </a:lnTo>
                  <a:lnTo>
                    <a:pt x="343" y="76"/>
                  </a:lnTo>
                  <a:lnTo>
                    <a:pt x="347" y="94"/>
                  </a:lnTo>
                  <a:lnTo>
                    <a:pt x="347" y="112"/>
                  </a:lnTo>
                  <a:lnTo>
                    <a:pt x="347" y="127"/>
                  </a:lnTo>
                  <a:lnTo>
                    <a:pt x="339" y="145"/>
                  </a:lnTo>
                  <a:lnTo>
                    <a:pt x="335" y="156"/>
                  </a:lnTo>
                  <a:lnTo>
                    <a:pt x="323" y="178"/>
                  </a:lnTo>
                  <a:lnTo>
                    <a:pt x="226" y="272"/>
                  </a:lnTo>
                  <a:lnTo>
                    <a:pt x="167" y="214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</p:grpSp>
      <p:graphicFrame>
        <p:nvGraphicFramePr>
          <p:cNvPr id="199" name=""/>
          <p:cNvGraphicFramePr/>
          <p:nvPr/>
        </p:nvGraphicFramePr>
        <p:xfrm>
          <a:off x="762120" y="1371600"/>
          <a:ext cx="7772400" cy="53150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0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2120" y="1371600"/>
                    <a:ext cx="7772400" cy="5315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01" name=""/>
          <p:cNvSpPr/>
          <p:nvPr/>
        </p:nvSpPr>
        <p:spPr>
          <a:xfrm>
            <a:off x="6093720" y="5103720"/>
            <a:ext cx="14396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Increasing load 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to Ex Post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229320" y="6209280"/>
            <a:ext cx="379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16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"/>
          <p:cNvSpPr/>
          <p:nvPr/>
        </p:nvSpPr>
        <p:spPr>
          <a:xfrm>
            <a:off x="1157040" y="303840"/>
            <a:ext cx="6966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Gross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Underscheduling of Load Is a Real Problem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2209680" y="684360"/>
            <a:ext cx="4876920" cy="67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18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9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And, when load is growing faster than forecasts, the consequences are amplified.</a:t>
            </a:r>
            <a:endParaRPr b="0" lang="en-US" sz="19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05" name=""/>
          <p:cNvGrpSpPr/>
          <p:nvPr/>
        </p:nvGrpSpPr>
        <p:grpSpPr>
          <a:xfrm>
            <a:off x="8381880" y="6172200"/>
            <a:ext cx="533520" cy="463680"/>
            <a:chOff x="8381880" y="6172200"/>
            <a:chExt cx="533520" cy="463680"/>
          </a:xfrm>
        </p:grpSpPr>
        <p:sp>
          <p:nvSpPr>
            <p:cNvPr id="206" name=""/>
            <p:cNvSpPr/>
            <p:nvPr/>
          </p:nvSpPr>
          <p:spPr>
            <a:xfrm>
              <a:off x="8604000" y="6341040"/>
              <a:ext cx="311400" cy="294840"/>
            </a:xfrm>
            <a:custGeom>
              <a:avLst/>
              <a:gdLst/>
              <a:ahLst/>
              <a:rect l="l" t="t" r="r" b="b"/>
              <a:pathLst>
                <a:path w="1150" h="1250">
                  <a:moveTo>
                    <a:pt x="370" y="529"/>
                  </a:moveTo>
                  <a:lnTo>
                    <a:pt x="882" y="0"/>
                  </a:lnTo>
                  <a:lnTo>
                    <a:pt x="1149" y="259"/>
                  </a:lnTo>
                  <a:lnTo>
                    <a:pt x="169" y="1249"/>
                  </a:lnTo>
                  <a:lnTo>
                    <a:pt x="107" y="1187"/>
                  </a:lnTo>
                  <a:lnTo>
                    <a:pt x="181" y="997"/>
                  </a:lnTo>
                  <a:lnTo>
                    <a:pt x="57" y="1137"/>
                  </a:lnTo>
                  <a:lnTo>
                    <a:pt x="0" y="1079"/>
                  </a:lnTo>
                  <a:lnTo>
                    <a:pt x="254" y="817"/>
                  </a:lnTo>
                  <a:lnTo>
                    <a:pt x="320" y="881"/>
                  </a:lnTo>
                  <a:lnTo>
                    <a:pt x="239" y="1047"/>
                  </a:lnTo>
                  <a:lnTo>
                    <a:pt x="1033" y="259"/>
                  </a:lnTo>
                  <a:lnTo>
                    <a:pt x="894" y="118"/>
                  </a:lnTo>
                  <a:lnTo>
                    <a:pt x="427" y="586"/>
                  </a:lnTo>
                  <a:lnTo>
                    <a:pt x="370" y="52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" name=""/>
            <p:cNvSpPr/>
            <p:nvPr/>
          </p:nvSpPr>
          <p:spPr>
            <a:xfrm>
              <a:off x="8435160" y="6392880"/>
              <a:ext cx="116640" cy="96840"/>
            </a:xfrm>
            <a:custGeom>
              <a:avLst/>
              <a:gdLst/>
              <a:ahLst/>
              <a:rect l="l" t="t" r="r" b="b"/>
              <a:pathLst>
                <a:path w="432" h="412">
                  <a:moveTo>
                    <a:pt x="431" y="157"/>
                  </a:moveTo>
                  <a:lnTo>
                    <a:pt x="174" y="411"/>
                  </a:lnTo>
                  <a:lnTo>
                    <a:pt x="120" y="357"/>
                  </a:lnTo>
                  <a:lnTo>
                    <a:pt x="194" y="178"/>
                  </a:lnTo>
                  <a:lnTo>
                    <a:pt x="58" y="314"/>
                  </a:lnTo>
                  <a:lnTo>
                    <a:pt x="0" y="257"/>
                  </a:lnTo>
                  <a:lnTo>
                    <a:pt x="267" y="0"/>
                  </a:lnTo>
                  <a:lnTo>
                    <a:pt x="326" y="57"/>
                  </a:lnTo>
                  <a:lnTo>
                    <a:pt x="248" y="239"/>
                  </a:lnTo>
                  <a:lnTo>
                    <a:pt x="372" y="100"/>
                  </a:lnTo>
                  <a:lnTo>
                    <a:pt x="431" y="157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" name=""/>
            <p:cNvSpPr/>
            <p:nvPr/>
          </p:nvSpPr>
          <p:spPr>
            <a:xfrm>
              <a:off x="8495280" y="6442200"/>
              <a:ext cx="102600" cy="99360"/>
            </a:xfrm>
            <a:custGeom>
              <a:avLst/>
              <a:gdLst/>
              <a:ahLst/>
              <a:rect l="l" t="t" r="r" b="b"/>
              <a:pathLst>
                <a:path w="380" h="422">
                  <a:moveTo>
                    <a:pt x="0" y="249"/>
                  </a:moveTo>
                  <a:lnTo>
                    <a:pt x="255" y="0"/>
                  </a:lnTo>
                  <a:lnTo>
                    <a:pt x="344" y="89"/>
                  </a:lnTo>
                  <a:lnTo>
                    <a:pt x="367" y="117"/>
                  </a:lnTo>
                  <a:lnTo>
                    <a:pt x="375" y="142"/>
                  </a:lnTo>
                  <a:lnTo>
                    <a:pt x="379" y="153"/>
                  </a:lnTo>
                  <a:lnTo>
                    <a:pt x="379" y="160"/>
                  </a:lnTo>
                  <a:lnTo>
                    <a:pt x="371" y="185"/>
                  </a:lnTo>
                  <a:lnTo>
                    <a:pt x="367" y="206"/>
                  </a:lnTo>
                  <a:lnTo>
                    <a:pt x="359" y="214"/>
                  </a:lnTo>
                  <a:lnTo>
                    <a:pt x="344" y="228"/>
                  </a:lnTo>
                  <a:lnTo>
                    <a:pt x="328" y="242"/>
                  </a:lnTo>
                  <a:lnTo>
                    <a:pt x="313" y="249"/>
                  </a:lnTo>
                  <a:lnTo>
                    <a:pt x="301" y="253"/>
                  </a:lnTo>
                  <a:lnTo>
                    <a:pt x="293" y="253"/>
                  </a:lnTo>
                  <a:lnTo>
                    <a:pt x="274" y="253"/>
                  </a:lnTo>
                  <a:lnTo>
                    <a:pt x="262" y="249"/>
                  </a:lnTo>
                  <a:lnTo>
                    <a:pt x="266" y="264"/>
                  </a:lnTo>
                  <a:lnTo>
                    <a:pt x="262" y="281"/>
                  </a:lnTo>
                  <a:lnTo>
                    <a:pt x="259" y="296"/>
                  </a:lnTo>
                  <a:lnTo>
                    <a:pt x="243" y="310"/>
                  </a:lnTo>
                  <a:lnTo>
                    <a:pt x="193" y="367"/>
                  </a:lnTo>
                  <a:lnTo>
                    <a:pt x="177" y="392"/>
                  </a:lnTo>
                  <a:lnTo>
                    <a:pt x="177" y="410"/>
                  </a:lnTo>
                  <a:lnTo>
                    <a:pt x="174" y="421"/>
                  </a:lnTo>
                  <a:lnTo>
                    <a:pt x="162" y="410"/>
                  </a:lnTo>
                  <a:lnTo>
                    <a:pt x="108" y="363"/>
                  </a:lnTo>
                  <a:lnTo>
                    <a:pt x="104" y="353"/>
                  </a:lnTo>
                  <a:lnTo>
                    <a:pt x="108" y="349"/>
                  </a:lnTo>
                  <a:lnTo>
                    <a:pt x="112" y="342"/>
                  </a:lnTo>
                  <a:lnTo>
                    <a:pt x="135" y="310"/>
                  </a:lnTo>
                  <a:lnTo>
                    <a:pt x="177" y="278"/>
                  </a:lnTo>
                  <a:lnTo>
                    <a:pt x="181" y="267"/>
                  </a:lnTo>
                  <a:lnTo>
                    <a:pt x="185" y="253"/>
                  </a:lnTo>
                  <a:lnTo>
                    <a:pt x="189" y="242"/>
                  </a:lnTo>
                  <a:lnTo>
                    <a:pt x="189" y="228"/>
                  </a:lnTo>
                  <a:lnTo>
                    <a:pt x="181" y="217"/>
                  </a:lnTo>
                  <a:lnTo>
                    <a:pt x="177" y="214"/>
                  </a:lnTo>
                  <a:lnTo>
                    <a:pt x="166" y="203"/>
                  </a:lnTo>
                  <a:lnTo>
                    <a:pt x="201" y="156"/>
                  </a:lnTo>
                  <a:lnTo>
                    <a:pt x="228" y="174"/>
                  </a:lnTo>
                  <a:lnTo>
                    <a:pt x="239" y="185"/>
                  </a:lnTo>
                  <a:lnTo>
                    <a:pt x="262" y="185"/>
                  </a:lnTo>
                  <a:lnTo>
                    <a:pt x="274" y="174"/>
                  </a:lnTo>
                  <a:lnTo>
                    <a:pt x="290" y="171"/>
                  </a:lnTo>
                  <a:lnTo>
                    <a:pt x="293" y="156"/>
                  </a:lnTo>
                  <a:lnTo>
                    <a:pt x="297" y="153"/>
                  </a:lnTo>
                  <a:lnTo>
                    <a:pt x="297" y="146"/>
                  </a:lnTo>
                  <a:lnTo>
                    <a:pt x="297" y="128"/>
                  </a:lnTo>
                  <a:lnTo>
                    <a:pt x="293" y="117"/>
                  </a:lnTo>
                  <a:lnTo>
                    <a:pt x="266" y="99"/>
                  </a:lnTo>
                  <a:lnTo>
                    <a:pt x="54" y="303"/>
                  </a:lnTo>
                  <a:lnTo>
                    <a:pt x="0" y="24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" name=""/>
            <p:cNvSpPr/>
            <p:nvPr/>
          </p:nvSpPr>
          <p:spPr>
            <a:xfrm>
              <a:off x="8608320" y="6260400"/>
              <a:ext cx="209880" cy="230400"/>
            </a:xfrm>
            <a:custGeom>
              <a:avLst/>
              <a:gdLst/>
              <a:ahLst/>
              <a:rect l="l" t="t" r="r" b="b"/>
              <a:pathLst>
                <a:path w="775" h="977">
                  <a:moveTo>
                    <a:pt x="0" y="529"/>
                  </a:moveTo>
                  <a:lnTo>
                    <a:pt x="519" y="0"/>
                  </a:lnTo>
                  <a:lnTo>
                    <a:pt x="774" y="255"/>
                  </a:lnTo>
                  <a:lnTo>
                    <a:pt x="258" y="770"/>
                  </a:lnTo>
                  <a:lnTo>
                    <a:pt x="404" y="918"/>
                  </a:lnTo>
                  <a:lnTo>
                    <a:pt x="358" y="976"/>
                  </a:lnTo>
                  <a:lnTo>
                    <a:pt x="150" y="763"/>
                  </a:lnTo>
                  <a:lnTo>
                    <a:pt x="658" y="255"/>
                  </a:lnTo>
                  <a:lnTo>
                    <a:pt x="516" y="118"/>
                  </a:lnTo>
                  <a:lnTo>
                    <a:pt x="53" y="583"/>
                  </a:lnTo>
                  <a:lnTo>
                    <a:pt x="0" y="529"/>
                  </a:lnTo>
                </a:path>
              </a:pathLst>
            </a:custGeom>
            <a:solidFill>
              <a:srgbClr val="00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" name=""/>
            <p:cNvSpPr/>
            <p:nvPr/>
          </p:nvSpPr>
          <p:spPr>
            <a:xfrm>
              <a:off x="8449560" y="6172200"/>
              <a:ext cx="272520" cy="233640"/>
            </a:xfrm>
            <a:custGeom>
              <a:avLst/>
              <a:gdLst/>
              <a:ahLst/>
              <a:rect l="l" t="t" r="r" b="b"/>
              <a:pathLst>
                <a:path w="1007" h="991">
                  <a:moveTo>
                    <a:pt x="0" y="745"/>
                  </a:moveTo>
                  <a:lnTo>
                    <a:pt x="743" y="0"/>
                  </a:lnTo>
                  <a:lnTo>
                    <a:pt x="1006" y="270"/>
                  </a:lnTo>
                  <a:lnTo>
                    <a:pt x="489" y="788"/>
                  </a:lnTo>
                  <a:lnTo>
                    <a:pt x="635" y="936"/>
                  </a:lnTo>
                  <a:lnTo>
                    <a:pt x="589" y="990"/>
                  </a:lnTo>
                  <a:lnTo>
                    <a:pt x="370" y="777"/>
                  </a:lnTo>
                  <a:lnTo>
                    <a:pt x="886" y="266"/>
                  </a:lnTo>
                  <a:lnTo>
                    <a:pt x="740" y="118"/>
                  </a:lnTo>
                  <a:lnTo>
                    <a:pt x="57" y="802"/>
                  </a:lnTo>
                  <a:lnTo>
                    <a:pt x="0" y="745"/>
                  </a:lnTo>
                </a:path>
              </a:pathLst>
            </a:custGeom>
            <a:solidFill>
              <a:srgbClr val="cc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" name=""/>
            <p:cNvSpPr/>
            <p:nvPr/>
          </p:nvSpPr>
          <p:spPr>
            <a:xfrm>
              <a:off x="8381880" y="6346080"/>
              <a:ext cx="109800" cy="91800"/>
            </a:xfrm>
            <a:custGeom>
              <a:avLst/>
              <a:gdLst/>
              <a:ahLst/>
              <a:rect l="l" t="t" r="r" b="b"/>
              <a:pathLst>
                <a:path w="406" h="390">
                  <a:moveTo>
                    <a:pt x="405" y="136"/>
                  </a:moveTo>
                  <a:lnTo>
                    <a:pt x="254" y="0"/>
                  </a:lnTo>
                  <a:lnTo>
                    <a:pt x="0" y="244"/>
                  </a:lnTo>
                  <a:lnTo>
                    <a:pt x="150" y="389"/>
                  </a:lnTo>
                  <a:lnTo>
                    <a:pt x="204" y="342"/>
                  </a:lnTo>
                  <a:lnTo>
                    <a:pt x="115" y="252"/>
                  </a:lnTo>
                  <a:lnTo>
                    <a:pt x="173" y="198"/>
                  </a:lnTo>
                  <a:lnTo>
                    <a:pt x="246" y="277"/>
                  </a:lnTo>
                  <a:lnTo>
                    <a:pt x="300" y="230"/>
                  </a:lnTo>
                  <a:lnTo>
                    <a:pt x="219" y="147"/>
                  </a:lnTo>
                  <a:lnTo>
                    <a:pt x="270" y="97"/>
                  </a:lnTo>
                  <a:lnTo>
                    <a:pt x="351" y="187"/>
                  </a:lnTo>
                  <a:lnTo>
                    <a:pt x="405" y="136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" name=""/>
            <p:cNvSpPr/>
            <p:nvPr/>
          </p:nvSpPr>
          <p:spPr>
            <a:xfrm>
              <a:off x="8558280" y="6497280"/>
              <a:ext cx="93960" cy="82440"/>
            </a:xfrm>
            <a:custGeom>
              <a:avLst/>
              <a:gdLst/>
              <a:ahLst/>
              <a:rect l="l" t="t" r="r" b="b"/>
              <a:pathLst>
                <a:path w="348" h="350">
                  <a:moveTo>
                    <a:pt x="167" y="214"/>
                  </a:moveTo>
                  <a:lnTo>
                    <a:pt x="257" y="123"/>
                  </a:lnTo>
                  <a:lnTo>
                    <a:pt x="269" y="116"/>
                  </a:lnTo>
                  <a:lnTo>
                    <a:pt x="272" y="105"/>
                  </a:lnTo>
                  <a:lnTo>
                    <a:pt x="269" y="98"/>
                  </a:lnTo>
                  <a:lnTo>
                    <a:pt x="272" y="87"/>
                  </a:lnTo>
                  <a:lnTo>
                    <a:pt x="265" y="87"/>
                  </a:lnTo>
                  <a:lnTo>
                    <a:pt x="249" y="83"/>
                  </a:lnTo>
                  <a:lnTo>
                    <a:pt x="245" y="79"/>
                  </a:lnTo>
                  <a:lnTo>
                    <a:pt x="241" y="76"/>
                  </a:lnTo>
                  <a:lnTo>
                    <a:pt x="226" y="76"/>
                  </a:lnTo>
                  <a:lnTo>
                    <a:pt x="222" y="79"/>
                  </a:lnTo>
                  <a:lnTo>
                    <a:pt x="214" y="87"/>
                  </a:lnTo>
                  <a:lnTo>
                    <a:pt x="93" y="214"/>
                  </a:lnTo>
                  <a:lnTo>
                    <a:pt x="77" y="221"/>
                  </a:lnTo>
                  <a:lnTo>
                    <a:pt x="77" y="229"/>
                  </a:lnTo>
                  <a:lnTo>
                    <a:pt x="74" y="232"/>
                  </a:lnTo>
                  <a:lnTo>
                    <a:pt x="74" y="250"/>
                  </a:lnTo>
                  <a:lnTo>
                    <a:pt x="81" y="258"/>
                  </a:lnTo>
                  <a:lnTo>
                    <a:pt x="93" y="265"/>
                  </a:lnTo>
                  <a:lnTo>
                    <a:pt x="105" y="269"/>
                  </a:lnTo>
                  <a:lnTo>
                    <a:pt x="113" y="269"/>
                  </a:lnTo>
                  <a:lnTo>
                    <a:pt x="120" y="261"/>
                  </a:lnTo>
                  <a:lnTo>
                    <a:pt x="124" y="258"/>
                  </a:lnTo>
                  <a:lnTo>
                    <a:pt x="128" y="254"/>
                  </a:lnTo>
                  <a:lnTo>
                    <a:pt x="167" y="214"/>
                  </a:lnTo>
                  <a:lnTo>
                    <a:pt x="226" y="272"/>
                  </a:lnTo>
                  <a:lnTo>
                    <a:pt x="206" y="294"/>
                  </a:lnTo>
                  <a:lnTo>
                    <a:pt x="179" y="319"/>
                  </a:lnTo>
                  <a:lnTo>
                    <a:pt x="152" y="330"/>
                  </a:lnTo>
                  <a:lnTo>
                    <a:pt x="132" y="349"/>
                  </a:lnTo>
                  <a:lnTo>
                    <a:pt x="113" y="345"/>
                  </a:lnTo>
                  <a:lnTo>
                    <a:pt x="81" y="341"/>
                  </a:lnTo>
                  <a:lnTo>
                    <a:pt x="70" y="327"/>
                  </a:lnTo>
                  <a:lnTo>
                    <a:pt x="58" y="316"/>
                  </a:lnTo>
                  <a:lnTo>
                    <a:pt x="38" y="301"/>
                  </a:lnTo>
                  <a:lnTo>
                    <a:pt x="19" y="287"/>
                  </a:lnTo>
                  <a:lnTo>
                    <a:pt x="7" y="272"/>
                  </a:lnTo>
                  <a:lnTo>
                    <a:pt x="3" y="254"/>
                  </a:lnTo>
                  <a:lnTo>
                    <a:pt x="0" y="232"/>
                  </a:lnTo>
                  <a:lnTo>
                    <a:pt x="0" y="214"/>
                  </a:lnTo>
                  <a:lnTo>
                    <a:pt x="3" y="203"/>
                  </a:lnTo>
                  <a:lnTo>
                    <a:pt x="11" y="185"/>
                  </a:lnTo>
                  <a:lnTo>
                    <a:pt x="23" y="156"/>
                  </a:lnTo>
                  <a:lnTo>
                    <a:pt x="167" y="18"/>
                  </a:lnTo>
                  <a:lnTo>
                    <a:pt x="187" y="3"/>
                  </a:lnTo>
                  <a:lnTo>
                    <a:pt x="206" y="3"/>
                  </a:lnTo>
                  <a:lnTo>
                    <a:pt x="226" y="0"/>
                  </a:lnTo>
                  <a:lnTo>
                    <a:pt x="241" y="0"/>
                  </a:lnTo>
                  <a:lnTo>
                    <a:pt x="253" y="3"/>
                  </a:lnTo>
                  <a:lnTo>
                    <a:pt x="272" y="3"/>
                  </a:lnTo>
                  <a:lnTo>
                    <a:pt x="292" y="18"/>
                  </a:lnTo>
                  <a:lnTo>
                    <a:pt x="304" y="36"/>
                  </a:lnTo>
                  <a:lnTo>
                    <a:pt x="308" y="39"/>
                  </a:lnTo>
                  <a:lnTo>
                    <a:pt x="323" y="54"/>
                  </a:lnTo>
                  <a:lnTo>
                    <a:pt x="335" y="65"/>
                  </a:lnTo>
                  <a:lnTo>
                    <a:pt x="343" y="76"/>
                  </a:lnTo>
                  <a:lnTo>
                    <a:pt x="347" y="94"/>
                  </a:lnTo>
                  <a:lnTo>
                    <a:pt x="347" y="112"/>
                  </a:lnTo>
                  <a:lnTo>
                    <a:pt x="347" y="127"/>
                  </a:lnTo>
                  <a:lnTo>
                    <a:pt x="339" y="145"/>
                  </a:lnTo>
                  <a:lnTo>
                    <a:pt x="335" y="156"/>
                  </a:lnTo>
                  <a:lnTo>
                    <a:pt x="323" y="178"/>
                  </a:lnTo>
                  <a:lnTo>
                    <a:pt x="226" y="272"/>
                  </a:lnTo>
                  <a:lnTo>
                    <a:pt x="167" y="214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</p:grpSp>
      <p:graphicFrame>
        <p:nvGraphicFramePr>
          <p:cNvPr id="213" name=""/>
          <p:cNvGraphicFramePr/>
          <p:nvPr/>
        </p:nvGraphicFramePr>
        <p:xfrm>
          <a:off x="457200" y="1066680"/>
          <a:ext cx="7693200" cy="52610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1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066680"/>
                    <a:ext cx="7693200" cy="5261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15" name=""/>
          <p:cNvSpPr/>
          <p:nvPr/>
        </p:nvSpPr>
        <p:spPr>
          <a:xfrm>
            <a:off x="5941440" y="4646520"/>
            <a:ext cx="14396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Increasing load 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to Ex Post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229320" y="6209280"/>
            <a:ext cx="379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17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"/>
          <p:cNvSpPr/>
          <p:nvPr/>
        </p:nvSpPr>
        <p:spPr>
          <a:xfrm>
            <a:off x="1152000" y="303840"/>
            <a:ext cx="6974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Gross Underscheduling of Load Is a Real Problem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762120" y="539640"/>
            <a:ext cx="8076960" cy="96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18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9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When price caps are reduced to $250/MWh in a scarce supply market, ISO may not be able to maintain reliability due to magnitude of Ex Post load.</a:t>
            </a:r>
            <a:endParaRPr b="0" lang="en-US" sz="19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19" name=""/>
          <p:cNvGrpSpPr/>
          <p:nvPr/>
        </p:nvGrpSpPr>
        <p:grpSpPr>
          <a:xfrm>
            <a:off x="8381880" y="6248520"/>
            <a:ext cx="533520" cy="463320"/>
            <a:chOff x="8381880" y="6248520"/>
            <a:chExt cx="533520" cy="463320"/>
          </a:xfrm>
        </p:grpSpPr>
        <p:sp>
          <p:nvSpPr>
            <p:cNvPr id="220" name=""/>
            <p:cNvSpPr/>
            <p:nvPr/>
          </p:nvSpPr>
          <p:spPr>
            <a:xfrm>
              <a:off x="8604000" y="6417360"/>
              <a:ext cx="311400" cy="294480"/>
            </a:xfrm>
            <a:custGeom>
              <a:avLst/>
              <a:gdLst/>
              <a:ahLst/>
              <a:rect l="l" t="t" r="r" b="b"/>
              <a:pathLst>
                <a:path w="1150" h="1250">
                  <a:moveTo>
                    <a:pt x="370" y="529"/>
                  </a:moveTo>
                  <a:lnTo>
                    <a:pt x="882" y="0"/>
                  </a:lnTo>
                  <a:lnTo>
                    <a:pt x="1149" y="259"/>
                  </a:lnTo>
                  <a:lnTo>
                    <a:pt x="169" y="1249"/>
                  </a:lnTo>
                  <a:lnTo>
                    <a:pt x="107" y="1187"/>
                  </a:lnTo>
                  <a:lnTo>
                    <a:pt x="181" y="997"/>
                  </a:lnTo>
                  <a:lnTo>
                    <a:pt x="57" y="1137"/>
                  </a:lnTo>
                  <a:lnTo>
                    <a:pt x="0" y="1079"/>
                  </a:lnTo>
                  <a:lnTo>
                    <a:pt x="254" y="817"/>
                  </a:lnTo>
                  <a:lnTo>
                    <a:pt x="320" y="881"/>
                  </a:lnTo>
                  <a:lnTo>
                    <a:pt x="239" y="1047"/>
                  </a:lnTo>
                  <a:lnTo>
                    <a:pt x="1033" y="259"/>
                  </a:lnTo>
                  <a:lnTo>
                    <a:pt x="894" y="118"/>
                  </a:lnTo>
                  <a:lnTo>
                    <a:pt x="427" y="586"/>
                  </a:lnTo>
                  <a:lnTo>
                    <a:pt x="370" y="52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" name=""/>
            <p:cNvSpPr/>
            <p:nvPr/>
          </p:nvSpPr>
          <p:spPr>
            <a:xfrm>
              <a:off x="8435160" y="6468840"/>
              <a:ext cx="116640" cy="96840"/>
            </a:xfrm>
            <a:custGeom>
              <a:avLst/>
              <a:gdLst/>
              <a:ahLst/>
              <a:rect l="l" t="t" r="r" b="b"/>
              <a:pathLst>
                <a:path w="432" h="412">
                  <a:moveTo>
                    <a:pt x="431" y="157"/>
                  </a:moveTo>
                  <a:lnTo>
                    <a:pt x="174" y="411"/>
                  </a:lnTo>
                  <a:lnTo>
                    <a:pt x="120" y="357"/>
                  </a:lnTo>
                  <a:lnTo>
                    <a:pt x="194" y="178"/>
                  </a:lnTo>
                  <a:lnTo>
                    <a:pt x="58" y="314"/>
                  </a:lnTo>
                  <a:lnTo>
                    <a:pt x="0" y="257"/>
                  </a:lnTo>
                  <a:lnTo>
                    <a:pt x="267" y="0"/>
                  </a:lnTo>
                  <a:lnTo>
                    <a:pt x="326" y="57"/>
                  </a:lnTo>
                  <a:lnTo>
                    <a:pt x="248" y="239"/>
                  </a:lnTo>
                  <a:lnTo>
                    <a:pt x="372" y="100"/>
                  </a:lnTo>
                  <a:lnTo>
                    <a:pt x="431" y="157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" name=""/>
            <p:cNvSpPr/>
            <p:nvPr/>
          </p:nvSpPr>
          <p:spPr>
            <a:xfrm>
              <a:off x="8495280" y="6518160"/>
              <a:ext cx="102600" cy="99360"/>
            </a:xfrm>
            <a:custGeom>
              <a:avLst/>
              <a:gdLst/>
              <a:ahLst/>
              <a:rect l="l" t="t" r="r" b="b"/>
              <a:pathLst>
                <a:path w="380" h="422">
                  <a:moveTo>
                    <a:pt x="0" y="249"/>
                  </a:moveTo>
                  <a:lnTo>
                    <a:pt x="255" y="0"/>
                  </a:lnTo>
                  <a:lnTo>
                    <a:pt x="344" y="89"/>
                  </a:lnTo>
                  <a:lnTo>
                    <a:pt x="367" y="117"/>
                  </a:lnTo>
                  <a:lnTo>
                    <a:pt x="375" y="142"/>
                  </a:lnTo>
                  <a:lnTo>
                    <a:pt x="379" y="153"/>
                  </a:lnTo>
                  <a:lnTo>
                    <a:pt x="379" y="160"/>
                  </a:lnTo>
                  <a:lnTo>
                    <a:pt x="371" y="185"/>
                  </a:lnTo>
                  <a:lnTo>
                    <a:pt x="367" y="206"/>
                  </a:lnTo>
                  <a:lnTo>
                    <a:pt x="359" y="214"/>
                  </a:lnTo>
                  <a:lnTo>
                    <a:pt x="344" y="228"/>
                  </a:lnTo>
                  <a:lnTo>
                    <a:pt x="328" y="242"/>
                  </a:lnTo>
                  <a:lnTo>
                    <a:pt x="313" y="249"/>
                  </a:lnTo>
                  <a:lnTo>
                    <a:pt x="301" y="253"/>
                  </a:lnTo>
                  <a:lnTo>
                    <a:pt x="293" y="253"/>
                  </a:lnTo>
                  <a:lnTo>
                    <a:pt x="274" y="253"/>
                  </a:lnTo>
                  <a:lnTo>
                    <a:pt x="262" y="249"/>
                  </a:lnTo>
                  <a:lnTo>
                    <a:pt x="266" y="264"/>
                  </a:lnTo>
                  <a:lnTo>
                    <a:pt x="262" y="281"/>
                  </a:lnTo>
                  <a:lnTo>
                    <a:pt x="259" y="296"/>
                  </a:lnTo>
                  <a:lnTo>
                    <a:pt x="243" y="310"/>
                  </a:lnTo>
                  <a:lnTo>
                    <a:pt x="193" y="367"/>
                  </a:lnTo>
                  <a:lnTo>
                    <a:pt x="177" y="392"/>
                  </a:lnTo>
                  <a:lnTo>
                    <a:pt x="177" y="410"/>
                  </a:lnTo>
                  <a:lnTo>
                    <a:pt x="174" y="421"/>
                  </a:lnTo>
                  <a:lnTo>
                    <a:pt x="162" y="410"/>
                  </a:lnTo>
                  <a:lnTo>
                    <a:pt x="108" y="363"/>
                  </a:lnTo>
                  <a:lnTo>
                    <a:pt x="104" y="353"/>
                  </a:lnTo>
                  <a:lnTo>
                    <a:pt x="108" y="349"/>
                  </a:lnTo>
                  <a:lnTo>
                    <a:pt x="112" y="342"/>
                  </a:lnTo>
                  <a:lnTo>
                    <a:pt x="135" y="310"/>
                  </a:lnTo>
                  <a:lnTo>
                    <a:pt x="177" y="278"/>
                  </a:lnTo>
                  <a:lnTo>
                    <a:pt x="181" y="267"/>
                  </a:lnTo>
                  <a:lnTo>
                    <a:pt x="185" y="253"/>
                  </a:lnTo>
                  <a:lnTo>
                    <a:pt x="189" y="242"/>
                  </a:lnTo>
                  <a:lnTo>
                    <a:pt x="189" y="228"/>
                  </a:lnTo>
                  <a:lnTo>
                    <a:pt x="181" y="217"/>
                  </a:lnTo>
                  <a:lnTo>
                    <a:pt x="177" y="214"/>
                  </a:lnTo>
                  <a:lnTo>
                    <a:pt x="166" y="203"/>
                  </a:lnTo>
                  <a:lnTo>
                    <a:pt x="201" y="156"/>
                  </a:lnTo>
                  <a:lnTo>
                    <a:pt x="228" y="174"/>
                  </a:lnTo>
                  <a:lnTo>
                    <a:pt x="239" y="185"/>
                  </a:lnTo>
                  <a:lnTo>
                    <a:pt x="262" y="185"/>
                  </a:lnTo>
                  <a:lnTo>
                    <a:pt x="274" y="174"/>
                  </a:lnTo>
                  <a:lnTo>
                    <a:pt x="290" y="171"/>
                  </a:lnTo>
                  <a:lnTo>
                    <a:pt x="293" y="156"/>
                  </a:lnTo>
                  <a:lnTo>
                    <a:pt x="297" y="153"/>
                  </a:lnTo>
                  <a:lnTo>
                    <a:pt x="297" y="146"/>
                  </a:lnTo>
                  <a:lnTo>
                    <a:pt x="297" y="128"/>
                  </a:lnTo>
                  <a:lnTo>
                    <a:pt x="293" y="117"/>
                  </a:lnTo>
                  <a:lnTo>
                    <a:pt x="266" y="99"/>
                  </a:lnTo>
                  <a:lnTo>
                    <a:pt x="54" y="303"/>
                  </a:lnTo>
                  <a:lnTo>
                    <a:pt x="0" y="24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" name=""/>
            <p:cNvSpPr/>
            <p:nvPr/>
          </p:nvSpPr>
          <p:spPr>
            <a:xfrm>
              <a:off x="8608320" y="6336360"/>
              <a:ext cx="209880" cy="230040"/>
            </a:xfrm>
            <a:custGeom>
              <a:avLst/>
              <a:gdLst/>
              <a:ahLst/>
              <a:rect l="l" t="t" r="r" b="b"/>
              <a:pathLst>
                <a:path w="775" h="977">
                  <a:moveTo>
                    <a:pt x="0" y="529"/>
                  </a:moveTo>
                  <a:lnTo>
                    <a:pt x="519" y="0"/>
                  </a:lnTo>
                  <a:lnTo>
                    <a:pt x="774" y="255"/>
                  </a:lnTo>
                  <a:lnTo>
                    <a:pt x="258" y="770"/>
                  </a:lnTo>
                  <a:lnTo>
                    <a:pt x="404" y="918"/>
                  </a:lnTo>
                  <a:lnTo>
                    <a:pt x="358" y="976"/>
                  </a:lnTo>
                  <a:lnTo>
                    <a:pt x="150" y="763"/>
                  </a:lnTo>
                  <a:lnTo>
                    <a:pt x="658" y="255"/>
                  </a:lnTo>
                  <a:lnTo>
                    <a:pt x="516" y="118"/>
                  </a:lnTo>
                  <a:lnTo>
                    <a:pt x="53" y="583"/>
                  </a:lnTo>
                  <a:lnTo>
                    <a:pt x="0" y="529"/>
                  </a:lnTo>
                </a:path>
              </a:pathLst>
            </a:custGeom>
            <a:solidFill>
              <a:srgbClr val="00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" name=""/>
            <p:cNvSpPr/>
            <p:nvPr/>
          </p:nvSpPr>
          <p:spPr>
            <a:xfrm>
              <a:off x="8449560" y="6248520"/>
              <a:ext cx="272520" cy="233280"/>
            </a:xfrm>
            <a:custGeom>
              <a:avLst/>
              <a:gdLst/>
              <a:ahLst/>
              <a:rect l="l" t="t" r="r" b="b"/>
              <a:pathLst>
                <a:path w="1007" h="991">
                  <a:moveTo>
                    <a:pt x="0" y="745"/>
                  </a:moveTo>
                  <a:lnTo>
                    <a:pt x="743" y="0"/>
                  </a:lnTo>
                  <a:lnTo>
                    <a:pt x="1006" y="270"/>
                  </a:lnTo>
                  <a:lnTo>
                    <a:pt x="489" y="788"/>
                  </a:lnTo>
                  <a:lnTo>
                    <a:pt x="635" y="936"/>
                  </a:lnTo>
                  <a:lnTo>
                    <a:pt x="589" y="990"/>
                  </a:lnTo>
                  <a:lnTo>
                    <a:pt x="370" y="777"/>
                  </a:lnTo>
                  <a:lnTo>
                    <a:pt x="886" y="266"/>
                  </a:lnTo>
                  <a:lnTo>
                    <a:pt x="740" y="118"/>
                  </a:lnTo>
                  <a:lnTo>
                    <a:pt x="57" y="802"/>
                  </a:lnTo>
                  <a:lnTo>
                    <a:pt x="0" y="745"/>
                  </a:lnTo>
                </a:path>
              </a:pathLst>
            </a:custGeom>
            <a:solidFill>
              <a:srgbClr val="cc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" name=""/>
            <p:cNvSpPr/>
            <p:nvPr/>
          </p:nvSpPr>
          <p:spPr>
            <a:xfrm>
              <a:off x="8381880" y="6422400"/>
              <a:ext cx="109800" cy="91800"/>
            </a:xfrm>
            <a:custGeom>
              <a:avLst/>
              <a:gdLst/>
              <a:ahLst/>
              <a:rect l="l" t="t" r="r" b="b"/>
              <a:pathLst>
                <a:path w="406" h="390">
                  <a:moveTo>
                    <a:pt x="405" y="136"/>
                  </a:moveTo>
                  <a:lnTo>
                    <a:pt x="254" y="0"/>
                  </a:lnTo>
                  <a:lnTo>
                    <a:pt x="0" y="244"/>
                  </a:lnTo>
                  <a:lnTo>
                    <a:pt x="150" y="389"/>
                  </a:lnTo>
                  <a:lnTo>
                    <a:pt x="204" y="342"/>
                  </a:lnTo>
                  <a:lnTo>
                    <a:pt x="115" y="252"/>
                  </a:lnTo>
                  <a:lnTo>
                    <a:pt x="173" y="198"/>
                  </a:lnTo>
                  <a:lnTo>
                    <a:pt x="246" y="277"/>
                  </a:lnTo>
                  <a:lnTo>
                    <a:pt x="300" y="230"/>
                  </a:lnTo>
                  <a:lnTo>
                    <a:pt x="219" y="147"/>
                  </a:lnTo>
                  <a:lnTo>
                    <a:pt x="270" y="97"/>
                  </a:lnTo>
                  <a:lnTo>
                    <a:pt x="351" y="187"/>
                  </a:lnTo>
                  <a:lnTo>
                    <a:pt x="405" y="136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" name=""/>
            <p:cNvSpPr/>
            <p:nvPr/>
          </p:nvSpPr>
          <p:spPr>
            <a:xfrm>
              <a:off x="8558280" y="6573240"/>
              <a:ext cx="93960" cy="82440"/>
            </a:xfrm>
            <a:custGeom>
              <a:avLst/>
              <a:gdLst/>
              <a:ahLst/>
              <a:rect l="l" t="t" r="r" b="b"/>
              <a:pathLst>
                <a:path w="348" h="350">
                  <a:moveTo>
                    <a:pt x="167" y="214"/>
                  </a:moveTo>
                  <a:lnTo>
                    <a:pt x="257" y="123"/>
                  </a:lnTo>
                  <a:lnTo>
                    <a:pt x="269" y="116"/>
                  </a:lnTo>
                  <a:lnTo>
                    <a:pt x="272" y="105"/>
                  </a:lnTo>
                  <a:lnTo>
                    <a:pt x="269" y="98"/>
                  </a:lnTo>
                  <a:lnTo>
                    <a:pt x="272" y="87"/>
                  </a:lnTo>
                  <a:lnTo>
                    <a:pt x="265" y="87"/>
                  </a:lnTo>
                  <a:lnTo>
                    <a:pt x="249" y="83"/>
                  </a:lnTo>
                  <a:lnTo>
                    <a:pt x="245" y="79"/>
                  </a:lnTo>
                  <a:lnTo>
                    <a:pt x="241" y="76"/>
                  </a:lnTo>
                  <a:lnTo>
                    <a:pt x="226" y="76"/>
                  </a:lnTo>
                  <a:lnTo>
                    <a:pt x="222" y="79"/>
                  </a:lnTo>
                  <a:lnTo>
                    <a:pt x="214" y="87"/>
                  </a:lnTo>
                  <a:lnTo>
                    <a:pt x="93" y="214"/>
                  </a:lnTo>
                  <a:lnTo>
                    <a:pt x="77" y="221"/>
                  </a:lnTo>
                  <a:lnTo>
                    <a:pt x="77" y="229"/>
                  </a:lnTo>
                  <a:lnTo>
                    <a:pt x="74" y="232"/>
                  </a:lnTo>
                  <a:lnTo>
                    <a:pt x="74" y="250"/>
                  </a:lnTo>
                  <a:lnTo>
                    <a:pt x="81" y="258"/>
                  </a:lnTo>
                  <a:lnTo>
                    <a:pt x="93" y="265"/>
                  </a:lnTo>
                  <a:lnTo>
                    <a:pt x="105" y="269"/>
                  </a:lnTo>
                  <a:lnTo>
                    <a:pt x="113" y="269"/>
                  </a:lnTo>
                  <a:lnTo>
                    <a:pt x="120" y="261"/>
                  </a:lnTo>
                  <a:lnTo>
                    <a:pt x="124" y="258"/>
                  </a:lnTo>
                  <a:lnTo>
                    <a:pt x="128" y="254"/>
                  </a:lnTo>
                  <a:lnTo>
                    <a:pt x="167" y="214"/>
                  </a:lnTo>
                  <a:lnTo>
                    <a:pt x="226" y="272"/>
                  </a:lnTo>
                  <a:lnTo>
                    <a:pt x="206" y="294"/>
                  </a:lnTo>
                  <a:lnTo>
                    <a:pt x="179" y="319"/>
                  </a:lnTo>
                  <a:lnTo>
                    <a:pt x="152" y="330"/>
                  </a:lnTo>
                  <a:lnTo>
                    <a:pt x="132" y="349"/>
                  </a:lnTo>
                  <a:lnTo>
                    <a:pt x="113" y="345"/>
                  </a:lnTo>
                  <a:lnTo>
                    <a:pt x="81" y="341"/>
                  </a:lnTo>
                  <a:lnTo>
                    <a:pt x="70" y="327"/>
                  </a:lnTo>
                  <a:lnTo>
                    <a:pt x="58" y="316"/>
                  </a:lnTo>
                  <a:lnTo>
                    <a:pt x="38" y="301"/>
                  </a:lnTo>
                  <a:lnTo>
                    <a:pt x="19" y="287"/>
                  </a:lnTo>
                  <a:lnTo>
                    <a:pt x="7" y="272"/>
                  </a:lnTo>
                  <a:lnTo>
                    <a:pt x="3" y="254"/>
                  </a:lnTo>
                  <a:lnTo>
                    <a:pt x="0" y="232"/>
                  </a:lnTo>
                  <a:lnTo>
                    <a:pt x="0" y="214"/>
                  </a:lnTo>
                  <a:lnTo>
                    <a:pt x="3" y="203"/>
                  </a:lnTo>
                  <a:lnTo>
                    <a:pt x="11" y="185"/>
                  </a:lnTo>
                  <a:lnTo>
                    <a:pt x="23" y="156"/>
                  </a:lnTo>
                  <a:lnTo>
                    <a:pt x="167" y="18"/>
                  </a:lnTo>
                  <a:lnTo>
                    <a:pt x="187" y="3"/>
                  </a:lnTo>
                  <a:lnTo>
                    <a:pt x="206" y="3"/>
                  </a:lnTo>
                  <a:lnTo>
                    <a:pt x="226" y="0"/>
                  </a:lnTo>
                  <a:lnTo>
                    <a:pt x="241" y="0"/>
                  </a:lnTo>
                  <a:lnTo>
                    <a:pt x="253" y="3"/>
                  </a:lnTo>
                  <a:lnTo>
                    <a:pt x="272" y="3"/>
                  </a:lnTo>
                  <a:lnTo>
                    <a:pt x="292" y="18"/>
                  </a:lnTo>
                  <a:lnTo>
                    <a:pt x="304" y="36"/>
                  </a:lnTo>
                  <a:lnTo>
                    <a:pt x="308" y="39"/>
                  </a:lnTo>
                  <a:lnTo>
                    <a:pt x="323" y="54"/>
                  </a:lnTo>
                  <a:lnTo>
                    <a:pt x="335" y="65"/>
                  </a:lnTo>
                  <a:lnTo>
                    <a:pt x="343" y="76"/>
                  </a:lnTo>
                  <a:lnTo>
                    <a:pt x="347" y="94"/>
                  </a:lnTo>
                  <a:lnTo>
                    <a:pt x="347" y="112"/>
                  </a:lnTo>
                  <a:lnTo>
                    <a:pt x="347" y="127"/>
                  </a:lnTo>
                  <a:lnTo>
                    <a:pt x="339" y="145"/>
                  </a:lnTo>
                  <a:lnTo>
                    <a:pt x="335" y="156"/>
                  </a:lnTo>
                  <a:lnTo>
                    <a:pt x="323" y="178"/>
                  </a:lnTo>
                  <a:lnTo>
                    <a:pt x="226" y="272"/>
                  </a:lnTo>
                  <a:lnTo>
                    <a:pt x="167" y="214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</p:grpSp>
      <p:graphicFrame>
        <p:nvGraphicFramePr>
          <p:cNvPr id="227" name=""/>
          <p:cNvGraphicFramePr/>
          <p:nvPr/>
        </p:nvGraphicFramePr>
        <p:xfrm>
          <a:off x="533520" y="1219320"/>
          <a:ext cx="7845480" cy="5365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2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1219320"/>
                    <a:ext cx="7845480" cy="5365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29" name=""/>
          <p:cNvSpPr/>
          <p:nvPr/>
        </p:nvSpPr>
        <p:spPr>
          <a:xfrm>
            <a:off x="229320" y="6209280"/>
            <a:ext cx="379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18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PlaceHolder 1"/>
          <p:cNvSpPr>
            <a:spLocks noGrp="1"/>
          </p:cNvSpPr>
          <p:nvPr>
            <p:ph type="title"/>
          </p:nvPr>
        </p:nvSpPr>
        <p:spPr>
          <a:xfrm>
            <a:off x="685800" y="533520"/>
            <a:ext cx="7772400" cy="7617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Underscheduling’s Effects on Reliability Are Observable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231" name=""/>
          <p:cNvSpPr/>
          <p:nvPr/>
        </p:nvSpPr>
        <p:spPr>
          <a:xfrm>
            <a:off x="762120" y="1676520"/>
            <a:ext cx="8381880" cy="419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7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>
            <a:off x="8686800" y="659772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-12-</a:t>
            </a:r>
            <a:endParaRPr b="0" lang="en-US" sz="11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PlaceHolder 2"/>
          <p:cNvSpPr>
            <a:spLocks noGrp="1"/>
          </p:cNvSpPr>
          <p:nvPr>
            <p:ph/>
          </p:nvPr>
        </p:nvSpPr>
        <p:spPr>
          <a:xfrm>
            <a:off x="914040" y="1676520"/>
            <a:ext cx="8001000" cy="44193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Stage 1 Emergency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In Anticipation of Low Reserves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Users Asked to Voluntarily Reduce Consumption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15 Times From May 22 to August 5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Stage 2 Emergency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Reserves Fall Below 5%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2700 MW of Interruptible Load Curtailed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9 Times From May 22 to August 5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Stage 3 Emergency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Reserves Fall Below 1.5%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Firm Load Cut - Rolling Blackouts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0 Times From May 22 to August 5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PlaceHolder 1"/>
          <p:cNvSpPr>
            <a:spLocks noGrp="1"/>
          </p:cNvSpPr>
          <p:nvPr>
            <p:ph/>
          </p:nvPr>
        </p:nvSpPr>
        <p:spPr>
          <a:xfrm>
            <a:off x="1371240" y="1981080"/>
            <a:ext cx="701028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Aft>
                <a:spcPts val="876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California should fix its retail problems first.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876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Should remove barriers to hedging.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876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Should systematically examine relationship between retail and wholesale market design.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876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Knee-jerk reactions in wholesale markets will not solve the problem.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235" name="PlaceHolder 2"/>
          <p:cNvSpPr>
            <a:spLocks noGrp="1"/>
          </p:cNvSpPr>
          <p:nvPr>
            <p:ph type="title"/>
          </p:nvPr>
        </p:nvSpPr>
        <p:spPr>
          <a:xfrm>
            <a:off x="1447560" y="533160"/>
            <a:ext cx="609588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Retail Design Flaws Are Largest Contributor to Problem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1600200" y="609120"/>
            <a:ext cx="73152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spcBef>
                <a:spcPts val="3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Agenda</a:t>
            </a:r>
            <a:endParaRPr b="1" lang="en-US" sz="44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/>
          </p:nvPr>
        </p:nvSpPr>
        <p:spPr>
          <a:xfrm>
            <a:off x="137124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18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Market Fundamentals Indicate Scarcity Exists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8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Supply Side and Demand Side Economics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8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Retail Design Issues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8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Wholesale Market Remedies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PlaceHolder 1"/>
          <p:cNvSpPr>
            <a:spLocks noGrp="1"/>
          </p:cNvSpPr>
          <p:nvPr>
            <p:ph type="title"/>
          </p:nvPr>
        </p:nvSpPr>
        <p:spPr>
          <a:xfrm>
            <a:off x="380880" y="609120"/>
            <a:ext cx="8305920" cy="685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Wholesale Market Issues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237" name="PlaceHolder 2"/>
          <p:cNvSpPr>
            <a:spLocks noGrp="1"/>
          </p:cNvSpPr>
          <p:nvPr>
            <p:ph/>
          </p:nvPr>
        </p:nvSpPr>
        <p:spPr>
          <a:xfrm>
            <a:off x="533520" y="1447920"/>
            <a:ext cx="8229600" cy="44956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40644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Analyze whether there are market power concerns associated with times of scarcity and then determine appropriate level of  price caps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40644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Publicize market information 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40644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Encourage structure/ technological innovation to enhance  demand side participation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40644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Don’t mistake San Diego’s failure to hedge as failures in the wholesale market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40644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Decide whether FERC has a role in the underscheduling issue: Are the California utilities exercising monopsony power by underscheduling load into the PX day ahead market? 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grpSp>
        <p:nvGrpSpPr>
          <p:cNvPr id="238" name=""/>
          <p:cNvGrpSpPr/>
          <p:nvPr/>
        </p:nvGrpSpPr>
        <p:grpSpPr>
          <a:xfrm>
            <a:off x="8305920" y="6172200"/>
            <a:ext cx="533160" cy="463680"/>
            <a:chOff x="8305920" y="6172200"/>
            <a:chExt cx="533160" cy="463680"/>
          </a:xfrm>
        </p:grpSpPr>
        <p:sp>
          <p:nvSpPr>
            <p:cNvPr id="239" name=""/>
            <p:cNvSpPr/>
            <p:nvPr/>
          </p:nvSpPr>
          <p:spPr>
            <a:xfrm>
              <a:off x="8528040" y="6341040"/>
              <a:ext cx="311040" cy="294840"/>
            </a:xfrm>
            <a:custGeom>
              <a:avLst/>
              <a:gdLst/>
              <a:ahLst/>
              <a:rect l="l" t="t" r="r" b="b"/>
              <a:pathLst>
                <a:path w="1150" h="1250">
                  <a:moveTo>
                    <a:pt x="370" y="529"/>
                  </a:moveTo>
                  <a:lnTo>
                    <a:pt x="882" y="0"/>
                  </a:lnTo>
                  <a:lnTo>
                    <a:pt x="1149" y="259"/>
                  </a:lnTo>
                  <a:lnTo>
                    <a:pt x="169" y="1249"/>
                  </a:lnTo>
                  <a:lnTo>
                    <a:pt x="107" y="1187"/>
                  </a:lnTo>
                  <a:lnTo>
                    <a:pt x="181" y="997"/>
                  </a:lnTo>
                  <a:lnTo>
                    <a:pt x="57" y="1137"/>
                  </a:lnTo>
                  <a:lnTo>
                    <a:pt x="0" y="1079"/>
                  </a:lnTo>
                  <a:lnTo>
                    <a:pt x="254" y="817"/>
                  </a:lnTo>
                  <a:lnTo>
                    <a:pt x="320" y="881"/>
                  </a:lnTo>
                  <a:lnTo>
                    <a:pt x="239" y="1047"/>
                  </a:lnTo>
                  <a:lnTo>
                    <a:pt x="1033" y="259"/>
                  </a:lnTo>
                  <a:lnTo>
                    <a:pt x="894" y="118"/>
                  </a:lnTo>
                  <a:lnTo>
                    <a:pt x="427" y="586"/>
                  </a:lnTo>
                  <a:lnTo>
                    <a:pt x="370" y="52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" name=""/>
            <p:cNvSpPr/>
            <p:nvPr/>
          </p:nvSpPr>
          <p:spPr>
            <a:xfrm>
              <a:off x="8359200" y="6392880"/>
              <a:ext cx="116640" cy="96840"/>
            </a:xfrm>
            <a:custGeom>
              <a:avLst/>
              <a:gdLst/>
              <a:ahLst/>
              <a:rect l="l" t="t" r="r" b="b"/>
              <a:pathLst>
                <a:path w="432" h="412">
                  <a:moveTo>
                    <a:pt x="431" y="157"/>
                  </a:moveTo>
                  <a:lnTo>
                    <a:pt x="174" y="411"/>
                  </a:lnTo>
                  <a:lnTo>
                    <a:pt x="120" y="357"/>
                  </a:lnTo>
                  <a:lnTo>
                    <a:pt x="194" y="178"/>
                  </a:lnTo>
                  <a:lnTo>
                    <a:pt x="58" y="314"/>
                  </a:lnTo>
                  <a:lnTo>
                    <a:pt x="0" y="257"/>
                  </a:lnTo>
                  <a:lnTo>
                    <a:pt x="267" y="0"/>
                  </a:lnTo>
                  <a:lnTo>
                    <a:pt x="326" y="57"/>
                  </a:lnTo>
                  <a:lnTo>
                    <a:pt x="248" y="239"/>
                  </a:lnTo>
                  <a:lnTo>
                    <a:pt x="372" y="100"/>
                  </a:lnTo>
                  <a:lnTo>
                    <a:pt x="431" y="157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" name=""/>
            <p:cNvSpPr/>
            <p:nvPr/>
          </p:nvSpPr>
          <p:spPr>
            <a:xfrm>
              <a:off x="8419320" y="6442200"/>
              <a:ext cx="102600" cy="99360"/>
            </a:xfrm>
            <a:custGeom>
              <a:avLst/>
              <a:gdLst/>
              <a:ahLst/>
              <a:rect l="l" t="t" r="r" b="b"/>
              <a:pathLst>
                <a:path w="380" h="422">
                  <a:moveTo>
                    <a:pt x="0" y="249"/>
                  </a:moveTo>
                  <a:lnTo>
                    <a:pt x="255" y="0"/>
                  </a:lnTo>
                  <a:lnTo>
                    <a:pt x="344" y="89"/>
                  </a:lnTo>
                  <a:lnTo>
                    <a:pt x="367" y="117"/>
                  </a:lnTo>
                  <a:lnTo>
                    <a:pt x="375" y="142"/>
                  </a:lnTo>
                  <a:lnTo>
                    <a:pt x="379" y="153"/>
                  </a:lnTo>
                  <a:lnTo>
                    <a:pt x="379" y="160"/>
                  </a:lnTo>
                  <a:lnTo>
                    <a:pt x="371" y="185"/>
                  </a:lnTo>
                  <a:lnTo>
                    <a:pt x="367" y="206"/>
                  </a:lnTo>
                  <a:lnTo>
                    <a:pt x="359" y="214"/>
                  </a:lnTo>
                  <a:lnTo>
                    <a:pt x="344" y="228"/>
                  </a:lnTo>
                  <a:lnTo>
                    <a:pt x="328" y="242"/>
                  </a:lnTo>
                  <a:lnTo>
                    <a:pt x="313" y="249"/>
                  </a:lnTo>
                  <a:lnTo>
                    <a:pt x="301" y="253"/>
                  </a:lnTo>
                  <a:lnTo>
                    <a:pt x="293" y="253"/>
                  </a:lnTo>
                  <a:lnTo>
                    <a:pt x="274" y="253"/>
                  </a:lnTo>
                  <a:lnTo>
                    <a:pt x="262" y="249"/>
                  </a:lnTo>
                  <a:lnTo>
                    <a:pt x="266" y="264"/>
                  </a:lnTo>
                  <a:lnTo>
                    <a:pt x="262" y="281"/>
                  </a:lnTo>
                  <a:lnTo>
                    <a:pt x="259" y="296"/>
                  </a:lnTo>
                  <a:lnTo>
                    <a:pt x="243" y="310"/>
                  </a:lnTo>
                  <a:lnTo>
                    <a:pt x="193" y="367"/>
                  </a:lnTo>
                  <a:lnTo>
                    <a:pt x="177" y="392"/>
                  </a:lnTo>
                  <a:lnTo>
                    <a:pt x="177" y="410"/>
                  </a:lnTo>
                  <a:lnTo>
                    <a:pt x="174" y="421"/>
                  </a:lnTo>
                  <a:lnTo>
                    <a:pt x="162" y="410"/>
                  </a:lnTo>
                  <a:lnTo>
                    <a:pt x="108" y="363"/>
                  </a:lnTo>
                  <a:lnTo>
                    <a:pt x="104" y="353"/>
                  </a:lnTo>
                  <a:lnTo>
                    <a:pt x="108" y="349"/>
                  </a:lnTo>
                  <a:lnTo>
                    <a:pt x="112" y="342"/>
                  </a:lnTo>
                  <a:lnTo>
                    <a:pt x="135" y="310"/>
                  </a:lnTo>
                  <a:lnTo>
                    <a:pt x="177" y="278"/>
                  </a:lnTo>
                  <a:lnTo>
                    <a:pt x="181" y="267"/>
                  </a:lnTo>
                  <a:lnTo>
                    <a:pt x="185" y="253"/>
                  </a:lnTo>
                  <a:lnTo>
                    <a:pt x="189" y="242"/>
                  </a:lnTo>
                  <a:lnTo>
                    <a:pt x="189" y="228"/>
                  </a:lnTo>
                  <a:lnTo>
                    <a:pt x="181" y="217"/>
                  </a:lnTo>
                  <a:lnTo>
                    <a:pt x="177" y="214"/>
                  </a:lnTo>
                  <a:lnTo>
                    <a:pt x="166" y="203"/>
                  </a:lnTo>
                  <a:lnTo>
                    <a:pt x="201" y="156"/>
                  </a:lnTo>
                  <a:lnTo>
                    <a:pt x="228" y="174"/>
                  </a:lnTo>
                  <a:lnTo>
                    <a:pt x="239" y="185"/>
                  </a:lnTo>
                  <a:lnTo>
                    <a:pt x="262" y="185"/>
                  </a:lnTo>
                  <a:lnTo>
                    <a:pt x="274" y="174"/>
                  </a:lnTo>
                  <a:lnTo>
                    <a:pt x="290" y="171"/>
                  </a:lnTo>
                  <a:lnTo>
                    <a:pt x="293" y="156"/>
                  </a:lnTo>
                  <a:lnTo>
                    <a:pt x="297" y="153"/>
                  </a:lnTo>
                  <a:lnTo>
                    <a:pt x="297" y="146"/>
                  </a:lnTo>
                  <a:lnTo>
                    <a:pt x="297" y="128"/>
                  </a:lnTo>
                  <a:lnTo>
                    <a:pt x="293" y="117"/>
                  </a:lnTo>
                  <a:lnTo>
                    <a:pt x="266" y="99"/>
                  </a:lnTo>
                  <a:lnTo>
                    <a:pt x="54" y="303"/>
                  </a:lnTo>
                  <a:lnTo>
                    <a:pt x="0" y="24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" name=""/>
            <p:cNvSpPr/>
            <p:nvPr/>
          </p:nvSpPr>
          <p:spPr>
            <a:xfrm>
              <a:off x="8532360" y="6260400"/>
              <a:ext cx="209520" cy="230400"/>
            </a:xfrm>
            <a:custGeom>
              <a:avLst/>
              <a:gdLst/>
              <a:ahLst/>
              <a:rect l="l" t="t" r="r" b="b"/>
              <a:pathLst>
                <a:path w="775" h="977">
                  <a:moveTo>
                    <a:pt x="0" y="529"/>
                  </a:moveTo>
                  <a:lnTo>
                    <a:pt x="519" y="0"/>
                  </a:lnTo>
                  <a:lnTo>
                    <a:pt x="774" y="255"/>
                  </a:lnTo>
                  <a:lnTo>
                    <a:pt x="258" y="770"/>
                  </a:lnTo>
                  <a:lnTo>
                    <a:pt x="404" y="918"/>
                  </a:lnTo>
                  <a:lnTo>
                    <a:pt x="358" y="976"/>
                  </a:lnTo>
                  <a:lnTo>
                    <a:pt x="150" y="763"/>
                  </a:lnTo>
                  <a:lnTo>
                    <a:pt x="658" y="255"/>
                  </a:lnTo>
                  <a:lnTo>
                    <a:pt x="516" y="118"/>
                  </a:lnTo>
                  <a:lnTo>
                    <a:pt x="53" y="583"/>
                  </a:lnTo>
                  <a:lnTo>
                    <a:pt x="0" y="529"/>
                  </a:lnTo>
                </a:path>
              </a:pathLst>
            </a:custGeom>
            <a:solidFill>
              <a:srgbClr val="00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" name=""/>
            <p:cNvSpPr/>
            <p:nvPr/>
          </p:nvSpPr>
          <p:spPr>
            <a:xfrm>
              <a:off x="8373600" y="6172200"/>
              <a:ext cx="272520" cy="233640"/>
            </a:xfrm>
            <a:custGeom>
              <a:avLst/>
              <a:gdLst/>
              <a:ahLst/>
              <a:rect l="l" t="t" r="r" b="b"/>
              <a:pathLst>
                <a:path w="1007" h="991">
                  <a:moveTo>
                    <a:pt x="0" y="745"/>
                  </a:moveTo>
                  <a:lnTo>
                    <a:pt x="743" y="0"/>
                  </a:lnTo>
                  <a:lnTo>
                    <a:pt x="1006" y="270"/>
                  </a:lnTo>
                  <a:lnTo>
                    <a:pt x="489" y="788"/>
                  </a:lnTo>
                  <a:lnTo>
                    <a:pt x="635" y="936"/>
                  </a:lnTo>
                  <a:lnTo>
                    <a:pt x="589" y="990"/>
                  </a:lnTo>
                  <a:lnTo>
                    <a:pt x="370" y="777"/>
                  </a:lnTo>
                  <a:lnTo>
                    <a:pt x="886" y="266"/>
                  </a:lnTo>
                  <a:lnTo>
                    <a:pt x="740" y="118"/>
                  </a:lnTo>
                  <a:lnTo>
                    <a:pt x="57" y="802"/>
                  </a:lnTo>
                  <a:lnTo>
                    <a:pt x="0" y="745"/>
                  </a:lnTo>
                </a:path>
              </a:pathLst>
            </a:custGeom>
            <a:solidFill>
              <a:srgbClr val="cc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" name=""/>
            <p:cNvSpPr/>
            <p:nvPr/>
          </p:nvSpPr>
          <p:spPr>
            <a:xfrm>
              <a:off x="8305920" y="6346080"/>
              <a:ext cx="109800" cy="91800"/>
            </a:xfrm>
            <a:custGeom>
              <a:avLst/>
              <a:gdLst/>
              <a:ahLst/>
              <a:rect l="l" t="t" r="r" b="b"/>
              <a:pathLst>
                <a:path w="406" h="390">
                  <a:moveTo>
                    <a:pt x="405" y="136"/>
                  </a:moveTo>
                  <a:lnTo>
                    <a:pt x="254" y="0"/>
                  </a:lnTo>
                  <a:lnTo>
                    <a:pt x="0" y="244"/>
                  </a:lnTo>
                  <a:lnTo>
                    <a:pt x="150" y="389"/>
                  </a:lnTo>
                  <a:lnTo>
                    <a:pt x="204" y="342"/>
                  </a:lnTo>
                  <a:lnTo>
                    <a:pt x="115" y="252"/>
                  </a:lnTo>
                  <a:lnTo>
                    <a:pt x="173" y="198"/>
                  </a:lnTo>
                  <a:lnTo>
                    <a:pt x="246" y="277"/>
                  </a:lnTo>
                  <a:lnTo>
                    <a:pt x="300" y="230"/>
                  </a:lnTo>
                  <a:lnTo>
                    <a:pt x="219" y="147"/>
                  </a:lnTo>
                  <a:lnTo>
                    <a:pt x="270" y="97"/>
                  </a:lnTo>
                  <a:lnTo>
                    <a:pt x="351" y="187"/>
                  </a:lnTo>
                  <a:lnTo>
                    <a:pt x="405" y="136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" name=""/>
            <p:cNvSpPr/>
            <p:nvPr/>
          </p:nvSpPr>
          <p:spPr>
            <a:xfrm>
              <a:off x="8482320" y="6497280"/>
              <a:ext cx="93960" cy="82440"/>
            </a:xfrm>
            <a:custGeom>
              <a:avLst/>
              <a:gdLst/>
              <a:ahLst/>
              <a:rect l="l" t="t" r="r" b="b"/>
              <a:pathLst>
                <a:path w="348" h="350">
                  <a:moveTo>
                    <a:pt x="167" y="214"/>
                  </a:moveTo>
                  <a:lnTo>
                    <a:pt x="257" y="123"/>
                  </a:lnTo>
                  <a:lnTo>
                    <a:pt x="269" y="116"/>
                  </a:lnTo>
                  <a:lnTo>
                    <a:pt x="272" y="105"/>
                  </a:lnTo>
                  <a:lnTo>
                    <a:pt x="269" y="98"/>
                  </a:lnTo>
                  <a:lnTo>
                    <a:pt x="272" y="87"/>
                  </a:lnTo>
                  <a:lnTo>
                    <a:pt x="265" y="87"/>
                  </a:lnTo>
                  <a:lnTo>
                    <a:pt x="249" y="83"/>
                  </a:lnTo>
                  <a:lnTo>
                    <a:pt x="245" y="79"/>
                  </a:lnTo>
                  <a:lnTo>
                    <a:pt x="241" y="76"/>
                  </a:lnTo>
                  <a:lnTo>
                    <a:pt x="226" y="76"/>
                  </a:lnTo>
                  <a:lnTo>
                    <a:pt x="222" y="79"/>
                  </a:lnTo>
                  <a:lnTo>
                    <a:pt x="214" y="87"/>
                  </a:lnTo>
                  <a:lnTo>
                    <a:pt x="93" y="214"/>
                  </a:lnTo>
                  <a:lnTo>
                    <a:pt x="77" y="221"/>
                  </a:lnTo>
                  <a:lnTo>
                    <a:pt x="77" y="229"/>
                  </a:lnTo>
                  <a:lnTo>
                    <a:pt x="74" y="232"/>
                  </a:lnTo>
                  <a:lnTo>
                    <a:pt x="74" y="250"/>
                  </a:lnTo>
                  <a:lnTo>
                    <a:pt x="81" y="258"/>
                  </a:lnTo>
                  <a:lnTo>
                    <a:pt x="93" y="265"/>
                  </a:lnTo>
                  <a:lnTo>
                    <a:pt x="105" y="269"/>
                  </a:lnTo>
                  <a:lnTo>
                    <a:pt x="113" y="269"/>
                  </a:lnTo>
                  <a:lnTo>
                    <a:pt x="120" y="261"/>
                  </a:lnTo>
                  <a:lnTo>
                    <a:pt x="124" y="258"/>
                  </a:lnTo>
                  <a:lnTo>
                    <a:pt x="128" y="254"/>
                  </a:lnTo>
                  <a:lnTo>
                    <a:pt x="167" y="214"/>
                  </a:lnTo>
                  <a:lnTo>
                    <a:pt x="226" y="272"/>
                  </a:lnTo>
                  <a:lnTo>
                    <a:pt x="206" y="294"/>
                  </a:lnTo>
                  <a:lnTo>
                    <a:pt x="179" y="319"/>
                  </a:lnTo>
                  <a:lnTo>
                    <a:pt x="152" y="330"/>
                  </a:lnTo>
                  <a:lnTo>
                    <a:pt x="132" y="349"/>
                  </a:lnTo>
                  <a:lnTo>
                    <a:pt x="113" y="345"/>
                  </a:lnTo>
                  <a:lnTo>
                    <a:pt x="81" y="341"/>
                  </a:lnTo>
                  <a:lnTo>
                    <a:pt x="70" y="327"/>
                  </a:lnTo>
                  <a:lnTo>
                    <a:pt x="58" y="316"/>
                  </a:lnTo>
                  <a:lnTo>
                    <a:pt x="38" y="301"/>
                  </a:lnTo>
                  <a:lnTo>
                    <a:pt x="19" y="287"/>
                  </a:lnTo>
                  <a:lnTo>
                    <a:pt x="7" y="272"/>
                  </a:lnTo>
                  <a:lnTo>
                    <a:pt x="3" y="254"/>
                  </a:lnTo>
                  <a:lnTo>
                    <a:pt x="0" y="232"/>
                  </a:lnTo>
                  <a:lnTo>
                    <a:pt x="0" y="214"/>
                  </a:lnTo>
                  <a:lnTo>
                    <a:pt x="3" y="203"/>
                  </a:lnTo>
                  <a:lnTo>
                    <a:pt x="11" y="185"/>
                  </a:lnTo>
                  <a:lnTo>
                    <a:pt x="23" y="156"/>
                  </a:lnTo>
                  <a:lnTo>
                    <a:pt x="167" y="18"/>
                  </a:lnTo>
                  <a:lnTo>
                    <a:pt x="187" y="3"/>
                  </a:lnTo>
                  <a:lnTo>
                    <a:pt x="206" y="3"/>
                  </a:lnTo>
                  <a:lnTo>
                    <a:pt x="226" y="0"/>
                  </a:lnTo>
                  <a:lnTo>
                    <a:pt x="241" y="0"/>
                  </a:lnTo>
                  <a:lnTo>
                    <a:pt x="253" y="3"/>
                  </a:lnTo>
                  <a:lnTo>
                    <a:pt x="272" y="3"/>
                  </a:lnTo>
                  <a:lnTo>
                    <a:pt x="292" y="18"/>
                  </a:lnTo>
                  <a:lnTo>
                    <a:pt x="304" y="36"/>
                  </a:lnTo>
                  <a:lnTo>
                    <a:pt x="308" y="39"/>
                  </a:lnTo>
                  <a:lnTo>
                    <a:pt x="323" y="54"/>
                  </a:lnTo>
                  <a:lnTo>
                    <a:pt x="335" y="65"/>
                  </a:lnTo>
                  <a:lnTo>
                    <a:pt x="343" y="76"/>
                  </a:lnTo>
                  <a:lnTo>
                    <a:pt x="347" y="94"/>
                  </a:lnTo>
                  <a:lnTo>
                    <a:pt x="347" y="112"/>
                  </a:lnTo>
                  <a:lnTo>
                    <a:pt x="347" y="127"/>
                  </a:lnTo>
                  <a:lnTo>
                    <a:pt x="339" y="145"/>
                  </a:lnTo>
                  <a:lnTo>
                    <a:pt x="335" y="156"/>
                  </a:lnTo>
                  <a:lnTo>
                    <a:pt x="323" y="178"/>
                  </a:lnTo>
                  <a:lnTo>
                    <a:pt x="226" y="272"/>
                  </a:lnTo>
                  <a:lnTo>
                    <a:pt x="167" y="214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46" name=""/>
          <p:cNvSpPr/>
          <p:nvPr/>
        </p:nvSpPr>
        <p:spPr>
          <a:xfrm>
            <a:off x="229320" y="6209280"/>
            <a:ext cx="379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19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PlaceHolder 1"/>
          <p:cNvSpPr>
            <a:spLocks noGrp="1"/>
          </p:cNvSpPr>
          <p:nvPr>
            <p:ph type="title"/>
          </p:nvPr>
        </p:nvSpPr>
        <p:spPr>
          <a:xfrm>
            <a:off x="914040" y="456840"/>
            <a:ext cx="80010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ISO Should Do More Rigorous Market Power Analysis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248" name="PlaceHolder 2"/>
          <p:cNvSpPr>
            <a:spLocks noGrp="1"/>
          </p:cNvSpPr>
          <p:nvPr>
            <p:ph/>
          </p:nvPr>
        </p:nvSpPr>
        <p:spPr>
          <a:xfrm>
            <a:off x="761760" y="1828440"/>
            <a:ext cx="7924680" cy="4267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The Market Analysis Unit report and the UC Energy Institute Report wrongly uses pricing above short term marginal cost to conclude that there is market power  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Some market power analysis failed to take into consideration changes in supply and demand like the decrease in hydro generation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To distinguish market power from scarcity, FERC should instruct the ISO to use rigorous analytical measures to determine market power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Under such measures Enron does not have market power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PlaceHolder 1"/>
          <p:cNvSpPr>
            <a:spLocks noGrp="1"/>
          </p:cNvSpPr>
          <p:nvPr>
            <p:ph type="title"/>
          </p:nvPr>
        </p:nvSpPr>
        <p:spPr>
          <a:xfrm>
            <a:off x="1371240" y="609120"/>
            <a:ext cx="75438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Market Power or Scarcity Rents?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250" name="PlaceHolder 2"/>
          <p:cNvSpPr>
            <a:spLocks noGrp="1"/>
          </p:cNvSpPr>
          <p:nvPr>
            <p:ph/>
          </p:nvPr>
        </p:nvSpPr>
        <p:spPr>
          <a:xfrm>
            <a:off x="1371240" y="1981080"/>
            <a:ext cx="70866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Aft>
                <a:spcPts val="2999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At points of scarcity (e.g., at Stage 2 when you’re getting low on reserves and you’re cutting load) marginal cost is no longer a reasonable price. 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2999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Rather when you reach scarcity you should price scarcity rents at the value of energy (e.g., $1,500 as illustrated in the interruptible market)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PlaceHolder 1"/>
          <p:cNvSpPr>
            <a:spLocks noGrp="1"/>
          </p:cNvSpPr>
          <p:nvPr>
            <p:ph type="title"/>
          </p:nvPr>
        </p:nvSpPr>
        <p:spPr>
          <a:xfrm>
            <a:off x="914040" y="609120"/>
            <a:ext cx="80010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To Investigate the Source of High Prices FERC Should Review: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252" name="PlaceHolder 2"/>
          <p:cNvSpPr>
            <a:spLocks noGrp="1"/>
          </p:cNvSpPr>
          <p:nvPr>
            <p:ph/>
          </p:nvPr>
        </p:nvSpPr>
        <p:spPr>
          <a:xfrm>
            <a:off x="1371240" y="1752120"/>
            <a:ext cx="7543800" cy="4343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High gas prices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Below normal Hydro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Lack of NOx credits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Planned Outages and Forced Outages in June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High demand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Real Capacity Margins in Western Markets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Relationship between Wholesale Market Design and Retail Market Design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Relationship between California Market and Other Western Markets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PlaceHolder 1"/>
          <p:cNvSpPr>
            <a:spLocks noGrp="1"/>
          </p:cNvSpPr>
          <p:nvPr>
            <p:ph type="title"/>
          </p:nvPr>
        </p:nvSpPr>
        <p:spPr>
          <a:xfrm>
            <a:off x="1371240" y="609120"/>
            <a:ext cx="75438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To Investigate the Source of High Prices FERC Should Review (Continued)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254" name="PlaceHolder 2"/>
          <p:cNvSpPr>
            <a:spLocks noGrp="1"/>
          </p:cNvSpPr>
          <p:nvPr>
            <p:ph/>
          </p:nvPr>
        </p:nvSpPr>
        <p:spPr>
          <a:xfrm>
            <a:off x="137124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Were any generation plants off-line due to unplanned maintenance during Summer 2000? 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Were other Western power markets prices higher (year-on-year)?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What options did SDG&amp;E have to "hedge" its retail rates?  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What were prices in the CAL PX block forward market on Jan 15, 2000 and May 15, 2000?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FERC and the  ISO should consider the regional impacts of any price caps implemented in California, such as prices not corresponding to flows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4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PlaceHolder 1"/>
          <p:cNvSpPr>
            <a:spLocks noGrp="1"/>
          </p:cNvSpPr>
          <p:nvPr>
            <p:ph type="title"/>
          </p:nvPr>
        </p:nvSpPr>
        <p:spPr>
          <a:xfrm>
            <a:off x="11430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We Do Not Have All the Answers.  Why?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256" name="PlaceHolder 2"/>
          <p:cNvSpPr>
            <a:spLocks noGrp="1"/>
          </p:cNvSpPr>
          <p:nvPr>
            <p:ph/>
          </p:nvPr>
        </p:nvSpPr>
        <p:spPr>
          <a:xfrm>
            <a:off x="1371240" y="1981080"/>
            <a:ext cx="70866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Aft>
                <a:spcPts val="2999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ISO and PX have a monopoly on data.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2999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ISO and PX have monopoly on analysis of market power.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2999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Transparent markets are preferable to opaque markets.  Transparency requires data release.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2999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Open up the books for all to see.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PlaceHolder 1"/>
          <p:cNvSpPr>
            <a:spLocks noGrp="1"/>
          </p:cNvSpPr>
          <p:nvPr>
            <p:ph type="title"/>
          </p:nvPr>
        </p:nvSpPr>
        <p:spPr>
          <a:xfrm>
            <a:off x="914040" y="2514240"/>
            <a:ext cx="762012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Status of Data Release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</p:spTree>
  </p:cSld>
</p:sld>
</file>

<file path=ppt/slides/slide4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8" name=""/>
          <p:cNvGraphicFramePr/>
          <p:nvPr/>
        </p:nvGraphicFramePr>
        <p:xfrm>
          <a:off x="533520" y="914400"/>
          <a:ext cx="8078760" cy="50306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5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914400"/>
                    <a:ext cx="8078760" cy="5030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0" name=""/>
          <p:cNvGraphicFramePr/>
          <p:nvPr/>
        </p:nvGraphicFramePr>
        <p:xfrm>
          <a:off x="609480" y="1143000"/>
          <a:ext cx="7821720" cy="31924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6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09480" y="1143000"/>
                    <a:ext cx="7821720" cy="3192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2" name=""/>
          <p:cNvGraphicFramePr/>
          <p:nvPr/>
        </p:nvGraphicFramePr>
        <p:xfrm>
          <a:off x="1076400" y="1400040"/>
          <a:ext cx="6993000" cy="40579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6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76400" y="1400040"/>
                    <a:ext cx="6993000" cy="4057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85440" y="456840"/>
            <a:ext cx="8001000" cy="4267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Western Supply and Demand Fundamentals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41" name=""/>
          <p:cNvSpPr/>
          <p:nvPr/>
        </p:nvSpPr>
        <p:spPr>
          <a:xfrm>
            <a:off x="8686800" y="659772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-3-</a:t>
            </a:r>
            <a:endParaRPr b="0" lang="en-US" sz="11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4" name=""/>
          <p:cNvGraphicFramePr/>
          <p:nvPr/>
        </p:nvGraphicFramePr>
        <p:xfrm>
          <a:off x="1076400" y="2076480"/>
          <a:ext cx="6993000" cy="27050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6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76400" y="2076480"/>
                    <a:ext cx="6993000" cy="2705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6" name=""/>
          <p:cNvGraphicFramePr/>
          <p:nvPr/>
        </p:nvGraphicFramePr>
        <p:xfrm>
          <a:off x="1057320" y="1238400"/>
          <a:ext cx="7031160" cy="4383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6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57320" y="1238400"/>
                    <a:ext cx="7031160" cy="4383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8" name=""/>
          <p:cNvGraphicFramePr/>
          <p:nvPr/>
        </p:nvGraphicFramePr>
        <p:xfrm>
          <a:off x="1057320" y="1832040"/>
          <a:ext cx="7031160" cy="31924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6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57320" y="1832040"/>
                    <a:ext cx="7031160" cy="3192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2" name=""/>
          <p:cNvGraphicFramePr/>
          <p:nvPr/>
        </p:nvGraphicFramePr>
        <p:xfrm>
          <a:off x="228600" y="990720"/>
          <a:ext cx="8674200" cy="53974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990720"/>
                    <a:ext cx="8674200" cy="5397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pSp>
        <p:nvGrpSpPr>
          <p:cNvPr id="44" name=""/>
          <p:cNvGrpSpPr/>
          <p:nvPr/>
        </p:nvGrpSpPr>
        <p:grpSpPr>
          <a:xfrm>
            <a:off x="8381880" y="6248520"/>
            <a:ext cx="533520" cy="463320"/>
            <a:chOff x="8381880" y="6248520"/>
            <a:chExt cx="533520" cy="463320"/>
          </a:xfrm>
        </p:grpSpPr>
        <p:sp>
          <p:nvSpPr>
            <p:cNvPr id="45" name=""/>
            <p:cNvSpPr/>
            <p:nvPr/>
          </p:nvSpPr>
          <p:spPr>
            <a:xfrm>
              <a:off x="8604000" y="6417360"/>
              <a:ext cx="311400" cy="294480"/>
            </a:xfrm>
            <a:custGeom>
              <a:avLst/>
              <a:gdLst/>
              <a:ahLst/>
              <a:rect l="l" t="t" r="r" b="b"/>
              <a:pathLst>
                <a:path w="1150" h="1250">
                  <a:moveTo>
                    <a:pt x="370" y="529"/>
                  </a:moveTo>
                  <a:lnTo>
                    <a:pt x="882" y="0"/>
                  </a:lnTo>
                  <a:lnTo>
                    <a:pt x="1149" y="259"/>
                  </a:lnTo>
                  <a:lnTo>
                    <a:pt x="169" y="1249"/>
                  </a:lnTo>
                  <a:lnTo>
                    <a:pt x="107" y="1187"/>
                  </a:lnTo>
                  <a:lnTo>
                    <a:pt x="181" y="997"/>
                  </a:lnTo>
                  <a:lnTo>
                    <a:pt x="57" y="1137"/>
                  </a:lnTo>
                  <a:lnTo>
                    <a:pt x="0" y="1079"/>
                  </a:lnTo>
                  <a:lnTo>
                    <a:pt x="254" y="817"/>
                  </a:lnTo>
                  <a:lnTo>
                    <a:pt x="320" y="881"/>
                  </a:lnTo>
                  <a:lnTo>
                    <a:pt x="239" y="1047"/>
                  </a:lnTo>
                  <a:lnTo>
                    <a:pt x="1033" y="259"/>
                  </a:lnTo>
                  <a:lnTo>
                    <a:pt x="894" y="118"/>
                  </a:lnTo>
                  <a:lnTo>
                    <a:pt x="427" y="586"/>
                  </a:lnTo>
                  <a:lnTo>
                    <a:pt x="370" y="52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8435160" y="6468840"/>
              <a:ext cx="116640" cy="96840"/>
            </a:xfrm>
            <a:custGeom>
              <a:avLst/>
              <a:gdLst/>
              <a:ahLst/>
              <a:rect l="l" t="t" r="r" b="b"/>
              <a:pathLst>
                <a:path w="432" h="412">
                  <a:moveTo>
                    <a:pt x="431" y="157"/>
                  </a:moveTo>
                  <a:lnTo>
                    <a:pt x="174" y="411"/>
                  </a:lnTo>
                  <a:lnTo>
                    <a:pt x="120" y="357"/>
                  </a:lnTo>
                  <a:lnTo>
                    <a:pt x="194" y="178"/>
                  </a:lnTo>
                  <a:lnTo>
                    <a:pt x="58" y="314"/>
                  </a:lnTo>
                  <a:lnTo>
                    <a:pt x="0" y="257"/>
                  </a:lnTo>
                  <a:lnTo>
                    <a:pt x="267" y="0"/>
                  </a:lnTo>
                  <a:lnTo>
                    <a:pt x="326" y="57"/>
                  </a:lnTo>
                  <a:lnTo>
                    <a:pt x="248" y="239"/>
                  </a:lnTo>
                  <a:lnTo>
                    <a:pt x="372" y="100"/>
                  </a:lnTo>
                  <a:lnTo>
                    <a:pt x="431" y="157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8495280" y="6518160"/>
              <a:ext cx="102600" cy="99360"/>
            </a:xfrm>
            <a:custGeom>
              <a:avLst/>
              <a:gdLst/>
              <a:ahLst/>
              <a:rect l="l" t="t" r="r" b="b"/>
              <a:pathLst>
                <a:path w="380" h="422">
                  <a:moveTo>
                    <a:pt x="0" y="249"/>
                  </a:moveTo>
                  <a:lnTo>
                    <a:pt x="255" y="0"/>
                  </a:lnTo>
                  <a:lnTo>
                    <a:pt x="344" y="89"/>
                  </a:lnTo>
                  <a:lnTo>
                    <a:pt x="367" y="117"/>
                  </a:lnTo>
                  <a:lnTo>
                    <a:pt x="375" y="142"/>
                  </a:lnTo>
                  <a:lnTo>
                    <a:pt x="379" y="153"/>
                  </a:lnTo>
                  <a:lnTo>
                    <a:pt x="379" y="160"/>
                  </a:lnTo>
                  <a:lnTo>
                    <a:pt x="371" y="185"/>
                  </a:lnTo>
                  <a:lnTo>
                    <a:pt x="367" y="206"/>
                  </a:lnTo>
                  <a:lnTo>
                    <a:pt x="359" y="214"/>
                  </a:lnTo>
                  <a:lnTo>
                    <a:pt x="344" y="228"/>
                  </a:lnTo>
                  <a:lnTo>
                    <a:pt x="328" y="242"/>
                  </a:lnTo>
                  <a:lnTo>
                    <a:pt x="313" y="249"/>
                  </a:lnTo>
                  <a:lnTo>
                    <a:pt x="301" y="253"/>
                  </a:lnTo>
                  <a:lnTo>
                    <a:pt x="293" y="253"/>
                  </a:lnTo>
                  <a:lnTo>
                    <a:pt x="274" y="253"/>
                  </a:lnTo>
                  <a:lnTo>
                    <a:pt x="262" y="249"/>
                  </a:lnTo>
                  <a:lnTo>
                    <a:pt x="266" y="264"/>
                  </a:lnTo>
                  <a:lnTo>
                    <a:pt x="262" y="281"/>
                  </a:lnTo>
                  <a:lnTo>
                    <a:pt x="259" y="296"/>
                  </a:lnTo>
                  <a:lnTo>
                    <a:pt x="243" y="310"/>
                  </a:lnTo>
                  <a:lnTo>
                    <a:pt x="193" y="367"/>
                  </a:lnTo>
                  <a:lnTo>
                    <a:pt x="177" y="392"/>
                  </a:lnTo>
                  <a:lnTo>
                    <a:pt x="177" y="410"/>
                  </a:lnTo>
                  <a:lnTo>
                    <a:pt x="174" y="421"/>
                  </a:lnTo>
                  <a:lnTo>
                    <a:pt x="162" y="410"/>
                  </a:lnTo>
                  <a:lnTo>
                    <a:pt x="108" y="363"/>
                  </a:lnTo>
                  <a:lnTo>
                    <a:pt x="104" y="353"/>
                  </a:lnTo>
                  <a:lnTo>
                    <a:pt x="108" y="349"/>
                  </a:lnTo>
                  <a:lnTo>
                    <a:pt x="112" y="342"/>
                  </a:lnTo>
                  <a:lnTo>
                    <a:pt x="135" y="310"/>
                  </a:lnTo>
                  <a:lnTo>
                    <a:pt x="177" y="278"/>
                  </a:lnTo>
                  <a:lnTo>
                    <a:pt x="181" y="267"/>
                  </a:lnTo>
                  <a:lnTo>
                    <a:pt x="185" y="253"/>
                  </a:lnTo>
                  <a:lnTo>
                    <a:pt x="189" y="242"/>
                  </a:lnTo>
                  <a:lnTo>
                    <a:pt x="189" y="228"/>
                  </a:lnTo>
                  <a:lnTo>
                    <a:pt x="181" y="217"/>
                  </a:lnTo>
                  <a:lnTo>
                    <a:pt x="177" y="214"/>
                  </a:lnTo>
                  <a:lnTo>
                    <a:pt x="166" y="203"/>
                  </a:lnTo>
                  <a:lnTo>
                    <a:pt x="201" y="156"/>
                  </a:lnTo>
                  <a:lnTo>
                    <a:pt x="228" y="174"/>
                  </a:lnTo>
                  <a:lnTo>
                    <a:pt x="239" y="185"/>
                  </a:lnTo>
                  <a:lnTo>
                    <a:pt x="262" y="185"/>
                  </a:lnTo>
                  <a:lnTo>
                    <a:pt x="274" y="174"/>
                  </a:lnTo>
                  <a:lnTo>
                    <a:pt x="290" y="171"/>
                  </a:lnTo>
                  <a:lnTo>
                    <a:pt x="293" y="156"/>
                  </a:lnTo>
                  <a:lnTo>
                    <a:pt x="297" y="153"/>
                  </a:lnTo>
                  <a:lnTo>
                    <a:pt x="297" y="146"/>
                  </a:lnTo>
                  <a:lnTo>
                    <a:pt x="297" y="128"/>
                  </a:lnTo>
                  <a:lnTo>
                    <a:pt x="293" y="117"/>
                  </a:lnTo>
                  <a:lnTo>
                    <a:pt x="266" y="99"/>
                  </a:lnTo>
                  <a:lnTo>
                    <a:pt x="54" y="303"/>
                  </a:lnTo>
                  <a:lnTo>
                    <a:pt x="0" y="24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8608320" y="6336360"/>
              <a:ext cx="209880" cy="230040"/>
            </a:xfrm>
            <a:custGeom>
              <a:avLst/>
              <a:gdLst/>
              <a:ahLst/>
              <a:rect l="l" t="t" r="r" b="b"/>
              <a:pathLst>
                <a:path w="775" h="977">
                  <a:moveTo>
                    <a:pt x="0" y="529"/>
                  </a:moveTo>
                  <a:lnTo>
                    <a:pt x="519" y="0"/>
                  </a:lnTo>
                  <a:lnTo>
                    <a:pt x="774" y="255"/>
                  </a:lnTo>
                  <a:lnTo>
                    <a:pt x="258" y="770"/>
                  </a:lnTo>
                  <a:lnTo>
                    <a:pt x="404" y="918"/>
                  </a:lnTo>
                  <a:lnTo>
                    <a:pt x="358" y="976"/>
                  </a:lnTo>
                  <a:lnTo>
                    <a:pt x="150" y="763"/>
                  </a:lnTo>
                  <a:lnTo>
                    <a:pt x="658" y="255"/>
                  </a:lnTo>
                  <a:lnTo>
                    <a:pt x="516" y="118"/>
                  </a:lnTo>
                  <a:lnTo>
                    <a:pt x="53" y="583"/>
                  </a:lnTo>
                  <a:lnTo>
                    <a:pt x="0" y="529"/>
                  </a:lnTo>
                </a:path>
              </a:pathLst>
            </a:custGeom>
            <a:solidFill>
              <a:srgbClr val="00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8449560" y="6248520"/>
              <a:ext cx="272520" cy="233280"/>
            </a:xfrm>
            <a:custGeom>
              <a:avLst/>
              <a:gdLst/>
              <a:ahLst/>
              <a:rect l="l" t="t" r="r" b="b"/>
              <a:pathLst>
                <a:path w="1007" h="991">
                  <a:moveTo>
                    <a:pt x="0" y="745"/>
                  </a:moveTo>
                  <a:lnTo>
                    <a:pt x="743" y="0"/>
                  </a:lnTo>
                  <a:lnTo>
                    <a:pt x="1006" y="270"/>
                  </a:lnTo>
                  <a:lnTo>
                    <a:pt x="489" y="788"/>
                  </a:lnTo>
                  <a:lnTo>
                    <a:pt x="635" y="936"/>
                  </a:lnTo>
                  <a:lnTo>
                    <a:pt x="589" y="990"/>
                  </a:lnTo>
                  <a:lnTo>
                    <a:pt x="370" y="777"/>
                  </a:lnTo>
                  <a:lnTo>
                    <a:pt x="886" y="266"/>
                  </a:lnTo>
                  <a:lnTo>
                    <a:pt x="740" y="118"/>
                  </a:lnTo>
                  <a:lnTo>
                    <a:pt x="57" y="802"/>
                  </a:lnTo>
                  <a:lnTo>
                    <a:pt x="0" y="745"/>
                  </a:lnTo>
                </a:path>
              </a:pathLst>
            </a:custGeom>
            <a:solidFill>
              <a:srgbClr val="cc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8381880" y="6422400"/>
              <a:ext cx="109800" cy="91800"/>
            </a:xfrm>
            <a:custGeom>
              <a:avLst/>
              <a:gdLst/>
              <a:ahLst/>
              <a:rect l="l" t="t" r="r" b="b"/>
              <a:pathLst>
                <a:path w="406" h="390">
                  <a:moveTo>
                    <a:pt x="405" y="136"/>
                  </a:moveTo>
                  <a:lnTo>
                    <a:pt x="254" y="0"/>
                  </a:lnTo>
                  <a:lnTo>
                    <a:pt x="0" y="244"/>
                  </a:lnTo>
                  <a:lnTo>
                    <a:pt x="150" y="389"/>
                  </a:lnTo>
                  <a:lnTo>
                    <a:pt x="204" y="342"/>
                  </a:lnTo>
                  <a:lnTo>
                    <a:pt x="115" y="252"/>
                  </a:lnTo>
                  <a:lnTo>
                    <a:pt x="173" y="198"/>
                  </a:lnTo>
                  <a:lnTo>
                    <a:pt x="246" y="277"/>
                  </a:lnTo>
                  <a:lnTo>
                    <a:pt x="300" y="230"/>
                  </a:lnTo>
                  <a:lnTo>
                    <a:pt x="219" y="147"/>
                  </a:lnTo>
                  <a:lnTo>
                    <a:pt x="270" y="97"/>
                  </a:lnTo>
                  <a:lnTo>
                    <a:pt x="351" y="187"/>
                  </a:lnTo>
                  <a:lnTo>
                    <a:pt x="405" y="136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8558280" y="6573240"/>
              <a:ext cx="93960" cy="82440"/>
            </a:xfrm>
            <a:custGeom>
              <a:avLst/>
              <a:gdLst/>
              <a:ahLst/>
              <a:rect l="l" t="t" r="r" b="b"/>
              <a:pathLst>
                <a:path w="348" h="350">
                  <a:moveTo>
                    <a:pt x="167" y="214"/>
                  </a:moveTo>
                  <a:lnTo>
                    <a:pt x="257" y="123"/>
                  </a:lnTo>
                  <a:lnTo>
                    <a:pt x="269" y="116"/>
                  </a:lnTo>
                  <a:lnTo>
                    <a:pt x="272" y="105"/>
                  </a:lnTo>
                  <a:lnTo>
                    <a:pt x="269" y="98"/>
                  </a:lnTo>
                  <a:lnTo>
                    <a:pt x="272" y="87"/>
                  </a:lnTo>
                  <a:lnTo>
                    <a:pt x="265" y="87"/>
                  </a:lnTo>
                  <a:lnTo>
                    <a:pt x="249" y="83"/>
                  </a:lnTo>
                  <a:lnTo>
                    <a:pt x="245" y="79"/>
                  </a:lnTo>
                  <a:lnTo>
                    <a:pt x="241" y="76"/>
                  </a:lnTo>
                  <a:lnTo>
                    <a:pt x="226" y="76"/>
                  </a:lnTo>
                  <a:lnTo>
                    <a:pt x="222" y="79"/>
                  </a:lnTo>
                  <a:lnTo>
                    <a:pt x="214" y="87"/>
                  </a:lnTo>
                  <a:lnTo>
                    <a:pt x="93" y="214"/>
                  </a:lnTo>
                  <a:lnTo>
                    <a:pt x="77" y="221"/>
                  </a:lnTo>
                  <a:lnTo>
                    <a:pt x="77" y="229"/>
                  </a:lnTo>
                  <a:lnTo>
                    <a:pt x="74" y="232"/>
                  </a:lnTo>
                  <a:lnTo>
                    <a:pt x="74" y="250"/>
                  </a:lnTo>
                  <a:lnTo>
                    <a:pt x="81" y="258"/>
                  </a:lnTo>
                  <a:lnTo>
                    <a:pt x="93" y="265"/>
                  </a:lnTo>
                  <a:lnTo>
                    <a:pt x="105" y="269"/>
                  </a:lnTo>
                  <a:lnTo>
                    <a:pt x="113" y="269"/>
                  </a:lnTo>
                  <a:lnTo>
                    <a:pt x="120" y="261"/>
                  </a:lnTo>
                  <a:lnTo>
                    <a:pt x="124" y="258"/>
                  </a:lnTo>
                  <a:lnTo>
                    <a:pt x="128" y="254"/>
                  </a:lnTo>
                  <a:lnTo>
                    <a:pt x="167" y="214"/>
                  </a:lnTo>
                  <a:lnTo>
                    <a:pt x="226" y="272"/>
                  </a:lnTo>
                  <a:lnTo>
                    <a:pt x="206" y="294"/>
                  </a:lnTo>
                  <a:lnTo>
                    <a:pt x="179" y="319"/>
                  </a:lnTo>
                  <a:lnTo>
                    <a:pt x="152" y="330"/>
                  </a:lnTo>
                  <a:lnTo>
                    <a:pt x="132" y="349"/>
                  </a:lnTo>
                  <a:lnTo>
                    <a:pt x="113" y="345"/>
                  </a:lnTo>
                  <a:lnTo>
                    <a:pt x="81" y="341"/>
                  </a:lnTo>
                  <a:lnTo>
                    <a:pt x="70" y="327"/>
                  </a:lnTo>
                  <a:lnTo>
                    <a:pt x="58" y="316"/>
                  </a:lnTo>
                  <a:lnTo>
                    <a:pt x="38" y="301"/>
                  </a:lnTo>
                  <a:lnTo>
                    <a:pt x="19" y="287"/>
                  </a:lnTo>
                  <a:lnTo>
                    <a:pt x="7" y="272"/>
                  </a:lnTo>
                  <a:lnTo>
                    <a:pt x="3" y="254"/>
                  </a:lnTo>
                  <a:lnTo>
                    <a:pt x="0" y="232"/>
                  </a:lnTo>
                  <a:lnTo>
                    <a:pt x="0" y="214"/>
                  </a:lnTo>
                  <a:lnTo>
                    <a:pt x="3" y="203"/>
                  </a:lnTo>
                  <a:lnTo>
                    <a:pt x="11" y="185"/>
                  </a:lnTo>
                  <a:lnTo>
                    <a:pt x="23" y="156"/>
                  </a:lnTo>
                  <a:lnTo>
                    <a:pt x="167" y="18"/>
                  </a:lnTo>
                  <a:lnTo>
                    <a:pt x="187" y="3"/>
                  </a:lnTo>
                  <a:lnTo>
                    <a:pt x="206" y="3"/>
                  </a:lnTo>
                  <a:lnTo>
                    <a:pt x="226" y="0"/>
                  </a:lnTo>
                  <a:lnTo>
                    <a:pt x="241" y="0"/>
                  </a:lnTo>
                  <a:lnTo>
                    <a:pt x="253" y="3"/>
                  </a:lnTo>
                  <a:lnTo>
                    <a:pt x="272" y="3"/>
                  </a:lnTo>
                  <a:lnTo>
                    <a:pt x="292" y="18"/>
                  </a:lnTo>
                  <a:lnTo>
                    <a:pt x="304" y="36"/>
                  </a:lnTo>
                  <a:lnTo>
                    <a:pt x="308" y="39"/>
                  </a:lnTo>
                  <a:lnTo>
                    <a:pt x="323" y="54"/>
                  </a:lnTo>
                  <a:lnTo>
                    <a:pt x="335" y="65"/>
                  </a:lnTo>
                  <a:lnTo>
                    <a:pt x="343" y="76"/>
                  </a:lnTo>
                  <a:lnTo>
                    <a:pt x="347" y="94"/>
                  </a:lnTo>
                  <a:lnTo>
                    <a:pt x="347" y="112"/>
                  </a:lnTo>
                  <a:lnTo>
                    <a:pt x="347" y="127"/>
                  </a:lnTo>
                  <a:lnTo>
                    <a:pt x="339" y="145"/>
                  </a:lnTo>
                  <a:lnTo>
                    <a:pt x="335" y="156"/>
                  </a:lnTo>
                  <a:lnTo>
                    <a:pt x="323" y="178"/>
                  </a:lnTo>
                  <a:lnTo>
                    <a:pt x="226" y="272"/>
                  </a:lnTo>
                  <a:lnTo>
                    <a:pt x="167" y="214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2" name=""/>
          <p:cNvSpPr/>
          <p:nvPr/>
        </p:nvSpPr>
        <p:spPr>
          <a:xfrm>
            <a:off x="3386880" y="494280"/>
            <a:ext cx="2906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WSCC Loads (GW)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784440" y="989640"/>
            <a:ext cx="7770600" cy="38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18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9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California is not an island and cannot develop a self-contained solution.</a:t>
            </a:r>
            <a:endParaRPr b="0" lang="en-US" sz="19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279360" y="6209280"/>
            <a:ext cx="279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5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"/>
          <p:cNvGraphicFramePr/>
          <p:nvPr/>
        </p:nvGraphicFramePr>
        <p:xfrm>
          <a:off x="304920" y="228600"/>
          <a:ext cx="8458200" cy="60148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228600"/>
                    <a:ext cx="8458200" cy="6014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7" name=""/>
          <p:cNvSpPr/>
          <p:nvPr/>
        </p:nvSpPr>
        <p:spPr>
          <a:xfrm>
            <a:off x="8686800" y="659448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-11-</a:t>
            </a:r>
            <a:endParaRPr b="0" lang="en-US" sz="11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762120" y="6095880"/>
            <a:ext cx="76960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9999"/>
                </a:solidFill>
                <a:effectLst/>
                <a:uFillTx/>
                <a:latin typeface="Times New Roman"/>
              </a:rPr>
              <a:t>Base data from WSCC.  Adjustments made by Enron based on verifiable data inaccuracies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rPr>
              <a:t>.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9" name=""/>
          <p:cNvGraphicFramePr/>
          <p:nvPr/>
        </p:nvGraphicFramePr>
        <p:xfrm>
          <a:off x="457200" y="457200"/>
          <a:ext cx="8001000" cy="61945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6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457200"/>
                    <a:ext cx="8001000" cy="6194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1" name=""/>
          <p:cNvSpPr/>
          <p:nvPr/>
        </p:nvSpPr>
        <p:spPr>
          <a:xfrm>
            <a:off x="8686800" y="659772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-4-</a:t>
            </a:r>
            <a:endParaRPr b="0" lang="en-US" sz="11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2" name=""/>
          <p:cNvGraphicFramePr/>
          <p:nvPr/>
        </p:nvGraphicFramePr>
        <p:xfrm>
          <a:off x="790560" y="461880"/>
          <a:ext cx="7564320" cy="5935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6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90560" y="461880"/>
                    <a:ext cx="7564320" cy="5935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4" name=""/>
          <p:cNvSpPr/>
          <p:nvPr/>
        </p:nvSpPr>
        <p:spPr>
          <a:xfrm>
            <a:off x="8686800" y="659772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-5-</a:t>
            </a:r>
            <a:endParaRPr b="0" lang="en-US" sz="11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2317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2000-08-18T18:46:27Z</dcterms:created>
  <dc:creator>mary</dc:creator>
  <dc:description/>
  <dc:language>en-US</dc:language>
  <cp:lastModifiedBy>tbelden</cp:lastModifiedBy>
  <cp:lastPrinted>2000-08-25T12:43:16Z</cp:lastPrinted>
  <dcterms:modified xsi:type="dcterms:W3CDTF">2000-08-25T14:23:27Z</dcterms:modified>
  <cp:revision>42</cp:revision>
  <dc:subject/>
  <dc:title>No Slide Title</dc:title>
</cp:coreProperties>
</file>