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7.wmf" ContentType="image/x-wmf"/>
  <Override PartName="/ppt/media/image16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6.wmf" ContentType="image/x-wmf"/>
  <Override PartName="/ppt/media/image1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38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89280" cy="344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move the slide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13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A89598F-1580-4C07-B42E-7770B66CA15B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14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15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4C91DF-16E4-42EE-B7E2-EA187EEFAE5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6BBDE5-CD66-466A-90E6-BB00C5A9F73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6C22B2-A17D-4A30-BAAD-C3B2DA30141C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855720" y="297000"/>
            <a:ext cx="4622760" cy="34668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881B5A-43F3-4489-91DA-C97AAFF11FE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3254A0-24E2-4C03-9821-2A914DAA3714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1136520" y="690480"/>
            <a:ext cx="4587840" cy="344196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C9A999-3478-494F-9C01-D574E520C85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D2644A-2C67-4968-BC19-104600F5CE63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1"/>
          <p:cNvSpPr>
            <a:spLocks noGrp="1"/>
          </p:cNvSpPr>
          <p:nvPr>
            <p:ph type="sldImg"/>
          </p:nvPr>
        </p:nvSpPr>
        <p:spPr>
          <a:xfrm>
            <a:off x="1136520" y="690480"/>
            <a:ext cx="4587840" cy="3441960"/>
          </a:xfrm>
          <a:prstGeom prst="rect">
            <a:avLst/>
          </a:prstGeom>
          <a:ln w="0">
            <a:noFill/>
          </a:ln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1DFE01-4ADA-4B52-8BDD-819B2AD7D95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82560F-800B-4C74-AD23-F0388DCC3812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5D0423-1BD9-4D82-AE49-E355E331593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F311A8-5FB0-4994-BB46-64CA7EE28F1D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09F760-DA94-4B00-B132-1801B3097A4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44498C-5BC1-4ABF-86F8-3FE91EAADC01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0274B5-7E11-4988-9215-63DC5EAA9AAF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8FC1F6-7BF0-4B91-87E8-862E1A174930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94617C-D591-4E81-A807-9A4B3AE9EEC7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ln cap="sq" w="12600">
            <a:solidFill>
              <a:srgbClr val="01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3200" y="426960"/>
            <a:ext cx="639936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66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0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11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12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77E9E1-0A63-429F-8B61-EA5307F47EB1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336699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9966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ENE_C_WHI" descr=""/>
          <p:cNvPicPr/>
          <p:nvPr/>
        </p:nvPicPr>
        <p:blipFill>
          <a:blip r:embed="rId1"/>
          <a:stretch/>
        </p:blipFill>
        <p:spPr>
          <a:xfrm>
            <a:off x="7467480" y="5410080"/>
            <a:ext cx="903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 Black"/>
              </a:rPr>
              <a:t>What To Do About Western Wholesale Markets?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August 25, 2000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2360" y="5334120"/>
            <a:ext cx="2740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Tim Belden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Enron North America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West Power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Has Recent Unusually Strong Hydro Fooled Us?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74" name=""/>
          <p:cNvGrpSpPr/>
          <p:nvPr/>
        </p:nvGrpSpPr>
        <p:grpSpPr>
          <a:xfrm>
            <a:off x="8305920" y="6095880"/>
            <a:ext cx="533160" cy="463680"/>
            <a:chOff x="8305920" y="6095880"/>
            <a:chExt cx="533160" cy="463680"/>
          </a:xfrm>
        </p:grpSpPr>
        <p:sp>
          <p:nvSpPr>
            <p:cNvPr id="75" name=""/>
            <p:cNvSpPr/>
            <p:nvPr/>
          </p:nvSpPr>
          <p:spPr>
            <a:xfrm>
              <a:off x="8528040" y="626472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359200" y="631656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8419320" y="636588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532360" y="618408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373600" y="609588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05920" y="626976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482320" y="642096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21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WSCC Capacity Additions</a:t>
            </a:r>
            <a:endParaRPr b="0" lang="en-US" sz="4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990360" y="457200"/>
            <a:ext cx="7391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In Sum, Scarcity is Real - Generation is Needed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2133360"/>
            <a:ext cx="739152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Scarcity is real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generation or demand-side resources are required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23880" y="60912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Current Supply/Demand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Economics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is a Bust and Boom Commodity -- Merchant Generators Lose Money in Some Years and Make it Up During Times of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Demand Side Resources are Far More Expensive than Supply Side Resources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Demand Side and Supply Side Resources Should Receive Symmetrical Treatment with Respect to Price Signals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219320" y="456840"/>
            <a:ext cx="72388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$3.7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$5.2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6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3808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prices in peak periods are the result of scarcity and are necessary to incent needed generation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Retail/Wholesale Market Interaction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customers are benefiting from the low prices during shoulder months caused by wholesale competition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major problem is in the retail market where high peak period wholesale prices have not been mitigated by forward purchases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in forward market causes high demand and reliability problems during real time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29492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Baseload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1371240" y="14479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Equity @ 15%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$180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24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   3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Load Responsiveness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80880" y="121896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Load theoretically available under the Interruptible Tariffs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914400" y="6172200"/>
            <a:ext cx="5257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Source:  ISO DMA August 10 Report</a:t>
            </a:r>
            <a:endParaRPr b="0" lang="en-US" sz="1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The ISO’s Demand Side Program Has Not Been Very Effective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 </a:t>
            </a: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99036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proponents of price caps claim that as soon as the demand side is "workably competitive" then there is no need for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if ISO sets the caps too low it will not get demand response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utilities have up to 2700 MW of available interruptible load, yet only a small fraction responds when called (600 MW)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Uncut loads willingly lose value of up to $1,500 per MWh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Thus, during times of scarcity, the value of energy is at least $1,500 per 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Will Perpetuate Scarcity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3055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plants are needed; Demand is still not very price responsive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Operating costs of plants are increasing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prices high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generally is on the Margin in WSCC (I.e., Gas-fired generation sets the electricity generating market price)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 economics will keep generators from investing in generation if they anticipate price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state and out of state generation will be incented to sell out of state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are Detrimental to Investment and Other Markets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Creates asymmetry between load response and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Uncertainty in the marketplace will dry up the growing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467840" cy="358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Market Design Issues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Issues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294920" y="1600200"/>
            <a:ext cx="723924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SCE and PG&amp;E Customers Receive No Price Signals Due to CTC Balancing Accounts.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SDG&amp;E Customers Entered Volatile Short Term Commodity Markets Without Knowing About Risk and Without SDG&amp;E Hedging For Them.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Limits on IOU Forward Hedging Forces Large Volumes Into Day Ahead and Real Time Markets Which Contributes to Volatility.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Recovery Mechanism Incents IOU’s to Take Large Volumes to Real Time Market.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 (Continued) 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wholesale market  remedies are necessary now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FERC should analyze whether there are Market Power Concerns Associated with Times of Scarcity and then determine appropriate level of Price Caps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066680" y="0"/>
            <a:ext cx="68580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Lack of IOU Hedging Has Distorted Price Impacts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1066320" y="1447560"/>
            <a:ext cx="769644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IOUs had a choice of buying their power in the PX Block Forward, PX Day Ahead, PX Day Of, and CAISO Ex Post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Hedging limits prevented some purchases of forward energy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 claims notwithstanding, there </a:t>
            </a:r>
            <a:r>
              <a:rPr b="0" i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have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been significant opportunities to hedge forward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Fear of prudence review kept IOUs from hedging the risk of day ahead and real time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43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144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22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228600" y="1066680"/>
            <a:ext cx="8229600" cy="106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Stranded Cost Recovery Incents IOUs to Underschedule in the Forward Market and Buy in the Spot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09120" y="2895120"/>
            <a:ext cx="80010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But, underscheduling demand increases ISO prices and reduces reliability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30% of ISO load in real time market on 06/14/00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100 MW of blackouts--a remarkable achievement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155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166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73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5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179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6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8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192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99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16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206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13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5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62120" y="539640"/>
            <a:ext cx="80769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When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220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27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9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18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Underscheduling’s Effects on Reliability Are Observable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1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Anticipation of Low Reserves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should fix its retail problems first.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Should remove barriers to hedging.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Should systematically examine relationship between retail and wholesale market design.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Knee-jerk reactions in wholesale markets will not solve the problem.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title"/>
          </p:nvPr>
        </p:nvSpPr>
        <p:spPr>
          <a:xfrm>
            <a:off x="144756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Design Flaws Are Largest Contributor to Problem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Agenda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Fundamentals Indicate Scarcity Exists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Side and Demand Side Economics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Design Issues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Market Remedies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Wholesale Market Issues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Analyze whether there are market power concerns associated with times of scarcity and then determine appropriate level of 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Don’t mistake San Diego’s failure to hedge as failures in the wholesale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Decide whether FERC has a role in the underscheduling issue: Are the California utilities exercising monopsony power by underscheduling load into the PX day ahead market?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239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19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Do More Rigorous Market Power Analysis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Market Analysis Unit report and the UC Energy Institute Report wrongly uses pricing above short term marginal cost to conclude that there is market power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market power analysis failed to take into consideration changes in supply and demand like the decrease in hydro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distinguish market power from scarcity, FERC should instruct the ISO to use rigorous analytical measures to determine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 such measures Enron does not have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Market Power or Scarcity Rents?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points of scarcity (e.g., at Stage 2 when you’re getting low on reserves and you’re cutting load) marginal cost is no longer a reasonable price.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Rather when you reach scarcity you should price scarcity rents at the value of energy (e.g., $1,500 as illustrated in the interruptible market)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Review: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gas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Below normal Hydro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NOx credits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Planned Outages and Forced Outages in June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demand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Real Capacity Margins in Western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Relationship between Wholesale Market Design and Retail Market Design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Relationship between California Market and Other Western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 (Continued)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any generation plants off-line due to unplanned maintenance during Summer 2000?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other Western power markets prices higher (year-on-year)?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options did SDG&amp;E have to "hedge" its retail rates?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were prices in the CAL PX block forward market on Jan 15, 2000 and May 15, 2000?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FERC and the  ISO should consider the regional impacts of any price caps implemented in California, such as prices not corresponding to flows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 Do Not Have All the Answers.  Why?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ISO and PX have a monopoly on data.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ISO and PX have monopoly on analysis of market power.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Transparent markets are preferable to opaque markets.  Transparency requires data release.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Open up the books for all to see.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914040" y="25142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Status of Data Release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"/>
          <p:cNvGraphicFramePr/>
          <p:nvPr/>
        </p:nvGraphicFramePr>
        <p:xfrm>
          <a:off x="533520" y="914400"/>
          <a:ext cx="8078760" cy="5030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914400"/>
                    <a:ext cx="8078760" cy="503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" name=""/>
          <p:cNvGraphicFramePr/>
          <p:nvPr/>
        </p:nvGraphicFramePr>
        <p:xfrm>
          <a:off x="609480" y="1143000"/>
          <a:ext cx="7821720" cy="3192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143000"/>
                    <a:ext cx="7821720" cy="31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2" name=""/>
          <p:cNvGraphicFramePr/>
          <p:nvPr/>
        </p:nvGraphicFramePr>
        <p:xfrm>
          <a:off x="1076400" y="1400040"/>
          <a:ext cx="6993000" cy="4057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6400" y="1400040"/>
                    <a:ext cx="6993000" cy="40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0010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Fundamentals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-3-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4" name=""/>
          <p:cNvGraphicFramePr/>
          <p:nvPr/>
        </p:nvGraphicFramePr>
        <p:xfrm>
          <a:off x="1076400" y="2076480"/>
          <a:ext cx="6993000" cy="270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6400" y="2076480"/>
                    <a:ext cx="6993000" cy="270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" name=""/>
          <p:cNvGraphicFramePr/>
          <p:nvPr/>
        </p:nvGraphicFramePr>
        <p:xfrm>
          <a:off x="1057320" y="1238400"/>
          <a:ext cx="7031160" cy="4383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1238400"/>
                    <a:ext cx="7031160" cy="43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" name=""/>
          <p:cNvGraphicFramePr/>
          <p:nvPr/>
        </p:nvGraphicFramePr>
        <p:xfrm>
          <a:off x="1057320" y="1832040"/>
          <a:ext cx="7031160" cy="3192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1832040"/>
                    <a:ext cx="7031160" cy="31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5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62120" y="609588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Base data from WSCC.  Adjustments made by Enron based on verifiable data inaccuracies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tbelden</cp:lastModifiedBy>
  <cp:lastPrinted>2000-08-25T12:43:16Z</cp:lastPrinted>
  <dcterms:modified xsi:type="dcterms:W3CDTF">2000-08-25T14:23:27Z</dcterms:modified>
  <cp:revision>42</cp:revision>
  <dc:subject/>
  <dc:title>No Slide Title</dc:title>
</cp:coreProperties>
</file>