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emf" ContentType="image/x-emf"/>
  <Override PartName="/ppt/media/image6.wmf" ContentType="image/x-wmf"/>
  <Override PartName="/ppt/media/image5.emf" ContentType="image/x-e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6.xml.rels" ContentType="application/vnd.openxmlformats-package.relationships+xml"/>
  <Override PartName="/ppt/notesSlides/notesSlide6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0" y="0"/>
            <a:ext cx="7038000" cy="9187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3048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dt" idx="3"/>
          </p:nvPr>
        </p:nvSpPr>
        <p:spPr>
          <a:xfrm>
            <a:off x="3962520" y="0"/>
            <a:ext cx="3047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sldImg"/>
          </p:nvPr>
        </p:nvSpPr>
        <p:spPr>
          <a:xfrm>
            <a:off x="121932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914040" y="4343400"/>
            <a:ext cx="518148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ftr" idx="4"/>
          </p:nvPr>
        </p:nvSpPr>
        <p:spPr>
          <a:xfrm>
            <a:off x="-360" y="8763120"/>
            <a:ext cx="3048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6"/>
          <p:cNvSpPr>
            <a:spLocks noGrp="1"/>
          </p:cNvSpPr>
          <p:nvPr>
            <p:ph type="sldNum" idx="5"/>
          </p:nvPr>
        </p:nvSpPr>
        <p:spPr>
          <a:xfrm>
            <a:off x="3962520" y="8763120"/>
            <a:ext cx="3047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57ABC0B-3E41-454A-A626-A6AF98FCCA4A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ldImg"/>
          </p:nvPr>
        </p:nvSpPr>
        <p:spPr>
          <a:xfrm>
            <a:off x="121932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914040" y="4343400"/>
            <a:ext cx="518148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Reminder: ADS version to be released concurrently with 10-minute settlements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Aft>
                <a:spcPts val="4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Participant Client Screen Enhancements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Fields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Re-ordering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Prevent Instruction window from inadvertently closing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Query/Download File - Consistent data fields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Control Capabilities - Interchange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10663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10663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847800"/>
            <a:ext cx="9144000" cy="6010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c66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" name="logo%20color" descr=""/>
          <p:cNvPicPr/>
          <p:nvPr/>
        </p:nvPicPr>
        <p:blipFill>
          <a:blip r:embed="rId2"/>
          <a:srcRect l="0" t="24241" r="0" b="0"/>
          <a:stretch/>
        </p:blipFill>
        <p:spPr>
          <a:xfrm>
            <a:off x="0" y="146160"/>
            <a:ext cx="5334120" cy="91764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10663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8580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17,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2590560" y="6248520"/>
            <a:ext cx="4343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Information Forum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0" y="838080"/>
            <a:ext cx="9144000" cy="7632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100000">
                <a:srgbClr val="ffcc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</a:t>
            </a:r>
            <a:fld id="{6C7E6877-816A-4D36-8714-11DA2A46BDC9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15235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ORDER IMPLEMENTATION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1371600" y="30481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Stakeholders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Ford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440" y="914040"/>
            <a:ext cx="792468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Response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312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Aft>
                <a:spcPts val="122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response being addressed by existing programs.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Aft>
                <a:spcPts val="1225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22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changes to existing market functionality necessary to accommodate demand response requirement.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3885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Send suggestions to: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800" y="4648320"/>
            <a:ext cx="77724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Aft>
                <a:spcPts val="35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Ford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(916) 351-2344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gford@caiso.com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685800" y="1066680"/>
            <a:ext cx="7924680" cy="17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Timeline:</a:t>
            </a:r>
            <a:br>
              <a:rPr sz="3600"/>
            </a:b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 -- June 1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10663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spcAft>
                <a:spcPts val="22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Changes to generator bid submittal process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Aft>
                <a:spcPts val="22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ISO assumptions when all available capacity is not fully offered.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Aft>
                <a:spcPts val="22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Calculation of proxy bid curve and dispatch of bids during mitigation hours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Aft>
                <a:spcPts val="22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MCP and Payment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Aft>
                <a:spcPts val="22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Reponse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1066320"/>
            <a:ext cx="784872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Changes to generator bid submittal process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2437920"/>
            <a:ext cx="7772400" cy="358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change to the bid submittal process, we assume that your bid stands if price-mitigation is in effect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price mitigation hour will be determined at 45 minutes prior to the start of the operating hour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Interchange schedules for in-state generation must have an assigned Interchange ID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and Emissions prices will be posted on our internet site by 8:00 am for the next day.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10666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ISO assumptions when submitting incomplete must-offer bids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21337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Aft>
                <a:spcPts val="22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all must offer generators, and gas-fired generators during non-mitigation hours, we assume you will be a price taker.  We insert a $0 bid for any un-bid quantity.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2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you don’t submit a bid, we will construct a $0 bid on your behalf.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10666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ISO assumptions when submitting incomplete must-offer bids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21333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Aft>
                <a:spcPts val="22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9" name=""/>
          <p:cNvGraphicFramePr/>
          <p:nvPr/>
        </p:nvGraphicFramePr>
        <p:xfrm>
          <a:off x="609480" y="3352680"/>
          <a:ext cx="3800520" cy="3048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3352680"/>
                    <a:ext cx="380052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1" name=""/>
          <p:cNvGraphicFramePr/>
          <p:nvPr/>
        </p:nvGraphicFramePr>
        <p:xfrm>
          <a:off x="4800600" y="3352680"/>
          <a:ext cx="3800520" cy="30481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800600" y="3352680"/>
                    <a:ext cx="380052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1600200" y="2895480"/>
            <a:ext cx="198108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168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Original Bid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791320" y="2971800"/>
            <a:ext cx="198108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168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Modified Bid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10663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Calculation of proxy bid curve: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904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43080" indent="-343080">
              <a:spcAft>
                <a:spcPts val="2276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Equation: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2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762120" y="4952880"/>
            <a:ext cx="7772400" cy="129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Aft>
                <a:spcPts val="1463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C’i = Bid price at segment i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Pgas, Pnox = price of gas &amp; emission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1463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HRi = Average heat rate at point i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 = Average emission rates at point 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1463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Qi = Output at point I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O&amp;M price adder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8" name=""/>
              <p:cNvSpPr txBox="1"/>
              <p:nvPr/>
            </p:nvSpPr>
            <p:spPr>
              <a:xfrm>
                <a:off x="1219320" y="2666880"/>
                <a:ext cx="5562360" cy="13906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sSubSup>
                          <m:e>
                            <m:r>
                              <m:t xml:space="preserve">C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  <m:sup>
                            <m:r>
                              <m:t xml:space="preserve">'</m:t>
                            </m:r>
                          </m:sup>
                        </m:sSubSup>
                        <m:r>
                          <m:t xml:space="preserve">=</m:t>
                        </m:r>
                        <m:r>
                          <m:t xml:space="preserve"></m:t>
                        </m:r>
                        <m:r>
                          <m:rPr>
                            <m:lit/>
                            <m:nor/>
                          </m:rPr>
                          <m:t xml:space="preserve">max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sSubSup>
                              <m:e>
                                <m:r>
                                  <m:t xml:space="preserve">C</m:t>
                                </m:r>
                              </m:e>
                              <m:sub>
                                <m:r>
                                  <m:t xml:space="preserve">i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1</m:t>
                                </m:r>
                              </m:sub>
                              <m:sup>
                                <m:r>
                                  <m:t xml:space="preserve">'</m:t>
                                </m:r>
                              </m:sup>
                            </m:sSubSup>
                            <m:r>
                              <m:t xml:space="preserve">,</m:t>
                            </m:r>
                            <m:r>
                              <m:t xml:space="preserve"> </m:t>
                            </m:r>
                            <m:r>
                              <m:t xml:space="preserve">0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.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001</m:t>
                            </m:r>
                            <m:r>
                              <m:t xml:space="preserve"> </m:t>
                            </m:r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f>
                                  <m:num>
                                    <m:sSub>
                                      <m:e>
                                        <m:r>
                                          <m:rPr>
                                            <m:lit/>
                                            <m:nor/>
                                          </m:rPr>
                                          <m:t xml:space="preserve">HR</m:t>
                                        </m:r>
                                      </m:e>
                                      <m:sub>
                                        <m:r>
                                          <m:t xml:space="preserve">i</m:t>
                                        </m:r>
                                        <m:r>
                                          <m:t xml:space="preserve">+</m:t>
                                        </m:r>
                                        <m:r>
                                          <m:t xml:space="preserve">1</m:t>
                                        </m:r>
                                      </m:sub>
                                    </m:sSub>
                                    <m:r>
                                      <m:t xml:space="preserve"> </m:t>
                                    </m:r>
                                    <m:sSub>
                                      <m:e>
                                        <m:r>
                                          <m:t xml:space="preserve">Q</m:t>
                                        </m:r>
                                      </m:e>
                                      <m:sub>
                                        <m:r>
                                          <m:t xml:space="preserve">i</m:t>
                                        </m:r>
                                        <m:r>
                                          <m:t xml:space="preserve">+</m:t>
                                        </m:r>
                                        <m:r>
                                          <m:t xml:space="preserve">1</m:t>
                                        </m:r>
                                      </m:sub>
                                    </m:sSub>
                                    <m:r>
                                      <m:t xml:space="preserve">−</m:t>
                                    </m:r>
                                    <m:sSub>
                                      <m:e>
                                        <m:r>
                                          <m:rPr>
                                            <m:lit/>
                                            <m:nor/>
                                          </m:rPr>
                                          <m:t xml:space="preserve">HR</m:t>
                                        </m:r>
                                      </m:e>
                                      <m:sub>
                                        <m:r>
                                          <m:t xml:space="preserve">i</m:t>
                                        </m:r>
                                      </m:sub>
                                    </m:sSub>
                                    <m:r>
                                      <m:t xml:space="preserve"> </m:t>
                                    </m:r>
                                    <m:sSub>
                                      <m:e>
                                        <m:r>
                                          <m:t xml:space="preserve">Q</m:t>
                                        </m:r>
                                      </m:e>
                                      <m:sub>
                                        <m:r>
                                          <m:t xml:space="preserve">i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e>
                                        <m:r>
                                          <m:t xml:space="preserve">Q</m:t>
                                        </m:r>
                                      </m:e>
                                      <m:sub>
                                        <m:r>
                                          <m:t xml:space="preserve">i</m:t>
                                        </m:r>
                                        <m:r>
                                          <m:t xml:space="preserve">+</m:t>
                                        </m:r>
                                        <m:r>
                                          <m:t xml:space="preserve">1</m:t>
                                        </m:r>
                                      </m:sub>
                                    </m:sSub>
                                    <m:r>
                                      <m:t xml:space="preserve">−</m:t>
                                    </m:r>
                                    <m:sSub>
                                      <m:e>
                                        <m:r>
                                          <m:t xml:space="preserve">Q</m:t>
                                        </m:r>
                                      </m:e>
                                      <m:sub>
                                        <m:r>
                                          <m:t xml:space="preserve">i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d>
                            <m:r>
                              <m:t xml:space="preserve"> </m:t>
                            </m:r>
                            <m:sSub>
                              <m:e>
                                <m:r>
                                  <m:t xml:space="preserve">P</m:t>
                                </m:r>
                              </m:e>
                              <m:sub>
                                <m:r>
                                  <m:rPr>
                                    <m:lit/>
                                    <m:nor/>
                                  </m:rPr>
                                  <m:t xml:space="preserve">Gas</m:t>
                                </m:r>
                              </m:sub>
                            </m:sSub>
                            <m:r>
                              <m:t xml:space="preserve">+</m:t>
                            </m:r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f>
                                  <m:num>
                                    <m:sSub>
                                      <m:e>
                                        <m:r>
                                          <m:rPr>
                                            <m:lit/>
                                            <m:nor/>
                                          </m:rPr>
                                          <m:t xml:space="preserve">ER</m:t>
                                        </m:r>
                                      </m:e>
                                      <m:sub>
                                        <m:r>
                                          <m:t xml:space="preserve">i</m:t>
                                        </m:r>
                                        <m:r>
                                          <m:t xml:space="preserve">+</m:t>
                                        </m:r>
                                        <m:r>
                                          <m:t xml:space="preserve">1</m:t>
                                        </m:r>
                                      </m:sub>
                                    </m:sSub>
                                    <m:r>
                                      <m:t xml:space="preserve"> </m:t>
                                    </m:r>
                                    <m:sSub>
                                      <m:e>
                                        <m:r>
                                          <m:t xml:space="preserve">Q</m:t>
                                        </m:r>
                                      </m:e>
                                      <m:sub>
                                        <m:r>
                                          <m:t xml:space="preserve">i</m:t>
                                        </m:r>
                                        <m:r>
                                          <m:t xml:space="preserve">+</m:t>
                                        </m:r>
                                        <m:r>
                                          <m:t xml:space="preserve">1</m:t>
                                        </m:r>
                                      </m:sub>
                                    </m:sSub>
                                    <m:r>
                                      <m:t xml:space="preserve">−</m:t>
                                    </m:r>
                                    <m:sSub>
                                      <m:e>
                                        <m:r>
                                          <m:rPr>
                                            <m:lit/>
                                            <m:nor/>
                                          </m:rPr>
                                          <m:t xml:space="preserve">ER</m:t>
                                        </m:r>
                                      </m:e>
                                      <m:sub>
                                        <m:r>
                                          <m:t xml:space="preserve">i</m:t>
                                        </m:r>
                                      </m:sub>
                                    </m:sSub>
                                    <m:r>
                                      <m:t xml:space="preserve"> </m:t>
                                    </m:r>
                                    <m:sSub>
                                      <m:e>
                                        <m:r>
                                          <m:t xml:space="preserve">Q</m:t>
                                        </m:r>
                                      </m:e>
                                      <m:sub>
                                        <m:r>
                                          <m:t xml:space="preserve">i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e>
                                        <m:r>
                                          <m:t xml:space="preserve">Q</m:t>
                                        </m:r>
                                      </m:e>
                                      <m:sub>
                                        <m:r>
                                          <m:t xml:space="preserve">i</m:t>
                                        </m:r>
                                        <m:r>
                                          <m:t xml:space="preserve">+</m:t>
                                        </m:r>
                                        <m:r>
                                          <m:t xml:space="preserve">1</m:t>
                                        </m:r>
                                      </m:sub>
                                    </m:sSub>
                                    <m:r>
                                      <m:t xml:space="preserve">−</m:t>
                                    </m:r>
                                    <m:sSub>
                                      <m:e>
                                        <m:r>
                                          <m:t xml:space="preserve">Q</m:t>
                                        </m:r>
                                      </m:e>
                                      <m:sub>
                                        <m:r>
                                          <m:t xml:space="preserve">i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d>
                            <m:r>
                              <m:t xml:space="preserve"> </m:t>
                            </m:r>
                            <m:sSub>
                              <m:e>
                                <m:r>
                                  <m:t xml:space="preserve">P</m:t>
                                </m:r>
                              </m:e>
                              <m:sub>
                                <m:r>
                                  <m:rPr>
                                    <m:lit/>
                                    <m:nor/>
                                  </m:rPr>
                                  <m:t xml:space="preserve">NOx</m:t>
                                </m:r>
                              </m:sub>
                            </m:sSub>
                            <m:r>
                              <m:t xml:space="preserve">+</m:t>
                            </m:r>
                            <m:r>
                              <m:t xml:space="preserve">α</m:t>
                            </m:r>
                          </m:e>
                        </m:d>
                      </m:e>
                      <m:e>
                        <m:r>
                          <m:t xml:space="preserve">∴</m:t>
                        </m:r>
                        <m:r>
                          <m:t xml:space="preserve"> </m:t>
                        </m:r>
                        <m:d>
                          <m:dPr>
                            <m:begChr m:val="{"/>
                            <m:endChr m:val=""/>
                          </m:dPr>
                          <m:e>
                            <m:m>
                              <m:mr>
                                <m:e>
                                  <m:r>
                                    <m:t xml:space="preserve">i</m:t>
                                  </m:r>
                                  <m:r>
                                    <m:t xml:space="preserve">=</m:t>
                                  </m:r>
                                  <m:r>
                                    <m:t xml:space="preserve">1,2</m:t>
                                  </m:r>
                                  <m:r>
                                    <m:t xml:space="preserve">,</m:t>
                                  </m:r>
                                  <m:r>
                                    <m:t xml:space="preserve">…</m:t>
                                  </m:r>
                                  <m:r>
                                    <m:t xml:space="preserve">,</m:t>
                                  </m:r>
                                  <m:r>
                                    <m:t xml:space="preserve">n</m:t>
                                  </m:r>
                                  <m:r>
                                    <m:t xml:space="preserve">−</m:t>
                                  </m:r>
                                  <m:r>
                                    <m:t xml:space="preserve">1</m:t>
                                  </m:r>
                                </m:e>
                              </m:mr>
                              <m:mr>
                                <m:e>
                                  <m:sSub>
                                    <m:e>
                                      <m:r>
                                        <m:t xml:space="preserve">Q</m:t>
                                      </m:r>
                                    </m:e>
                                    <m:sub>
                                      <m:r>
                                        <m:t xml:space="preserve">i</m:t>
                                      </m:r>
                                    </m:sub>
                                  </m:sSub>
                                  <m:r>
                                    <m:t xml:space="preserve">≤</m:t>
                                  </m:r>
                                  <m:r>
                                    <m:t xml:space="preserve">Q</m:t>
                                  </m:r>
                                  <m:r>
                                    <m:t xml:space="preserve">≤</m:t>
                                  </m:r>
                                  <m:sSub>
                                    <m:e>
                                      <m:r>
                                        <m:t xml:space="preserve">Q</m:t>
                                      </m:r>
                                    </m:e>
                                    <m:sub>
                                      <m:r>
                                        <m:t xml:space="preserve">i</m:t>
                                      </m:r>
                                      <m:r>
                                        <m:t xml:space="preserve">+</m:t>
                                      </m:r>
                                      <m:r>
                                        <m:t xml:space="preserve">1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Sup>
                                    <m:e>
                                      <m:r>
                                        <m:t xml:space="preserve">C</m:t>
                                      </m:r>
                                    </m:e>
                                    <m:sub>
                                      <m:r>
                                        <m:t xml:space="preserve">0</m:t>
                                      </m:r>
                                    </m:sub>
                                    <m:sup>
                                      <m:r>
                                        <m:t xml:space="preserve">'</m:t>
                                      </m:r>
                                    </m:sup>
                                  </m:sSubSup>
                                  <m:r>
                                    <m:t xml:space="preserve">=</m:t>
                                  </m:r>
                                  <m:r>
                                    <m:t xml:space="preserve">0</m:t>
                                  </m:r>
                                </m:e>
                              </m:mr>
                            </m:m>
                          </m:e>
                        </m:d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38" name=""/>
              <p:cNvSpPr txBox="1"/>
              <p:nvPr/>
            </p:nvSpPr>
            <p:spPr>
              <a:xfrm>
                <a:off x="1219320" y="2666880"/>
                <a:ext cx="5562360" cy="139068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39" name=""/>
          <p:cNvSpPr/>
          <p:nvPr/>
        </p:nvSpPr>
        <p:spPr>
          <a:xfrm>
            <a:off x="762120" y="2362320"/>
            <a:ext cx="2971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Multiple-Segment Equation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0" name=""/>
              <p:cNvSpPr txBox="1"/>
              <p:nvPr/>
            </p:nvSpPr>
            <p:spPr>
              <a:xfrm>
                <a:off x="1219320" y="4495680"/>
                <a:ext cx="2590560" cy="287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Sup>
                      <m:e>
                        <m:r>
                          <m:t xml:space="preserve">C</m:t>
                        </m:r>
                      </m:e>
                      <m:sub>
                        <m:r>
                          <m:t xml:space="preserve">1</m:t>
                        </m:r>
                      </m:sub>
                      <m:sup>
                        <m:r>
                          <m:t xml:space="preserve">'</m:t>
                        </m:r>
                      </m:sup>
                    </m:sSubSup>
                    <m:r>
                      <m:t xml:space="preserve">=</m:t>
                    </m:r>
                    <m:r>
                      <m:t xml:space="preserve">0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rPr>
                        <m:lit/>
                        <m:nor/>
                      </m:rPr>
                      <m:t xml:space="preserve">001</m:t>
                    </m:r>
                    <m:r>
                      <m:t xml:space="preserve"> </m:t>
                    </m:r>
                    <m:sSub>
                      <m:e>
                        <m:r>
                          <m:rPr>
                            <m:lit/>
                            <m:nor/>
                          </m:rPr>
                          <m:t xml:space="preserve">HR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r>
                      <m:t xml:space="preserve"> </m:t>
                    </m:r>
                    <m:sSub>
                      <m:e>
                        <m:r>
                          <m:t xml:space="preserve">P</m:t>
                        </m:r>
                      </m:e>
                      <m:sub>
                        <m:r>
                          <m:rPr>
                            <m:lit/>
                            <m:nor/>
                          </m:rPr>
                          <m:t xml:space="preserve">Gas</m:t>
                        </m:r>
                      </m:sub>
                    </m:sSub>
                    <m:r>
                      <m:t xml:space="preserve">+</m:t>
                    </m:r>
                    <m:sSub>
                      <m:e>
                        <m:r>
                          <m:rPr>
                            <m:lit/>
                            <m:nor/>
                          </m:rPr>
                          <m:t xml:space="preserve">ER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sSub>
                      <m:e>
                        <m:r>
                          <m:t xml:space="preserve">P</m:t>
                        </m:r>
                      </m:e>
                      <m:sub>
                        <m:r>
                          <m:rPr>
                            <m:lit/>
                            <m:nor/>
                          </m:rPr>
                          <m:t xml:space="preserve">NOx</m:t>
                        </m:r>
                      </m:sub>
                    </m:sSub>
                    <m:r>
                      <m:t xml:space="preserve">+</m:t>
                    </m:r>
                    <m:r>
                      <m:t xml:space="preserve">α</m:t>
                    </m:r>
                  </m:oMath>
                </a14:m>
              </a:p>
            </p:txBody>
          </p:sp>
        </mc:Choice>
        <mc:Fallback>
          <p:sp>
            <p:nvSpPr>
              <p:cNvPr id="40" name=""/>
              <p:cNvSpPr txBox="1"/>
              <p:nvPr/>
            </p:nvSpPr>
            <p:spPr>
              <a:xfrm>
                <a:off x="1219320" y="4495680"/>
                <a:ext cx="2590560" cy="2872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p:sp>
        <p:nvSpPr>
          <p:cNvPr id="41" name=""/>
          <p:cNvSpPr/>
          <p:nvPr/>
        </p:nvSpPr>
        <p:spPr>
          <a:xfrm>
            <a:off x="762120" y="4038480"/>
            <a:ext cx="2514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Single-Segment Equation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440" y="914040"/>
            <a:ext cx="792468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Dispatch of bids during mitigation hours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800" y="24382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Aft>
                <a:spcPts val="122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gas fired units, SC bids replaced by proxy bids.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4" name=""/>
          <p:cNvGraphicFramePr/>
          <p:nvPr/>
        </p:nvGraphicFramePr>
        <p:xfrm>
          <a:off x="1676520" y="3276720"/>
          <a:ext cx="5878440" cy="3038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76520" y="3276720"/>
                    <a:ext cx="5878440" cy="3038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440" y="914040"/>
            <a:ext cx="792468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Dispatch of bids during mitigation hours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800" y="243792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Aft>
                <a:spcPts val="122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Proxy bids inserted into merit order stack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22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 dispatched in merit order based on proxy bids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440" y="914040"/>
            <a:ext cx="792468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MCP and Payment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312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Aft>
                <a:spcPts val="122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 MCP set by bid for gas fired unit during mitigation hours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22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Any bid can set the dec MCP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22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awarded bids above the MCP will be paid as-bid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22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Portion of bid above MCP will be paid through a separate charge type, similar to existing soft cap scheme.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2000-04-11T14:41:28Z</dcterms:created>
  <dc:creator>Kristen Kelley</dc:creator>
  <dc:description/>
  <dc:language>en-US</dc:language>
  <cp:lastModifiedBy>CGrant</cp:lastModifiedBy>
  <cp:lastPrinted>2001-05-17T02:03:50Z</cp:lastPrinted>
  <dcterms:modified xsi:type="dcterms:W3CDTF">2001-05-24T15:27:34Z</dcterms:modified>
  <cp:revision>68</cp:revision>
  <dc:subject/>
  <dc:title>Automated Dispatching System (ADS)</dc:title>
</cp:coreProperties>
</file>