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3.xml" ContentType="application/vnd.openxmlformats-officedocument.theme+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_rels/presentation.xml.rels" ContentType="application/vnd.openxmlformats-package.relationships+xml"/>
  <Override PartName="/ppt/media/image28.png" ContentType="image/png"/>
  <Override PartName="/ppt/media/image27.png" ContentType="image/png"/>
  <Override PartName="/ppt/media/image26.png" ContentType="image/png"/>
  <Override PartName="/ppt/media/image25.png" ContentType="image/png"/>
  <Override PartName="/ppt/media/image24.png" ContentType="image/png"/>
  <Override PartName="/ppt/media/image23.png" ContentType="image/png"/>
  <Override PartName="/ppt/media/image22.png" ContentType="image/png"/>
  <Override PartName="/ppt/media/image21.png" ContentType="image/png"/>
  <Override PartName="/ppt/media/image19.png" ContentType="image/png"/>
  <Override PartName="/ppt/media/image18.wmf" ContentType="image/x-wmf"/>
  <Override PartName="/ppt/media/image2.jpeg" ContentType="image/jpeg"/>
  <Override PartName="/ppt/media/image20.png" ContentType="image/png"/>
  <Override PartName="/ppt/media/image14.png" ContentType="image/png"/>
  <Override PartName="/ppt/media/image12.png" ContentType="image/png"/>
  <Override PartName="/ppt/media/image35.jpeg" ContentType="image/jpeg"/>
  <Override PartName="/ppt/media/image3.png" ContentType="image/png"/>
  <Override PartName="/ppt/media/image30.png" ContentType="image/png"/>
  <Override PartName="/ppt/media/image4.png" ContentType="image/png"/>
  <Override PartName="/ppt/media/image13.png" ContentType="image/png"/>
  <Override PartName="/ppt/media/image32.png" ContentType="image/png"/>
  <Override PartName="/ppt/media/image34.png" ContentType="image/png"/>
  <Override PartName="/ppt/media/image9.png" ContentType="image/png"/>
  <Override PartName="/ppt/media/image37.png" ContentType="image/png"/>
  <Override PartName="/ppt/media/image38.wmf" ContentType="image/x-wmf"/>
  <Override PartName="/ppt/media/image40.png" ContentType="image/png"/>
  <Override PartName="/ppt/media/image31.png" ContentType="image/png"/>
  <Override PartName="/ppt/media/image5.wmf" ContentType="image/x-wmf"/>
  <Override PartName="/ppt/media/image29.png" ContentType="image/png"/>
  <Override PartName="/ppt/media/image43.png" ContentType="image/png"/>
  <Override PartName="/ppt/media/image8.png" ContentType="image/png"/>
  <Override PartName="/ppt/media/image11.png" ContentType="image/png"/>
  <Override PartName="/ppt/media/image42.wmf" ContentType="image/x-wmf"/>
  <Override PartName="/ppt/media/image39.png" ContentType="image/png"/>
  <Override PartName="/ppt/media/image7.png" ContentType="image/png"/>
  <Override PartName="/ppt/media/image16.png" ContentType="image/png"/>
  <Override PartName="/ppt/media/image17.jpeg" ContentType="image/jpeg"/>
  <Override PartName="/ppt/media/image33.png" ContentType="image/png"/>
  <Override PartName="/ppt/media/image41.wmf" ContentType="image/x-wmf"/>
  <Override PartName="/ppt/media/image6.png" ContentType="image/png"/>
  <Override PartName="/ppt/media/image36.jpeg" ContentType="image/jpeg"/>
  <Override PartName="/ppt/media/image15.png" ContentType="image/png"/>
  <Override PartName="/ppt/media/image1.jpeg" ContentType="image/jpeg"/>
  <Override PartName="/ppt/media/image10.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slides/_rels/slide26.xml.rels" ContentType="application/vnd.openxmlformats-package.relationships+xml"/>
  <Override PartName="/ppt/slides/_rels/slide9.xml.rels" ContentType="application/vnd.openxmlformats-package.relationships+xml"/>
  <Override PartName="/ppt/slides/_rels/slide14.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29.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27.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1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notesSlides/_rels/notesSlide11.xml.rels" ContentType="application/vnd.openxmlformats-package.relationships+xml"/>
  <Override PartName="/ppt/notesSlides/notesSlide11.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9144000" cy="6858000"/>
  <p:notesSz cx="6858000" cy="91805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 name=""/>
          <p:cNvSpPr/>
          <p:nvPr/>
        </p:nvSpPr>
        <p:spPr>
          <a:xfrm>
            <a:off x="0" y="0"/>
            <a:ext cx="6858000" cy="9180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24" name="PlaceHolder 1"/>
          <p:cNvSpPr>
            <a:spLocks noGrp="1"/>
          </p:cNvSpPr>
          <p:nvPr>
            <p:ph type="hdr"/>
          </p:nvPr>
        </p:nvSpPr>
        <p:spPr>
          <a:xfrm>
            <a:off x="-360" y="0"/>
            <a:ext cx="2971800" cy="458640"/>
          </a:xfrm>
          <a:prstGeom prst="rect">
            <a:avLst/>
          </a:prstGeom>
          <a:noFill/>
          <a:ln w="0">
            <a:noFill/>
          </a:ln>
        </p:spPr>
        <p:txBody>
          <a:bodyPr lIns="91440" rIns="91440" tIns="45720" bIns="45720" anchor="t">
            <a:noAutofit/>
          </a:bodyPr>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25" name="PlaceHolder 2"/>
          <p:cNvSpPr>
            <a:spLocks noGrp="1"/>
          </p:cNvSpPr>
          <p:nvPr>
            <p:ph type="dt" idx="9"/>
          </p:nvPr>
        </p:nvSpPr>
        <p:spPr>
          <a:xfrm>
            <a:off x="3885840" y="0"/>
            <a:ext cx="2971800" cy="458640"/>
          </a:xfrm>
          <a:prstGeom prst="rect">
            <a:avLst/>
          </a:prstGeom>
          <a:noFill/>
          <a:ln w="0">
            <a:noFill/>
          </a:ln>
        </p:spPr>
        <p:txBody>
          <a:bodyPr lIns="91440" rIns="91440" tIns="45720" bIns="45720" anchor="t">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26" name="PlaceHolder 3"/>
          <p:cNvSpPr>
            <a:spLocks noGrp="1"/>
          </p:cNvSpPr>
          <p:nvPr>
            <p:ph type="sldImg"/>
          </p:nvPr>
        </p:nvSpPr>
        <p:spPr>
          <a:xfrm>
            <a:off x="1133640" y="689040"/>
            <a:ext cx="4590720" cy="3441600"/>
          </a:xfrm>
          <a:prstGeom prst="rect">
            <a:avLst/>
          </a:prstGeom>
          <a:solidFill>
            <a:srgbClr val="ffffff"/>
          </a:solidFill>
          <a:ln w="9360">
            <a:solidFill>
              <a:srgbClr val="000000"/>
            </a:solidFill>
            <a:miter/>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Click to move the slide</a:t>
            </a:r>
            <a:endParaRPr b="1" lang="en-US" sz="3000" strike="noStrike" u="none">
              <a:solidFill>
                <a:srgbClr val="000066"/>
              </a:solidFill>
              <a:effectLst/>
              <a:uFillTx/>
              <a:latin typeface="Verdana"/>
            </a:endParaRPr>
          </a:p>
        </p:txBody>
      </p:sp>
      <p:sp>
        <p:nvSpPr>
          <p:cNvPr id="27" name="PlaceHolder 4"/>
          <p:cNvSpPr>
            <a:spLocks noGrp="1"/>
          </p:cNvSpPr>
          <p:nvPr>
            <p:ph type="body"/>
          </p:nvPr>
        </p:nvSpPr>
        <p:spPr>
          <a:xfrm>
            <a:off x="914400" y="4361040"/>
            <a:ext cx="5029200" cy="4130640"/>
          </a:xfrm>
          <a:prstGeom prst="rect">
            <a:avLst/>
          </a:prstGeom>
          <a:noFill/>
          <a:ln w="0">
            <a:noFill/>
          </a:ln>
        </p:spPr>
        <p:txBody>
          <a:bodyPr lIns="91440" rIns="91440" tIns="45720" bIns="4572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28" name="PlaceHolder 5"/>
          <p:cNvSpPr>
            <a:spLocks noGrp="1"/>
          </p:cNvSpPr>
          <p:nvPr>
            <p:ph type="ftr" idx="10"/>
          </p:nvPr>
        </p:nvSpPr>
        <p:spPr>
          <a:xfrm>
            <a:off x="-360" y="8721720"/>
            <a:ext cx="2971800" cy="458640"/>
          </a:xfrm>
          <a:prstGeom prst="rect">
            <a:avLst/>
          </a:prstGeom>
          <a:noFill/>
          <a:ln w="0">
            <a:noFill/>
          </a:ln>
        </p:spPr>
        <p:txBody>
          <a:bodyPr lIns="91440" rIns="91440" tIns="45720" bIns="4572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29" name="PlaceHolder 6"/>
          <p:cNvSpPr>
            <a:spLocks noGrp="1"/>
          </p:cNvSpPr>
          <p:nvPr>
            <p:ph type="sldNum" idx="11"/>
          </p:nvPr>
        </p:nvSpPr>
        <p:spPr>
          <a:xfrm>
            <a:off x="3885840" y="8721720"/>
            <a:ext cx="2971800" cy="458640"/>
          </a:xfrm>
          <a:prstGeom prst="rect">
            <a:avLst/>
          </a:prstGeom>
          <a:noFill/>
          <a:ln w="0">
            <a:noFill/>
          </a:ln>
        </p:spPr>
        <p:txBody>
          <a:bodyPr lIns="91440" rIns="91440" tIns="45720" bIns="4572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7E8AEEE-E514-48AA-BEFB-D84BA623EB10}"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PlaceHolder 1"/>
          <p:cNvSpPr>
            <a:spLocks noGrp="1"/>
          </p:cNvSpPr>
          <p:nvPr>
            <p:ph type="sldImg"/>
          </p:nvPr>
        </p:nvSpPr>
        <p:spPr>
          <a:xfrm>
            <a:off x="1135080" y="689040"/>
            <a:ext cx="4587840" cy="3441600"/>
          </a:xfrm>
          <a:prstGeom prst="rect">
            <a:avLst/>
          </a:prstGeom>
          <a:ln w="0">
            <a:noFill/>
          </a:ln>
        </p:spPr>
      </p:sp>
      <p:sp>
        <p:nvSpPr>
          <p:cNvPr id="340" name="PlaceHolder 2"/>
          <p:cNvSpPr>
            <a:spLocks noGrp="1"/>
          </p:cNvSpPr>
          <p:nvPr>
            <p:ph type="body"/>
          </p:nvPr>
        </p:nvSpPr>
        <p:spPr>
          <a:xfrm>
            <a:off x="914400" y="4361040"/>
            <a:ext cx="5029200" cy="4130640"/>
          </a:xfrm>
          <a:prstGeom prst="rect">
            <a:avLst/>
          </a:prstGeom>
          <a:solidFill>
            <a:srgbClr val="ffffff"/>
          </a:solidFill>
          <a:ln w="9360">
            <a:solidFill>
              <a:srgbClr val="000000"/>
            </a:solidFill>
            <a:miter/>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We are not Internet experts.  Instead, EnronOnline is an extension of our vision of where we believe the future of buying and selling energy and various other commodities to be headed.  The direction is toward global markets and global customers.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This global community has emerged and expanded with the help of the Internet.  EnronOnline has tapped into that expansion and offers an information system that is…  “free”…(next slide) </a:t>
            </a: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bg>
      <p:bgPr>
        <a:solidFill>
          <a:srgbClr val="ffffff"/>
        </a:solidFill>
      </p:bgPr>
    </p:bg>
    <p:spTree>
      <p:nvGrpSpPr>
        <p:cNvPr id="1" name=""/>
        <p:cNvGrpSpPr/>
        <p:nvPr/>
      </p:nvGrpSpPr>
      <p:grpSpPr>
        <a:xfrm>
          <a:off x="0" y="0"/>
          <a:ext cx="0" cy="0"/>
          <a:chOff x="0" y="0"/>
          <a:chExt cx="0" cy="0"/>
        </a:xfrm>
      </p:grpSpPr>
      <p:pic>
        <p:nvPicPr>
          <p:cNvPr id="0" name="" descr=""/>
          <p:cNvPicPr/>
          <p:nvPr/>
        </p:nvPicPr>
        <p:blipFill>
          <a:blip r:embed="rId2"/>
          <a:stretch/>
        </p:blipFill>
        <p:spPr>
          <a:xfrm>
            <a:off x="0" y="0"/>
            <a:ext cx="9144000" cy="6858000"/>
          </a:xfrm>
          <a:prstGeom prst="rect">
            <a:avLst/>
          </a:prstGeom>
          <a:noFill/>
          <a:ln w="0">
            <a:noFill/>
          </a:ln>
        </p:spPr>
      </p:pic>
      <p:sp>
        <p:nvSpPr>
          <p:cNvPr id="1" name="PlaceHolder 1"/>
          <p:cNvSpPr>
            <a:spLocks noGrp="1"/>
          </p:cNvSpPr>
          <p:nvPr>
            <p:ph type="title"/>
          </p:nvPr>
        </p:nvSpPr>
        <p:spPr>
          <a:xfrm>
            <a:off x="914040" y="0"/>
            <a:ext cx="8077320" cy="990720"/>
          </a:xfrm>
          <a:prstGeom prst="rect">
            <a:avLst/>
          </a:prstGeom>
          <a:noFill/>
          <a:ln w="0">
            <a:noFill/>
          </a:ln>
        </p:spPr>
        <p:txBody>
          <a:bodyPr lIns="91440" rIns="91440" tIns="45720" bIns="4572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Click to edit the title text format</a:t>
            </a:r>
            <a:endParaRPr b="1" lang="en-US" sz="3000" strike="noStrike" u="none">
              <a:solidFill>
                <a:srgbClr val="000066"/>
              </a:solidFill>
              <a:effectLst/>
              <a:uFillTx/>
              <a:latin typeface="Verdana"/>
            </a:endParaRPr>
          </a:p>
        </p:txBody>
      </p:sp>
      <p:sp>
        <p:nvSpPr>
          <p:cNvPr id="2" name="PlaceHolder 2"/>
          <p:cNvSpPr>
            <a:spLocks noGrp="1"/>
          </p:cNvSpPr>
          <p:nvPr>
            <p:ph type="body"/>
          </p:nvPr>
        </p:nvSpPr>
        <p:spPr>
          <a:xfrm>
            <a:off x="914040" y="1371240"/>
            <a:ext cx="7543800" cy="4724280"/>
          </a:xfrm>
          <a:prstGeom prst="rect">
            <a:avLst/>
          </a:prstGeom>
          <a:noFill/>
          <a:ln w="0">
            <a:noFill/>
          </a:ln>
        </p:spPr>
        <p:txBody>
          <a:bodyPr lIns="91440" rIns="91440" tIns="45720" bIns="45720" anchor="t">
            <a:normAutofit/>
          </a:bodyPr>
          <a:p>
            <a:pPr marL="343080" indent="-34308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Click to edit the outline text format</a:t>
            </a:r>
            <a:endParaRPr b="0" lang="en-US" sz="2400" strike="noStrike" u="none">
              <a:solidFill>
                <a:srgbClr val="000000"/>
              </a:solidFill>
              <a:effectLst/>
              <a:uFillTx/>
              <a:latin typeface="Verdana"/>
            </a:endParaRPr>
          </a:p>
          <a:p>
            <a:pPr lvl="1" marL="752400" indent="-28584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Second Outline Level</a:t>
            </a:r>
            <a:endParaRPr b="0" lang="en-US" sz="2400" strike="noStrike" u="none">
              <a:solidFill>
                <a:srgbClr val="000000"/>
              </a:solidFill>
              <a:effectLst/>
              <a:uFillTx/>
              <a:latin typeface="Verdana"/>
            </a:endParaRPr>
          </a:p>
          <a:p>
            <a:pPr lvl="2" marL="1095480" indent="-22860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Third Outline Level</a:t>
            </a:r>
            <a:endParaRPr b="0" lang="en-US" sz="2400" strike="noStrike" u="none">
              <a:solidFill>
                <a:srgbClr val="000000"/>
              </a:solidFill>
              <a:effectLst/>
              <a:uFillTx/>
              <a:latin typeface="Verdana"/>
            </a:endParaRPr>
          </a:p>
          <a:p>
            <a:pPr lvl="3" marL="1436760" indent="-22716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Fourth Outline Level</a:t>
            </a:r>
            <a:endParaRPr b="0" lang="en-US" sz="2400" strike="noStrike" u="none">
              <a:solidFill>
                <a:srgbClr val="000000"/>
              </a:solidFill>
              <a:effectLst/>
              <a:uFillTx/>
              <a:latin typeface="Verdana"/>
            </a:endParaRPr>
          </a:p>
          <a:p>
            <a:pPr lvl="4" marL="1781280" indent="-22860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Fifth Outline Level</a:t>
            </a:r>
            <a:endParaRPr b="0" lang="en-US" sz="2400" strike="noStrike" u="none">
              <a:solidFill>
                <a:srgbClr val="000000"/>
              </a:solidFill>
              <a:effectLst/>
              <a:uFillTx/>
              <a:latin typeface="Verdana"/>
            </a:endParaRPr>
          </a:p>
          <a:p>
            <a:pPr lvl="5" marL="1781280" indent="-22860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Sixth Outline Level</a:t>
            </a:r>
            <a:endParaRPr b="0" lang="en-US" sz="2400" strike="noStrike" u="none">
              <a:solidFill>
                <a:srgbClr val="000000"/>
              </a:solidFill>
              <a:effectLst/>
              <a:uFillTx/>
              <a:latin typeface="Verdana"/>
            </a:endParaRPr>
          </a:p>
          <a:p>
            <a:pPr lvl="6" marL="1781280" indent="-22860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Seventh Outline Level</a:t>
            </a:r>
            <a:endParaRPr b="0" lang="en-US" sz="2400" strike="noStrike" u="none">
              <a:solidFill>
                <a:srgbClr val="000000"/>
              </a:solidFill>
              <a:effectLst/>
              <a:uFillTx/>
              <a:latin typeface="Verdana"/>
            </a:endParaRPr>
          </a:p>
        </p:txBody>
      </p:sp>
      <p:sp>
        <p:nvSpPr>
          <p:cNvPr id="3" name="PlaceHolder 3"/>
          <p:cNvSpPr>
            <a:spLocks noGrp="1"/>
          </p:cNvSpPr>
          <p:nvPr>
            <p:ph type="ftr" idx="1"/>
          </p:nvPr>
        </p:nvSpPr>
        <p:spPr>
          <a:xfrm>
            <a:off x="3124080" y="6477120"/>
            <a:ext cx="2895840" cy="304560"/>
          </a:xfrm>
          <a:prstGeom prst="rect">
            <a:avLst/>
          </a:prstGeom>
          <a:noFill/>
          <a:ln w="0">
            <a:noFill/>
          </a:ln>
        </p:spPr>
        <p:txBody>
          <a:bodyPr lIns="91440" rIns="91440" tIns="45720" bIns="45720" anchor="t">
            <a:noAutofit/>
          </a:bodyPr>
          <a:lstStyle>
            <a:lvl1pPr indent="0" algn="ctr">
              <a:lnSpc>
                <a:spcPct val="8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66"/>
                </a:solidFill>
                <a:effectLst/>
                <a:uFillTx/>
                <a:latin typeface="Verdana"/>
              </a:defRPr>
            </a:lvl1pPr>
          </a:lstStyle>
          <a:p>
            <a:pPr indent="0" algn="ctr">
              <a:lnSpc>
                <a:spcPct val="8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66"/>
                </a:solidFill>
                <a:effectLst/>
                <a:uFillTx/>
                <a:latin typeface="Verdana"/>
              </a:rPr>
              <a:t>&lt;footer&gt;</a:t>
            </a:r>
            <a:r>
              <a:rPr b="0" lang="en-US" sz="800" strike="noStrike" u="none">
                <a:solidFill>
                  <a:srgbClr val="000066"/>
                </a:solidFill>
                <a:effectLst/>
                <a:uFillTx/>
                <a:latin typeface="Verdana"/>
              </a:rPr>
              <a:t>© 2001 Enron Corp. All Rights Reserved</a:t>
            </a:r>
            <a:endParaRPr b="0" lang="en-US" sz="800" strike="noStrike" u="none">
              <a:solidFill>
                <a:srgbClr val="000000"/>
              </a:solidFill>
              <a:effectLst/>
              <a:uFillTx/>
              <a:latin typeface="Times New Roman"/>
            </a:endParaRPr>
          </a:p>
        </p:txBody>
      </p:sp>
      <p:sp>
        <p:nvSpPr>
          <p:cNvPr id="4" name="PlaceHolder 4"/>
          <p:cNvSpPr>
            <a:spLocks noGrp="1"/>
          </p:cNvSpPr>
          <p:nvPr>
            <p:ph type="sldNum" idx="2"/>
          </p:nvPr>
        </p:nvSpPr>
        <p:spPr>
          <a:xfrm>
            <a:off x="914400" y="6477120"/>
            <a:ext cx="1905120" cy="304560"/>
          </a:xfrm>
          <a:prstGeom prst="rect">
            <a:avLst/>
          </a:prstGeom>
          <a:noFill/>
          <a:ln w="0">
            <a:noFill/>
          </a:ln>
        </p:spPr>
        <p:txBody>
          <a:bodyPr lIns="91440" rIns="91440" tIns="45720" bIns="45720" anchor="t">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66"/>
                </a:solidFill>
                <a:effectLst/>
                <a:uFillTx/>
                <a:latin typeface="Verdana"/>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8514C4A-13FB-4AD5-86EF-F96FA2ACD5F3}" type="slidenum">
              <a:rPr b="0" lang="en-US" sz="800" strike="noStrike" u="none">
                <a:solidFill>
                  <a:srgbClr val="000066"/>
                </a:solidFill>
                <a:effectLst/>
                <a:uFillTx/>
                <a:latin typeface="Verdana"/>
              </a:rPr>
              <a:t>&lt;number&gt;</a:t>
            </a:fld>
            <a:endParaRPr b="0" lang="en-US" sz="800" strike="noStrike" u="non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pic>
        <p:nvPicPr>
          <p:cNvPr id="5" name="" descr=""/>
          <p:cNvPicPr/>
          <p:nvPr/>
        </p:nvPicPr>
        <p:blipFill>
          <a:blip r:embed="rId2"/>
          <a:stretch/>
        </p:blipFill>
        <p:spPr>
          <a:xfrm>
            <a:off x="0" y="0"/>
            <a:ext cx="9144000" cy="6858000"/>
          </a:xfrm>
          <a:prstGeom prst="rect">
            <a:avLst/>
          </a:prstGeom>
          <a:noFill/>
          <a:ln w="0">
            <a:noFill/>
          </a:ln>
        </p:spPr>
      </p:pic>
      <p:sp>
        <p:nvSpPr>
          <p:cNvPr id="6" name="PlaceHolder 1"/>
          <p:cNvSpPr>
            <a:spLocks noGrp="1"/>
          </p:cNvSpPr>
          <p:nvPr>
            <p:ph type="title"/>
          </p:nvPr>
        </p:nvSpPr>
        <p:spPr>
          <a:xfrm>
            <a:off x="914040" y="0"/>
            <a:ext cx="8077320" cy="990720"/>
          </a:xfrm>
          <a:prstGeom prst="rect">
            <a:avLst/>
          </a:prstGeom>
          <a:noFill/>
          <a:ln w="0">
            <a:noFill/>
          </a:ln>
        </p:spPr>
        <p:txBody>
          <a:bodyPr lIns="91440" rIns="91440" tIns="45720" bIns="4572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Click to edit the title text format</a:t>
            </a:r>
            <a:endParaRPr b="1" lang="en-US" sz="3000" strike="noStrike" u="none">
              <a:solidFill>
                <a:srgbClr val="000066"/>
              </a:solidFill>
              <a:effectLst/>
              <a:uFillTx/>
              <a:latin typeface="Verdana"/>
            </a:endParaRPr>
          </a:p>
        </p:txBody>
      </p:sp>
      <p:sp>
        <p:nvSpPr>
          <p:cNvPr id="7" name="PlaceHolder 2"/>
          <p:cNvSpPr>
            <a:spLocks noGrp="1"/>
          </p:cNvSpPr>
          <p:nvPr>
            <p:ph type="body"/>
          </p:nvPr>
        </p:nvSpPr>
        <p:spPr>
          <a:xfrm>
            <a:off x="914040" y="1371240"/>
            <a:ext cx="7543800" cy="4724280"/>
          </a:xfrm>
          <a:prstGeom prst="rect">
            <a:avLst/>
          </a:prstGeom>
          <a:noFill/>
          <a:ln w="0">
            <a:noFill/>
          </a:ln>
        </p:spPr>
        <p:txBody>
          <a:bodyPr lIns="91440" rIns="91440" tIns="45720" bIns="45720" anchor="t">
            <a:normAutofit/>
          </a:bodyPr>
          <a:p>
            <a:pPr marL="343080" indent="-34308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Click to edit the outline text format</a:t>
            </a:r>
            <a:endParaRPr b="0" lang="en-US" sz="2400" strike="noStrike" u="none">
              <a:solidFill>
                <a:srgbClr val="000000"/>
              </a:solidFill>
              <a:effectLst/>
              <a:uFillTx/>
              <a:latin typeface="Verdana"/>
            </a:endParaRPr>
          </a:p>
          <a:p>
            <a:pPr lvl="1" marL="752400" indent="-28584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Second Outline Level</a:t>
            </a:r>
            <a:endParaRPr b="0" lang="en-US" sz="2400" strike="noStrike" u="none">
              <a:solidFill>
                <a:srgbClr val="000000"/>
              </a:solidFill>
              <a:effectLst/>
              <a:uFillTx/>
              <a:latin typeface="Verdana"/>
            </a:endParaRPr>
          </a:p>
          <a:p>
            <a:pPr lvl="2" marL="1095480" indent="-22860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Third Outline Level</a:t>
            </a:r>
            <a:endParaRPr b="0" lang="en-US" sz="2400" strike="noStrike" u="none">
              <a:solidFill>
                <a:srgbClr val="000000"/>
              </a:solidFill>
              <a:effectLst/>
              <a:uFillTx/>
              <a:latin typeface="Verdana"/>
            </a:endParaRPr>
          </a:p>
          <a:p>
            <a:pPr lvl="3" marL="1436760" indent="-22716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Fourth Outline Level</a:t>
            </a:r>
            <a:endParaRPr b="0" lang="en-US" sz="2400" strike="noStrike" u="none">
              <a:solidFill>
                <a:srgbClr val="000000"/>
              </a:solidFill>
              <a:effectLst/>
              <a:uFillTx/>
              <a:latin typeface="Verdana"/>
            </a:endParaRPr>
          </a:p>
          <a:p>
            <a:pPr lvl="4" marL="1781280" indent="-22860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Fifth Outline Level</a:t>
            </a:r>
            <a:endParaRPr b="0" lang="en-US" sz="2400" strike="noStrike" u="none">
              <a:solidFill>
                <a:srgbClr val="000000"/>
              </a:solidFill>
              <a:effectLst/>
              <a:uFillTx/>
              <a:latin typeface="Verdana"/>
            </a:endParaRPr>
          </a:p>
          <a:p>
            <a:pPr lvl="5" marL="1781280" indent="-22860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Sixth Outline Level</a:t>
            </a:r>
            <a:endParaRPr b="0" lang="en-US" sz="2400" strike="noStrike" u="none">
              <a:solidFill>
                <a:srgbClr val="000000"/>
              </a:solidFill>
              <a:effectLst/>
              <a:uFillTx/>
              <a:latin typeface="Verdana"/>
            </a:endParaRPr>
          </a:p>
          <a:p>
            <a:pPr lvl="6" marL="1781280" indent="-22860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Seventh Outline Level</a:t>
            </a:r>
            <a:endParaRPr b="0" lang="en-US" sz="2400" strike="noStrike" u="none">
              <a:solidFill>
                <a:srgbClr val="000000"/>
              </a:solidFill>
              <a:effectLst/>
              <a:uFillTx/>
              <a:latin typeface="Verdana"/>
            </a:endParaRPr>
          </a:p>
        </p:txBody>
      </p:sp>
      <p:sp>
        <p:nvSpPr>
          <p:cNvPr id="8" name="PlaceHolder 3"/>
          <p:cNvSpPr>
            <a:spLocks noGrp="1"/>
          </p:cNvSpPr>
          <p:nvPr>
            <p:ph type="ftr" idx="3"/>
          </p:nvPr>
        </p:nvSpPr>
        <p:spPr>
          <a:xfrm>
            <a:off x="3124080" y="6477120"/>
            <a:ext cx="2895840" cy="304560"/>
          </a:xfrm>
          <a:prstGeom prst="rect">
            <a:avLst/>
          </a:prstGeom>
          <a:noFill/>
          <a:ln w="0">
            <a:noFill/>
          </a:ln>
        </p:spPr>
        <p:txBody>
          <a:bodyPr lIns="91440" rIns="91440" tIns="45720" bIns="45720" anchor="t">
            <a:noAutofit/>
          </a:bodyPr>
          <a:lstStyle>
            <a:lvl1pPr indent="0" algn="ctr">
              <a:lnSpc>
                <a:spcPct val="8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66"/>
                </a:solidFill>
                <a:effectLst/>
                <a:uFillTx/>
                <a:latin typeface="Verdana"/>
              </a:defRPr>
            </a:lvl1pPr>
          </a:lstStyle>
          <a:p>
            <a:pPr indent="0" algn="ctr">
              <a:lnSpc>
                <a:spcPct val="8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66"/>
                </a:solidFill>
                <a:effectLst/>
                <a:uFillTx/>
                <a:latin typeface="Verdana"/>
              </a:rPr>
              <a:t>&lt;footer&gt;</a:t>
            </a:r>
            <a:r>
              <a:rPr b="0" lang="en-US" sz="800" strike="noStrike" u="none">
                <a:solidFill>
                  <a:srgbClr val="000066"/>
                </a:solidFill>
                <a:effectLst/>
                <a:uFillTx/>
                <a:latin typeface="Verdana"/>
              </a:rPr>
              <a:t>© 2001 Enron Corp. All Rights Reserved</a:t>
            </a:r>
            <a:endParaRPr b="0" lang="en-US" sz="800" strike="noStrike" u="none">
              <a:solidFill>
                <a:srgbClr val="000000"/>
              </a:solidFill>
              <a:effectLst/>
              <a:uFillTx/>
              <a:latin typeface="Times New Roman"/>
            </a:endParaRPr>
          </a:p>
        </p:txBody>
      </p:sp>
      <p:sp>
        <p:nvSpPr>
          <p:cNvPr id="9" name="PlaceHolder 4"/>
          <p:cNvSpPr>
            <a:spLocks noGrp="1"/>
          </p:cNvSpPr>
          <p:nvPr>
            <p:ph type="sldNum" idx="4"/>
          </p:nvPr>
        </p:nvSpPr>
        <p:spPr>
          <a:xfrm>
            <a:off x="914400" y="6477120"/>
            <a:ext cx="1905120" cy="304560"/>
          </a:xfrm>
          <a:prstGeom prst="rect">
            <a:avLst/>
          </a:prstGeom>
          <a:noFill/>
          <a:ln w="0">
            <a:noFill/>
          </a:ln>
        </p:spPr>
        <p:txBody>
          <a:bodyPr lIns="91440" rIns="91440" tIns="45720" bIns="45720" anchor="t">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66"/>
                </a:solidFill>
                <a:effectLst/>
                <a:uFillTx/>
                <a:latin typeface="Verdana"/>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4B958FF-F871-48A2-B2D0-F11A9077E833}" type="slidenum">
              <a:rPr b="0" lang="en-US" sz="800" strike="noStrike" u="none">
                <a:solidFill>
                  <a:srgbClr val="000066"/>
                </a:solidFill>
                <a:effectLst/>
                <a:uFillTx/>
                <a:latin typeface="Verdana"/>
              </a:rPr>
              <a:t>&lt;number&gt;</a:t>
            </a:fld>
            <a:endParaRPr b="0" lang="en-US" sz="8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bg>
      <p:bgPr>
        <a:solidFill>
          <a:srgbClr val="ffffff"/>
        </a:solidFill>
      </p:bgPr>
    </p:bg>
    <p:spTree>
      <p:nvGrpSpPr>
        <p:cNvPr id="1" name=""/>
        <p:cNvGrpSpPr/>
        <p:nvPr/>
      </p:nvGrpSpPr>
      <p:grpSpPr>
        <a:xfrm>
          <a:off x="0" y="0"/>
          <a:ext cx="0" cy="0"/>
          <a:chOff x="0" y="0"/>
          <a:chExt cx="0" cy="0"/>
        </a:xfrm>
      </p:grpSpPr>
      <p:pic>
        <p:nvPicPr>
          <p:cNvPr id="10" name="" descr=""/>
          <p:cNvPicPr/>
          <p:nvPr/>
        </p:nvPicPr>
        <p:blipFill>
          <a:blip r:embed="rId2"/>
          <a:stretch/>
        </p:blipFill>
        <p:spPr>
          <a:xfrm>
            <a:off x="0" y="0"/>
            <a:ext cx="9144000" cy="6858000"/>
          </a:xfrm>
          <a:prstGeom prst="rect">
            <a:avLst/>
          </a:prstGeom>
          <a:noFill/>
          <a:ln w="0">
            <a:noFill/>
          </a:ln>
        </p:spPr>
      </p:pic>
      <p:sp>
        <p:nvSpPr>
          <p:cNvPr id="11" name="PlaceHolder 1"/>
          <p:cNvSpPr>
            <a:spLocks noGrp="1"/>
          </p:cNvSpPr>
          <p:nvPr>
            <p:ph type="title"/>
          </p:nvPr>
        </p:nvSpPr>
        <p:spPr>
          <a:xfrm>
            <a:off x="914040" y="0"/>
            <a:ext cx="8077320" cy="990720"/>
          </a:xfrm>
          <a:prstGeom prst="rect">
            <a:avLst/>
          </a:prstGeom>
          <a:noFill/>
          <a:ln w="0">
            <a:noFill/>
          </a:ln>
        </p:spPr>
        <p:txBody>
          <a:bodyPr lIns="91440" rIns="91440" tIns="45720" bIns="4572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Click to edit the title text format</a:t>
            </a:r>
            <a:endParaRPr b="1" lang="en-US" sz="3000" strike="noStrike" u="none">
              <a:solidFill>
                <a:srgbClr val="000066"/>
              </a:solidFill>
              <a:effectLst/>
              <a:uFillTx/>
              <a:latin typeface="Verdana"/>
            </a:endParaRPr>
          </a:p>
        </p:txBody>
      </p:sp>
      <p:sp>
        <p:nvSpPr>
          <p:cNvPr id="12" name="PlaceHolder 2"/>
          <p:cNvSpPr>
            <a:spLocks noGrp="1"/>
          </p:cNvSpPr>
          <p:nvPr>
            <p:ph type="body"/>
          </p:nvPr>
        </p:nvSpPr>
        <p:spPr>
          <a:xfrm>
            <a:off x="914040" y="1371240"/>
            <a:ext cx="7543800" cy="4724280"/>
          </a:xfrm>
          <a:prstGeom prst="rect">
            <a:avLst/>
          </a:prstGeom>
          <a:noFill/>
          <a:ln w="0">
            <a:noFill/>
          </a:ln>
        </p:spPr>
        <p:txBody>
          <a:bodyPr lIns="91440" rIns="91440" tIns="45720" bIns="45720" anchor="t">
            <a:normAutofit/>
          </a:bodyPr>
          <a:p>
            <a:pPr marL="343080" indent="-34308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Click to edit the outline text format</a:t>
            </a:r>
            <a:endParaRPr b="0" lang="en-US" sz="2400" strike="noStrike" u="none">
              <a:solidFill>
                <a:srgbClr val="000000"/>
              </a:solidFill>
              <a:effectLst/>
              <a:uFillTx/>
              <a:latin typeface="Verdana"/>
            </a:endParaRPr>
          </a:p>
          <a:p>
            <a:pPr lvl="1" marL="752400" indent="-28584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Second Outline Level</a:t>
            </a:r>
            <a:endParaRPr b="0" lang="en-US" sz="2400" strike="noStrike" u="none">
              <a:solidFill>
                <a:srgbClr val="000000"/>
              </a:solidFill>
              <a:effectLst/>
              <a:uFillTx/>
              <a:latin typeface="Verdana"/>
            </a:endParaRPr>
          </a:p>
          <a:p>
            <a:pPr lvl="2" marL="1095480" indent="-22860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Third Outline Level</a:t>
            </a:r>
            <a:endParaRPr b="0" lang="en-US" sz="2400" strike="noStrike" u="none">
              <a:solidFill>
                <a:srgbClr val="000000"/>
              </a:solidFill>
              <a:effectLst/>
              <a:uFillTx/>
              <a:latin typeface="Verdana"/>
            </a:endParaRPr>
          </a:p>
          <a:p>
            <a:pPr lvl="3" marL="1436760" indent="-22716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Fourth Outline Level</a:t>
            </a:r>
            <a:endParaRPr b="0" lang="en-US" sz="2400" strike="noStrike" u="none">
              <a:solidFill>
                <a:srgbClr val="000000"/>
              </a:solidFill>
              <a:effectLst/>
              <a:uFillTx/>
              <a:latin typeface="Verdana"/>
            </a:endParaRPr>
          </a:p>
          <a:p>
            <a:pPr lvl="4" marL="1781280" indent="-22860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Fifth Outline Level</a:t>
            </a:r>
            <a:endParaRPr b="0" lang="en-US" sz="2400" strike="noStrike" u="none">
              <a:solidFill>
                <a:srgbClr val="000000"/>
              </a:solidFill>
              <a:effectLst/>
              <a:uFillTx/>
              <a:latin typeface="Verdana"/>
            </a:endParaRPr>
          </a:p>
          <a:p>
            <a:pPr lvl="5" marL="1781280" indent="-22860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Sixth Outline Level</a:t>
            </a:r>
            <a:endParaRPr b="0" lang="en-US" sz="2400" strike="noStrike" u="none">
              <a:solidFill>
                <a:srgbClr val="000000"/>
              </a:solidFill>
              <a:effectLst/>
              <a:uFillTx/>
              <a:latin typeface="Verdana"/>
            </a:endParaRPr>
          </a:p>
          <a:p>
            <a:pPr lvl="6" marL="1781280" indent="-22860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Seventh Outline Level</a:t>
            </a:r>
            <a:endParaRPr b="0" lang="en-US" sz="2400" strike="noStrike" u="none">
              <a:solidFill>
                <a:srgbClr val="000000"/>
              </a:solidFill>
              <a:effectLst/>
              <a:uFillTx/>
              <a:latin typeface="Verdana"/>
            </a:endParaRPr>
          </a:p>
        </p:txBody>
      </p:sp>
      <p:sp>
        <p:nvSpPr>
          <p:cNvPr id="13" name="PlaceHolder 3"/>
          <p:cNvSpPr>
            <a:spLocks noGrp="1"/>
          </p:cNvSpPr>
          <p:nvPr>
            <p:ph type="ftr" idx="5"/>
          </p:nvPr>
        </p:nvSpPr>
        <p:spPr>
          <a:xfrm>
            <a:off x="3124080" y="6477120"/>
            <a:ext cx="2895840" cy="304560"/>
          </a:xfrm>
          <a:prstGeom prst="rect">
            <a:avLst/>
          </a:prstGeom>
          <a:noFill/>
          <a:ln w="0">
            <a:noFill/>
          </a:ln>
        </p:spPr>
        <p:txBody>
          <a:bodyPr lIns="91440" rIns="91440" tIns="45720" bIns="45720" anchor="t">
            <a:noAutofit/>
          </a:bodyPr>
          <a:lstStyle>
            <a:lvl1pPr indent="0" algn="ctr">
              <a:lnSpc>
                <a:spcPct val="8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66"/>
                </a:solidFill>
                <a:effectLst/>
                <a:uFillTx/>
                <a:latin typeface="Verdana"/>
              </a:defRPr>
            </a:lvl1pPr>
          </a:lstStyle>
          <a:p>
            <a:pPr indent="0" algn="ctr">
              <a:lnSpc>
                <a:spcPct val="8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66"/>
                </a:solidFill>
                <a:effectLst/>
                <a:uFillTx/>
                <a:latin typeface="Verdana"/>
              </a:rPr>
              <a:t>&lt;footer&gt;</a:t>
            </a:r>
            <a:r>
              <a:rPr b="0" lang="en-US" sz="800" strike="noStrike" u="none">
                <a:solidFill>
                  <a:srgbClr val="000066"/>
                </a:solidFill>
                <a:effectLst/>
                <a:uFillTx/>
                <a:latin typeface="Verdana"/>
              </a:rPr>
              <a:t>© 2001 Enron Corp. All Rights Reserved</a:t>
            </a:r>
            <a:endParaRPr b="0" lang="en-US" sz="800" strike="noStrike" u="none">
              <a:solidFill>
                <a:srgbClr val="000000"/>
              </a:solidFill>
              <a:effectLst/>
              <a:uFillTx/>
              <a:latin typeface="Times New Roman"/>
            </a:endParaRPr>
          </a:p>
        </p:txBody>
      </p:sp>
      <p:sp>
        <p:nvSpPr>
          <p:cNvPr id="14" name="PlaceHolder 4"/>
          <p:cNvSpPr>
            <a:spLocks noGrp="1"/>
          </p:cNvSpPr>
          <p:nvPr>
            <p:ph type="sldNum" idx="6"/>
          </p:nvPr>
        </p:nvSpPr>
        <p:spPr>
          <a:xfrm>
            <a:off x="914400" y="6477120"/>
            <a:ext cx="1905120" cy="304560"/>
          </a:xfrm>
          <a:prstGeom prst="rect">
            <a:avLst/>
          </a:prstGeom>
          <a:noFill/>
          <a:ln w="0">
            <a:noFill/>
          </a:ln>
        </p:spPr>
        <p:txBody>
          <a:bodyPr lIns="91440" rIns="91440" tIns="45720" bIns="45720" anchor="t">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66"/>
                </a:solidFill>
                <a:effectLst/>
                <a:uFillTx/>
                <a:latin typeface="Verdana"/>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14F09AF-7194-46FE-9AB6-C8BEEB94FA60}" type="slidenum">
              <a:rPr b="0" lang="en-US" sz="800" strike="noStrike" u="none">
                <a:solidFill>
                  <a:srgbClr val="000066"/>
                </a:solidFill>
                <a:effectLst/>
                <a:uFillTx/>
                <a:latin typeface="Verdana"/>
              </a:rPr>
              <a:t>&lt;number&gt;</a:t>
            </a:fld>
            <a:endParaRPr b="0" lang="en-US" sz="800" strike="noStrike" u="none">
              <a:solidFill>
                <a:srgbClr val="000000"/>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solidFill>
          <a:srgbClr val="ffffff"/>
        </a:solidFill>
      </p:bgPr>
    </p:bg>
    <p:spTree>
      <p:nvGrpSpPr>
        <p:cNvPr id="1" name=""/>
        <p:cNvGrpSpPr/>
        <p:nvPr/>
      </p:nvGrpSpPr>
      <p:grpSpPr>
        <a:xfrm>
          <a:off x="0" y="0"/>
          <a:ext cx="0" cy="0"/>
          <a:chOff x="0" y="0"/>
          <a:chExt cx="0" cy="0"/>
        </a:xfrm>
      </p:grpSpPr>
      <p:pic>
        <p:nvPicPr>
          <p:cNvPr id="15" name="" descr=""/>
          <p:cNvPicPr/>
          <p:nvPr/>
        </p:nvPicPr>
        <p:blipFill>
          <a:blip r:embed="rId2"/>
          <a:stretch/>
        </p:blipFill>
        <p:spPr>
          <a:xfrm>
            <a:off x="0" y="0"/>
            <a:ext cx="9144000" cy="6858000"/>
          </a:xfrm>
          <a:prstGeom prst="rect">
            <a:avLst/>
          </a:prstGeom>
          <a:noFill/>
          <a:ln w="0">
            <a:noFill/>
          </a:ln>
        </p:spPr>
      </p:pic>
      <p:sp>
        <p:nvSpPr>
          <p:cNvPr id="16" name="PlaceHolder 1"/>
          <p:cNvSpPr>
            <a:spLocks noGrp="1"/>
          </p:cNvSpPr>
          <p:nvPr>
            <p:ph type="title"/>
          </p:nvPr>
        </p:nvSpPr>
        <p:spPr>
          <a:xfrm>
            <a:off x="914040" y="0"/>
            <a:ext cx="8077320" cy="990720"/>
          </a:xfrm>
          <a:prstGeom prst="rect">
            <a:avLst/>
          </a:prstGeom>
          <a:noFill/>
          <a:ln w="0">
            <a:noFill/>
          </a:ln>
        </p:spPr>
        <p:txBody>
          <a:bodyPr lIns="91440" rIns="91440" tIns="45720" bIns="4572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Click to edit the title text format</a:t>
            </a:r>
            <a:endParaRPr b="1" lang="en-US" sz="3000" strike="noStrike" u="none">
              <a:solidFill>
                <a:srgbClr val="000066"/>
              </a:solidFill>
              <a:effectLst/>
              <a:uFillTx/>
              <a:latin typeface="Verdana"/>
            </a:endParaRPr>
          </a:p>
        </p:txBody>
      </p:sp>
      <p:sp>
        <p:nvSpPr>
          <p:cNvPr id="17" name="PlaceHolder 2"/>
          <p:cNvSpPr>
            <a:spLocks noGrp="1"/>
          </p:cNvSpPr>
          <p:nvPr>
            <p:ph type="body"/>
          </p:nvPr>
        </p:nvSpPr>
        <p:spPr>
          <a:xfrm>
            <a:off x="914040" y="1371240"/>
            <a:ext cx="7543800" cy="4724280"/>
          </a:xfrm>
          <a:prstGeom prst="rect">
            <a:avLst/>
          </a:prstGeom>
          <a:noFill/>
          <a:ln w="0">
            <a:noFill/>
          </a:ln>
        </p:spPr>
        <p:txBody>
          <a:bodyPr lIns="91440" rIns="91440" tIns="45720" bIns="45720" anchor="t">
            <a:normAutofit/>
          </a:bodyPr>
          <a:p>
            <a:pPr marL="343080" indent="-34308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Click to edit the outline text format</a:t>
            </a:r>
            <a:endParaRPr b="0" lang="en-US" sz="2400" strike="noStrike" u="none">
              <a:solidFill>
                <a:srgbClr val="000000"/>
              </a:solidFill>
              <a:effectLst/>
              <a:uFillTx/>
              <a:latin typeface="Verdana"/>
            </a:endParaRPr>
          </a:p>
          <a:p>
            <a:pPr lvl="1" marL="752400" indent="-28584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Second Outline Level</a:t>
            </a:r>
            <a:endParaRPr b="0" lang="en-US" sz="2400" strike="noStrike" u="none">
              <a:solidFill>
                <a:srgbClr val="000000"/>
              </a:solidFill>
              <a:effectLst/>
              <a:uFillTx/>
              <a:latin typeface="Verdana"/>
            </a:endParaRPr>
          </a:p>
          <a:p>
            <a:pPr lvl="2" marL="1095480" indent="-22860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Third Outline Level</a:t>
            </a:r>
            <a:endParaRPr b="0" lang="en-US" sz="2400" strike="noStrike" u="none">
              <a:solidFill>
                <a:srgbClr val="000000"/>
              </a:solidFill>
              <a:effectLst/>
              <a:uFillTx/>
              <a:latin typeface="Verdana"/>
            </a:endParaRPr>
          </a:p>
          <a:p>
            <a:pPr lvl="3" marL="1436760" indent="-22716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Fourth Outline Level</a:t>
            </a:r>
            <a:endParaRPr b="0" lang="en-US" sz="2400" strike="noStrike" u="none">
              <a:solidFill>
                <a:srgbClr val="000000"/>
              </a:solidFill>
              <a:effectLst/>
              <a:uFillTx/>
              <a:latin typeface="Verdana"/>
            </a:endParaRPr>
          </a:p>
          <a:p>
            <a:pPr lvl="4" marL="1781280" indent="-22860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Fifth Outline Level</a:t>
            </a:r>
            <a:endParaRPr b="0" lang="en-US" sz="2400" strike="noStrike" u="none">
              <a:solidFill>
                <a:srgbClr val="000000"/>
              </a:solidFill>
              <a:effectLst/>
              <a:uFillTx/>
              <a:latin typeface="Verdana"/>
            </a:endParaRPr>
          </a:p>
          <a:p>
            <a:pPr lvl="5" marL="1781280" indent="-22860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Sixth Outline Level</a:t>
            </a:r>
            <a:endParaRPr b="0" lang="en-US" sz="2400" strike="noStrike" u="none">
              <a:solidFill>
                <a:srgbClr val="000000"/>
              </a:solidFill>
              <a:effectLst/>
              <a:uFillTx/>
              <a:latin typeface="Verdana"/>
            </a:endParaRPr>
          </a:p>
          <a:p>
            <a:pPr lvl="6" marL="1781280" indent="-22860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Seventh Outline Level</a:t>
            </a:r>
            <a:endParaRPr b="0" lang="en-US" sz="2400" strike="noStrike" u="none">
              <a:solidFill>
                <a:srgbClr val="000000"/>
              </a:solidFill>
              <a:effectLst/>
              <a:uFillTx/>
              <a:latin typeface="Verdana"/>
            </a:endParaRPr>
          </a:p>
        </p:txBody>
      </p:sp>
      <p:sp>
        <p:nvSpPr>
          <p:cNvPr id="18" name="PlaceHolder 3"/>
          <p:cNvSpPr>
            <a:spLocks noGrp="1"/>
          </p:cNvSpPr>
          <p:nvPr>
            <p:ph type="ftr" idx="7"/>
          </p:nvPr>
        </p:nvSpPr>
        <p:spPr>
          <a:xfrm>
            <a:off x="3124080" y="6477120"/>
            <a:ext cx="2895840" cy="304560"/>
          </a:xfrm>
          <a:prstGeom prst="rect">
            <a:avLst/>
          </a:prstGeom>
          <a:noFill/>
          <a:ln w="0">
            <a:noFill/>
          </a:ln>
        </p:spPr>
        <p:txBody>
          <a:bodyPr lIns="91440" rIns="91440" tIns="45720" bIns="45720" anchor="t">
            <a:noAutofit/>
          </a:bodyPr>
          <a:lstStyle>
            <a:lvl1pPr indent="0" algn="ctr">
              <a:lnSpc>
                <a:spcPct val="8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66"/>
                </a:solidFill>
                <a:effectLst/>
                <a:uFillTx/>
                <a:latin typeface="Verdana"/>
              </a:defRPr>
            </a:lvl1pPr>
          </a:lstStyle>
          <a:p>
            <a:pPr indent="0" algn="ctr">
              <a:lnSpc>
                <a:spcPct val="8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66"/>
                </a:solidFill>
                <a:effectLst/>
                <a:uFillTx/>
                <a:latin typeface="Verdana"/>
              </a:rPr>
              <a:t>&lt;footer&gt;</a:t>
            </a:r>
            <a:r>
              <a:rPr b="0" lang="en-US" sz="800" strike="noStrike" u="none">
                <a:solidFill>
                  <a:srgbClr val="000066"/>
                </a:solidFill>
                <a:effectLst/>
                <a:uFillTx/>
                <a:latin typeface="Verdana"/>
              </a:rPr>
              <a:t>© 2001 Enron Corp. All Rights Reserved</a:t>
            </a:r>
            <a:endParaRPr b="0" lang="en-US" sz="800" strike="noStrike" u="none">
              <a:solidFill>
                <a:srgbClr val="000000"/>
              </a:solidFill>
              <a:effectLst/>
              <a:uFillTx/>
              <a:latin typeface="Times New Roman"/>
            </a:endParaRPr>
          </a:p>
        </p:txBody>
      </p:sp>
      <p:sp>
        <p:nvSpPr>
          <p:cNvPr id="19" name="PlaceHolder 4"/>
          <p:cNvSpPr>
            <a:spLocks noGrp="1"/>
          </p:cNvSpPr>
          <p:nvPr>
            <p:ph type="sldNum" idx="8"/>
          </p:nvPr>
        </p:nvSpPr>
        <p:spPr>
          <a:xfrm>
            <a:off x="914400" y="6477120"/>
            <a:ext cx="1905120" cy="304560"/>
          </a:xfrm>
          <a:prstGeom prst="rect">
            <a:avLst/>
          </a:prstGeom>
          <a:noFill/>
          <a:ln w="0">
            <a:noFill/>
          </a:ln>
        </p:spPr>
        <p:txBody>
          <a:bodyPr lIns="91440" rIns="91440" tIns="45720" bIns="45720" anchor="t">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66"/>
                </a:solidFill>
                <a:effectLst/>
                <a:uFillTx/>
                <a:latin typeface="Verdana"/>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D1ABAA5-B07B-4035-B86D-5B26C562CF0A}" type="slidenum">
              <a:rPr b="0" lang="en-US" sz="800" strike="noStrike" u="none">
                <a:solidFill>
                  <a:srgbClr val="000066"/>
                </a:solidFill>
                <a:effectLst/>
                <a:uFillTx/>
                <a:latin typeface="Verdana"/>
              </a:rPr>
              <a:t>&lt;number&gt;</a:t>
            </a:fld>
            <a:endParaRPr b="0" lang="en-US" sz="800" strike="noStrike" u="none">
              <a:solidFill>
                <a:srgbClr val="000000"/>
              </a:solidFill>
              <a:effectLst/>
              <a:uFillTx/>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solidFill>
          <a:srgbClr val="ffffff"/>
        </a:solidFill>
      </p:bgPr>
    </p:bg>
    <p:spTree>
      <p:nvGrpSpPr>
        <p:cNvPr id="1" name=""/>
        <p:cNvGrpSpPr/>
        <p:nvPr/>
      </p:nvGrpSpPr>
      <p:grpSpPr>
        <a:xfrm>
          <a:off x="0" y="0"/>
          <a:ext cx="0" cy="0"/>
          <a:chOff x="0" y="0"/>
          <a:chExt cx="0" cy="0"/>
        </a:xfrm>
      </p:grpSpPr>
      <p:pic>
        <p:nvPicPr>
          <p:cNvPr id="20" name="" descr=""/>
          <p:cNvPicPr/>
          <p:nvPr/>
        </p:nvPicPr>
        <p:blipFill>
          <a:blip r:embed="rId2">
            <a:lum contrast="20000"/>
          </a:blip>
          <a:stretch/>
        </p:blipFill>
        <p:spPr>
          <a:xfrm>
            <a:off x="0" y="0"/>
            <a:ext cx="9144000" cy="6858000"/>
          </a:xfrm>
          <a:prstGeom prst="rect">
            <a:avLst/>
          </a:prstGeom>
          <a:noFill/>
          <a:ln w="0">
            <a:noFill/>
          </a:ln>
        </p:spPr>
      </p:pic>
      <p:sp>
        <p:nvSpPr>
          <p:cNvPr id="21" name="PlaceHolder 1"/>
          <p:cNvSpPr>
            <a:spLocks noGrp="1"/>
          </p:cNvSpPr>
          <p:nvPr>
            <p:ph type="title"/>
          </p:nvPr>
        </p:nvSpPr>
        <p:spPr>
          <a:xfrm>
            <a:off x="3048120" y="2742840"/>
            <a:ext cx="5410080" cy="1143000"/>
          </a:xfrm>
          <a:prstGeom prst="rect">
            <a:avLst/>
          </a:prstGeom>
          <a:noFill/>
          <a:ln w="0">
            <a:noFill/>
          </a:ln>
        </p:spPr>
        <p:txBody>
          <a:bodyPr lIns="91440" rIns="91440" tIns="45720" bIns="4572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Click to edit the title text format</a:t>
            </a:r>
            <a:endParaRPr b="1" lang="en-US" sz="3000" strike="noStrike" u="none">
              <a:solidFill>
                <a:srgbClr val="000066"/>
              </a:solidFill>
              <a:effectLst/>
              <a:uFillTx/>
              <a:latin typeface="Verdana"/>
            </a:endParaRPr>
          </a:p>
        </p:txBody>
      </p:sp>
      <p:sp>
        <p:nvSpPr>
          <p:cNvPr id="22"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343080" indent="-343080" algn="ctr">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Click to edit the outline text format</a:t>
            </a:r>
            <a:endParaRPr b="0" lang="en-US" sz="2400" strike="noStrike" u="none">
              <a:solidFill>
                <a:srgbClr val="000000"/>
              </a:solidFill>
              <a:effectLst/>
              <a:uFillTx/>
              <a:latin typeface="Verdana"/>
            </a:endParaRPr>
          </a:p>
          <a:p>
            <a:pPr lvl="1" marL="466560" indent="0" algn="ct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Second Outline Level</a:t>
            </a:r>
            <a:endParaRPr b="0" lang="en-US" sz="2000" strike="noStrike" u="none">
              <a:solidFill>
                <a:srgbClr val="000000"/>
              </a:solidFill>
              <a:effectLst/>
              <a:uFillTx/>
              <a:latin typeface="Verdana"/>
            </a:endParaRPr>
          </a:p>
          <a:p>
            <a:pPr lvl="2" marL="866880" algn="ctr">
              <a:spcBef>
                <a:spcPts val="451"/>
              </a:spcBef>
              <a:buClr>
                <a:srgbClr val="000000"/>
              </a:buClr>
              <a:buFont typeface="Verdana"/>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Verdana"/>
              </a:rPr>
              <a:t>Third Outline Level</a:t>
            </a:r>
            <a:endParaRPr b="0" lang="en-US" sz="1800" strike="noStrike" u="none">
              <a:solidFill>
                <a:srgbClr val="000000"/>
              </a:solidFill>
              <a:effectLst/>
              <a:uFillTx/>
              <a:latin typeface="Verdana"/>
            </a:endParaRPr>
          </a:p>
          <a:p>
            <a:pPr lvl="3" marL="1209600" algn="ctr">
              <a:spcBef>
                <a:spcPts val="400"/>
              </a:spcBef>
              <a:buClr>
                <a:srgbClr val="000000"/>
              </a:buClr>
              <a:buFont typeface="Verdana"/>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Fourth Outline Level</a:t>
            </a:r>
            <a:endParaRPr b="0" lang="en-US" sz="1600" strike="noStrike" u="none">
              <a:solidFill>
                <a:srgbClr val="000000"/>
              </a:solidFill>
              <a:effectLst/>
              <a:uFillTx/>
              <a:latin typeface="Verdana"/>
            </a:endParaRPr>
          </a:p>
          <a:p>
            <a:pPr lvl="4" marL="1552680" algn="ctr">
              <a:spcBef>
                <a:spcPts val="400"/>
              </a:spcBef>
              <a:buClr>
                <a:srgbClr val="000000"/>
              </a:buClr>
              <a:buFont typeface="Verdana"/>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Fifth Outline Level</a:t>
            </a:r>
            <a:endParaRPr b="0" lang="en-US" sz="1600" strike="noStrike" u="none">
              <a:solidFill>
                <a:srgbClr val="000000"/>
              </a:solidFill>
              <a:effectLst/>
              <a:uFillTx/>
              <a:latin typeface="Verdana"/>
            </a:endParaRPr>
          </a:p>
          <a:p>
            <a:pPr lvl="5" marL="1552680">
              <a:spcBef>
                <a:spcPts val="4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Sixth Outline Level</a:t>
            </a:r>
            <a:endParaRPr b="0" lang="en-US" sz="1600" strike="noStrike" u="none">
              <a:solidFill>
                <a:srgbClr val="000000"/>
              </a:solidFill>
              <a:effectLst/>
              <a:uFillTx/>
              <a:latin typeface="Verdana"/>
            </a:endParaRPr>
          </a:p>
          <a:p>
            <a:pPr lvl="6" marL="1552680">
              <a:spcBef>
                <a:spcPts val="4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Seventh Outline Level</a:t>
            </a:r>
            <a:endParaRPr b="0" lang="en-US" sz="1600" strike="noStrike" u="none">
              <a:solidFill>
                <a:srgbClr val="000000"/>
              </a:solidFill>
              <a:effectLst/>
              <a:uFillTx/>
              <a:latin typeface="Verdan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4.xml"/>
</Relationships>
</file>

<file path=ppt/slides/_rels/slide1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0.png"/><Relationship Id="rId3" Type="http://schemas.openxmlformats.org/officeDocument/2006/relationships/slideLayout" Target="../slideLayouts/slideLayout2.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3.png"/><Relationship Id="rId3" Type="http://schemas.openxmlformats.org/officeDocument/2006/relationships/oleObject" Target="../embeddings/oleObject2.bin"/><Relationship Id="rId4" Type="http://schemas.openxmlformats.org/officeDocument/2006/relationships/image" Target="../media/image24.png"/><Relationship Id="rId5"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3.png"/><Relationship Id="rId3" Type="http://schemas.openxmlformats.org/officeDocument/2006/relationships/oleObject" Target="../embeddings/oleObject2.bin"/><Relationship Id="rId4" Type="http://schemas.openxmlformats.org/officeDocument/2006/relationships/image" Target="../media/image25.png"/><Relationship Id="rId5"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6.png"/><Relationship Id="rId3" Type="http://schemas.openxmlformats.org/officeDocument/2006/relationships/oleObject" Target="../embeddings/oleObject2.bin"/><Relationship Id="rId4" Type="http://schemas.openxmlformats.org/officeDocument/2006/relationships/image" Target="../media/image27.png"/><Relationship Id="rId5"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8.png"/><Relationship Id="rId3" Type="http://schemas.openxmlformats.org/officeDocument/2006/relationships/oleObject" Target="../embeddings/oleObject2.bin"/><Relationship Id="rId4" Type="http://schemas.openxmlformats.org/officeDocument/2006/relationships/image" Target="../media/image29.png"/><Relationship Id="rId5"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0.png"/><Relationship Id="rId3"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1.png"/><Relationship Id="rId3" Type="http://schemas.openxmlformats.org/officeDocument/2006/relationships/slideLayout" Target="../slideLayouts/slideLayout4.xml"/>
</Relationships>
</file>

<file path=ppt/slides/_rels/slide1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2.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4.xml"/>
</Relationships>
</file>

<file path=ppt/slides/_rels/slide2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3.png"/><Relationship Id="rId3" Type="http://schemas.openxmlformats.org/officeDocument/2006/relationships/oleObject" Target="../embeddings/oleObject2.bin"/><Relationship Id="rId4" Type="http://schemas.openxmlformats.org/officeDocument/2006/relationships/image" Target="../media/image34.png"/><Relationship Id="rId5"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4.xml"/>
</Relationships>
</file>

<file path=ppt/slides/_rels/slide22.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4.xml"/>
</Relationships>
</file>

<file path=ppt/slides/_rels/slide23.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4.xml"/>
</Relationships>
</file>

<file path=ppt/slides/_rels/slide2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7.png"/><Relationship Id="rId3" Type="http://schemas.openxmlformats.org/officeDocument/2006/relationships/slideLayout" Target="../slideLayouts/slideLayout4.xml"/>
</Relationships>
</file>

<file path=ppt/slides/_rels/slide25.xml.rels><?xml version="1.0" encoding="UTF-8"?>
<Relationships xmlns="http://schemas.openxmlformats.org/package/2006/relationships"><Relationship Id="rId1" Type="http://schemas.openxmlformats.org/officeDocument/2006/relationships/image" Target="../media/image38.wmf"/><Relationship Id="rId2" Type="http://schemas.openxmlformats.org/officeDocument/2006/relationships/oleObject" Target="../embeddings/oleObject1.bin"/><Relationship Id="rId3" Type="http://schemas.openxmlformats.org/officeDocument/2006/relationships/image" Target="../media/image39.png"/><Relationship Id="rId4" Type="http://schemas.openxmlformats.org/officeDocument/2006/relationships/oleObject" Target="../embeddings/oleObject2.bin"/><Relationship Id="rId5" Type="http://schemas.openxmlformats.org/officeDocument/2006/relationships/image" Target="../media/image40.png"/><Relationship Id="rId6" Type="http://schemas.openxmlformats.org/officeDocument/2006/relationships/oleObject" Target="../embeddings/oleObject3.bin"/><Relationship Id="rId7" Type="http://schemas.openxmlformats.org/officeDocument/2006/relationships/image" Target="../media/image7.png"/><Relationship Id="rId8"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0.png"/><Relationship Id="rId3" Type="http://schemas.openxmlformats.org/officeDocument/2006/relationships/oleObject" Target="../embeddings/oleObject2.bin"/><Relationship Id="rId4" Type="http://schemas.openxmlformats.org/officeDocument/2006/relationships/image" Target="../media/image7.png"/><Relationship Id="rId5" Type="http://schemas.openxmlformats.org/officeDocument/2006/relationships/image" Target="../media/image41.wmf"/><Relationship Id="rId6" Type="http://schemas.openxmlformats.org/officeDocument/2006/relationships/image" Target="../media/image5.wmf"/><Relationship Id="rId7" Type="http://schemas.openxmlformats.org/officeDocument/2006/relationships/slideLayout" Target="../slideLayouts/slideLayout2.xml"/>
</Relationships>
</file>

<file path=ppt/slides/_rels/slide2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png"/><Relationship Id="rId3" Type="http://schemas.openxmlformats.org/officeDocument/2006/relationships/oleObject" Target="../embeddings/oleObject2.bin"/><Relationship Id="rId4" Type="http://schemas.openxmlformats.org/officeDocument/2006/relationships/image" Target="../media/image40.png"/><Relationship Id="rId5" Type="http://schemas.openxmlformats.org/officeDocument/2006/relationships/image" Target="../media/image5.wmf"/><Relationship Id="rId6" Type="http://schemas.openxmlformats.org/officeDocument/2006/relationships/image" Target="../media/image41.wmf"/><Relationship Id="rId7" Type="http://schemas.openxmlformats.org/officeDocument/2006/relationships/oleObject" Target="../embeddings/oleObject3.bin"/><Relationship Id="rId8" Type="http://schemas.openxmlformats.org/officeDocument/2006/relationships/image" Target="../media/image40.png"/><Relationship Id="rId9" Type="http://schemas.openxmlformats.org/officeDocument/2006/relationships/image" Target="../media/image5.wmf"/><Relationship Id="rId10" Type="http://schemas.openxmlformats.org/officeDocument/2006/relationships/image" Target="../media/image41.wmf"/><Relationship Id="rId11" Type="http://schemas.openxmlformats.org/officeDocument/2006/relationships/oleObject" Target="../embeddings/oleObject4.bin"/><Relationship Id="rId12" Type="http://schemas.openxmlformats.org/officeDocument/2006/relationships/image" Target="../media/image40.png"/><Relationship Id="rId13" Type="http://schemas.openxmlformats.org/officeDocument/2006/relationships/image" Target="../media/image5.wmf"/><Relationship Id="rId14" Type="http://schemas.openxmlformats.org/officeDocument/2006/relationships/image" Target="../media/image41.wmf"/><Relationship Id="rId15" Type="http://schemas.openxmlformats.org/officeDocument/2006/relationships/oleObject" Target="../embeddings/oleObject5.bin"/><Relationship Id="rId16" Type="http://schemas.openxmlformats.org/officeDocument/2006/relationships/image" Target="../media/image40.png"/><Relationship Id="rId17" Type="http://schemas.openxmlformats.org/officeDocument/2006/relationships/image" Target="../media/image5.wmf"/><Relationship Id="rId18" Type="http://schemas.openxmlformats.org/officeDocument/2006/relationships/image" Target="../media/image41.wmf"/><Relationship Id="rId19" Type="http://schemas.openxmlformats.org/officeDocument/2006/relationships/oleObject" Target="../embeddings/oleObject6.bin"/><Relationship Id="rId20" Type="http://schemas.openxmlformats.org/officeDocument/2006/relationships/image" Target="../media/image40.png"/><Relationship Id="rId21" Type="http://schemas.openxmlformats.org/officeDocument/2006/relationships/image" Target="../media/image5.wmf"/><Relationship Id="rId22" Type="http://schemas.openxmlformats.org/officeDocument/2006/relationships/image" Target="../media/image41.wmf"/><Relationship Id="rId23" Type="http://schemas.openxmlformats.org/officeDocument/2006/relationships/slideLayout" Target="../slideLayouts/slideLayout2.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5.wmf"/><Relationship Id="rId3" Type="http://schemas.openxmlformats.org/officeDocument/2006/relationships/image" Target="../media/image6.png"/><Relationship Id="rId4" Type="http://schemas.openxmlformats.org/officeDocument/2006/relationships/oleObject" Target="../embeddings/oleObject1.bin"/><Relationship Id="rId5" Type="http://schemas.openxmlformats.org/officeDocument/2006/relationships/image" Target="../media/image7.png"/><Relationship Id="rId6" Type="http://schemas.openxmlformats.org/officeDocument/2006/relationships/slideLayout" Target="../slideLayouts/slideLayout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3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2.wmf"/><Relationship Id="rId3" Type="http://schemas.openxmlformats.org/officeDocument/2006/relationships/slideLayout" Target="../slideLayouts/slideLayout4.xml"/>
</Relationships>
</file>

<file path=ppt/slides/_rels/slide3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3.png"/><Relationship Id="rId3"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oleObject" Target="../embeddings/oleObject1.bin"/><Relationship Id="rId7" Type="http://schemas.openxmlformats.org/officeDocument/2006/relationships/image" Target="../media/image13.png"/><Relationship Id="rId8" Type="http://schemas.openxmlformats.org/officeDocument/2006/relationships/oleObject" Target="../embeddings/oleObject2.bin"/><Relationship Id="rId9" Type="http://schemas.openxmlformats.org/officeDocument/2006/relationships/image" Target="../media/image14.png"/><Relationship Id="rId10" Type="http://schemas.openxmlformats.org/officeDocument/2006/relationships/oleObject" Target="../embeddings/oleObject3.bin"/><Relationship Id="rId11" Type="http://schemas.openxmlformats.org/officeDocument/2006/relationships/image" Target="../media/image15.png"/><Relationship Id="rId12" Type="http://schemas.openxmlformats.org/officeDocument/2006/relationships/oleObject" Target="../embeddings/oleObject4.bin"/><Relationship Id="rId13" Type="http://schemas.openxmlformats.org/officeDocument/2006/relationships/image" Target="../media/image16.png"/><Relationship Id="rId14" Type="http://schemas.openxmlformats.org/officeDocument/2006/relationships/hyperlink" Target="http://www.enronsteel.com/" TargetMode="External"/><Relationship Id="rId15" Type="http://schemas.openxmlformats.org/officeDocument/2006/relationships/image" Target="../media/image17.jpeg"/><Relationship Id="rId16"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8.wmf"/><Relationship Id="rId3" Type="http://schemas.openxmlformats.org/officeDocument/2006/relationships/slideLayout" Target="../slideLayouts/slideLayout4.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0" y="2742840"/>
            <a:ext cx="9144000" cy="114300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Putting the Energy into e-commerce™</a:t>
            </a:r>
            <a:endParaRPr b="1" lang="en-US" sz="3000" strike="noStrike" u="none">
              <a:solidFill>
                <a:srgbClr val="000066"/>
              </a:solidFill>
              <a:effectLst/>
              <a:uFillTx/>
              <a:latin typeface="Verdana"/>
            </a:endParaRPr>
          </a:p>
        </p:txBody>
      </p:sp>
      <p:sp>
        <p:nvSpPr>
          <p:cNvPr id="3" name="PlaceHolder 2"/>
          <p:cNvSpPr>
            <a:spLocks noGrp="1"/>
          </p:cNvSpPr>
          <p:nvPr>
            <p:ph type="sldNum" idx="2"/>
          </p:nvPr>
        </p:nvSpPr>
        <p:spPr/>
        <p:txBody>
          <a:bodyPr/>
          <a:p>
            <a:fld id="{BA9B5AF0-52AB-4321-88A6-94F122353050}" type="slidenum">
              <a:t>1</a:t>
            </a:fld>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 name="PlaceHolder 1"/>
          <p:cNvSpPr>
            <a:spLocks noGrp="1"/>
          </p:cNvSpPr>
          <p:nvPr>
            <p:ph type="title"/>
          </p:nvPr>
        </p:nvSpPr>
        <p:spPr>
          <a:xfrm>
            <a:off x="0" y="0"/>
            <a:ext cx="9144000" cy="99072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www.EnronOnline.com</a:t>
            </a:r>
            <a:endParaRPr b="1" lang="en-US" sz="3000" strike="noStrike" u="none">
              <a:solidFill>
                <a:srgbClr val="000066"/>
              </a:solidFill>
              <a:effectLst/>
              <a:uFillTx/>
              <a:latin typeface="Verdana"/>
            </a:endParaRPr>
          </a:p>
        </p:txBody>
      </p:sp>
      <p:pic>
        <p:nvPicPr>
          <p:cNvPr id="95" name="homepage" descr=""/>
          <p:cNvPicPr/>
          <p:nvPr/>
        </p:nvPicPr>
        <p:blipFill>
          <a:blip r:embed="rId1"/>
          <a:srcRect l="794" t="11987" r="2483" b="3159"/>
          <a:stretch/>
        </p:blipFill>
        <p:spPr>
          <a:xfrm>
            <a:off x="0" y="1044720"/>
            <a:ext cx="8426520" cy="5244840"/>
          </a:xfrm>
          <a:prstGeom prst="rect">
            <a:avLst/>
          </a:prstGeom>
          <a:noFill/>
          <a:ln w="0">
            <a:noFill/>
          </a:ln>
        </p:spPr>
      </p:pic>
      <p:sp>
        <p:nvSpPr>
          <p:cNvPr id="3" name="PlaceHolder 2"/>
          <p:cNvSpPr>
            <a:spLocks noGrp="1"/>
          </p:cNvSpPr>
          <p:nvPr>
            <p:ph type="sldNum" idx="2"/>
          </p:nvPr>
        </p:nvSpPr>
        <p:spPr/>
        <p:txBody>
          <a:bodyPr/>
          <a:p>
            <a:fld id="{85D32698-88ED-4DCF-817C-72BC5B7EE4C2}"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6" name="PlaceHolder 1"/>
          <p:cNvSpPr>
            <a:spLocks noGrp="1"/>
          </p:cNvSpPr>
          <p:nvPr>
            <p:ph type="title"/>
          </p:nvPr>
        </p:nvSpPr>
        <p:spPr>
          <a:xfrm>
            <a:off x="914040" y="0"/>
            <a:ext cx="8077320" cy="990720"/>
          </a:xfrm>
          <a:prstGeom prst="rect">
            <a:avLst/>
          </a:prstGeom>
          <a:noFill/>
          <a:ln w="0">
            <a:noFill/>
          </a:ln>
        </p:spPr>
        <p:txBody>
          <a:bodyPr lIns="91440" rIns="91440" tIns="45720" bIns="4572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000" strike="noStrike" u="none">
                <a:solidFill>
                  <a:srgbClr val="000066"/>
                </a:solidFill>
                <a:effectLst/>
                <a:uFillTx/>
                <a:latin typeface="Verdana"/>
              </a:rPr>
              <a:t>EnronOnline Main Screen</a:t>
            </a:r>
            <a:endParaRPr b="1" lang="en-US" sz="3000" strike="noStrike" u="none">
              <a:solidFill>
                <a:srgbClr val="000066"/>
              </a:solidFill>
              <a:effectLst/>
              <a:uFillTx/>
              <a:latin typeface="Verdana"/>
            </a:endParaRPr>
          </a:p>
        </p:txBody>
      </p:sp>
      <p:sp>
        <p:nvSpPr>
          <p:cNvPr id="97" name="PlaceHolder 2"/>
          <p:cNvSpPr>
            <a:spLocks noGrp="1"/>
          </p:cNvSpPr>
          <p:nvPr>
            <p:ph/>
          </p:nvPr>
        </p:nvSpPr>
        <p:spPr>
          <a:xfrm>
            <a:off x="277920" y="1209600"/>
            <a:ext cx="8658000" cy="4726080"/>
          </a:xfrm>
          <a:prstGeom prst="rect">
            <a:avLst/>
          </a:prstGeom>
          <a:noFill/>
          <a:ln w="0">
            <a:noFill/>
          </a:ln>
        </p:spPr>
        <p:txBody>
          <a:bodyPr lIns="91440" rIns="91440" tIns="45720" bIns="45720" anchor="t">
            <a:normAutofit/>
          </a:bodyPr>
          <a:p>
            <a:pPr indent="0">
              <a:spcBef>
                <a:spcPts val="15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Verdana"/>
            </a:endParaRPr>
          </a:p>
        </p:txBody>
      </p:sp>
      <p:graphicFrame>
        <p:nvGraphicFramePr>
          <p:cNvPr id="98" name=""/>
          <p:cNvGraphicFramePr/>
          <p:nvPr/>
        </p:nvGraphicFramePr>
        <p:xfrm>
          <a:off x="138240" y="1209600"/>
          <a:ext cx="8797680" cy="4851360"/>
        </p:xfrm>
        <a:graphic>
          <a:graphicData uri="http://schemas.openxmlformats.org/presentationml/2006/ole">
            <p:oleObj r:id="rId1" spid="">
              <p:embed/>
              <p:pic>
                <p:nvPicPr>
                  <p:cNvPr id="99" name="" descr=""/>
                  <p:cNvPicPr/>
                  <p:nvPr/>
                </p:nvPicPr>
                <p:blipFill>
                  <a:blip r:embed="rId2"/>
                  <a:stretch/>
                </p:blipFill>
                <p:spPr>
                  <a:xfrm>
                    <a:off x="138240" y="1209600"/>
                    <a:ext cx="8797680" cy="4851360"/>
                  </a:xfrm>
                  <a:prstGeom prst="rect">
                    <a:avLst/>
                  </a:prstGeom>
                  <a:noFill/>
                  <a:ln w="0">
                    <a:noFill/>
                  </a:ln>
                </p:spPr>
              </p:pic>
            </p:oleObj>
          </a:graphicData>
        </a:graphic>
      </p:graphicFrame>
      <p:sp>
        <p:nvSpPr>
          <p:cNvPr id="4" name="PlaceHolder 3"/>
          <p:cNvSpPr>
            <a:spLocks noGrp="1"/>
          </p:cNvSpPr>
          <p:nvPr>
            <p:ph type="sldNum" idx="2"/>
          </p:nvPr>
        </p:nvSpPr>
        <p:spPr/>
        <p:txBody>
          <a:bodyPr/>
          <a:p>
            <a:fld id="{CA6E44C3-465E-4762-8567-99DAB34905BB}"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00" name="" descr=""/>
          <p:cNvPicPr/>
          <p:nvPr/>
        </p:nvPicPr>
        <p:blipFill>
          <a:blip r:embed="rId1"/>
          <a:srcRect l="38282" t="27086" r="50782" b="30211"/>
          <a:stretch/>
        </p:blipFill>
        <p:spPr>
          <a:xfrm>
            <a:off x="5334120" y="2017800"/>
            <a:ext cx="2752560" cy="3352680"/>
          </a:xfrm>
          <a:prstGeom prst="rect">
            <a:avLst/>
          </a:prstGeom>
          <a:noFill/>
          <a:ln w="0">
            <a:noFill/>
          </a:ln>
        </p:spPr>
      </p:pic>
      <p:pic>
        <p:nvPicPr>
          <p:cNvPr id="101" name="" descr=""/>
          <p:cNvPicPr/>
          <p:nvPr/>
        </p:nvPicPr>
        <p:blipFill>
          <a:blip r:embed="rId2"/>
          <a:srcRect l="59375" t="11458" r="9374" b="8333"/>
          <a:stretch/>
        </p:blipFill>
        <p:spPr>
          <a:xfrm>
            <a:off x="831960" y="2151000"/>
            <a:ext cx="3200400" cy="3048120"/>
          </a:xfrm>
          <a:prstGeom prst="rect">
            <a:avLst/>
          </a:prstGeom>
          <a:noFill/>
          <a:ln w="0">
            <a:noFill/>
          </a:ln>
        </p:spPr>
      </p:pic>
      <p:sp>
        <p:nvSpPr>
          <p:cNvPr id="102" name=""/>
          <p:cNvSpPr/>
          <p:nvPr/>
        </p:nvSpPr>
        <p:spPr>
          <a:xfrm>
            <a:off x="0" y="0"/>
            <a:ext cx="9144000" cy="990720"/>
          </a:xfrm>
          <a:prstGeom prst="rect">
            <a:avLst/>
          </a:prstGeom>
          <a:noFill/>
          <a:ln w="0">
            <a:noFill/>
          </a:ln>
        </p:spPr>
        <p:style>
          <a:lnRef idx="0"/>
          <a:fillRef idx="0"/>
          <a:effectRef idx="0"/>
          <a:fontRef idx="minor"/>
        </p:style>
        <p:txBody>
          <a:bodyPr anchor="ctr">
            <a:noAutofit/>
          </a:bodyPr>
          <a:p>
            <a:pPr algn="ctr">
              <a:lnSpc>
                <a:spcPct val="100000"/>
              </a:lnSpc>
              <a:tabLst>
                <a:tab algn="l" pos="0"/>
                <a:tab algn="l" pos="1135080"/>
                <a:tab algn="l" pos="2270160"/>
                <a:tab algn="l" pos="3405240"/>
                <a:tab algn="l" pos="4540320"/>
                <a:tab algn="l" pos="5675400"/>
                <a:tab algn="l" pos="6810480"/>
                <a:tab algn="l" pos="7945560"/>
                <a:tab algn="l" pos="9080640"/>
                <a:tab algn="l" pos="10215720"/>
              </a:tabLst>
            </a:pPr>
            <a:r>
              <a:rPr b="1" lang="en-US" sz="3000" strike="noStrike" u="none">
                <a:solidFill>
                  <a:srgbClr val="000066"/>
                </a:solidFill>
                <a:effectLst/>
                <a:uFillTx/>
                <a:latin typeface="Verdana"/>
              </a:rPr>
              <a:t>Customized Information</a:t>
            </a:r>
            <a:endParaRPr b="0" lang="en-US" sz="3000" strike="noStrike" u="none">
              <a:solidFill>
                <a:srgbClr val="000000"/>
              </a:solidFill>
              <a:effectLst/>
              <a:uFillTx/>
              <a:latin typeface="Times New Roman"/>
            </a:endParaRPr>
          </a:p>
        </p:txBody>
      </p:sp>
      <p:sp>
        <p:nvSpPr>
          <p:cNvPr id="103" name=""/>
          <p:cNvSpPr/>
          <p:nvPr/>
        </p:nvSpPr>
        <p:spPr>
          <a:xfrm>
            <a:off x="1200240" y="5446800"/>
            <a:ext cx="2122200" cy="45756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Verdana"/>
              </a:rPr>
              <a:t>Commodity</a:t>
            </a:r>
            <a:endParaRPr b="0" lang="en-US" sz="2400" strike="noStrike" u="none">
              <a:solidFill>
                <a:srgbClr val="000000"/>
              </a:solidFill>
              <a:effectLst/>
              <a:uFillTx/>
              <a:latin typeface="Times New Roman"/>
            </a:endParaRPr>
          </a:p>
        </p:txBody>
      </p:sp>
      <p:sp>
        <p:nvSpPr>
          <p:cNvPr id="104" name=""/>
          <p:cNvSpPr/>
          <p:nvPr/>
        </p:nvSpPr>
        <p:spPr>
          <a:xfrm>
            <a:off x="5833080" y="5446800"/>
            <a:ext cx="1527840" cy="45756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Verdana"/>
              </a:rPr>
              <a:t>Content</a:t>
            </a:r>
            <a:endParaRPr b="0" lang="en-US" sz="2400" strike="noStrike" u="none">
              <a:solidFill>
                <a:srgbClr val="000000"/>
              </a:solidFill>
              <a:effectLst/>
              <a:uFillTx/>
              <a:latin typeface="Times New Roman"/>
            </a:endParaRPr>
          </a:p>
        </p:txBody>
      </p:sp>
      <p:sp>
        <p:nvSpPr>
          <p:cNvPr id="105" name=""/>
          <p:cNvSpPr/>
          <p:nvPr/>
        </p:nvSpPr>
        <p:spPr>
          <a:xfrm>
            <a:off x="484200" y="1344600"/>
            <a:ext cx="8381880" cy="701640"/>
          </a:xfrm>
          <a:prstGeom prst="rect">
            <a:avLst/>
          </a:prstGeom>
          <a:noFill/>
          <a:ln w="0">
            <a:noFill/>
          </a:ln>
        </p:spPr>
        <p:style>
          <a:lnRef idx="0"/>
          <a:fillRef idx="0"/>
          <a:effectRef idx="0"/>
          <a:fontRef idx="minor"/>
        </p:style>
        <p:txBody>
          <a:bodyPr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Customize your products and information according to your interests.</a:t>
            </a:r>
            <a:endParaRPr b="0" lang="en-US" sz="2000" strike="noStrike" u="none">
              <a:solidFill>
                <a:srgbClr val="000000"/>
              </a:solidFill>
              <a:effectLst/>
              <a:uFillTx/>
              <a:latin typeface="Times New Roman"/>
            </a:endParaRPr>
          </a:p>
        </p:txBody>
      </p:sp>
      <p:sp>
        <p:nvSpPr>
          <p:cNvPr id="2" name="PlaceHolder 1"/>
          <p:cNvSpPr>
            <a:spLocks noGrp="1"/>
          </p:cNvSpPr>
          <p:nvPr>
            <p:ph type="sldNum" idx="2"/>
          </p:nvPr>
        </p:nvSpPr>
        <p:spPr/>
        <p:txBody>
          <a:bodyPr/>
          <a:p>
            <a:fld id="{D64484F7-33A8-4DBA-904C-892947B878D4}"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6" name="PlaceHolder 1"/>
          <p:cNvSpPr>
            <a:spLocks noGrp="1"/>
          </p:cNvSpPr>
          <p:nvPr>
            <p:ph type="title"/>
          </p:nvPr>
        </p:nvSpPr>
        <p:spPr>
          <a:xfrm>
            <a:off x="0" y="201240"/>
            <a:ext cx="9144000" cy="538200"/>
          </a:xfrm>
          <a:prstGeom prst="rect">
            <a:avLst/>
          </a:prstGeom>
          <a:noFill/>
          <a:ln w="0">
            <a:noFill/>
          </a:ln>
        </p:spPr>
        <p:txBody>
          <a:bodyPr lIns="91440" rIns="91440" tIns="45720" bIns="4572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Customize  your  Weather </a:t>
            </a:r>
            <a:endParaRPr b="1" lang="en-US" sz="3000" strike="noStrike" u="none">
              <a:solidFill>
                <a:srgbClr val="000066"/>
              </a:solidFill>
              <a:effectLst/>
              <a:uFillTx/>
              <a:latin typeface="Verdana"/>
            </a:endParaRPr>
          </a:p>
        </p:txBody>
      </p:sp>
      <p:graphicFrame>
        <p:nvGraphicFramePr>
          <p:cNvPr id="107" name=""/>
          <p:cNvGraphicFramePr/>
          <p:nvPr/>
        </p:nvGraphicFramePr>
        <p:xfrm>
          <a:off x="312840" y="1076400"/>
          <a:ext cx="2352600" cy="2162160"/>
        </p:xfrm>
        <a:graphic>
          <a:graphicData uri="http://schemas.openxmlformats.org/presentationml/2006/ole">
            <p:oleObj r:id="rId1" spid="">
              <p:embed/>
              <p:pic>
                <p:nvPicPr>
                  <p:cNvPr id="108" name="" descr=""/>
                  <p:cNvPicPr/>
                  <p:nvPr/>
                </p:nvPicPr>
                <p:blipFill>
                  <a:blip r:embed="rId2"/>
                  <a:stretch/>
                </p:blipFill>
                <p:spPr>
                  <a:xfrm>
                    <a:off x="312840" y="1076400"/>
                    <a:ext cx="2352600" cy="2162160"/>
                  </a:xfrm>
                  <a:prstGeom prst="rect">
                    <a:avLst/>
                  </a:prstGeom>
                  <a:noFill/>
                  <a:ln w="0">
                    <a:noFill/>
                  </a:ln>
                </p:spPr>
              </p:pic>
            </p:oleObj>
          </a:graphicData>
        </a:graphic>
      </p:graphicFrame>
      <p:sp>
        <p:nvSpPr>
          <p:cNvPr id="109" name=""/>
          <p:cNvSpPr/>
          <p:nvPr/>
        </p:nvSpPr>
        <p:spPr>
          <a:xfrm>
            <a:off x="2147760" y="2017800"/>
            <a:ext cx="830520" cy="1276200"/>
          </a:xfrm>
          <a:custGeom>
            <a:avLst/>
            <a:gdLst/>
            <a:ahLst/>
            <a:rect l="l" t="t" r="r" b="b"/>
            <a:pathLst>
              <a:path w="920" h="1152">
                <a:moveTo>
                  <a:pt x="8" y="0"/>
                </a:moveTo>
                <a:cubicBezTo>
                  <a:pt x="4" y="288"/>
                  <a:pt x="0" y="576"/>
                  <a:pt x="152" y="768"/>
                </a:cubicBezTo>
                <a:cubicBezTo>
                  <a:pt x="304" y="960"/>
                  <a:pt x="792" y="1088"/>
                  <a:pt x="920" y="1152"/>
                </a:cubicBezTo>
              </a:path>
            </a:pathLst>
          </a:custGeom>
          <a:noFill/>
          <a:ln w="127080">
            <a:solidFill>
              <a:srgbClr val="ff6600"/>
            </a:solidFill>
            <a:round/>
            <a:tailEnd len="med" type="triangle" w="me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graphicFrame>
        <p:nvGraphicFramePr>
          <p:cNvPr id="110" name=""/>
          <p:cNvGraphicFramePr/>
          <p:nvPr/>
        </p:nvGraphicFramePr>
        <p:xfrm>
          <a:off x="2978280" y="1411200"/>
          <a:ext cx="6054480" cy="4478400"/>
        </p:xfrm>
        <a:graphic>
          <a:graphicData uri="http://schemas.openxmlformats.org/presentationml/2006/ole">
            <p:oleObj r:id="rId3" spid="">
              <p:embed/>
              <p:pic>
                <p:nvPicPr>
                  <p:cNvPr id="111" name="" descr=""/>
                  <p:cNvPicPr/>
                  <p:nvPr/>
                </p:nvPicPr>
                <p:blipFill>
                  <a:blip r:embed="rId4"/>
                  <a:stretch/>
                </p:blipFill>
                <p:spPr>
                  <a:xfrm>
                    <a:off x="2978280" y="1411200"/>
                    <a:ext cx="6054480" cy="4478400"/>
                  </a:xfrm>
                  <a:prstGeom prst="rect">
                    <a:avLst/>
                  </a:prstGeom>
                  <a:noFill/>
                  <a:ln w="0">
                    <a:noFill/>
                  </a:ln>
                </p:spPr>
              </p:pic>
            </p:oleObj>
          </a:graphicData>
        </a:graphic>
      </p:graphicFrame>
      <p:sp>
        <p:nvSpPr>
          <p:cNvPr id="3" name="PlaceHolder 2"/>
          <p:cNvSpPr>
            <a:spLocks noGrp="1"/>
          </p:cNvSpPr>
          <p:nvPr>
            <p:ph type="sldNum" idx="2"/>
          </p:nvPr>
        </p:nvSpPr>
        <p:spPr/>
        <p:txBody>
          <a:bodyPr/>
          <a:p>
            <a:fld id="{3F9C46B5-2008-4A2A-95E7-E705722B5022}"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2" name="PlaceHolder 1"/>
          <p:cNvSpPr>
            <a:spLocks noGrp="1"/>
          </p:cNvSpPr>
          <p:nvPr>
            <p:ph type="title"/>
          </p:nvPr>
        </p:nvSpPr>
        <p:spPr>
          <a:xfrm>
            <a:off x="0" y="201240"/>
            <a:ext cx="9144000" cy="538200"/>
          </a:xfrm>
          <a:prstGeom prst="rect">
            <a:avLst/>
          </a:prstGeom>
          <a:noFill/>
          <a:ln w="0">
            <a:noFill/>
          </a:ln>
        </p:spPr>
        <p:txBody>
          <a:bodyPr lIns="91440" rIns="91440" tIns="45720" bIns="4572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Weather Maps</a:t>
            </a:r>
            <a:endParaRPr b="1" lang="en-US" sz="3000" strike="noStrike" u="none">
              <a:solidFill>
                <a:srgbClr val="000066"/>
              </a:solidFill>
              <a:effectLst/>
              <a:uFillTx/>
              <a:latin typeface="Verdana"/>
            </a:endParaRPr>
          </a:p>
        </p:txBody>
      </p:sp>
      <p:graphicFrame>
        <p:nvGraphicFramePr>
          <p:cNvPr id="113" name=""/>
          <p:cNvGraphicFramePr/>
          <p:nvPr/>
        </p:nvGraphicFramePr>
        <p:xfrm>
          <a:off x="312840" y="1076400"/>
          <a:ext cx="2352600" cy="2162160"/>
        </p:xfrm>
        <a:graphic>
          <a:graphicData uri="http://schemas.openxmlformats.org/presentationml/2006/ole">
            <p:oleObj r:id="rId1" spid="">
              <p:embed/>
              <p:pic>
                <p:nvPicPr>
                  <p:cNvPr id="114" name="" descr=""/>
                  <p:cNvPicPr/>
                  <p:nvPr/>
                </p:nvPicPr>
                <p:blipFill>
                  <a:blip r:embed="rId2"/>
                  <a:stretch/>
                </p:blipFill>
                <p:spPr>
                  <a:xfrm>
                    <a:off x="312840" y="1076400"/>
                    <a:ext cx="2352600" cy="2162160"/>
                  </a:xfrm>
                  <a:prstGeom prst="rect">
                    <a:avLst/>
                  </a:prstGeom>
                  <a:noFill/>
                  <a:ln w="0">
                    <a:noFill/>
                  </a:ln>
                </p:spPr>
              </p:pic>
            </p:oleObj>
          </a:graphicData>
        </a:graphic>
      </p:graphicFrame>
      <p:graphicFrame>
        <p:nvGraphicFramePr>
          <p:cNvPr id="115" name=""/>
          <p:cNvGraphicFramePr/>
          <p:nvPr/>
        </p:nvGraphicFramePr>
        <p:xfrm>
          <a:off x="2992320" y="1209600"/>
          <a:ext cx="5862600" cy="5103720"/>
        </p:xfrm>
        <a:graphic>
          <a:graphicData uri="http://schemas.openxmlformats.org/presentationml/2006/ole">
            <p:oleObj r:id="rId3" spid="">
              <p:embed/>
              <p:pic>
                <p:nvPicPr>
                  <p:cNvPr id="116" name="" descr=""/>
                  <p:cNvPicPr/>
                  <p:nvPr/>
                </p:nvPicPr>
                <p:blipFill>
                  <a:blip r:embed="rId4"/>
                  <a:stretch/>
                </p:blipFill>
                <p:spPr>
                  <a:xfrm>
                    <a:off x="2992320" y="1209600"/>
                    <a:ext cx="5862600" cy="5103720"/>
                  </a:xfrm>
                  <a:prstGeom prst="rect">
                    <a:avLst/>
                  </a:prstGeom>
                  <a:noFill/>
                  <a:ln w="0">
                    <a:noFill/>
                  </a:ln>
                </p:spPr>
              </p:pic>
            </p:oleObj>
          </a:graphicData>
        </a:graphic>
      </p:graphicFrame>
      <p:sp>
        <p:nvSpPr>
          <p:cNvPr id="117" name=""/>
          <p:cNvSpPr/>
          <p:nvPr/>
        </p:nvSpPr>
        <p:spPr>
          <a:xfrm>
            <a:off x="1386000" y="2622600"/>
            <a:ext cx="1454040" cy="1546200"/>
          </a:xfrm>
          <a:custGeom>
            <a:avLst/>
            <a:gdLst/>
            <a:ahLst/>
            <a:rect l="l" t="t" r="r" b="b"/>
            <a:pathLst>
              <a:path w="920" h="1152">
                <a:moveTo>
                  <a:pt x="8" y="0"/>
                </a:moveTo>
                <a:cubicBezTo>
                  <a:pt x="4" y="288"/>
                  <a:pt x="0" y="576"/>
                  <a:pt x="152" y="768"/>
                </a:cubicBezTo>
                <a:cubicBezTo>
                  <a:pt x="304" y="960"/>
                  <a:pt x="792" y="1088"/>
                  <a:pt x="920" y="1152"/>
                </a:cubicBezTo>
              </a:path>
            </a:pathLst>
          </a:custGeom>
          <a:noFill/>
          <a:ln w="127080">
            <a:solidFill>
              <a:srgbClr val="ff6600"/>
            </a:solidFill>
            <a:round/>
            <a:tailEnd len="med" type="triangle" w="me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2"/>
          </p:nvPr>
        </p:nvSpPr>
        <p:spPr/>
        <p:txBody>
          <a:bodyPr/>
          <a:p>
            <a:fld id="{2D25C6FD-5F34-4477-B558-2E2F5BD12855}"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8" name="PlaceHolder 1"/>
          <p:cNvSpPr>
            <a:spLocks noGrp="1"/>
          </p:cNvSpPr>
          <p:nvPr>
            <p:ph type="title"/>
          </p:nvPr>
        </p:nvSpPr>
        <p:spPr>
          <a:xfrm>
            <a:off x="0" y="201240"/>
            <a:ext cx="9144000" cy="538200"/>
          </a:xfrm>
          <a:prstGeom prst="rect">
            <a:avLst/>
          </a:prstGeom>
          <a:noFill/>
          <a:ln w="0">
            <a:noFill/>
          </a:ln>
        </p:spPr>
        <p:txBody>
          <a:bodyPr lIns="91440" rIns="91440" tIns="45720" bIns="4572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Customize your Sports Content</a:t>
            </a:r>
            <a:endParaRPr b="1" lang="en-US" sz="3000" strike="noStrike" u="none">
              <a:solidFill>
                <a:srgbClr val="000066"/>
              </a:solidFill>
              <a:effectLst/>
              <a:uFillTx/>
              <a:latin typeface="Verdana"/>
            </a:endParaRPr>
          </a:p>
        </p:txBody>
      </p:sp>
      <p:graphicFrame>
        <p:nvGraphicFramePr>
          <p:cNvPr id="119" name=""/>
          <p:cNvGraphicFramePr/>
          <p:nvPr/>
        </p:nvGraphicFramePr>
        <p:xfrm>
          <a:off x="4917960" y="1076400"/>
          <a:ext cx="3741840" cy="2879640"/>
        </p:xfrm>
        <a:graphic>
          <a:graphicData uri="http://schemas.openxmlformats.org/presentationml/2006/ole">
            <p:oleObj r:id="rId1" spid="">
              <p:embed/>
              <p:pic>
                <p:nvPicPr>
                  <p:cNvPr id="120" name="" descr=""/>
                  <p:cNvPicPr/>
                  <p:nvPr/>
                </p:nvPicPr>
                <p:blipFill>
                  <a:blip r:embed="rId2"/>
                  <a:stretch/>
                </p:blipFill>
                <p:spPr>
                  <a:xfrm>
                    <a:off x="4917960" y="1076400"/>
                    <a:ext cx="3741840" cy="2879640"/>
                  </a:xfrm>
                  <a:prstGeom prst="rect">
                    <a:avLst/>
                  </a:prstGeom>
                  <a:noFill/>
                  <a:ln w="0">
                    <a:noFill/>
                  </a:ln>
                </p:spPr>
              </p:pic>
            </p:oleObj>
          </a:graphicData>
        </a:graphic>
      </p:graphicFrame>
      <p:graphicFrame>
        <p:nvGraphicFramePr>
          <p:cNvPr id="121" name=""/>
          <p:cNvGraphicFramePr/>
          <p:nvPr/>
        </p:nvGraphicFramePr>
        <p:xfrm>
          <a:off x="484200" y="1681200"/>
          <a:ext cx="5681520" cy="4332240"/>
        </p:xfrm>
        <a:graphic>
          <a:graphicData uri="http://schemas.openxmlformats.org/presentationml/2006/ole">
            <p:oleObj r:id="rId3" spid="">
              <p:embed/>
              <p:pic>
                <p:nvPicPr>
                  <p:cNvPr id="122" name="" descr=""/>
                  <p:cNvPicPr/>
                  <p:nvPr/>
                </p:nvPicPr>
                <p:blipFill>
                  <a:blip r:embed="rId4"/>
                  <a:stretch/>
                </p:blipFill>
                <p:spPr>
                  <a:xfrm>
                    <a:off x="484200" y="1681200"/>
                    <a:ext cx="5681520" cy="4332240"/>
                  </a:xfrm>
                  <a:prstGeom prst="rect">
                    <a:avLst/>
                  </a:prstGeom>
                  <a:noFill/>
                  <a:ln w="0">
                    <a:noFill/>
                  </a:ln>
                </p:spPr>
              </p:pic>
            </p:oleObj>
          </a:graphicData>
        </a:graphic>
      </p:graphicFrame>
      <p:sp>
        <p:nvSpPr>
          <p:cNvPr id="123" name=""/>
          <p:cNvSpPr/>
          <p:nvPr/>
        </p:nvSpPr>
        <p:spPr>
          <a:xfrm>
            <a:off x="6165720" y="2151000"/>
            <a:ext cx="2216160" cy="1614600"/>
          </a:xfrm>
          <a:custGeom>
            <a:avLst/>
            <a:gdLst/>
            <a:ahLst/>
            <a:rect l="l" t="t" r="r" b="b"/>
            <a:pathLst>
              <a:path w="1344" h="1152">
                <a:moveTo>
                  <a:pt x="1152" y="0"/>
                </a:moveTo>
                <a:cubicBezTo>
                  <a:pt x="1248" y="120"/>
                  <a:pt x="1344" y="240"/>
                  <a:pt x="1152" y="432"/>
                </a:cubicBezTo>
                <a:cubicBezTo>
                  <a:pt x="960" y="624"/>
                  <a:pt x="192" y="1032"/>
                  <a:pt x="0" y="1152"/>
                </a:cubicBezTo>
              </a:path>
            </a:pathLst>
          </a:custGeom>
          <a:noFill/>
          <a:ln w="101520">
            <a:solidFill>
              <a:srgbClr val="ff6600"/>
            </a:solidFill>
            <a:round/>
            <a:tailEnd len="med" type="triangle" w="me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2"/>
          </p:nvPr>
        </p:nvSpPr>
        <p:spPr/>
        <p:txBody>
          <a:bodyPr/>
          <a:p>
            <a:fld id="{DA6F09D5-EA69-41DA-B61D-E98D86158338}"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4" name="PlaceHolder 1"/>
          <p:cNvSpPr>
            <a:spLocks noGrp="1"/>
          </p:cNvSpPr>
          <p:nvPr>
            <p:ph type="title"/>
          </p:nvPr>
        </p:nvSpPr>
        <p:spPr>
          <a:xfrm>
            <a:off x="0" y="201240"/>
            <a:ext cx="9144000" cy="538200"/>
          </a:xfrm>
          <a:prstGeom prst="rect">
            <a:avLst/>
          </a:prstGeom>
          <a:noFill/>
          <a:ln w="0">
            <a:noFill/>
          </a:ln>
        </p:spPr>
        <p:txBody>
          <a:bodyPr lIns="91440" rIns="91440" tIns="45720" bIns="4572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Customize your Stock Quotes</a:t>
            </a:r>
            <a:endParaRPr b="1" lang="en-US" sz="3000" strike="noStrike" u="none">
              <a:solidFill>
                <a:srgbClr val="000066"/>
              </a:solidFill>
              <a:effectLst/>
              <a:uFillTx/>
              <a:latin typeface="Verdana"/>
            </a:endParaRPr>
          </a:p>
        </p:txBody>
      </p:sp>
      <p:graphicFrame>
        <p:nvGraphicFramePr>
          <p:cNvPr id="125" name=""/>
          <p:cNvGraphicFramePr/>
          <p:nvPr/>
        </p:nvGraphicFramePr>
        <p:xfrm>
          <a:off x="318960" y="1076400"/>
          <a:ext cx="2757600" cy="2427120"/>
        </p:xfrm>
        <a:graphic>
          <a:graphicData uri="http://schemas.openxmlformats.org/presentationml/2006/ole">
            <p:oleObj r:id="rId1" spid="">
              <p:embed/>
              <p:pic>
                <p:nvPicPr>
                  <p:cNvPr id="126" name="" descr=""/>
                  <p:cNvPicPr/>
                  <p:nvPr/>
                </p:nvPicPr>
                <p:blipFill>
                  <a:blip r:embed="rId2"/>
                  <a:stretch/>
                </p:blipFill>
                <p:spPr>
                  <a:xfrm>
                    <a:off x="318960" y="1076400"/>
                    <a:ext cx="2757600" cy="2427120"/>
                  </a:xfrm>
                  <a:prstGeom prst="rect">
                    <a:avLst/>
                  </a:prstGeom>
                  <a:noFill/>
                  <a:ln w="0">
                    <a:noFill/>
                  </a:ln>
                </p:spPr>
              </p:pic>
            </p:oleObj>
          </a:graphicData>
        </a:graphic>
      </p:graphicFrame>
      <p:graphicFrame>
        <p:nvGraphicFramePr>
          <p:cNvPr id="127" name=""/>
          <p:cNvGraphicFramePr/>
          <p:nvPr/>
        </p:nvGraphicFramePr>
        <p:xfrm>
          <a:off x="3678120" y="1681200"/>
          <a:ext cx="5096160" cy="4430520"/>
        </p:xfrm>
        <a:graphic>
          <a:graphicData uri="http://schemas.openxmlformats.org/presentationml/2006/ole">
            <p:oleObj r:id="rId3" spid="">
              <p:embed/>
              <p:pic>
                <p:nvPicPr>
                  <p:cNvPr id="128" name="" descr=""/>
                  <p:cNvPicPr/>
                  <p:nvPr/>
                </p:nvPicPr>
                <p:blipFill>
                  <a:blip r:embed="rId4"/>
                  <a:stretch/>
                </p:blipFill>
                <p:spPr>
                  <a:xfrm>
                    <a:off x="3678120" y="1681200"/>
                    <a:ext cx="5096160" cy="4430520"/>
                  </a:xfrm>
                  <a:prstGeom prst="rect">
                    <a:avLst/>
                  </a:prstGeom>
                  <a:noFill/>
                  <a:ln w="0">
                    <a:noFill/>
                  </a:ln>
                </p:spPr>
              </p:pic>
            </p:oleObj>
          </a:graphicData>
        </a:graphic>
      </p:graphicFrame>
      <p:sp>
        <p:nvSpPr>
          <p:cNvPr id="129" name=""/>
          <p:cNvSpPr/>
          <p:nvPr/>
        </p:nvSpPr>
        <p:spPr>
          <a:xfrm>
            <a:off x="2355840" y="2286000"/>
            <a:ext cx="1246320" cy="1278000"/>
          </a:xfrm>
          <a:custGeom>
            <a:avLst/>
            <a:gdLst/>
            <a:ahLst/>
            <a:rect l="l" t="t" r="r" b="b"/>
            <a:pathLst>
              <a:path w="768" h="912">
                <a:moveTo>
                  <a:pt x="0" y="0"/>
                </a:moveTo>
                <a:cubicBezTo>
                  <a:pt x="8" y="236"/>
                  <a:pt x="16" y="472"/>
                  <a:pt x="144" y="624"/>
                </a:cubicBezTo>
                <a:cubicBezTo>
                  <a:pt x="272" y="776"/>
                  <a:pt x="664" y="864"/>
                  <a:pt x="768" y="912"/>
                </a:cubicBezTo>
              </a:path>
            </a:pathLst>
          </a:custGeom>
          <a:noFill/>
          <a:ln w="101520">
            <a:solidFill>
              <a:srgbClr val="ff6600"/>
            </a:solidFill>
            <a:round/>
            <a:tailEnd len="med" type="triangle" w="me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2"/>
          </p:nvPr>
        </p:nvSpPr>
        <p:spPr/>
        <p:txBody>
          <a:bodyPr/>
          <a:p>
            <a:fld id="{3F19638F-223D-44D2-8709-0B3E9B170BE0}"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30" name=""/>
          <p:cNvGraphicFramePr/>
          <p:nvPr/>
        </p:nvGraphicFramePr>
        <p:xfrm>
          <a:off x="3274920" y="1295280"/>
          <a:ext cx="5106960" cy="4776840"/>
        </p:xfrm>
        <a:graphic>
          <a:graphicData uri="http://schemas.openxmlformats.org/presentationml/2006/ole">
            <p:oleObj r:id="rId1" spid="">
              <p:embed/>
              <p:pic>
                <p:nvPicPr>
                  <p:cNvPr id="131" name="" descr=""/>
                  <p:cNvPicPr/>
                  <p:nvPr/>
                </p:nvPicPr>
                <p:blipFill>
                  <a:blip r:embed="rId2"/>
                  <a:stretch/>
                </p:blipFill>
                <p:spPr>
                  <a:xfrm>
                    <a:off x="3274920" y="1295280"/>
                    <a:ext cx="5106960" cy="4776840"/>
                  </a:xfrm>
                  <a:prstGeom prst="rect">
                    <a:avLst/>
                  </a:prstGeom>
                  <a:noFill/>
                  <a:ln w="0">
                    <a:noFill/>
                  </a:ln>
                </p:spPr>
              </p:pic>
            </p:oleObj>
          </a:graphicData>
        </a:graphic>
      </p:graphicFrame>
      <p:sp>
        <p:nvSpPr>
          <p:cNvPr id="132" name=""/>
          <p:cNvSpPr/>
          <p:nvPr/>
        </p:nvSpPr>
        <p:spPr>
          <a:xfrm>
            <a:off x="228600" y="1143000"/>
            <a:ext cx="2255400" cy="459288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Customize by:</a:t>
            </a:r>
            <a:endParaRPr b="0" lang="en-US" sz="2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a:lnSpc>
                <a:spcPct val="100000"/>
              </a:lnSpc>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 </a:t>
            </a:r>
            <a:r>
              <a:rPr b="0" lang="en-US" sz="1800" strike="noStrike" u="none">
                <a:solidFill>
                  <a:srgbClr val="000000"/>
                </a:solidFill>
                <a:effectLst/>
                <a:uFillTx/>
                <a:latin typeface="Verdana"/>
              </a:rPr>
              <a:t>Country</a:t>
            </a:r>
            <a:endParaRPr b="0" lang="en-US" sz="1800" strike="noStrike" u="none">
              <a:solidFill>
                <a:srgbClr val="000000"/>
              </a:solidFill>
              <a:effectLst/>
              <a:uFillTx/>
              <a:latin typeface="Times New Roman"/>
            </a:endParaRPr>
          </a:p>
          <a:p>
            <a:pPr>
              <a:lnSpc>
                <a:spcPct val="100000"/>
              </a:lnSpc>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lnSpc>
                <a:spcPct val="100000"/>
              </a:lnSpc>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Verdana"/>
              </a:rPr>
              <a:t> Commodity</a:t>
            </a:r>
            <a:endParaRPr b="0" lang="en-US" sz="1800" strike="noStrike" u="none">
              <a:solidFill>
                <a:srgbClr val="000000"/>
              </a:solidFill>
              <a:effectLst/>
              <a:uFillTx/>
              <a:latin typeface="Times New Roman"/>
            </a:endParaRPr>
          </a:p>
          <a:p>
            <a:pPr>
              <a:lnSpc>
                <a:spcPct val="100000"/>
              </a:lnSpc>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lnSpc>
                <a:spcPct val="100000"/>
              </a:lnSpc>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Verdana"/>
              </a:rPr>
              <a:t> Region</a:t>
            </a:r>
            <a:endParaRPr b="0" lang="en-US" sz="1800" strike="noStrike" u="none">
              <a:solidFill>
                <a:srgbClr val="000000"/>
              </a:solidFill>
              <a:effectLst/>
              <a:uFillTx/>
              <a:latin typeface="Times New Roman"/>
            </a:endParaRPr>
          </a:p>
          <a:p>
            <a:pPr>
              <a:lnSpc>
                <a:spcPct val="100000"/>
              </a:lnSpc>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lnSpc>
                <a:spcPct val="100000"/>
              </a:lnSpc>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Verdana"/>
              </a:rPr>
              <a:t> Currency</a:t>
            </a:r>
            <a:endParaRPr b="0" lang="en-US" sz="1800" strike="noStrike" u="none">
              <a:solidFill>
                <a:srgbClr val="000000"/>
              </a:solidFill>
              <a:effectLst/>
              <a:uFillTx/>
              <a:latin typeface="Times New Roman"/>
            </a:endParaRPr>
          </a:p>
          <a:p>
            <a:pPr>
              <a:lnSpc>
                <a:spcPct val="100000"/>
              </a:lnSpc>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lnSpc>
                <a:spcPct val="100000"/>
              </a:lnSpc>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Verdana"/>
              </a:rPr>
              <a:t> Location/Index</a:t>
            </a:r>
            <a:endParaRPr b="0" lang="en-US" sz="1800" strike="noStrike" u="none">
              <a:solidFill>
                <a:srgbClr val="000000"/>
              </a:solidFill>
              <a:effectLst/>
              <a:uFillTx/>
              <a:latin typeface="Times New Roman"/>
            </a:endParaRPr>
          </a:p>
          <a:p>
            <a:pPr>
              <a:lnSpc>
                <a:spcPct val="100000"/>
              </a:lnSpc>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lnSpc>
                <a:spcPct val="100000"/>
              </a:lnSpc>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Verdana"/>
              </a:rPr>
              <a:t>Product category</a:t>
            </a:r>
            <a:endParaRPr b="0" lang="en-US" sz="1800" strike="noStrike" u="none">
              <a:solidFill>
                <a:srgbClr val="000000"/>
              </a:solidFill>
              <a:effectLst/>
              <a:uFillTx/>
              <a:latin typeface="Times New Roman"/>
            </a:endParaRPr>
          </a:p>
          <a:p>
            <a:pPr>
              <a:lnSpc>
                <a:spcPct val="100000"/>
              </a:lnSpc>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lnSpc>
                <a:spcPct val="100000"/>
              </a:lnSpc>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Verdana"/>
              </a:rPr>
              <a:t>Deal Type</a:t>
            </a:r>
            <a:endParaRPr b="0" lang="en-US" sz="1800" strike="noStrike" u="none">
              <a:solidFill>
                <a:srgbClr val="000000"/>
              </a:solidFill>
              <a:effectLst/>
              <a:uFillTx/>
              <a:latin typeface="Times New Roman"/>
            </a:endParaRPr>
          </a:p>
          <a:p>
            <a:pPr>
              <a:lnSpc>
                <a:spcPct val="100000"/>
              </a:lnSpc>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133" name="PlaceHolder 1"/>
          <p:cNvSpPr>
            <a:spLocks noGrp="1"/>
          </p:cNvSpPr>
          <p:nvPr>
            <p:ph type="title"/>
          </p:nvPr>
        </p:nvSpPr>
        <p:spPr>
          <a:xfrm>
            <a:off x="-360" y="0"/>
            <a:ext cx="8991720" cy="99072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Customize your EnronOnline Quotes</a:t>
            </a:r>
            <a:endParaRPr b="1" lang="en-US" sz="3000" strike="noStrike" u="none">
              <a:solidFill>
                <a:srgbClr val="000066"/>
              </a:solidFill>
              <a:effectLst/>
              <a:uFillTx/>
              <a:latin typeface="Verdana"/>
            </a:endParaRPr>
          </a:p>
        </p:txBody>
      </p:sp>
      <p:sp>
        <p:nvSpPr>
          <p:cNvPr id="3" name="PlaceHolder 2"/>
          <p:cNvSpPr>
            <a:spLocks noGrp="1"/>
          </p:cNvSpPr>
          <p:nvPr>
            <p:ph type="sldNum" idx="2"/>
          </p:nvPr>
        </p:nvSpPr>
        <p:spPr/>
        <p:txBody>
          <a:bodyPr/>
          <a:p>
            <a:fld id="{816BCFB6-B511-4DD4-A6FD-06C5240D7DFD}"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4" name="PlaceHolder 1"/>
          <p:cNvSpPr>
            <a:spLocks noGrp="1"/>
          </p:cNvSpPr>
          <p:nvPr>
            <p:ph type="title"/>
          </p:nvPr>
        </p:nvSpPr>
        <p:spPr>
          <a:xfrm>
            <a:off x="0" y="228600"/>
            <a:ext cx="9144000" cy="990720"/>
          </a:xfrm>
          <a:prstGeom prst="rect">
            <a:avLst/>
          </a:prstGeom>
          <a:noFill/>
          <a:ln w="0">
            <a:noFill/>
          </a:ln>
        </p:spPr>
        <p:txBody>
          <a:bodyPr lIns="82080" rIns="82080" tIns="41040" bIns="41040" anchor="t">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Quotes Page</a:t>
            </a:r>
            <a:endParaRPr b="1" lang="en-US" sz="3000" strike="noStrike" u="none">
              <a:solidFill>
                <a:srgbClr val="000066"/>
              </a:solidFill>
              <a:effectLst/>
              <a:uFillTx/>
              <a:latin typeface="Verdana"/>
            </a:endParaRPr>
          </a:p>
        </p:txBody>
      </p:sp>
      <p:graphicFrame>
        <p:nvGraphicFramePr>
          <p:cNvPr id="135" name=""/>
          <p:cNvGraphicFramePr/>
          <p:nvPr/>
        </p:nvGraphicFramePr>
        <p:xfrm>
          <a:off x="0" y="1143000"/>
          <a:ext cx="9144000" cy="5113440"/>
        </p:xfrm>
        <a:graphic>
          <a:graphicData uri="http://schemas.openxmlformats.org/presentationml/2006/ole">
            <p:oleObj r:id="rId1" spid="">
              <p:embed/>
              <p:pic>
                <p:nvPicPr>
                  <p:cNvPr id="136" name="" descr=""/>
                  <p:cNvPicPr/>
                  <p:nvPr/>
                </p:nvPicPr>
                <p:blipFill>
                  <a:blip r:embed="rId2"/>
                  <a:stretch/>
                </p:blipFill>
                <p:spPr>
                  <a:xfrm>
                    <a:off x="0" y="1143000"/>
                    <a:ext cx="9144000" cy="5113440"/>
                  </a:xfrm>
                  <a:prstGeom prst="rect">
                    <a:avLst/>
                  </a:prstGeom>
                  <a:noFill/>
                  <a:ln w="0">
                    <a:noFill/>
                  </a:ln>
                </p:spPr>
              </p:pic>
            </p:oleObj>
          </a:graphicData>
        </a:graphic>
      </p:graphicFrame>
      <p:sp>
        <p:nvSpPr>
          <p:cNvPr id="3" name="PlaceHolder 2"/>
          <p:cNvSpPr>
            <a:spLocks noGrp="1"/>
          </p:cNvSpPr>
          <p:nvPr>
            <p:ph type="sldNum" idx="2"/>
          </p:nvPr>
        </p:nvSpPr>
        <p:spPr/>
        <p:txBody>
          <a:bodyPr/>
          <a:p>
            <a:fld id="{544F6249-C482-4805-AFCF-E23E137EA64F}"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37" name=""/>
          <p:cNvGraphicFramePr/>
          <p:nvPr/>
        </p:nvGraphicFramePr>
        <p:xfrm>
          <a:off x="1482840" y="1209600"/>
          <a:ext cx="6419880" cy="4792680"/>
        </p:xfrm>
        <a:graphic>
          <a:graphicData uri="http://schemas.openxmlformats.org/presentationml/2006/ole">
            <p:oleObj r:id="rId1" spid="">
              <p:embed/>
              <p:pic>
                <p:nvPicPr>
                  <p:cNvPr id="138" name="" descr=""/>
                  <p:cNvPicPr/>
                  <p:nvPr/>
                </p:nvPicPr>
                <p:blipFill>
                  <a:blip r:embed="rId2"/>
                  <a:stretch/>
                </p:blipFill>
                <p:spPr>
                  <a:xfrm>
                    <a:off x="1482840" y="1209600"/>
                    <a:ext cx="6419880" cy="4792680"/>
                  </a:xfrm>
                  <a:prstGeom prst="rect">
                    <a:avLst/>
                  </a:prstGeom>
                  <a:noFill/>
                  <a:ln w="0">
                    <a:noFill/>
                  </a:ln>
                </p:spPr>
              </p:pic>
            </p:oleObj>
          </a:graphicData>
        </a:graphic>
      </p:graphicFrame>
      <p:sp>
        <p:nvSpPr>
          <p:cNvPr id="139" name=""/>
          <p:cNvSpPr/>
          <p:nvPr/>
        </p:nvSpPr>
        <p:spPr>
          <a:xfrm>
            <a:off x="0" y="201600"/>
            <a:ext cx="9144000" cy="570240"/>
          </a:xfrm>
          <a:prstGeom prst="rect">
            <a:avLst/>
          </a:prstGeom>
          <a:noFill/>
          <a:ln w="0">
            <a:noFill/>
          </a:ln>
        </p:spPr>
        <p:style>
          <a:lnRef idx="0"/>
          <a:fillRef idx="0"/>
          <a:effectRef idx="0"/>
          <a:fontRef idx="minor"/>
        </p:style>
        <p:txBody>
          <a:bodyPr lIns="82080" rIns="82080" tIns="41040" bIns="41040" anchor="t">
            <a:spAutoFit/>
          </a:bodyPr>
          <a:p>
            <a:pPr algn="ctr">
              <a:lnSpc>
                <a:spcPct val="100000"/>
              </a:lnSpc>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r>
              <a:rPr b="1" lang="en-US" sz="3200" strike="noStrike" u="none">
                <a:solidFill>
                  <a:srgbClr val="000066"/>
                </a:solidFill>
                <a:effectLst/>
                <a:uFillTx/>
                <a:latin typeface="Verdana"/>
              </a:rPr>
              <a:t>Product Description</a:t>
            </a:r>
            <a:endParaRPr b="0" lang="en-US" sz="3200" strike="noStrike" u="none">
              <a:solidFill>
                <a:srgbClr val="000000"/>
              </a:solidFill>
              <a:effectLst/>
              <a:uFillTx/>
              <a:latin typeface="Times New Roman"/>
            </a:endParaRPr>
          </a:p>
        </p:txBody>
      </p:sp>
      <p:sp>
        <p:nvSpPr>
          <p:cNvPr id="2" name="PlaceHolder 1"/>
          <p:cNvSpPr>
            <a:spLocks noGrp="1"/>
          </p:cNvSpPr>
          <p:nvPr>
            <p:ph type="sldNum" idx="2"/>
          </p:nvPr>
        </p:nvSpPr>
        <p:spPr/>
        <p:txBody>
          <a:bodyPr/>
          <a:p>
            <a:fld id="{AF71D3B1-1203-4EC8-8EF1-F08DA1F3D185}" type="slidenum">
              <a:t>19</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 name="PlaceHolder 1"/>
          <p:cNvSpPr>
            <a:spLocks noGrp="1"/>
          </p:cNvSpPr>
          <p:nvPr>
            <p:ph/>
          </p:nvPr>
        </p:nvSpPr>
        <p:spPr>
          <a:xfrm>
            <a:off x="475920" y="1219320"/>
            <a:ext cx="8201160" cy="4649760"/>
          </a:xfrm>
          <a:prstGeom prst="rect">
            <a:avLst/>
          </a:prstGeom>
          <a:noFill/>
          <a:ln w="0">
            <a:noFill/>
          </a:ln>
        </p:spPr>
        <p:txBody>
          <a:bodyPr lIns="91440" rIns="91440" tIns="45720" bIns="45720" anchor="t">
            <a:normAutofit/>
          </a:bodyPr>
          <a:p>
            <a:pPr indent="0" algn="ctr">
              <a:spcBef>
                <a:spcPts val="11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1800" strike="noStrike" u="none">
                <a:solidFill>
                  <a:srgbClr val="000000"/>
                </a:solidFill>
                <a:effectLst/>
                <a:uFillTx/>
                <a:latin typeface="Verdana"/>
              </a:rPr>
              <a:t>The Free</a:t>
            </a:r>
            <a:r>
              <a:rPr b="0" lang="en-GB" sz="1800" strike="noStrike" u="none">
                <a:solidFill>
                  <a:srgbClr val="000000"/>
                </a:solidFill>
                <a:effectLst/>
                <a:uFillTx/>
                <a:latin typeface="Verdana"/>
              </a:rPr>
              <a:t>, </a:t>
            </a:r>
            <a:r>
              <a:rPr b="1" lang="en-GB" sz="1800" strike="noStrike" u="none">
                <a:solidFill>
                  <a:srgbClr val="000000"/>
                </a:solidFill>
                <a:effectLst/>
                <a:uFillTx/>
                <a:latin typeface="Verdana"/>
              </a:rPr>
              <a:t>Internet-based</a:t>
            </a:r>
            <a:r>
              <a:rPr b="0" lang="en-GB" sz="1800" strike="noStrike" u="none">
                <a:solidFill>
                  <a:srgbClr val="000000"/>
                </a:solidFill>
                <a:effectLst/>
                <a:uFillTx/>
                <a:latin typeface="Verdana"/>
              </a:rPr>
              <a:t>, </a:t>
            </a:r>
            <a:r>
              <a:rPr b="1" lang="en-GB" sz="1800" strike="noStrike" u="none">
                <a:solidFill>
                  <a:srgbClr val="000000"/>
                </a:solidFill>
                <a:effectLst/>
                <a:uFillTx/>
                <a:latin typeface="Verdana"/>
              </a:rPr>
              <a:t>Global</a:t>
            </a:r>
            <a:r>
              <a:rPr b="0" lang="en-GB" sz="1800" strike="noStrike" u="none">
                <a:solidFill>
                  <a:srgbClr val="000000"/>
                </a:solidFill>
                <a:effectLst/>
                <a:uFillTx/>
                <a:latin typeface="Verdana"/>
              </a:rPr>
              <a:t> Transaction  System Which Allows Counterparties to View </a:t>
            </a:r>
            <a:r>
              <a:rPr b="1" lang="en-GB" sz="1800" strike="noStrike" u="none">
                <a:solidFill>
                  <a:srgbClr val="000000"/>
                </a:solidFill>
                <a:effectLst/>
                <a:uFillTx/>
                <a:latin typeface="Verdana"/>
              </a:rPr>
              <a:t>Real Time Prices</a:t>
            </a:r>
            <a:r>
              <a:rPr b="0" lang="en-GB" sz="1800" strike="noStrike" u="none">
                <a:solidFill>
                  <a:srgbClr val="000000"/>
                </a:solidFill>
                <a:effectLst/>
                <a:uFillTx/>
                <a:latin typeface="Verdana"/>
              </a:rPr>
              <a:t> From Enron’s Traders and </a:t>
            </a:r>
            <a:r>
              <a:rPr b="1" lang="en-GB" sz="1800" strike="noStrike" u="none">
                <a:solidFill>
                  <a:srgbClr val="000000"/>
                </a:solidFill>
                <a:effectLst/>
                <a:uFillTx/>
                <a:latin typeface="Verdana"/>
              </a:rPr>
              <a:t>Transact Instantly</a:t>
            </a:r>
            <a:r>
              <a:rPr b="0" lang="en-GB" sz="1800" strike="noStrike" u="none">
                <a:solidFill>
                  <a:srgbClr val="000000"/>
                </a:solidFill>
                <a:effectLst/>
                <a:uFillTx/>
                <a:latin typeface="Verdana"/>
              </a:rPr>
              <a:t> Online</a:t>
            </a:r>
            <a:endParaRPr b="0" lang="en-US" sz="1800" strike="noStrike" u="none">
              <a:solidFill>
                <a:srgbClr val="000000"/>
              </a:solidFill>
              <a:effectLst/>
              <a:uFillTx/>
              <a:latin typeface="Verdana"/>
            </a:endParaRPr>
          </a:p>
        </p:txBody>
      </p:sp>
      <p:sp>
        <p:nvSpPr>
          <p:cNvPr id="32" name="PlaceHolder 2"/>
          <p:cNvSpPr>
            <a:spLocks noGrp="1"/>
          </p:cNvSpPr>
          <p:nvPr>
            <p:ph type="title"/>
          </p:nvPr>
        </p:nvSpPr>
        <p:spPr>
          <a:xfrm>
            <a:off x="0" y="180720"/>
            <a:ext cx="9144000" cy="60948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000" strike="noStrike" u="none">
                <a:solidFill>
                  <a:srgbClr val="000066"/>
                </a:solidFill>
                <a:effectLst/>
                <a:uFillTx/>
                <a:latin typeface="Verdana"/>
              </a:rPr>
              <a:t>What is EnronOnline?</a:t>
            </a:r>
            <a:endParaRPr b="1" lang="en-US" sz="3000" strike="noStrike" u="none">
              <a:solidFill>
                <a:srgbClr val="000066"/>
              </a:solidFill>
              <a:effectLst/>
              <a:uFillTx/>
              <a:latin typeface="Verdana"/>
            </a:endParaRPr>
          </a:p>
        </p:txBody>
      </p:sp>
      <p:graphicFrame>
        <p:nvGraphicFramePr>
          <p:cNvPr id="33" name=""/>
          <p:cNvGraphicFramePr/>
          <p:nvPr/>
        </p:nvGraphicFramePr>
        <p:xfrm>
          <a:off x="914400" y="2152800"/>
          <a:ext cx="4589640" cy="2628720"/>
        </p:xfrm>
        <a:graphic>
          <a:graphicData uri="http://schemas.openxmlformats.org/presentationml/2006/ole">
            <p:oleObj r:id="rId1" spid="">
              <p:embed/>
              <p:pic>
                <p:nvPicPr>
                  <p:cNvPr id="34" name="" descr=""/>
                  <p:cNvPicPr/>
                  <p:nvPr/>
                </p:nvPicPr>
                <p:blipFill>
                  <a:blip r:embed="rId2"/>
                  <a:stretch/>
                </p:blipFill>
                <p:spPr>
                  <a:xfrm>
                    <a:off x="914400" y="2152800"/>
                    <a:ext cx="4589640" cy="2628720"/>
                  </a:xfrm>
                  <a:prstGeom prst="rect">
                    <a:avLst/>
                  </a:prstGeom>
                  <a:noFill/>
                  <a:ln w="0">
                    <a:noFill/>
                  </a:ln>
                </p:spPr>
              </p:pic>
            </p:oleObj>
          </a:graphicData>
        </a:graphic>
      </p:graphicFrame>
      <p:pic>
        <p:nvPicPr>
          <p:cNvPr id="35" name="eolscreen" descr=""/>
          <p:cNvPicPr/>
          <p:nvPr/>
        </p:nvPicPr>
        <p:blipFill>
          <a:blip r:embed="rId3"/>
          <a:stretch/>
        </p:blipFill>
        <p:spPr>
          <a:xfrm>
            <a:off x="3672000" y="3333600"/>
            <a:ext cx="4786200" cy="2619360"/>
          </a:xfrm>
          <a:prstGeom prst="rect">
            <a:avLst/>
          </a:prstGeom>
          <a:noFill/>
          <a:ln w="0">
            <a:noFill/>
          </a:ln>
        </p:spPr>
      </p:pic>
      <p:sp>
        <p:nvSpPr>
          <p:cNvPr id="4" name="PlaceHolder 3"/>
          <p:cNvSpPr>
            <a:spLocks noGrp="1"/>
          </p:cNvSpPr>
          <p:nvPr>
            <p:ph type="sldNum" idx="2"/>
          </p:nvPr>
        </p:nvSpPr>
        <p:spPr/>
        <p:txBody>
          <a:bodyPr/>
          <a:p>
            <a:fld id="{2104B17E-EB18-402B-A66C-CEA3D170ACF1}"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 name=""/>
          <p:cNvSpPr/>
          <p:nvPr/>
        </p:nvSpPr>
        <p:spPr>
          <a:xfrm>
            <a:off x="0" y="0"/>
            <a:ext cx="8901000" cy="990720"/>
          </a:xfrm>
          <a:prstGeom prst="rect">
            <a:avLst/>
          </a:prstGeom>
          <a:noFill/>
          <a:ln w="0">
            <a:noFill/>
          </a:ln>
        </p:spPr>
        <p:style>
          <a:lnRef idx="0"/>
          <a:fillRef idx="0"/>
          <a:effectRef idx="0"/>
          <a:fontRef idx="minor"/>
        </p:style>
        <p:txBody>
          <a:bodyPr anchor="ctr">
            <a:noAutofit/>
          </a:bodyPr>
          <a:p>
            <a:pPr algn="ctr">
              <a:lnSpc>
                <a:spcPct val="100000"/>
              </a:lnSpc>
              <a:tabLst>
                <a:tab algn="l" pos="0"/>
                <a:tab algn="l" pos="1019160"/>
                <a:tab algn="l" pos="2038320"/>
                <a:tab algn="l" pos="3057480"/>
                <a:tab algn="l" pos="4076640"/>
                <a:tab algn="l" pos="5095800"/>
                <a:tab algn="l" pos="6114960"/>
                <a:tab algn="l" pos="7134120"/>
                <a:tab algn="l" pos="8153280"/>
                <a:tab algn="l" pos="9172440"/>
                <a:tab algn="l" pos="10191600"/>
              </a:tabLst>
            </a:pPr>
            <a:r>
              <a:rPr b="1" lang="en-US" sz="3000" strike="noStrike" u="none">
                <a:solidFill>
                  <a:srgbClr val="000066"/>
                </a:solidFill>
                <a:effectLst/>
                <a:uFillTx/>
                <a:latin typeface="Verdana"/>
              </a:rPr>
              <a:t>Customized Information</a:t>
            </a:r>
            <a:endParaRPr b="0" lang="en-US" sz="3000" strike="noStrike" u="none">
              <a:solidFill>
                <a:srgbClr val="000000"/>
              </a:solidFill>
              <a:effectLst/>
              <a:uFillTx/>
              <a:latin typeface="Times New Roman"/>
            </a:endParaRPr>
          </a:p>
        </p:txBody>
      </p:sp>
      <p:sp>
        <p:nvSpPr>
          <p:cNvPr id="141" name=""/>
          <p:cNvSpPr/>
          <p:nvPr/>
        </p:nvSpPr>
        <p:spPr>
          <a:xfrm>
            <a:off x="1498680" y="5564160"/>
            <a:ext cx="1644480" cy="39672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Commodity</a:t>
            </a:r>
            <a:endParaRPr b="0" lang="en-US" sz="2000" strike="noStrike" u="none">
              <a:solidFill>
                <a:srgbClr val="000000"/>
              </a:solidFill>
              <a:effectLst/>
              <a:uFillTx/>
              <a:latin typeface="Times New Roman"/>
            </a:endParaRPr>
          </a:p>
        </p:txBody>
      </p:sp>
      <p:sp>
        <p:nvSpPr>
          <p:cNvPr id="142" name=""/>
          <p:cNvSpPr/>
          <p:nvPr/>
        </p:nvSpPr>
        <p:spPr>
          <a:xfrm>
            <a:off x="6121800" y="5564160"/>
            <a:ext cx="1190160" cy="39672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Content</a:t>
            </a:r>
            <a:endParaRPr b="0" lang="en-US" sz="2000" strike="noStrike" u="none">
              <a:solidFill>
                <a:srgbClr val="000000"/>
              </a:solidFill>
              <a:effectLst/>
              <a:uFillTx/>
              <a:latin typeface="Times New Roman"/>
            </a:endParaRPr>
          </a:p>
        </p:txBody>
      </p:sp>
      <p:sp>
        <p:nvSpPr>
          <p:cNvPr id="143" name=""/>
          <p:cNvSpPr/>
          <p:nvPr/>
        </p:nvSpPr>
        <p:spPr>
          <a:xfrm>
            <a:off x="388800" y="1011240"/>
            <a:ext cx="8382240" cy="823320"/>
          </a:xfrm>
          <a:prstGeom prst="rect">
            <a:avLst/>
          </a:prstGeom>
          <a:noFill/>
          <a:ln w="0">
            <a:noFill/>
          </a:ln>
        </p:spPr>
        <p:style>
          <a:lnRef idx="0"/>
          <a:fillRef idx="0"/>
          <a:effectRef idx="0"/>
          <a:fontRef idx="minor"/>
        </p:style>
        <p:txBody>
          <a:bodyPr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Customize your products and information according to your interests.</a:t>
            </a:r>
            <a:endParaRPr b="0" lang="en-US" sz="2400" strike="noStrike" u="none">
              <a:solidFill>
                <a:srgbClr val="000000"/>
              </a:solidFill>
              <a:effectLst/>
              <a:uFillTx/>
              <a:latin typeface="Times New Roman"/>
            </a:endParaRPr>
          </a:p>
        </p:txBody>
      </p:sp>
      <p:graphicFrame>
        <p:nvGraphicFramePr>
          <p:cNvPr id="144" name=""/>
          <p:cNvGraphicFramePr/>
          <p:nvPr/>
        </p:nvGraphicFramePr>
        <p:xfrm>
          <a:off x="5221440" y="2141640"/>
          <a:ext cx="3016080" cy="3325680"/>
        </p:xfrm>
        <a:graphic>
          <a:graphicData uri="http://schemas.openxmlformats.org/presentationml/2006/ole">
            <p:oleObj r:id="rId1" spid="">
              <p:embed/>
              <p:pic>
                <p:nvPicPr>
                  <p:cNvPr id="145" name="" descr=""/>
                  <p:cNvPicPr/>
                  <p:nvPr/>
                </p:nvPicPr>
                <p:blipFill>
                  <a:blip r:embed="rId2"/>
                  <a:stretch/>
                </p:blipFill>
                <p:spPr>
                  <a:xfrm>
                    <a:off x="5221440" y="2141640"/>
                    <a:ext cx="3016080" cy="3325680"/>
                  </a:xfrm>
                  <a:prstGeom prst="rect">
                    <a:avLst/>
                  </a:prstGeom>
                  <a:noFill/>
                  <a:ln w="0">
                    <a:noFill/>
                  </a:ln>
                </p:spPr>
              </p:pic>
            </p:oleObj>
          </a:graphicData>
        </a:graphic>
      </p:graphicFrame>
      <p:graphicFrame>
        <p:nvGraphicFramePr>
          <p:cNvPr id="146" name=""/>
          <p:cNvGraphicFramePr/>
          <p:nvPr/>
        </p:nvGraphicFramePr>
        <p:xfrm>
          <a:off x="554040" y="2141640"/>
          <a:ext cx="3533760" cy="3294000"/>
        </p:xfrm>
        <a:graphic>
          <a:graphicData uri="http://schemas.openxmlformats.org/presentationml/2006/ole">
            <p:oleObj r:id="rId3" spid="">
              <p:embed/>
              <p:pic>
                <p:nvPicPr>
                  <p:cNvPr id="147" name="" descr=""/>
                  <p:cNvPicPr/>
                  <p:nvPr/>
                </p:nvPicPr>
                <p:blipFill>
                  <a:blip r:embed="rId4"/>
                  <a:stretch/>
                </p:blipFill>
                <p:spPr>
                  <a:xfrm>
                    <a:off x="554040" y="2141640"/>
                    <a:ext cx="3533760" cy="3294000"/>
                  </a:xfrm>
                  <a:prstGeom prst="rect">
                    <a:avLst/>
                  </a:prstGeom>
                  <a:noFill/>
                  <a:ln w="0">
                    <a:noFill/>
                  </a:ln>
                </p:spPr>
              </p:pic>
            </p:oleObj>
          </a:graphicData>
        </a:graphic>
      </p:graphicFrame>
      <p:sp>
        <p:nvSpPr>
          <p:cNvPr id="2" name="PlaceHolder 1"/>
          <p:cNvSpPr>
            <a:spLocks noGrp="1"/>
          </p:cNvSpPr>
          <p:nvPr>
            <p:ph type="sldNum" idx="2"/>
          </p:nvPr>
        </p:nvSpPr>
        <p:spPr/>
        <p:txBody>
          <a:bodyPr/>
          <a:p>
            <a:fld id="{1E2958B5-B469-4DE7-85A6-C371097B66D9}"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48" name="quotescreenbeforeanytransactions" descr=""/>
          <p:cNvPicPr/>
          <p:nvPr/>
        </p:nvPicPr>
        <p:blipFill>
          <a:blip r:embed="rId1"/>
          <a:srcRect l="0" t="0" r="0" b="16797"/>
          <a:stretch/>
        </p:blipFill>
        <p:spPr>
          <a:xfrm>
            <a:off x="160200" y="1424160"/>
            <a:ext cx="8798040" cy="4795560"/>
          </a:xfrm>
          <a:prstGeom prst="rect">
            <a:avLst/>
          </a:prstGeom>
          <a:noFill/>
          <a:ln w="0">
            <a:noFill/>
          </a:ln>
        </p:spPr>
      </p:pic>
      <p:grpSp>
        <p:nvGrpSpPr>
          <p:cNvPr id="149" name=""/>
          <p:cNvGrpSpPr/>
          <p:nvPr/>
        </p:nvGrpSpPr>
        <p:grpSpPr>
          <a:xfrm>
            <a:off x="5056200" y="5554800"/>
            <a:ext cx="1368360" cy="722160"/>
            <a:chOff x="5056200" y="5554800"/>
            <a:chExt cx="1368360" cy="722160"/>
          </a:xfrm>
        </p:grpSpPr>
        <p:sp>
          <p:nvSpPr>
            <p:cNvPr id="150" name=""/>
            <p:cNvSpPr/>
            <p:nvPr/>
          </p:nvSpPr>
          <p:spPr>
            <a:xfrm>
              <a:off x="5156280" y="5575680"/>
              <a:ext cx="171720" cy="81360"/>
            </a:xfrm>
            <a:custGeom>
              <a:avLst/>
              <a:gdLst/>
              <a:ahLst/>
              <a:rect l="l" t="t" r="r" b="b"/>
              <a:pathLst>
                <a:path w="221" h="175">
                  <a:moveTo>
                    <a:pt x="35" y="121"/>
                  </a:moveTo>
                  <a:lnTo>
                    <a:pt x="146" y="171"/>
                  </a:lnTo>
                  <a:lnTo>
                    <a:pt x="146" y="171"/>
                  </a:lnTo>
                  <a:lnTo>
                    <a:pt x="157" y="175"/>
                  </a:lnTo>
                  <a:lnTo>
                    <a:pt x="168" y="175"/>
                  </a:lnTo>
                  <a:lnTo>
                    <a:pt x="178" y="173"/>
                  </a:lnTo>
                  <a:lnTo>
                    <a:pt x="188" y="168"/>
                  </a:lnTo>
                  <a:lnTo>
                    <a:pt x="197" y="163"/>
                  </a:lnTo>
                  <a:lnTo>
                    <a:pt x="205" y="154"/>
                  </a:lnTo>
                  <a:lnTo>
                    <a:pt x="211" y="144"/>
                  </a:lnTo>
                  <a:lnTo>
                    <a:pt x="217" y="133"/>
                  </a:lnTo>
                  <a:lnTo>
                    <a:pt x="220" y="122"/>
                  </a:lnTo>
                  <a:lnTo>
                    <a:pt x="221" y="109"/>
                  </a:lnTo>
                  <a:lnTo>
                    <a:pt x="220" y="98"/>
                  </a:lnTo>
                  <a:lnTo>
                    <a:pt x="217" y="87"/>
                  </a:lnTo>
                  <a:lnTo>
                    <a:pt x="211" y="75"/>
                  </a:lnTo>
                  <a:lnTo>
                    <a:pt x="205" y="66"/>
                  </a:lnTo>
                  <a:lnTo>
                    <a:pt x="196" y="59"/>
                  </a:lnTo>
                  <a:lnTo>
                    <a:pt x="186" y="53"/>
                  </a:lnTo>
                  <a:lnTo>
                    <a:pt x="186" y="53"/>
                  </a:lnTo>
                  <a:lnTo>
                    <a:pt x="74" y="4"/>
                  </a:lnTo>
                  <a:lnTo>
                    <a:pt x="74" y="4"/>
                  </a:lnTo>
                  <a:lnTo>
                    <a:pt x="63" y="1"/>
                  </a:lnTo>
                  <a:lnTo>
                    <a:pt x="53" y="0"/>
                  </a:lnTo>
                  <a:lnTo>
                    <a:pt x="42" y="1"/>
                  </a:lnTo>
                  <a:lnTo>
                    <a:pt x="32" y="5"/>
                  </a:lnTo>
                  <a:lnTo>
                    <a:pt x="24" y="11"/>
                  </a:lnTo>
                  <a:lnTo>
                    <a:pt x="15" y="19"/>
                  </a:lnTo>
                  <a:lnTo>
                    <a:pt x="8" y="29"/>
                  </a:lnTo>
                  <a:lnTo>
                    <a:pt x="4" y="40"/>
                  </a:lnTo>
                  <a:lnTo>
                    <a:pt x="0" y="53"/>
                  </a:lnTo>
                  <a:lnTo>
                    <a:pt x="0" y="65"/>
                  </a:lnTo>
                  <a:lnTo>
                    <a:pt x="2" y="77"/>
                  </a:lnTo>
                  <a:lnTo>
                    <a:pt x="5" y="88"/>
                  </a:lnTo>
                  <a:lnTo>
                    <a:pt x="9" y="98"/>
                  </a:lnTo>
                  <a:lnTo>
                    <a:pt x="16" y="107"/>
                  </a:lnTo>
                  <a:lnTo>
                    <a:pt x="25" y="114"/>
                  </a:lnTo>
                  <a:lnTo>
                    <a:pt x="35" y="121"/>
                  </a:lnTo>
                  <a:lnTo>
                    <a:pt x="35" y="121"/>
                  </a:lnTo>
                  <a:close/>
                </a:path>
              </a:pathLst>
            </a:custGeom>
            <a:solidFill>
              <a:srgbClr val="000000"/>
            </a:solidFill>
            <a:ln w="0">
              <a:noFill/>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151" name=""/>
            <p:cNvSpPr/>
            <p:nvPr/>
          </p:nvSpPr>
          <p:spPr>
            <a:xfrm>
              <a:off x="5056200" y="5554800"/>
              <a:ext cx="1368360" cy="722160"/>
            </a:xfrm>
            <a:custGeom>
              <a:avLst/>
              <a:gdLst/>
              <a:ahLst/>
              <a:rect l="l" t="t" r="r" b="b"/>
              <a:pathLst>
                <a:path w="1749" h="1543">
                  <a:moveTo>
                    <a:pt x="1749" y="862"/>
                  </a:moveTo>
                  <a:lnTo>
                    <a:pt x="1749" y="870"/>
                  </a:lnTo>
                  <a:lnTo>
                    <a:pt x="1749" y="890"/>
                  </a:lnTo>
                  <a:lnTo>
                    <a:pt x="1747" y="921"/>
                  </a:lnTo>
                  <a:lnTo>
                    <a:pt x="1744" y="960"/>
                  </a:lnTo>
                  <a:lnTo>
                    <a:pt x="1739" y="1003"/>
                  </a:lnTo>
                  <a:lnTo>
                    <a:pt x="1730" y="1048"/>
                  </a:lnTo>
                  <a:lnTo>
                    <a:pt x="1718" y="1092"/>
                  </a:lnTo>
                  <a:lnTo>
                    <a:pt x="1702" y="1134"/>
                  </a:lnTo>
                  <a:lnTo>
                    <a:pt x="1701" y="1137"/>
                  </a:lnTo>
                  <a:lnTo>
                    <a:pt x="1698" y="1147"/>
                  </a:lnTo>
                  <a:lnTo>
                    <a:pt x="1693" y="1162"/>
                  </a:lnTo>
                  <a:lnTo>
                    <a:pt x="1683" y="1183"/>
                  </a:lnTo>
                  <a:lnTo>
                    <a:pt x="1670" y="1208"/>
                  </a:lnTo>
                  <a:lnTo>
                    <a:pt x="1655" y="1235"/>
                  </a:lnTo>
                  <a:lnTo>
                    <a:pt x="1634" y="1266"/>
                  </a:lnTo>
                  <a:lnTo>
                    <a:pt x="1610" y="1298"/>
                  </a:lnTo>
                  <a:lnTo>
                    <a:pt x="1581" y="1331"/>
                  </a:lnTo>
                  <a:lnTo>
                    <a:pt x="1547" y="1365"/>
                  </a:lnTo>
                  <a:lnTo>
                    <a:pt x="1507" y="1396"/>
                  </a:lnTo>
                  <a:lnTo>
                    <a:pt x="1461" y="1428"/>
                  </a:lnTo>
                  <a:lnTo>
                    <a:pt x="1410" y="1456"/>
                  </a:lnTo>
                  <a:lnTo>
                    <a:pt x="1352" y="1483"/>
                  </a:lnTo>
                  <a:lnTo>
                    <a:pt x="1287" y="1504"/>
                  </a:lnTo>
                  <a:lnTo>
                    <a:pt x="1215" y="1522"/>
                  </a:lnTo>
                  <a:lnTo>
                    <a:pt x="1213" y="1523"/>
                  </a:lnTo>
                  <a:lnTo>
                    <a:pt x="1204" y="1524"/>
                  </a:lnTo>
                  <a:lnTo>
                    <a:pt x="1192" y="1528"/>
                  </a:lnTo>
                  <a:lnTo>
                    <a:pt x="1175" y="1532"/>
                  </a:lnTo>
                  <a:lnTo>
                    <a:pt x="1154" y="1536"/>
                  </a:lnTo>
                  <a:lnTo>
                    <a:pt x="1130" y="1539"/>
                  </a:lnTo>
                  <a:lnTo>
                    <a:pt x="1103" y="1542"/>
                  </a:lnTo>
                  <a:lnTo>
                    <a:pt x="1073" y="1543"/>
                  </a:lnTo>
                  <a:lnTo>
                    <a:pt x="1041" y="1543"/>
                  </a:lnTo>
                  <a:lnTo>
                    <a:pt x="1008" y="1541"/>
                  </a:lnTo>
                  <a:lnTo>
                    <a:pt x="972" y="1537"/>
                  </a:lnTo>
                  <a:lnTo>
                    <a:pt x="937" y="1528"/>
                  </a:lnTo>
                  <a:lnTo>
                    <a:pt x="901" y="1518"/>
                  </a:lnTo>
                  <a:lnTo>
                    <a:pt x="865" y="1503"/>
                  </a:lnTo>
                  <a:lnTo>
                    <a:pt x="829" y="1483"/>
                  </a:lnTo>
                  <a:lnTo>
                    <a:pt x="795" y="1459"/>
                  </a:lnTo>
                  <a:lnTo>
                    <a:pt x="26" y="527"/>
                  </a:lnTo>
                  <a:lnTo>
                    <a:pt x="24" y="525"/>
                  </a:lnTo>
                  <a:lnTo>
                    <a:pt x="19" y="520"/>
                  </a:lnTo>
                  <a:lnTo>
                    <a:pt x="14" y="513"/>
                  </a:lnTo>
                  <a:lnTo>
                    <a:pt x="8" y="502"/>
                  </a:lnTo>
                  <a:lnTo>
                    <a:pt x="3" y="489"/>
                  </a:lnTo>
                  <a:lnTo>
                    <a:pt x="0" y="473"/>
                  </a:lnTo>
                  <a:lnTo>
                    <a:pt x="1" y="454"/>
                  </a:lnTo>
                  <a:lnTo>
                    <a:pt x="6" y="432"/>
                  </a:lnTo>
                  <a:lnTo>
                    <a:pt x="37" y="283"/>
                  </a:lnTo>
                  <a:lnTo>
                    <a:pt x="38" y="280"/>
                  </a:lnTo>
                  <a:lnTo>
                    <a:pt x="40" y="274"/>
                  </a:lnTo>
                  <a:lnTo>
                    <a:pt x="46" y="264"/>
                  </a:lnTo>
                  <a:lnTo>
                    <a:pt x="53" y="253"/>
                  </a:lnTo>
                  <a:lnTo>
                    <a:pt x="61" y="240"/>
                  </a:lnTo>
                  <a:lnTo>
                    <a:pt x="72" y="229"/>
                  </a:lnTo>
                  <a:lnTo>
                    <a:pt x="86" y="220"/>
                  </a:lnTo>
                  <a:lnTo>
                    <a:pt x="101" y="214"/>
                  </a:lnTo>
                  <a:lnTo>
                    <a:pt x="467" y="14"/>
                  </a:lnTo>
                  <a:lnTo>
                    <a:pt x="469" y="13"/>
                  </a:lnTo>
                  <a:lnTo>
                    <a:pt x="475" y="10"/>
                  </a:lnTo>
                  <a:lnTo>
                    <a:pt x="485" y="6"/>
                  </a:lnTo>
                  <a:lnTo>
                    <a:pt x="498" y="4"/>
                  </a:lnTo>
                  <a:lnTo>
                    <a:pt x="515" y="1"/>
                  </a:lnTo>
                  <a:lnTo>
                    <a:pt x="533" y="0"/>
                  </a:lnTo>
                  <a:lnTo>
                    <a:pt x="554" y="3"/>
                  </a:lnTo>
                  <a:lnTo>
                    <a:pt x="579" y="8"/>
                  </a:lnTo>
                  <a:lnTo>
                    <a:pt x="973" y="93"/>
                  </a:lnTo>
                  <a:lnTo>
                    <a:pt x="1626" y="534"/>
                  </a:lnTo>
                  <a:lnTo>
                    <a:pt x="1632" y="538"/>
                  </a:lnTo>
                  <a:lnTo>
                    <a:pt x="1645" y="549"/>
                  </a:lnTo>
                  <a:lnTo>
                    <a:pt x="1665" y="571"/>
                  </a:lnTo>
                  <a:lnTo>
                    <a:pt x="1687" y="602"/>
                  </a:lnTo>
                  <a:lnTo>
                    <a:pt x="1709" y="645"/>
                  </a:lnTo>
                  <a:lnTo>
                    <a:pt x="1729" y="703"/>
                  </a:lnTo>
                  <a:lnTo>
                    <a:pt x="1743" y="774"/>
                  </a:lnTo>
                  <a:lnTo>
                    <a:pt x="1749" y="86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2" name=""/>
            <p:cNvSpPr/>
            <p:nvPr/>
          </p:nvSpPr>
          <p:spPr>
            <a:xfrm>
              <a:off x="5182920" y="5587200"/>
              <a:ext cx="1144440" cy="477720"/>
            </a:xfrm>
            <a:custGeom>
              <a:avLst/>
              <a:gdLst/>
              <a:ahLst/>
              <a:rect l="l" t="t" r="r" b="b"/>
              <a:pathLst>
                <a:path w="1462" h="1021">
                  <a:moveTo>
                    <a:pt x="969" y="1017"/>
                  </a:moveTo>
                  <a:lnTo>
                    <a:pt x="950" y="1021"/>
                  </a:lnTo>
                  <a:lnTo>
                    <a:pt x="933" y="1021"/>
                  </a:lnTo>
                  <a:lnTo>
                    <a:pt x="914" y="1019"/>
                  </a:lnTo>
                  <a:lnTo>
                    <a:pt x="895" y="1016"/>
                  </a:lnTo>
                  <a:lnTo>
                    <a:pt x="878" y="1009"/>
                  </a:lnTo>
                  <a:lnTo>
                    <a:pt x="861" y="1003"/>
                  </a:lnTo>
                  <a:lnTo>
                    <a:pt x="845" y="995"/>
                  </a:lnTo>
                  <a:lnTo>
                    <a:pt x="829" y="987"/>
                  </a:lnTo>
                  <a:lnTo>
                    <a:pt x="814" y="978"/>
                  </a:lnTo>
                  <a:lnTo>
                    <a:pt x="802" y="969"/>
                  </a:lnTo>
                  <a:lnTo>
                    <a:pt x="789" y="962"/>
                  </a:lnTo>
                  <a:lnTo>
                    <a:pt x="779" y="954"/>
                  </a:lnTo>
                  <a:lnTo>
                    <a:pt x="772" y="948"/>
                  </a:lnTo>
                  <a:lnTo>
                    <a:pt x="766" y="943"/>
                  </a:lnTo>
                  <a:lnTo>
                    <a:pt x="762" y="939"/>
                  </a:lnTo>
                  <a:lnTo>
                    <a:pt x="761" y="938"/>
                  </a:lnTo>
                  <a:lnTo>
                    <a:pt x="336" y="434"/>
                  </a:lnTo>
                  <a:lnTo>
                    <a:pt x="10" y="213"/>
                  </a:lnTo>
                  <a:lnTo>
                    <a:pt x="1" y="201"/>
                  </a:lnTo>
                  <a:lnTo>
                    <a:pt x="0" y="191"/>
                  </a:lnTo>
                  <a:lnTo>
                    <a:pt x="3" y="182"/>
                  </a:lnTo>
                  <a:lnTo>
                    <a:pt x="10" y="175"/>
                  </a:lnTo>
                  <a:lnTo>
                    <a:pt x="19" y="170"/>
                  </a:lnTo>
                  <a:lnTo>
                    <a:pt x="26" y="165"/>
                  </a:lnTo>
                  <a:lnTo>
                    <a:pt x="33" y="162"/>
                  </a:lnTo>
                  <a:lnTo>
                    <a:pt x="35" y="161"/>
                  </a:lnTo>
                  <a:lnTo>
                    <a:pt x="284" y="24"/>
                  </a:lnTo>
                  <a:lnTo>
                    <a:pt x="307" y="13"/>
                  </a:lnTo>
                  <a:lnTo>
                    <a:pt x="332" y="5"/>
                  </a:lnTo>
                  <a:lnTo>
                    <a:pt x="356" y="2"/>
                  </a:lnTo>
                  <a:lnTo>
                    <a:pt x="380" y="0"/>
                  </a:lnTo>
                  <a:lnTo>
                    <a:pt x="400" y="0"/>
                  </a:lnTo>
                  <a:lnTo>
                    <a:pt x="417" y="2"/>
                  </a:lnTo>
                  <a:lnTo>
                    <a:pt x="428" y="3"/>
                  </a:lnTo>
                  <a:lnTo>
                    <a:pt x="432" y="4"/>
                  </a:lnTo>
                  <a:lnTo>
                    <a:pt x="788" y="88"/>
                  </a:lnTo>
                  <a:lnTo>
                    <a:pt x="1408" y="533"/>
                  </a:lnTo>
                  <a:lnTo>
                    <a:pt x="1440" y="569"/>
                  </a:lnTo>
                  <a:lnTo>
                    <a:pt x="1457" y="608"/>
                  </a:lnTo>
                  <a:lnTo>
                    <a:pt x="1462" y="646"/>
                  </a:lnTo>
                  <a:lnTo>
                    <a:pt x="1460" y="680"/>
                  </a:lnTo>
                  <a:lnTo>
                    <a:pt x="1452" y="711"/>
                  </a:lnTo>
                  <a:lnTo>
                    <a:pt x="1442" y="735"/>
                  </a:lnTo>
                  <a:lnTo>
                    <a:pt x="1433" y="750"/>
                  </a:lnTo>
                  <a:lnTo>
                    <a:pt x="1430" y="757"/>
                  </a:lnTo>
                  <a:lnTo>
                    <a:pt x="1428" y="759"/>
                  </a:lnTo>
                  <a:lnTo>
                    <a:pt x="1422" y="768"/>
                  </a:lnTo>
                  <a:lnTo>
                    <a:pt x="1414" y="781"/>
                  </a:lnTo>
                  <a:lnTo>
                    <a:pt x="1402" y="796"/>
                  </a:lnTo>
                  <a:lnTo>
                    <a:pt x="1385" y="816"/>
                  </a:lnTo>
                  <a:lnTo>
                    <a:pt x="1365" y="837"/>
                  </a:lnTo>
                  <a:lnTo>
                    <a:pt x="1342" y="860"/>
                  </a:lnTo>
                  <a:lnTo>
                    <a:pt x="1315" y="884"/>
                  </a:lnTo>
                  <a:lnTo>
                    <a:pt x="1285" y="907"/>
                  </a:lnTo>
                  <a:lnTo>
                    <a:pt x="1250" y="931"/>
                  </a:lnTo>
                  <a:lnTo>
                    <a:pt x="1213" y="953"/>
                  </a:lnTo>
                  <a:lnTo>
                    <a:pt x="1171" y="973"/>
                  </a:lnTo>
                  <a:lnTo>
                    <a:pt x="1126" y="990"/>
                  </a:lnTo>
                  <a:lnTo>
                    <a:pt x="1077" y="1003"/>
                  </a:lnTo>
                  <a:lnTo>
                    <a:pt x="1025" y="1013"/>
                  </a:lnTo>
                  <a:lnTo>
                    <a:pt x="969" y="1017"/>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3" name=""/>
            <p:cNvSpPr/>
            <p:nvPr/>
          </p:nvSpPr>
          <p:spPr>
            <a:xfrm>
              <a:off x="5179680" y="5587200"/>
              <a:ext cx="604800" cy="203040"/>
            </a:xfrm>
            <a:custGeom>
              <a:avLst/>
              <a:gdLst/>
              <a:ahLst/>
              <a:rect l="l" t="t" r="r" b="b"/>
              <a:pathLst>
                <a:path w="775" h="434">
                  <a:moveTo>
                    <a:pt x="341" y="434"/>
                  </a:moveTo>
                  <a:lnTo>
                    <a:pt x="11" y="214"/>
                  </a:lnTo>
                  <a:lnTo>
                    <a:pt x="3" y="203"/>
                  </a:lnTo>
                  <a:lnTo>
                    <a:pt x="0" y="193"/>
                  </a:lnTo>
                  <a:lnTo>
                    <a:pt x="4" y="184"/>
                  </a:lnTo>
                  <a:lnTo>
                    <a:pt x="10" y="176"/>
                  </a:lnTo>
                  <a:lnTo>
                    <a:pt x="19" y="171"/>
                  </a:lnTo>
                  <a:lnTo>
                    <a:pt x="27" y="166"/>
                  </a:lnTo>
                  <a:lnTo>
                    <a:pt x="33" y="164"/>
                  </a:lnTo>
                  <a:lnTo>
                    <a:pt x="36" y="162"/>
                  </a:lnTo>
                  <a:lnTo>
                    <a:pt x="284" y="25"/>
                  </a:lnTo>
                  <a:lnTo>
                    <a:pt x="308" y="13"/>
                  </a:lnTo>
                  <a:lnTo>
                    <a:pt x="333" y="5"/>
                  </a:lnTo>
                  <a:lnTo>
                    <a:pt x="359" y="2"/>
                  </a:lnTo>
                  <a:lnTo>
                    <a:pt x="382" y="0"/>
                  </a:lnTo>
                  <a:lnTo>
                    <a:pt x="403" y="0"/>
                  </a:lnTo>
                  <a:lnTo>
                    <a:pt x="419" y="2"/>
                  </a:lnTo>
                  <a:lnTo>
                    <a:pt x="429" y="3"/>
                  </a:lnTo>
                  <a:lnTo>
                    <a:pt x="434" y="4"/>
                  </a:lnTo>
                  <a:lnTo>
                    <a:pt x="775" y="82"/>
                  </a:lnTo>
                  <a:lnTo>
                    <a:pt x="341" y="434"/>
                  </a:lnTo>
                  <a:close/>
                </a:path>
              </a:pathLst>
            </a:custGeom>
            <a:solidFill>
              <a:srgbClr val="b2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4" name=""/>
            <p:cNvSpPr/>
            <p:nvPr/>
          </p:nvSpPr>
          <p:spPr>
            <a:xfrm>
              <a:off x="5135760" y="5718600"/>
              <a:ext cx="623880" cy="457200"/>
            </a:xfrm>
            <a:custGeom>
              <a:avLst/>
              <a:gdLst/>
              <a:ahLst/>
              <a:rect l="l" t="t" r="r" b="b"/>
              <a:pathLst>
                <a:path w="797" h="977">
                  <a:moveTo>
                    <a:pt x="716" y="925"/>
                  </a:moveTo>
                  <a:lnTo>
                    <a:pt x="737" y="948"/>
                  </a:lnTo>
                  <a:lnTo>
                    <a:pt x="753" y="964"/>
                  </a:lnTo>
                  <a:lnTo>
                    <a:pt x="768" y="972"/>
                  </a:lnTo>
                  <a:lnTo>
                    <a:pt x="779" y="976"/>
                  </a:lnTo>
                  <a:lnTo>
                    <a:pt x="788" y="977"/>
                  </a:lnTo>
                  <a:lnTo>
                    <a:pt x="793" y="975"/>
                  </a:lnTo>
                  <a:lnTo>
                    <a:pt x="796" y="974"/>
                  </a:lnTo>
                  <a:lnTo>
                    <a:pt x="797" y="972"/>
                  </a:lnTo>
                  <a:lnTo>
                    <a:pt x="792" y="756"/>
                  </a:lnTo>
                  <a:lnTo>
                    <a:pt x="360" y="205"/>
                  </a:lnTo>
                  <a:lnTo>
                    <a:pt x="24" y="0"/>
                  </a:lnTo>
                  <a:lnTo>
                    <a:pt x="0" y="93"/>
                  </a:lnTo>
                  <a:lnTo>
                    <a:pt x="2" y="105"/>
                  </a:lnTo>
                  <a:lnTo>
                    <a:pt x="6" y="118"/>
                  </a:lnTo>
                  <a:lnTo>
                    <a:pt x="12" y="133"/>
                  </a:lnTo>
                  <a:lnTo>
                    <a:pt x="20" y="147"/>
                  </a:lnTo>
                  <a:lnTo>
                    <a:pt x="27" y="159"/>
                  </a:lnTo>
                  <a:lnTo>
                    <a:pt x="33" y="169"/>
                  </a:lnTo>
                  <a:lnTo>
                    <a:pt x="36" y="177"/>
                  </a:lnTo>
                  <a:lnTo>
                    <a:pt x="39" y="179"/>
                  </a:lnTo>
                  <a:lnTo>
                    <a:pt x="216" y="298"/>
                  </a:lnTo>
                  <a:lnTo>
                    <a:pt x="220" y="299"/>
                  </a:lnTo>
                  <a:lnTo>
                    <a:pt x="230" y="304"/>
                  </a:lnTo>
                  <a:lnTo>
                    <a:pt x="245" y="313"/>
                  </a:lnTo>
                  <a:lnTo>
                    <a:pt x="264" y="324"/>
                  </a:lnTo>
                  <a:lnTo>
                    <a:pt x="286" y="342"/>
                  </a:lnTo>
                  <a:lnTo>
                    <a:pt x="309" y="363"/>
                  </a:lnTo>
                  <a:lnTo>
                    <a:pt x="332" y="389"/>
                  </a:lnTo>
                  <a:lnTo>
                    <a:pt x="354" y="422"/>
                  </a:lnTo>
                  <a:lnTo>
                    <a:pt x="716" y="925"/>
                  </a:lnTo>
                  <a:close/>
                </a:path>
              </a:pathLst>
            </a:custGeom>
            <a:solidFill>
              <a:srgbClr val="3f3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 name=""/>
            <p:cNvSpPr/>
            <p:nvPr/>
          </p:nvSpPr>
          <p:spPr>
            <a:xfrm>
              <a:off x="5122080" y="5727240"/>
              <a:ext cx="672120" cy="410760"/>
            </a:xfrm>
            <a:custGeom>
              <a:avLst/>
              <a:gdLst/>
              <a:ahLst/>
              <a:rect l="l" t="t" r="r" b="b"/>
              <a:pathLst>
                <a:path w="862" h="880">
                  <a:moveTo>
                    <a:pt x="862" y="867"/>
                  </a:moveTo>
                  <a:lnTo>
                    <a:pt x="355" y="235"/>
                  </a:lnTo>
                  <a:lnTo>
                    <a:pt x="354" y="231"/>
                  </a:lnTo>
                  <a:lnTo>
                    <a:pt x="354" y="231"/>
                  </a:lnTo>
                  <a:lnTo>
                    <a:pt x="9" y="0"/>
                  </a:lnTo>
                  <a:lnTo>
                    <a:pt x="0" y="18"/>
                  </a:lnTo>
                  <a:lnTo>
                    <a:pt x="344" y="250"/>
                  </a:lnTo>
                  <a:lnTo>
                    <a:pt x="341" y="248"/>
                  </a:lnTo>
                  <a:lnTo>
                    <a:pt x="848" y="880"/>
                  </a:lnTo>
                  <a:lnTo>
                    <a:pt x="862" y="86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 name=""/>
            <p:cNvSpPr/>
            <p:nvPr/>
          </p:nvSpPr>
          <p:spPr>
            <a:xfrm>
              <a:off x="5418720" y="5617800"/>
              <a:ext cx="394200" cy="186120"/>
            </a:xfrm>
            <a:custGeom>
              <a:avLst/>
              <a:gdLst/>
              <a:ahLst/>
              <a:rect l="l" t="t" r="r" b="b"/>
              <a:pathLst>
                <a:path w="503" h="400">
                  <a:moveTo>
                    <a:pt x="494" y="0"/>
                  </a:moveTo>
                  <a:lnTo>
                    <a:pt x="0" y="385"/>
                  </a:lnTo>
                  <a:lnTo>
                    <a:pt x="10" y="400"/>
                  </a:lnTo>
                  <a:lnTo>
                    <a:pt x="503" y="15"/>
                  </a:lnTo>
                  <a:lnTo>
                    <a:pt x="49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 name=""/>
            <p:cNvSpPr/>
            <p:nvPr/>
          </p:nvSpPr>
          <p:spPr>
            <a:xfrm>
              <a:off x="5386320" y="5588280"/>
              <a:ext cx="320400" cy="84240"/>
            </a:xfrm>
            <a:custGeom>
              <a:avLst/>
              <a:gdLst/>
              <a:ahLst/>
              <a:rect l="l" t="t" r="r" b="b"/>
              <a:pathLst>
                <a:path w="409" h="178">
                  <a:moveTo>
                    <a:pt x="409" y="159"/>
                  </a:moveTo>
                  <a:lnTo>
                    <a:pt x="5" y="0"/>
                  </a:lnTo>
                  <a:lnTo>
                    <a:pt x="0" y="19"/>
                  </a:lnTo>
                  <a:lnTo>
                    <a:pt x="404" y="178"/>
                  </a:lnTo>
                  <a:lnTo>
                    <a:pt x="409" y="159"/>
                  </a:lnTo>
                  <a:close/>
                </a:path>
              </a:pathLst>
            </a:custGeom>
            <a:solidFill>
              <a:srgbClr val="000000"/>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58" name=""/>
            <p:cNvSpPr/>
            <p:nvPr/>
          </p:nvSpPr>
          <p:spPr>
            <a:xfrm>
              <a:off x="5257800" y="5630400"/>
              <a:ext cx="307800" cy="108000"/>
            </a:xfrm>
            <a:custGeom>
              <a:avLst/>
              <a:gdLst/>
              <a:ahLst/>
              <a:rect l="l" t="t" r="r" b="b"/>
              <a:pathLst>
                <a:path w="393" h="232">
                  <a:moveTo>
                    <a:pt x="393" y="216"/>
                  </a:moveTo>
                  <a:lnTo>
                    <a:pt x="7" y="0"/>
                  </a:lnTo>
                  <a:lnTo>
                    <a:pt x="0" y="18"/>
                  </a:lnTo>
                  <a:lnTo>
                    <a:pt x="386" y="232"/>
                  </a:lnTo>
                  <a:lnTo>
                    <a:pt x="393" y="21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 name=""/>
            <p:cNvSpPr/>
            <p:nvPr/>
          </p:nvSpPr>
          <p:spPr>
            <a:xfrm>
              <a:off x="5836320" y="5965560"/>
              <a:ext cx="526680" cy="236880"/>
            </a:xfrm>
            <a:custGeom>
              <a:avLst/>
              <a:gdLst/>
              <a:ahLst/>
              <a:rect l="l" t="t" r="r" b="b"/>
              <a:pathLst>
                <a:path w="672" h="507">
                  <a:moveTo>
                    <a:pt x="672" y="0"/>
                  </a:moveTo>
                  <a:lnTo>
                    <a:pt x="669" y="4"/>
                  </a:lnTo>
                  <a:lnTo>
                    <a:pt x="660" y="17"/>
                  </a:lnTo>
                  <a:lnTo>
                    <a:pt x="647" y="36"/>
                  </a:lnTo>
                  <a:lnTo>
                    <a:pt x="627" y="60"/>
                  </a:lnTo>
                  <a:lnTo>
                    <a:pt x="602" y="87"/>
                  </a:lnTo>
                  <a:lnTo>
                    <a:pt x="571" y="117"/>
                  </a:lnTo>
                  <a:lnTo>
                    <a:pt x="536" y="150"/>
                  </a:lnTo>
                  <a:lnTo>
                    <a:pt x="495" y="181"/>
                  </a:lnTo>
                  <a:lnTo>
                    <a:pt x="449" y="213"/>
                  </a:lnTo>
                  <a:lnTo>
                    <a:pt x="398" y="242"/>
                  </a:lnTo>
                  <a:lnTo>
                    <a:pt x="343" y="267"/>
                  </a:lnTo>
                  <a:lnTo>
                    <a:pt x="283" y="287"/>
                  </a:lnTo>
                  <a:lnTo>
                    <a:pt x="219" y="302"/>
                  </a:lnTo>
                  <a:lnTo>
                    <a:pt x="150" y="308"/>
                  </a:lnTo>
                  <a:lnTo>
                    <a:pt x="77" y="306"/>
                  </a:lnTo>
                  <a:lnTo>
                    <a:pt x="0" y="295"/>
                  </a:lnTo>
                  <a:lnTo>
                    <a:pt x="0" y="297"/>
                  </a:lnTo>
                  <a:lnTo>
                    <a:pt x="0" y="305"/>
                  </a:lnTo>
                  <a:lnTo>
                    <a:pt x="1" y="316"/>
                  </a:lnTo>
                  <a:lnTo>
                    <a:pt x="2" y="331"/>
                  </a:lnTo>
                  <a:lnTo>
                    <a:pt x="5" y="349"/>
                  </a:lnTo>
                  <a:lnTo>
                    <a:pt x="10" y="367"/>
                  </a:lnTo>
                  <a:lnTo>
                    <a:pt x="16" y="388"/>
                  </a:lnTo>
                  <a:lnTo>
                    <a:pt x="24" y="409"/>
                  </a:lnTo>
                  <a:lnTo>
                    <a:pt x="35" y="429"/>
                  </a:lnTo>
                  <a:lnTo>
                    <a:pt x="49" y="449"/>
                  </a:lnTo>
                  <a:lnTo>
                    <a:pt x="66" y="467"/>
                  </a:lnTo>
                  <a:lnTo>
                    <a:pt x="87" y="482"/>
                  </a:lnTo>
                  <a:lnTo>
                    <a:pt x="111" y="494"/>
                  </a:lnTo>
                  <a:lnTo>
                    <a:pt x="140" y="503"/>
                  </a:lnTo>
                  <a:lnTo>
                    <a:pt x="173" y="507"/>
                  </a:lnTo>
                  <a:lnTo>
                    <a:pt x="210" y="506"/>
                  </a:lnTo>
                  <a:lnTo>
                    <a:pt x="215" y="504"/>
                  </a:lnTo>
                  <a:lnTo>
                    <a:pt x="228" y="502"/>
                  </a:lnTo>
                  <a:lnTo>
                    <a:pt x="249" y="497"/>
                  </a:lnTo>
                  <a:lnTo>
                    <a:pt x="275" y="489"/>
                  </a:lnTo>
                  <a:lnTo>
                    <a:pt x="307" y="478"/>
                  </a:lnTo>
                  <a:lnTo>
                    <a:pt x="343" y="463"/>
                  </a:lnTo>
                  <a:lnTo>
                    <a:pt x="382" y="444"/>
                  </a:lnTo>
                  <a:lnTo>
                    <a:pt x="422" y="419"/>
                  </a:lnTo>
                  <a:lnTo>
                    <a:pt x="463" y="390"/>
                  </a:lnTo>
                  <a:lnTo>
                    <a:pt x="504" y="355"/>
                  </a:lnTo>
                  <a:lnTo>
                    <a:pt x="542" y="315"/>
                  </a:lnTo>
                  <a:lnTo>
                    <a:pt x="579" y="267"/>
                  </a:lnTo>
                  <a:lnTo>
                    <a:pt x="611" y="212"/>
                  </a:lnTo>
                  <a:lnTo>
                    <a:pt x="638" y="150"/>
                  </a:lnTo>
                  <a:lnTo>
                    <a:pt x="659" y="80"/>
                  </a:lnTo>
                  <a:lnTo>
                    <a:pt x="672" y="0"/>
                  </a:lnTo>
                  <a:close/>
                </a:path>
              </a:pathLst>
            </a:custGeom>
            <a:solidFill>
              <a:srgbClr val="9e9e9e"/>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0" name=""/>
            <p:cNvSpPr/>
            <p:nvPr/>
          </p:nvSpPr>
          <p:spPr>
            <a:xfrm>
              <a:off x="5800320" y="5985360"/>
              <a:ext cx="589680" cy="166680"/>
            </a:xfrm>
            <a:custGeom>
              <a:avLst/>
              <a:gdLst/>
              <a:ahLst/>
              <a:rect l="l" t="t" r="r" b="b"/>
              <a:pathLst>
                <a:path w="755" h="357">
                  <a:moveTo>
                    <a:pt x="740" y="0"/>
                  </a:moveTo>
                  <a:lnTo>
                    <a:pt x="740" y="0"/>
                  </a:lnTo>
                  <a:lnTo>
                    <a:pt x="739" y="1"/>
                  </a:lnTo>
                  <a:lnTo>
                    <a:pt x="736" y="6"/>
                  </a:lnTo>
                  <a:lnTo>
                    <a:pt x="731" y="13"/>
                  </a:lnTo>
                  <a:lnTo>
                    <a:pt x="724" y="22"/>
                  </a:lnTo>
                  <a:lnTo>
                    <a:pt x="715" y="32"/>
                  </a:lnTo>
                  <a:lnTo>
                    <a:pt x="705" y="44"/>
                  </a:lnTo>
                  <a:lnTo>
                    <a:pt x="693" y="57"/>
                  </a:lnTo>
                  <a:lnTo>
                    <a:pt x="679" y="72"/>
                  </a:lnTo>
                  <a:lnTo>
                    <a:pt x="663" y="88"/>
                  </a:lnTo>
                  <a:lnTo>
                    <a:pt x="647" y="105"/>
                  </a:lnTo>
                  <a:lnTo>
                    <a:pt x="629" y="122"/>
                  </a:lnTo>
                  <a:lnTo>
                    <a:pt x="609" y="140"/>
                  </a:lnTo>
                  <a:lnTo>
                    <a:pt x="588" y="159"/>
                  </a:lnTo>
                  <a:lnTo>
                    <a:pt x="565" y="177"/>
                  </a:lnTo>
                  <a:lnTo>
                    <a:pt x="542" y="195"/>
                  </a:lnTo>
                  <a:lnTo>
                    <a:pt x="518" y="213"/>
                  </a:lnTo>
                  <a:lnTo>
                    <a:pt x="491" y="230"/>
                  </a:lnTo>
                  <a:lnTo>
                    <a:pt x="465" y="248"/>
                  </a:lnTo>
                  <a:lnTo>
                    <a:pt x="436" y="264"/>
                  </a:lnTo>
                  <a:lnTo>
                    <a:pt x="407" y="278"/>
                  </a:lnTo>
                  <a:lnTo>
                    <a:pt x="378" y="292"/>
                  </a:lnTo>
                  <a:lnTo>
                    <a:pt x="347" y="304"/>
                  </a:lnTo>
                  <a:lnTo>
                    <a:pt x="316" y="314"/>
                  </a:lnTo>
                  <a:lnTo>
                    <a:pt x="284" y="323"/>
                  </a:lnTo>
                  <a:lnTo>
                    <a:pt x="251" y="329"/>
                  </a:lnTo>
                  <a:lnTo>
                    <a:pt x="218" y="334"/>
                  </a:lnTo>
                  <a:lnTo>
                    <a:pt x="183" y="336"/>
                  </a:lnTo>
                  <a:lnTo>
                    <a:pt x="149" y="336"/>
                  </a:lnTo>
                  <a:lnTo>
                    <a:pt x="114" y="332"/>
                  </a:lnTo>
                  <a:lnTo>
                    <a:pt x="79" y="324"/>
                  </a:lnTo>
                  <a:lnTo>
                    <a:pt x="43" y="316"/>
                  </a:lnTo>
                  <a:lnTo>
                    <a:pt x="7" y="302"/>
                  </a:lnTo>
                  <a:lnTo>
                    <a:pt x="0" y="322"/>
                  </a:lnTo>
                  <a:lnTo>
                    <a:pt x="38" y="336"/>
                  </a:lnTo>
                  <a:lnTo>
                    <a:pt x="74" y="346"/>
                  </a:lnTo>
                  <a:lnTo>
                    <a:pt x="111" y="353"/>
                  </a:lnTo>
                  <a:lnTo>
                    <a:pt x="147" y="357"/>
                  </a:lnTo>
                  <a:lnTo>
                    <a:pt x="182" y="357"/>
                  </a:lnTo>
                  <a:lnTo>
                    <a:pt x="218" y="356"/>
                  </a:lnTo>
                  <a:lnTo>
                    <a:pt x="252" y="351"/>
                  </a:lnTo>
                  <a:lnTo>
                    <a:pt x="286" y="345"/>
                  </a:lnTo>
                  <a:lnTo>
                    <a:pt x="319" y="336"/>
                  </a:lnTo>
                  <a:lnTo>
                    <a:pt x="351" y="326"/>
                  </a:lnTo>
                  <a:lnTo>
                    <a:pt x="383" y="313"/>
                  </a:lnTo>
                  <a:lnTo>
                    <a:pt x="413" y="299"/>
                  </a:lnTo>
                  <a:lnTo>
                    <a:pt x="443" y="284"/>
                  </a:lnTo>
                  <a:lnTo>
                    <a:pt x="471" y="268"/>
                  </a:lnTo>
                  <a:lnTo>
                    <a:pt x="499" y="250"/>
                  </a:lnTo>
                  <a:lnTo>
                    <a:pt x="525" y="233"/>
                  </a:lnTo>
                  <a:lnTo>
                    <a:pt x="551" y="214"/>
                  </a:lnTo>
                  <a:lnTo>
                    <a:pt x="575" y="195"/>
                  </a:lnTo>
                  <a:lnTo>
                    <a:pt x="598" y="176"/>
                  </a:lnTo>
                  <a:lnTo>
                    <a:pt x="619" y="157"/>
                  </a:lnTo>
                  <a:lnTo>
                    <a:pt x="640" y="140"/>
                  </a:lnTo>
                  <a:lnTo>
                    <a:pt x="659" y="122"/>
                  </a:lnTo>
                  <a:lnTo>
                    <a:pt x="675" y="105"/>
                  </a:lnTo>
                  <a:lnTo>
                    <a:pt x="692" y="88"/>
                  </a:lnTo>
                  <a:lnTo>
                    <a:pt x="705" y="73"/>
                  </a:lnTo>
                  <a:lnTo>
                    <a:pt x="718" y="59"/>
                  </a:lnTo>
                  <a:lnTo>
                    <a:pt x="728" y="47"/>
                  </a:lnTo>
                  <a:lnTo>
                    <a:pt x="738" y="37"/>
                  </a:lnTo>
                  <a:lnTo>
                    <a:pt x="745" y="28"/>
                  </a:lnTo>
                  <a:lnTo>
                    <a:pt x="750" y="22"/>
                  </a:lnTo>
                  <a:lnTo>
                    <a:pt x="754" y="17"/>
                  </a:lnTo>
                  <a:lnTo>
                    <a:pt x="755" y="15"/>
                  </a:lnTo>
                  <a:lnTo>
                    <a:pt x="74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 name=""/>
            <p:cNvSpPr/>
            <p:nvPr/>
          </p:nvSpPr>
          <p:spPr>
            <a:xfrm>
              <a:off x="5132520" y="5829840"/>
              <a:ext cx="545400" cy="407880"/>
            </a:xfrm>
            <a:custGeom>
              <a:avLst/>
              <a:gdLst/>
              <a:ahLst/>
              <a:rect l="l" t="t" r="r" b="b"/>
              <a:pathLst>
                <a:path w="698" h="873">
                  <a:moveTo>
                    <a:pt x="29" y="0"/>
                  </a:moveTo>
                  <a:lnTo>
                    <a:pt x="1" y="117"/>
                  </a:lnTo>
                  <a:lnTo>
                    <a:pt x="1" y="119"/>
                  </a:lnTo>
                  <a:lnTo>
                    <a:pt x="0" y="124"/>
                  </a:lnTo>
                  <a:lnTo>
                    <a:pt x="0" y="133"/>
                  </a:lnTo>
                  <a:lnTo>
                    <a:pt x="1" y="145"/>
                  </a:lnTo>
                  <a:lnTo>
                    <a:pt x="4" y="159"/>
                  </a:lnTo>
                  <a:lnTo>
                    <a:pt x="10" y="176"/>
                  </a:lnTo>
                  <a:lnTo>
                    <a:pt x="21" y="193"/>
                  </a:lnTo>
                  <a:lnTo>
                    <a:pt x="35" y="211"/>
                  </a:lnTo>
                  <a:lnTo>
                    <a:pt x="698" y="873"/>
                  </a:lnTo>
                  <a:lnTo>
                    <a:pt x="289" y="217"/>
                  </a:lnTo>
                  <a:lnTo>
                    <a:pt x="29"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 name=""/>
            <p:cNvSpPr/>
            <p:nvPr/>
          </p:nvSpPr>
          <p:spPr>
            <a:xfrm>
              <a:off x="5165640" y="5854680"/>
              <a:ext cx="387720" cy="273240"/>
            </a:xfrm>
            <a:custGeom>
              <a:avLst/>
              <a:gdLst/>
              <a:ahLst/>
              <a:rect l="l" t="t" r="r" b="b"/>
              <a:pathLst>
                <a:path w="496" h="585">
                  <a:moveTo>
                    <a:pt x="1" y="13"/>
                  </a:moveTo>
                  <a:lnTo>
                    <a:pt x="484" y="583"/>
                  </a:lnTo>
                  <a:lnTo>
                    <a:pt x="484" y="583"/>
                  </a:lnTo>
                  <a:lnTo>
                    <a:pt x="486" y="585"/>
                  </a:lnTo>
                  <a:lnTo>
                    <a:pt x="489" y="585"/>
                  </a:lnTo>
                  <a:lnTo>
                    <a:pt x="492" y="585"/>
                  </a:lnTo>
                  <a:lnTo>
                    <a:pt x="494" y="583"/>
                  </a:lnTo>
                  <a:lnTo>
                    <a:pt x="496" y="581"/>
                  </a:lnTo>
                  <a:lnTo>
                    <a:pt x="496" y="577"/>
                  </a:lnTo>
                  <a:lnTo>
                    <a:pt x="496" y="574"/>
                  </a:lnTo>
                  <a:lnTo>
                    <a:pt x="494" y="572"/>
                  </a:lnTo>
                  <a:lnTo>
                    <a:pt x="494" y="572"/>
                  </a:lnTo>
                  <a:lnTo>
                    <a:pt x="11" y="3"/>
                  </a:lnTo>
                  <a:lnTo>
                    <a:pt x="11" y="3"/>
                  </a:lnTo>
                  <a:lnTo>
                    <a:pt x="9" y="2"/>
                  </a:lnTo>
                  <a:lnTo>
                    <a:pt x="6" y="0"/>
                  </a:lnTo>
                  <a:lnTo>
                    <a:pt x="4" y="2"/>
                  </a:lnTo>
                  <a:lnTo>
                    <a:pt x="1" y="3"/>
                  </a:lnTo>
                  <a:lnTo>
                    <a:pt x="0" y="5"/>
                  </a:lnTo>
                  <a:lnTo>
                    <a:pt x="0" y="8"/>
                  </a:lnTo>
                  <a:lnTo>
                    <a:pt x="0" y="10"/>
                  </a:lnTo>
                  <a:lnTo>
                    <a:pt x="1" y="13"/>
                  </a:lnTo>
                  <a:lnTo>
                    <a:pt x="1" y="13"/>
                  </a:lnTo>
                  <a:close/>
                </a:path>
              </a:pathLst>
            </a:custGeom>
            <a:solidFill>
              <a:srgbClr val="0063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3" name=""/>
            <p:cNvSpPr/>
            <p:nvPr/>
          </p:nvSpPr>
          <p:spPr>
            <a:xfrm>
              <a:off x="5193720" y="5595480"/>
              <a:ext cx="71640" cy="27720"/>
            </a:xfrm>
            <a:custGeom>
              <a:avLst/>
              <a:gdLst/>
              <a:ahLst/>
              <a:rect l="l" t="t" r="r" b="b"/>
              <a:pathLst>
                <a:path w="93" h="59">
                  <a:moveTo>
                    <a:pt x="7" y="24"/>
                  </a:moveTo>
                  <a:lnTo>
                    <a:pt x="78" y="58"/>
                  </a:lnTo>
                  <a:lnTo>
                    <a:pt x="78" y="58"/>
                  </a:lnTo>
                  <a:lnTo>
                    <a:pt x="83" y="59"/>
                  </a:lnTo>
                  <a:lnTo>
                    <a:pt x="87" y="58"/>
                  </a:lnTo>
                  <a:lnTo>
                    <a:pt x="89" y="55"/>
                  </a:lnTo>
                  <a:lnTo>
                    <a:pt x="92" y="51"/>
                  </a:lnTo>
                  <a:lnTo>
                    <a:pt x="93" y="48"/>
                  </a:lnTo>
                  <a:lnTo>
                    <a:pt x="92" y="43"/>
                  </a:lnTo>
                  <a:lnTo>
                    <a:pt x="89" y="39"/>
                  </a:lnTo>
                  <a:lnTo>
                    <a:pt x="86" y="36"/>
                  </a:lnTo>
                  <a:lnTo>
                    <a:pt x="86" y="36"/>
                  </a:lnTo>
                  <a:lnTo>
                    <a:pt x="14" y="2"/>
                  </a:lnTo>
                  <a:lnTo>
                    <a:pt x="14" y="2"/>
                  </a:lnTo>
                  <a:lnTo>
                    <a:pt x="11" y="0"/>
                  </a:lnTo>
                  <a:lnTo>
                    <a:pt x="7" y="1"/>
                  </a:lnTo>
                  <a:lnTo>
                    <a:pt x="3" y="4"/>
                  </a:lnTo>
                  <a:lnTo>
                    <a:pt x="1" y="7"/>
                  </a:lnTo>
                  <a:lnTo>
                    <a:pt x="0" y="12"/>
                  </a:lnTo>
                  <a:lnTo>
                    <a:pt x="1" y="16"/>
                  </a:lnTo>
                  <a:lnTo>
                    <a:pt x="3" y="20"/>
                  </a:lnTo>
                  <a:lnTo>
                    <a:pt x="7" y="24"/>
                  </a:lnTo>
                  <a:lnTo>
                    <a:pt x="7" y="24"/>
                  </a:lnTo>
                  <a:close/>
                </a:path>
              </a:pathLst>
            </a:custGeom>
            <a:solidFill>
              <a:srgbClr val="7f7f7f"/>
            </a:solidFill>
            <a:ln w="0">
              <a:noFill/>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164" name=""/>
            <p:cNvSpPr/>
            <p:nvPr/>
          </p:nvSpPr>
          <p:spPr>
            <a:xfrm>
              <a:off x="5281200" y="5633280"/>
              <a:ext cx="275400" cy="93960"/>
            </a:xfrm>
            <a:custGeom>
              <a:avLst/>
              <a:gdLst/>
              <a:ahLst/>
              <a:rect l="l" t="t" r="r" b="b"/>
              <a:pathLst>
                <a:path w="351" h="200">
                  <a:moveTo>
                    <a:pt x="346" y="182"/>
                  </a:moveTo>
                  <a:lnTo>
                    <a:pt x="12" y="0"/>
                  </a:lnTo>
                  <a:lnTo>
                    <a:pt x="12" y="0"/>
                  </a:lnTo>
                  <a:lnTo>
                    <a:pt x="8" y="0"/>
                  </a:lnTo>
                  <a:lnTo>
                    <a:pt x="6" y="0"/>
                  </a:lnTo>
                  <a:lnTo>
                    <a:pt x="3" y="3"/>
                  </a:lnTo>
                  <a:lnTo>
                    <a:pt x="0" y="5"/>
                  </a:lnTo>
                  <a:lnTo>
                    <a:pt x="0" y="9"/>
                  </a:lnTo>
                  <a:lnTo>
                    <a:pt x="0" y="13"/>
                  </a:lnTo>
                  <a:lnTo>
                    <a:pt x="3" y="17"/>
                  </a:lnTo>
                  <a:lnTo>
                    <a:pt x="5" y="18"/>
                  </a:lnTo>
                  <a:lnTo>
                    <a:pt x="5" y="18"/>
                  </a:lnTo>
                  <a:lnTo>
                    <a:pt x="340" y="200"/>
                  </a:lnTo>
                  <a:lnTo>
                    <a:pt x="340" y="200"/>
                  </a:lnTo>
                  <a:lnTo>
                    <a:pt x="342" y="200"/>
                  </a:lnTo>
                  <a:lnTo>
                    <a:pt x="346" y="200"/>
                  </a:lnTo>
                  <a:lnTo>
                    <a:pt x="348" y="198"/>
                  </a:lnTo>
                  <a:lnTo>
                    <a:pt x="350" y="195"/>
                  </a:lnTo>
                  <a:lnTo>
                    <a:pt x="351" y="191"/>
                  </a:lnTo>
                  <a:lnTo>
                    <a:pt x="350" y="189"/>
                  </a:lnTo>
                  <a:lnTo>
                    <a:pt x="349" y="185"/>
                  </a:lnTo>
                  <a:lnTo>
                    <a:pt x="346" y="182"/>
                  </a:lnTo>
                  <a:lnTo>
                    <a:pt x="346" y="182"/>
                  </a:lnTo>
                  <a:close/>
                </a:path>
              </a:pathLst>
            </a:custGeom>
            <a:solidFill>
              <a:srgbClr val="33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 name=""/>
            <p:cNvSpPr/>
            <p:nvPr/>
          </p:nvSpPr>
          <p:spPr>
            <a:xfrm>
              <a:off x="5415840" y="5588280"/>
              <a:ext cx="279720" cy="72720"/>
            </a:xfrm>
            <a:custGeom>
              <a:avLst/>
              <a:gdLst/>
              <a:ahLst/>
              <a:rect l="l" t="t" r="r" b="b"/>
              <a:pathLst>
                <a:path w="358" h="154">
                  <a:moveTo>
                    <a:pt x="352" y="135"/>
                  </a:moveTo>
                  <a:lnTo>
                    <a:pt x="9" y="0"/>
                  </a:lnTo>
                  <a:lnTo>
                    <a:pt x="9" y="0"/>
                  </a:lnTo>
                  <a:lnTo>
                    <a:pt x="6" y="0"/>
                  </a:lnTo>
                  <a:lnTo>
                    <a:pt x="3" y="1"/>
                  </a:lnTo>
                  <a:lnTo>
                    <a:pt x="1" y="2"/>
                  </a:lnTo>
                  <a:lnTo>
                    <a:pt x="0" y="6"/>
                  </a:lnTo>
                  <a:lnTo>
                    <a:pt x="0" y="9"/>
                  </a:lnTo>
                  <a:lnTo>
                    <a:pt x="0" y="12"/>
                  </a:lnTo>
                  <a:lnTo>
                    <a:pt x="2" y="16"/>
                  </a:lnTo>
                  <a:lnTo>
                    <a:pt x="4" y="19"/>
                  </a:lnTo>
                  <a:lnTo>
                    <a:pt x="4" y="19"/>
                  </a:lnTo>
                  <a:lnTo>
                    <a:pt x="348" y="153"/>
                  </a:lnTo>
                  <a:lnTo>
                    <a:pt x="348" y="153"/>
                  </a:lnTo>
                  <a:lnTo>
                    <a:pt x="351" y="154"/>
                  </a:lnTo>
                  <a:lnTo>
                    <a:pt x="354" y="153"/>
                  </a:lnTo>
                  <a:lnTo>
                    <a:pt x="357" y="151"/>
                  </a:lnTo>
                  <a:lnTo>
                    <a:pt x="358" y="147"/>
                  </a:lnTo>
                  <a:lnTo>
                    <a:pt x="358" y="144"/>
                  </a:lnTo>
                  <a:lnTo>
                    <a:pt x="358" y="141"/>
                  </a:lnTo>
                  <a:lnTo>
                    <a:pt x="356" y="138"/>
                  </a:lnTo>
                  <a:lnTo>
                    <a:pt x="352" y="135"/>
                  </a:lnTo>
                  <a:lnTo>
                    <a:pt x="352" y="135"/>
                  </a:lnTo>
                  <a:close/>
                </a:path>
              </a:pathLst>
            </a:custGeom>
            <a:solidFill>
              <a:srgbClr val="33ffff"/>
            </a:solidFill>
            <a:ln w="0">
              <a:noFill/>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grpSp>
      <p:sp>
        <p:nvSpPr>
          <p:cNvPr id="166" name=""/>
          <p:cNvSpPr/>
          <p:nvPr/>
        </p:nvSpPr>
        <p:spPr>
          <a:xfrm>
            <a:off x="6330960" y="3786120"/>
            <a:ext cx="1108080" cy="536760"/>
          </a:xfrm>
          <a:prstGeom prst="ellipse">
            <a:avLst/>
          </a:prstGeom>
          <a:noFill/>
          <a:ln w="50760">
            <a:solidFill>
              <a:srgbClr val="0000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67" name=""/>
          <p:cNvSpPr/>
          <p:nvPr/>
        </p:nvSpPr>
        <p:spPr>
          <a:xfrm flipH="1" flipV="1">
            <a:off x="3255840" y="3898440"/>
            <a:ext cx="69840" cy="73980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68" name=""/>
          <p:cNvSpPr/>
          <p:nvPr/>
        </p:nvSpPr>
        <p:spPr>
          <a:xfrm>
            <a:off x="3209760" y="3160800"/>
            <a:ext cx="2608560" cy="2217600"/>
          </a:xfrm>
          <a:custGeom>
            <a:avLst/>
            <a:gdLst/>
            <a:ahLst/>
            <a:rect l="l" t="t" r="r" b="b"/>
            <a:pathLst>
              <a:path w="1808" h="1584">
                <a:moveTo>
                  <a:pt x="1328" y="1584"/>
                </a:moveTo>
                <a:cubicBezTo>
                  <a:pt x="664" y="1284"/>
                  <a:pt x="0" y="984"/>
                  <a:pt x="80" y="720"/>
                </a:cubicBezTo>
                <a:cubicBezTo>
                  <a:pt x="160" y="456"/>
                  <a:pt x="1512" y="80"/>
                  <a:pt x="1808" y="0"/>
                </a:cubicBezTo>
              </a:path>
            </a:pathLst>
          </a:custGeom>
          <a:noFill/>
          <a:ln w="0">
            <a:noFill/>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169" name=""/>
          <p:cNvSpPr/>
          <p:nvPr/>
        </p:nvSpPr>
        <p:spPr>
          <a:xfrm>
            <a:off x="4179960" y="4168800"/>
            <a:ext cx="946080" cy="1209600"/>
          </a:xfrm>
          <a:custGeom>
            <a:avLst/>
            <a:gdLst/>
            <a:ahLst/>
            <a:rect l="l" t="t" r="r" b="b"/>
            <a:pathLst>
              <a:path w="656" h="864">
                <a:moveTo>
                  <a:pt x="656" y="864"/>
                </a:moveTo>
                <a:cubicBezTo>
                  <a:pt x="328" y="564"/>
                  <a:pt x="0" y="264"/>
                  <a:pt x="80" y="0"/>
                </a:cubicBezTo>
              </a:path>
            </a:pathLst>
          </a:custGeom>
          <a:noFill/>
          <a:ln w="0">
            <a:noFill/>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170" name=""/>
          <p:cNvSpPr/>
          <p:nvPr/>
        </p:nvSpPr>
        <p:spPr>
          <a:xfrm>
            <a:off x="3983040" y="3160800"/>
            <a:ext cx="1766880" cy="2217600"/>
          </a:xfrm>
          <a:custGeom>
            <a:avLst/>
            <a:gdLst/>
            <a:ahLst/>
            <a:rect l="l" t="t" r="r" b="b"/>
            <a:pathLst>
              <a:path w="1224" h="1584">
                <a:moveTo>
                  <a:pt x="792" y="1584"/>
                </a:moveTo>
                <a:cubicBezTo>
                  <a:pt x="396" y="1140"/>
                  <a:pt x="0" y="696"/>
                  <a:pt x="72" y="432"/>
                </a:cubicBezTo>
                <a:cubicBezTo>
                  <a:pt x="144" y="168"/>
                  <a:pt x="1032" y="72"/>
                  <a:pt x="1224" y="0"/>
                </a:cubicBezTo>
              </a:path>
            </a:pathLst>
          </a:custGeom>
          <a:noFill/>
          <a:ln w="0">
            <a:noFill/>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grpSp>
        <p:nvGrpSpPr>
          <p:cNvPr id="171" name=""/>
          <p:cNvGrpSpPr/>
          <p:nvPr/>
        </p:nvGrpSpPr>
        <p:grpSpPr>
          <a:xfrm>
            <a:off x="3498840" y="4033800"/>
            <a:ext cx="2874600" cy="1549440"/>
            <a:chOff x="3498840" y="4033800"/>
            <a:chExt cx="2874600" cy="1549440"/>
          </a:xfrm>
        </p:grpSpPr>
        <p:sp>
          <p:nvSpPr>
            <p:cNvPr id="172" name=""/>
            <p:cNvSpPr/>
            <p:nvPr/>
          </p:nvSpPr>
          <p:spPr>
            <a:xfrm>
              <a:off x="5819400" y="4033800"/>
              <a:ext cx="554040" cy="0"/>
            </a:xfrm>
            <a:prstGeom prst="line">
              <a:avLst/>
            </a:prstGeom>
            <a:ln w="76320">
              <a:solidFill>
                <a:srgbClr val="0000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3" name=""/>
            <p:cNvSpPr/>
            <p:nvPr/>
          </p:nvSpPr>
          <p:spPr>
            <a:xfrm>
              <a:off x="3498840" y="4033800"/>
              <a:ext cx="2320560" cy="1549440"/>
            </a:xfrm>
            <a:custGeom>
              <a:avLst/>
              <a:gdLst/>
              <a:ahLst/>
              <a:rect l="l" t="t" r="r" b="b"/>
              <a:pathLst>
                <a:path w="1608" h="1632">
                  <a:moveTo>
                    <a:pt x="1176" y="1632"/>
                  </a:moveTo>
                  <a:cubicBezTo>
                    <a:pt x="588" y="1120"/>
                    <a:pt x="0" y="608"/>
                    <a:pt x="72" y="336"/>
                  </a:cubicBezTo>
                  <a:cubicBezTo>
                    <a:pt x="144" y="64"/>
                    <a:pt x="876" y="32"/>
                    <a:pt x="1608" y="0"/>
                  </a:cubicBezTo>
                </a:path>
              </a:pathLst>
            </a:custGeom>
            <a:noFill/>
            <a:ln w="76320">
              <a:solidFill>
                <a:srgbClr val="0000ff"/>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grpSp>
      <p:sp>
        <p:nvSpPr>
          <p:cNvPr id="174" name="PlaceHolder 1"/>
          <p:cNvSpPr>
            <a:spLocks noGrp="1"/>
          </p:cNvSpPr>
          <p:nvPr>
            <p:ph type="title"/>
          </p:nvPr>
        </p:nvSpPr>
        <p:spPr>
          <a:xfrm>
            <a:off x="0" y="180720"/>
            <a:ext cx="9144000" cy="60948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Transacting</a:t>
            </a:r>
            <a:endParaRPr b="1" lang="en-US" sz="3000" strike="noStrike" u="none">
              <a:solidFill>
                <a:srgbClr val="000066"/>
              </a:solidFill>
              <a:effectLst/>
              <a:uFillTx/>
              <a:latin typeface="Verdana"/>
            </a:endParaRPr>
          </a:p>
        </p:txBody>
      </p:sp>
      <p:sp>
        <p:nvSpPr>
          <p:cNvPr id="3" name="PlaceHolder 2"/>
          <p:cNvSpPr>
            <a:spLocks noGrp="1"/>
          </p:cNvSpPr>
          <p:nvPr>
            <p:ph type="sldNum" idx="2"/>
          </p:nvPr>
        </p:nvSpPr>
        <p:spPr/>
        <p:txBody>
          <a:bodyPr/>
          <a:p>
            <a:fld id="{46E755D8-D00D-4DA5-BADF-3532B0A86EB0}" type="slidenum">
              <a:t>21</a:t>
            </a:fld>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5" name="PlaceHolder 1"/>
          <p:cNvSpPr>
            <a:spLocks noGrp="1"/>
          </p:cNvSpPr>
          <p:nvPr>
            <p:ph type="title"/>
          </p:nvPr>
        </p:nvSpPr>
        <p:spPr>
          <a:xfrm>
            <a:off x="0" y="180720"/>
            <a:ext cx="9144000" cy="60948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Submission Screen</a:t>
            </a:r>
            <a:endParaRPr b="1" lang="en-US" sz="3000" strike="noStrike" u="none">
              <a:solidFill>
                <a:srgbClr val="000066"/>
              </a:solidFill>
              <a:effectLst/>
              <a:uFillTx/>
              <a:latin typeface="Verdana"/>
            </a:endParaRPr>
          </a:p>
        </p:txBody>
      </p:sp>
      <p:pic>
        <p:nvPicPr>
          <p:cNvPr id="176" name="normalsubmissionbox" descr=""/>
          <p:cNvPicPr/>
          <p:nvPr/>
        </p:nvPicPr>
        <p:blipFill>
          <a:blip r:embed="rId1"/>
          <a:stretch/>
        </p:blipFill>
        <p:spPr>
          <a:xfrm>
            <a:off x="1174680" y="1225440"/>
            <a:ext cx="6762960" cy="4916520"/>
          </a:xfrm>
          <a:prstGeom prst="rect">
            <a:avLst/>
          </a:prstGeom>
          <a:noFill/>
          <a:ln w="0">
            <a:noFill/>
          </a:ln>
        </p:spPr>
      </p:pic>
      <p:sp>
        <p:nvSpPr>
          <p:cNvPr id="3" name="PlaceHolder 2"/>
          <p:cNvSpPr>
            <a:spLocks noGrp="1"/>
          </p:cNvSpPr>
          <p:nvPr>
            <p:ph type="sldNum" idx="2"/>
          </p:nvPr>
        </p:nvSpPr>
        <p:spPr/>
        <p:txBody>
          <a:bodyPr/>
          <a:p>
            <a:fld id="{B22D03F1-1906-4E7E-9B9C-4100ACB4DF05}" type="slidenum">
              <a:t>22</a:t>
            </a:fld>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7" name="completedatbid" descr=""/>
          <p:cNvPicPr/>
          <p:nvPr/>
        </p:nvPicPr>
        <p:blipFill>
          <a:blip r:embed="rId1"/>
          <a:srcRect l="0" t="0" r="0" b="14147"/>
          <a:stretch/>
        </p:blipFill>
        <p:spPr>
          <a:xfrm>
            <a:off x="0" y="1308240"/>
            <a:ext cx="9144000" cy="4951440"/>
          </a:xfrm>
          <a:prstGeom prst="rect">
            <a:avLst/>
          </a:prstGeom>
          <a:noFill/>
          <a:ln w="0">
            <a:noFill/>
          </a:ln>
        </p:spPr>
      </p:pic>
      <p:sp>
        <p:nvSpPr>
          <p:cNvPr id="178" name="PlaceHolder 1"/>
          <p:cNvSpPr>
            <a:spLocks noGrp="1"/>
          </p:cNvSpPr>
          <p:nvPr>
            <p:ph type="title"/>
          </p:nvPr>
        </p:nvSpPr>
        <p:spPr>
          <a:xfrm>
            <a:off x="0" y="180720"/>
            <a:ext cx="9144000" cy="60948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Successful Transaction</a:t>
            </a:r>
            <a:endParaRPr b="1" lang="en-US" sz="3000" strike="noStrike" u="none">
              <a:solidFill>
                <a:srgbClr val="000066"/>
              </a:solidFill>
              <a:effectLst/>
              <a:uFillTx/>
              <a:latin typeface="Verdana"/>
            </a:endParaRPr>
          </a:p>
        </p:txBody>
      </p:sp>
      <p:sp>
        <p:nvSpPr>
          <p:cNvPr id="179" name=""/>
          <p:cNvSpPr/>
          <p:nvPr/>
        </p:nvSpPr>
        <p:spPr>
          <a:xfrm rot="441000">
            <a:off x="7112160" y="5678640"/>
            <a:ext cx="884160" cy="606240"/>
          </a:xfrm>
          <a:custGeom>
            <a:avLst/>
            <a:gdLst/>
            <a:ahLst/>
            <a:rect l="l" t="t" r="r" b="b"/>
            <a:pathLst>
              <a:path w="1454" h="723">
                <a:moveTo>
                  <a:pt x="1454" y="723"/>
                </a:moveTo>
                <a:lnTo>
                  <a:pt x="0" y="0"/>
                </a:lnTo>
              </a:path>
            </a:pathLst>
          </a:custGeom>
          <a:noFill/>
          <a:ln w="108000">
            <a:solidFill>
              <a:srgbClr val="0000ff"/>
            </a:solidFill>
            <a:round/>
            <a:tailEnd len="med" type="stealth" w="me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2"/>
          </p:nvPr>
        </p:nvSpPr>
        <p:spPr/>
        <p:txBody>
          <a:bodyPr/>
          <a:p>
            <a:fld id="{26D82F5C-5EA6-434A-BFCC-A3145A0DE0FC}" type="slidenum">
              <a:t>23</a:t>
            </a:fld>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0" name="PlaceHolder 1"/>
          <p:cNvSpPr>
            <a:spLocks noGrp="1"/>
          </p:cNvSpPr>
          <p:nvPr>
            <p:ph type="title"/>
          </p:nvPr>
        </p:nvSpPr>
        <p:spPr>
          <a:xfrm>
            <a:off x="0" y="0"/>
            <a:ext cx="9144000" cy="99072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Options </a:t>
            </a:r>
            <a:endParaRPr b="1" lang="en-US" sz="3000" strike="noStrike" u="none">
              <a:solidFill>
                <a:srgbClr val="000066"/>
              </a:solidFill>
              <a:effectLst/>
              <a:uFillTx/>
              <a:latin typeface="Verdana"/>
            </a:endParaRPr>
          </a:p>
        </p:txBody>
      </p:sp>
      <p:graphicFrame>
        <p:nvGraphicFramePr>
          <p:cNvPr id="181" name=""/>
          <p:cNvGraphicFramePr/>
          <p:nvPr/>
        </p:nvGraphicFramePr>
        <p:xfrm>
          <a:off x="936720" y="1305000"/>
          <a:ext cx="7323120" cy="4771800"/>
        </p:xfrm>
        <a:graphic>
          <a:graphicData uri="http://schemas.openxmlformats.org/presentationml/2006/ole">
            <p:oleObj r:id="rId1" spid="">
              <p:embed/>
              <p:pic>
                <p:nvPicPr>
                  <p:cNvPr id="182" name="" descr=""/>
                  <p:cNvPicPr/>
                  <p:nvPr/>
                </p:nvPicPr>
                <p:blipFill>
                  <a:blip r:embed="rId2"/>
                  <a:stretch/>
                </p:blipFill>
                <p:spPr>
                  <a:xfrm>
                    <a:off x="936720" y="1305000"/>
                    <a:ext cx="7323120" cy="4771800"/>
                  </a:xfrm>
                  <a:prstGeom prst="rect">
                    <a:avLst/>
                  </a:prstGeom>
                  <a:noFill/>
                  <a:ln w="0">
                    <a:noFill/>
                  </a:ln>
                </p:spPr>
              </p:pic>
            </p:oleObj>
          </a:graphicData>
        </a:graphic>
      </p:graphicFrame>
      <p:sp>
        <p:nvSpPr>
          <p:cNvPr id="3" name="PlaceHolder 2"/>
          <p:cNvSpPr>
            <a:spLocks noGrp="1"/>
          </p:cNvSpPr>
          <p:nvPr>
            <p:ph type="sldNum" idx="2"/>
          </p:nvPr>
        </p:nvSpPr>
        <p:spPr/>
        <p:txBody>
          <a:bodyPr/>
          <a:p>
            <a:fld id="{B3476803-97E2-45F1-BEA1-8598744DD814}" type="slidenum">
              <a:t>24</a:t>
            </a:fld>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3" name="PlaceHolder 1"/>
          <p:cNvSpPr>
            <a:spLocks noGrp="1"/>
          </p:cNvSpPr>
          <p:nvPr>
            <p:ph type="title"/>
          </p:nvPr>
        </p:nvSpPr>
        <p:spPr>
          <a:xfrm>
            <a:off x="228600" y="0"/>
            <a:ext cx="6726240" cy="990720"/>
          </a:xfrm>
          <a:prstGeom prst="rect">
            <a:avLst/>
          </a:prstGeom>
          <a:noFill/>
          <a:ln w="0">
            <a:noFill/>
          </a:ln>
        </p:spPr>
        <p:txBody>
          <a:bodyPr lIns="91440" rIns="91440" tIns="45720" bIns="4572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  How EnronOnline Works</a:t>
            </a:r>
            <a:endParaRPr b="1" lang="en-US" sz="3000" strike="noStrike" u="none">
              <a:solidFill>
                <a:srgbClr val="000066"/>
              </a:solidFill>
              <a:effectLst/>
              <a:uFillTx/>
              <a:latin typeface="Verdana"/>
            </a:endParaRPr>
          </a:p>
        </p:txBody>
      </p:sp>
      <p:sp>
        <p:nvSpPr>
          <p:cNvPr id="184" name=""/>
          <p:cNvSpPr/>
          <p:nvPr/>
        </p:nvSpPr>
        <p:spPr>
          <a:xfrm>
            <a:off x="2590920" y="2362320"/>
            <a:ext cx="1447560" cy="1371600"/>
          </a:xfrm>
          <a:prstGeom prst="ellipse">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5" name=""/>
          <p:cNvSpPr/>
          <p:nvPr/>
        </p:nvSpPr>
        <p:spPr>
          <a:xfrm>
            <a:off x="3048120" y="2819520"/>
            <a:ext cx="1295280" cy="1447560"/>
          </a:xfrm>
          <a:prstGeom prst="ellipse">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6" name=""/>
          <p:cNvSpPr/>
          <p:nvPr/>
        </p:nvSpPr>
        <p:spPr>
          <a:xfrm>
            <a:off x="2057400" y="3048120"/>
            <a:ext cx="1981080" cy="182880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7" name=""/>
          <p:cNvSpPr/>
          <p:nvPr/>
        </p:nvSpPr>
        <p:spPr>
          <a:xfrm>
            <a:off x="3429000" y="2590920"/>
            <a:ext cx="1752480" cy="1752480"/>
          </a:xfrm>
          <a:prstGeom prst="ellipse">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nvGrpSpPr>
          <p:cNvPr id="188" name=""/>
          <p:cNvGrpSpPr/>
          <p:nvPr/>
        </p:nvGrpSpPr>
        <p:grpSpPr>
          <a:xfrm>
            <a:off x="7238880" y="2362320"/>
            <a:ext cx="282600" cy="533160"/>
            <a:chOff x="7238880" y="2362320"/>
            <a:chExt cx="282600" cy="533160"/>
          </a:xfrm>
        </p:grpSpPr>
        <p:sp>
          <p:nvSpPr>
            <p:cNvPr id="189" name=""/>
            <p:cNvSpPr/>
            <p:nvPr/>
          </p:nvSpPr>
          <p:spPr>
            <a:xfrm>
              <a:off x="7238880" y="2362320"/>
              <a:ext cx="0" cy="5331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0" name=""/>
            <p:cNvSpPr/>
            <p:nvPr/>
          </p:nvSpPr>
          <p:spPr>
            <a:xfrm>
              <a:off x="7238880" y="2514600"/>
              <a:ext cx="28260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Verdana"/>
                </a:rPr>
                <a:t>3</a:t>
              </a:r>
              <a:endParaRPr b="0" lang="en-US" sz="1200" strike="noStrike" u="none">
                <a:solidFill>
                  <a:srgbClr val="000000"/>
                </a:solidFill>
                <a:effectLst/>
                <a:uFillTx/>
                <a:latin typeface="Times New Roman"/>
              </a:endParaRPr>
            </a:p>
          </p:txBody>
        </p:sp>
      </p:grpSp>
      <p:grpSp>
        <p:nvGrpSpPr>
          <p:cNvPr id="191" name=""/>
          <p:cNvGrpSpPr/>
          <p:nvPr/>
        </p:nvGrpSpPr>
        <p:grpSpPr>
          <a:xfrm>
            <a:off x="6629400" y="2361960"/>
            <a:ext cx="304920" cy="533160"/>
            <a:chOff x="6629400" y="2361960"/>
            <a:chExt cx="304920" cy="533160"/>
          </a:xfrm>
        </p:grpSpPr>
        <p:sp>
          <p:nvSpPr>
            <p:cNvPr id="192" name=""/>
            <p:cNvSpPr/>
            <p:nvPr/>
          </p:nvSpPr>
          <p:spPr>
            <a:xfrm flipV="1">
              <a:off x="6934320" y="2361960"/>
              <a:ext cx="0" cy="5331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3" name=""/>
            <p:cNvSpPr/>
            <p:nvPr/>
          </p:nvSpPr>
          <p:spPr>
            <a:xfrm>
              <a:off x="6629400" y="2514600"/>
              <a:ext cx="28260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Verdana"/>
                </a:rPr>
                <a:t>3</a:t>
              </a:r>
              <a:endParaRPr b="0" lang="en-US" sz="1200" strike="noStrike" u="none">
                <a:solidFill>
                  <a:srgbClr val="000000"/>
                </a:solidFill>
                <a:effectLst/>
                <a:uFillTx/>
                <a:latin typeface="Times New Roman"/>
              </a:endParaRPr>
            </a:p>
          </p:txBody>
        </p:sp>
      </p:grpSp>
      <p:grpSp>
        <p:nvGrpSpPr>
          <p:cNvPr id="194" name=""/>
          <p:cNvGrpSpPr/>
          <p:nvPr/>
        </p:nvGrpSpPr>
        <p:grpSpPr>
          <a:xfrm>
            <a:off x="5334120" y="2895480"/>
            <a:ext cx="990000" cy="380880"/>
            <a:chOff x="5334120" y="2895480"/>
            <a:chExt cx="990000" cy="380880"/>
          </a:xfrm>
        </p:grpSpPr>
        <p:sp>
          <p:nvSpPr>
            <p:cNvPr id="195" name=""/>
            <p:cNvSpPr/>
            <p:nvPr/>
          </p:nvSpPr>
          <p:spPr>
            <a:xfrm>
              <a:off x="5334120" y="3276360"/>
              <a:ext cx="99000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6" name=""/>
            <p:cNvSpPr/>
            <p:nvPr/>
          </p:nvSpPr>
          <p:spPr>
            <a:xfrm>
              <a:off x="5664240" y="2895480"/>
              <a:ext cx="30600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Verdana"/>
                </a:rPr>
                <a:t>2</a:t>
              </a:r>
              <a:endParaRPr b="0" lang="en-US" sz="1200" strike="noStrike" u="none">
                <a:solidFill>
                  <a:srgbClr val="000000"/>
                </a:solidFill>
                <a:effectLst/>
                <a:uFillTx/>
                <a:latin typeface="Times New Roman"/>
              </a:endParaRPr>
            </a:p>
          </p:txBody>
        </p:sp>
      </p:grpSp>
      <p:grpSp>
        <p:nvGrpSpPr>
          <p:cNvPr id="197" name=""/>
          <p:cNvGrpSpPr/>
          <p:nvPr/>
        </p:nvGrpSpPr>
        <p:grpSpPr>
          <a:xfrm>
            <a:off x="2743200" y="2971800"/>
            <a:ext cx="914040" cy="304920"/>
            <a:chOff x="2743200" y="2971800"/>
            <a:chExt cx="914040" cy="304920"/>
          </a:xfrm>
        </p:grpSpPr>
        <p:sp>
          <p:nvSpPr>
            <p:cNvPr id="198" name=""/>
            <p:cNvSpPr/>
            <p:nvPr/>
          </p:nvSpPr>
          <p:spPr>
            <a:xfrm>
              <a:off x="2743200" y="3276720"/>
              <a:ext cx="91404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99" name=""/>
            <p:cNvSpPr/>
            <p:nvPr/>
          </p:nvSpPr>
          <p:spPr>
            <a:xfrm>
              <a:off x="3017160" y="2971800"/>
              <a:ext cx="33876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Verdana"/>
                </a:rPr>
                <a:t>1</a:t>
              </a:r>
              <a:endParaRPr b="0" lang="en-US" sz="1200" strike="noStrike" u="none">
                <a:solidFill>
                  <a:srgbClr val="000000"/>
                </a:solidFill>
                <a:effectLst/>
                <a:uFillTx/>
                <a:latin typeface="Times New Roman"/>
              </a:endParaRPr>
            </a:p>
          </p:txBody>
        </p:sp>
      </p:grpSp>
      <p:grpSp>
        <p:nvGrpSpPr>
          <p:cNvPr id="200" name=""/>
          <p:cNvGrpSpPr/>
          <p:nvPr/>
        </p:nvGrpSpPr>
        <p:grpSpPr>
          <a:xfrm>
            <a:off x="4495680" y="4114440"/>
            <a:ext cx="2361600" cy="505800"/>
            <a:chOff x="4495680" y="4114440"/>
            <a:chExt cx="2361600" cy="505800"/>
          </a:xfrm>
        </p:grpSpPr>
        <p:grpSp>
          <p:nvGrpSpPr>
            <p:cNvPr id="201" name=""/>
            <p:cNvGrpSpPr/>
            <p:nvPr/>
          </p:nvGrpSpPr>
          <p:grpSpPr>
            <a:xfrm>
              <a:off x="4495680" y="4114440"/>
              <a:ext cx="2361600" cy="152640"/>
              <a:chOff x="4495680" y="4114440"/>
              <a:chExt cx="2361600" cy="152640"/>
            </a:xfrm>
          </p:grpSpPr>
          <p:sp>
            <p:nvSpPr>
              <p:cNvPr id="202" name=""/>
              <p:cNvSpPr/>
              <p:nvPr/>
            </p:nvSpPr>
            <p:spPr>
              <a:xfrm>
                <a:off x="4495680" y="4267080"/>
                <a:ext cx="23616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3" name=""/>
              <p:cNvSpPr/>
              <p:nvPr/>
            </p:nvSpPr>
            <p:spPr>
              <a:xfrm flipV="1">
                <a:off x="6857280" y="4114440"/>
                <a:ext cx="0" cy="1522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sp>
          <p:nvSpPr>
            <p:cNvPr id="204" name=""/>
            <p:cNvSpPr/>
            <p:nvPr/>
          </p:nvSpPr>
          <p:spPr>
            <a:xfrm>
              <a:off x="5419800" y="4343400"/>
              <a:ext cx="61596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Verdana"/>
                </a:rPr>
                <a:t>5b</a:t>
              </a:r>
              <a:endParaRPr b="0" lang="en-US" sz="1200" strike="noStrike" u="none">
                <a:solidFill>
                  <a:srgbClr val="000000"/>
                </a:solidFill>
                <a:effectLst/>
                <a:uFillTx/>
                <a:latin typeface="Times New Roman"/>
              </a:endParaRPr>
            </a:p>
          </p:txBody>
        </p:sp>
      </p:grpSp>
      <p:grpSp>
        <p:nvGrpSpPr>
          <p:cNvPr id="205" name=""/>
          <p:cNvGrpSpPr/>
          <p:nvPr/>
        </p:nvGrpSpPr>
        <p:grpSpPr>
          <a:xfrm>
            <a:off x="2666520" y="3429000"/>
            <a:ext cx="914040" cy="304920"/>
            <a:chOff x="2666520" y="3429000"/>
            <a:chExt cx="914040" cy="304920"/>
          </a:xfrm>
        </p:grpSpPr>
        <p:sp>
          <p:nvSpPr>
            <p:cNvPr id="206" name=""/>
            <p:cNvSpPr/>
            <p:nvPr/>
          </p:nvSpPr>
          <p:spPr>
            <a:xfrm flipH="1">
              <a:off x="2666520" y="3733920"/>
              <a:ext cx="91404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7" name=""/>
            <p:cNvSpPr/>
            <p:nvPr/>
          </p:nvSpPr>
          <p:spPr>
            <a:xfrm>
              <a:off x="2940840" y="3429000"/>
              <a:ext cx="54828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Verdana"/>
                </a:rPr>
                <a:t>5a</a:t>
              </a:r>
              <a:endParaRPr b="0" lang="en-US" sz="1200" strike="noStrike" u="none">
                <a:solidFill>
                  <a:srgbClr val="000000"/>
                </a:solidFill>
                <a:effectLst/>
                <a:uFillTx/>
                <a:latin typeface="Times New Roman"/>
              </a:endParaRPr>
            </a:p>
          </p:txBody>
        </p:sp>
      </p:grpSp>
      <p:grpSp>
        <p:nvGrpSpPr>
          <p:cNvPr id="208" name=""/>
          <p:cNvGrpSpPr/>
          <p:nvPr/>
        </p:nvGrpSpPr>
        <p:grpSpPr>
          <a:xfrm>
            <a:off x="5334120" y="3429000"/>
            <a:ext cx="990000" cy="304560"/>
            <a:chOff x="5334120" y="3429000"/>
            <a:chExt cx="990000" cy="304560"/>
          </a:xfrm>
        </p:grpSpPr>
        <p:sp>
          <p:nvSpPr>
            <p:cNvPr id="209" name=""/>
            <p:cNvSpPr/>
            <p:nvPr/>
          </p:nvSpPr>
          <p:spPr>
            <a:xfrm flipH="1">
              <a:off x="5334120" y="3733560"/>
              <a:ext cx="99000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0" name=""/>
            <p:cNvSpPr/>
            <p:nvPr/>
          </p:nvSpPr>
          <p:spPr>
            <a:xfrm>
              <a:off x="5664240" y="3429000"/>
              <a:ext cx="30600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Verdana"/>
                </a:rPr>
                <a:t>4</a:t>
              </a:r>
              <a:endParaRPr b="0" lang="en-US" sz="1200" strike="noStrike" u="none">
                <a:solidFill>
                  <a:srgbClr val="000000"/>
                </a:solidFill>
                <a:effectLst/>
                <a:uFillTx/>
                <a:latin typeface="Times New Roman"/>
              </a:endParaRPr>
            </a:p>
          </p:txBody>
        </p:sp>
      </p:grpSp>
      <p:grpSp>
        <p:nvGrpSpPr>
          <p:cNvPr id="211" name=""/>
          <p:cNvGrpSpPr/>
          <p:nvPr/>
        </p:nvGrpSpPr>
        <p:grpSpPr>
          <a:xfrm>
            <a:off x="3809880" y="2362320"/>
            <a:ext cx="1371600" cy="1919160"/>
            <a:chOff x="3809880" y="2362320"/>
            <a:chExt cx="1371600" cy="1919160"/>
          </a:xfrm>
        </p:grpSpPr>
        <p:sp>
          <p:nvSpPr>
            <p:cNvPr id="212" name=""/>
            <p:cNvSpPr/>
            <p:nvPr/>
          </p:nvSpPr>
          <p:spPr>
            <a:xfrm>
              <a:off x="3809880" y="2362320"/>
              <a:ext cx="1371600" cy="4906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Verdana"/>
                </a:rPr>
                <a:t>EnronOnline Server</a:t>
              </a:r>
              <a:endParaRPr b="0" lang="en-US" sz="1300" strike="noStrike" u="none">
                <a:solidFill>
                  <a:srgbClr val="000000"/>
                </a:solidFill>
                <a:effectLst/>
                <a:uFillTx/>
                <a:latin typeface="Times New Roman"/>
              </a:endParaRPr>
            </a:p>
          </p:txBody>
        </p:sp>
        <p:pic>
          <p:nvPicPr>
            <p:cNvPr id="213" name="" descr=""/>
            <p:cNvPicPr/>
            <p:nvPr/>
          </p:nvPicPr>
          <p:blipFill>
            <a:blip r:embed="rId1"/>
            <a:stretch/>
          </p:blipFill>
          <p:spPr>
            <a:xfrm>
              <a:off x="3809880" y="2895480"/>
              <a:ext cx="1333800" cy="1386000"/>
            </a:xfrm>
            <a:prstGeom prst="rect">
              <a:avLst/>
            </a:prstGeom>
            <a:noFill/>
            <a:ln w="0">
              <a:noFill/>
            </a:ln>
          </p:spPr>
        </p:pic>
      </p:grpSp>
      <p:grpSp>
        <p:nvGrpSpPr>
          <p:cNvPr id="214" name=""/>
          <p:cNvGrpSpPr/>
          <p:nvPr/>
        </p:nvGrpSpPr>
        <p:grpSpPr>
          <a:xfrm>
            <a:off x="741240" y="2854440"/>
            <a:ext cx="1828800" cy="1419840"/>
            <a:chOff x="741240" y="2854440"/>
            <a:chExt cx="1828800" cy="1419840"/>
          </a:xfrm>
        </p:grpSpPr>
        <p:sp>
          <p:nvSpPr>
            <p:cNvPr id="215" name=""/>
            <p:cNvSpPr/>
            <p:nvPr/>
          </p:nvSpPr>
          <p:spPr>
            <a:xfrm>
              <a:off x="741240" y="3997440"/>
              <a:ext cx="182880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Verdana"/>
                </a:rPr>
                <a:t>Enron Trader</a:t>
              </a:r>
              <a:endParaRPr b="0" lang="en-US" sz="1200" strike="noStrike" u="none">
                <a:solidFill>
                  <a:srgbClr val="000000"/>
                </a:solidFill>
                <a:effectLst/>
                <a:uFillTx/>
                <a:latin typeface="Times New Roman"/>
              </a:endParaRPr>
            </a:p>
          </p:txBody>
        </p:sp>
        <p:graphicFrame>
          <p:nvGraphicFramePr>
            <p:cNvPr id="216" name=""/>
            <p:cNvGraphicFramePr/>
            <p:nvPr/>
          </p:nvGraphicFramePr>
          <p:xfrm>
            <a:off x="893520" y="2854440"/>
            <a:ext cx="1381320" cy="1062000"/>
          </p:xfrm>
          <a:graphic>
            <a:graphicData uri="http://schemas.openxmlformats.org/presentationml/2006/ole">
              <p:oleObj r:id="rId2" spid="">
                <p:embed/>
                <p:pic>
                  <p:nvPicPr>
                    <p:cNvPr id="217" name="" descr=""/>
                    <p:cNvPicPr/>
                    <p:nvPr/>
                  </p:nvPicPr>
                  <p:blipFill>
                    <a:blip r:embed="rId3"/>
                    <a:stretch/>
                  </p:blipFill>
                  <p:spPr>
                    <a:xfrm>
                      <a:off x="893520" y="2854440"/>
                      <a:ext cx="1381320" cy="1062000"/>
                    </a:xfrm>
                    <a:prstGeom prst="rect">
                      <a:avLst/>
                    </a:prstGeom>
                    <a:noFill/>
                    <a:ln w="0">
                      <a:noFill/>
                    </a:ln>
                  </p:spPr>
                </p:pic>
              </p:oleObj>
            </a:graphicData>
          </a:graphic>
        </p:graphicFrame>
      </p:grpSp>
      <p:grpSp>
        <p:nvGrpSpPr>
          <p:cNvPr id="218" name=""/>
          <p:cNvGrpSpPr/>
          <p:nvPr/>
        </p:nvGrpSpPr>
        <p:grpSpPr>
          <a:xfrm>
            <a:off x="6553080" y="1066680"/>
            <a:ext cx="1285920" cy="1285920"/>
            <a:chOff x="6553080" y="1066680"/>
            <a:chExt cx="1285920" cy="1285920"/>
          </a:xfrm>
        </p:grpSpPr>
        <p:sp>
          <p:nvSpPr>
            <p:cNvPr id="219" name=""/>
            <p:cNvSpPr/>
            <p:nvPr/>
          </p:nvSpPr>
          <p:spPr>
            <a:xfrm>
              <a:off x="6555240" y="1066680"/>
              <a:ext cx="1002240" cy="2768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Verdana"/>
                </a:rPr>
                <a:t>Customer</a:t>
              </a:r>
              <a:endParaRPr b="0" lang="en-US" sz="1200" strike="noStrike" u="none">
                <a:solidFill>
                  <a:srgbClr val="000000"/>
                </a:solidFill>
                <a:effectLst/>
                <a:uFillTx/>
                <a:latin typeface="Times New Roman"/>
              </a:endParaRPr>
            </a:p>
          </p:txBody>
        </p:sp>
        <p:graphicFrame>
          <p:nvGraphicFramePr>
            <p:cNvPr id="220" name=""/>
            <p:cNvGraphicFramePr/>
            <p:nvPr/>
          </p:nvGraphicFramePr>
          <p:xfrm>
            <a:off x="6553080" y="1371600"/>
            <a:ext cx="1285920" cy="981000"/>
          </p:xfrm>
          <a:graphic>
            <a:graphicData uri="http://schemas.openxmlformats.org/presentationml/2006/ole">
              <p:oleObj r:id="rId4" spid="">
                <p:embed/>
                <p:pic>
                  <p:nvPicPr>
                    <p:cNvPr id="221" name="" descr=""/>
                    <p:cNvPicPr/>
                    <p:nvPr/>
                  </p:nvPicPr>
                  <p:blipFill>
                    <a:blip r:embed="rId5"/>
                    <a:stretch/>
                  </p:blipFill>
                  <p:spPr>
                    <a:xfrm>
                      <a:off x="6553080" y="1371600"/>
                      <a:ext cx="1285920" cy="981000"/>
                    </a:xfrm>
                    <a:prstGeom prst="rect">
                      <a:avLst/>
                    </a:prstGeom>
                    <a:noFill/>
                    <a:ln w="0">
                      <a:noFill/>
                    </a:ln>
                  </p:spPr>
                </p:pic>
              </p:oleObj>
            </a:graphicData>
          </a:graphic>
        </p:graphicFrame>
      </p:grpSp>
      <p:graphicFrame>
        <p:nvGraphicFramePr>
          <p:cNvPr id="222" name=""/>
          <p:cNvGraphicFramePr/>
          <p:nvPr/>
        </p:nvGraphicFramePr>
        <p:xfrm>
          <a:off x="6400800" y="2895480"/>
          <a:ext cx="1295280" cy="1219320"/>
        </p:xfrm>
        <a:graphic>
          <a:graphicData uri="http://schemas.openxmlformats.org/presentationml/2006/ole">
            <p:oleObj r:id="rId6" spid="">
              <p:embed/>
              <p:pic>
                <p:nvPicPr>
                  <p:cNvPr id="223" name="" descr=""/>
                  <p:cNvPicPr/>
                  <p:nvPr/>
                </p:nvPicPr>
                <p:blipFill>
                  <a:blip r:embed="rId7"/>
                  <a:stretch/>
                </p:blipFill>
                <p:spPr>
                  <a:xfrm>
                    <a:off x="6400800" y="2895480"/>
                    <a:ext cx="1295280" cy="1219320"/>
                  </a:xfrm>
                  <a:prstGeom prst="rect">
                    <a:avLst/>
                  </a:prstGeom>
                  <a:noFill/>
                  <a:ln w="0">
                    <a:noFill/>
                  </a:ln>
                </p:spPr>
              </p:pic>
            </p:oleObj>
          </a:graphicData>
        </a:graphic>
      </p:graphicFrame>
      <p:sp>
        <p:nvSpPr>
          <p:cNvPr id="224" name=""/>
          <p:cNvSpPr/>
          <p:nvPr/>
        </p:nvSpPr>
        <p:spPr>
          <a:xfrm>
            <a:off x="6477120" y="3657600"/>
            <a:ext cx="106668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Verdana"/>
              </a:rPr>
              <a:t>EnronOnline</a:t>
            </a:r>
            <a:r>
              <a:rPr b="1" lang="en-US" sz="1200" strike="noStrike" u="none">
                <a:solidFill>
                  <a:srgbClr val="000000"/>
                </a:solidFill>
                <a:effectLst/>
                <a:uFillTx/>
                <a:latin typeface="Verdana"/>
              </a:rPr>
              <a:t> </a:t>
            </a:r>
            <a:endParaRPr b="0" lang="en-US" sz="1200" strike="noStrike" u="none">
              <a:solidFill>
                <a:srgbClr val="000000"/>
              </a:solidFill>
              <a:effectLst/>
              <a:uFillTx/>
              <a:latin typeface="Times New Roman"/>
            </a:endParaRPr>
          </a:p>
        </p:txBody>
      </p:sp>
      <p:sp>
        <p:nvSpPr>
          <p:cNvPr id="225" name=""/>
          <p:cNvSpPr/>
          <p:nvPr/>
        </p:nvSpPr>
        <p:spPr>
          <a:xfrm>
            <a:off x="4726800" y="4876920"/>
            <a:ext cx="3847680" cy="10098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Verdana"/>
              </a:rPr>
              <a:t>1.   Enron Trader activates products on server</a:t>
            </a:r>
            <a:endParaRPr b="0" lang="en-US" sz="1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Verdana"/>
              </a:rPr>
              <a:t>2.   Server sends message to EnronOnline Website</a:t>
            </a:r>
            <a:endParaRPr b="0" lang="en-US" sz="1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Verdana"/>
              </a:rPr>
              <a:t>3.   Customer clicks on price and submits offer</a:t>
            </a:r>
            <a:endParaRPr b="0" lang="en-US" sz="1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Verdana"/>
              </a:rPr>
              <a:t>4.   Message goes to server</a:t>
            </a:r>
            <a:endParaRPr b="0" lang="en-US" sz="1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Verdana"/>
              </a:rPr>
              <a:t>5a. Deal confirmation sent to Enron Trader</a:t>
            </a:r>
            <a:endParaRPr b="0" lang="en-US" sz="10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Verdana"/>
              </a:rPr>
              <a:t>5b. Deal Confirmation sent to Customer via website</a:t>
            </a:r>
            <a:endParaRPr b="0" lang="en-US" sz="1000" strike="noStrike" u="none">
              <a:solidFill>
                <a:srgbClr val="000000"/>
              </a:solidFill>
              <a:effectLst/>
              <a:uFillTx/>
              <a:latin typeface="Times New Roman"/>
            </a:endParaRPr>
          </a:p>
        </p:txBody>
      </p:sp>
      <p:sp>
        <p:nvSpPr>
          <p:cNvPr id="3" name="PlaceHolder 2"/>
          <p:cNvSpPr>
            <a:spLocks noGrp="1"/>
          </p:cNvSpPr>
          <p:nvPr>
            <p:ph type="sldNum" idx="2"/>
          </p:nvPr>
        </p:nvSpPr>
        <p:spPr/>
        <p:txBody>
          <a:bodyPr/>
          <a:p>
            <a:fld id="{C7F2307D-D367-4186-8D44-B5171D57A36C}" type="slidenum">
              <a:t>25</a:t>
            </a:fld>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6" name="PlaceHolder 1"/>
          <p:cNvSpPr>
            <a:spLocks noGrp="1"/>
          </p:cNvSpPr>
          <p:nvPr>
            <p:ph type="title"/>
          </p:nvPr>
        </p:nvSpPr>
        <p:spPr>
          <a:xfrm>
            <a:off x="228600" y="0"/>
            <a:ext cx="8445600" cy="990720"/>
          </a:xfrm>
          <a:prstGeom prst="rect">
            <a:avLst/>
          </a:prstGeom>
          <a:noFill/>
          <a:ln w="0">
            <a:noFill/>
          </a:ln>
        </p:spPr>
        <p:txBody>
          <a:bodyPr lIns="91440" rIns="91440" tIns="45720" bIns="4572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  Market Price Determination</a:t>
            </a:r>
            <a:endParaRPr b="1" lang="en-US" sz="3000" strike="noStrike" u="none">
              <a:solidFill>
                <a:srgbClr val="000066"/>
              </a:solidFill>
              <a:effectLst/>
              <a:uFillTx/>
              <a:latin typeface="Verdana"/>
            </a:endParaRPr>
          </a:p>
        </p:txBody>
      </p:sp>
      <p:sp>
        <p:nvSpPr>
          <p:cNvPr id="227" name=""/>
          <p:cNvSpPr/>
          <p:nvPr/>
        </p:nvSpPr>
        <p:spPr>
          <a:xfrm>
            <a:off x="2590920" y="2362320"/>
            <a:ext cx="1447560" cy="1371600"/>
          </a:xfrm>
          <a:prstGeom prst="ellipse">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28" name=""/>
          <p:cNvSpPr/>
          <p:nvPr/>
        </p:nvSpPr>
        <p:spPr>
          <a:xfrm>
            <a:off x="3048120" y="2819520"/>
            <a:ext cx="1295280" cy="1447560"/>
          </a:xfrm>
          <a:prstGeom prst="ellipse">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29" name=""/>
          <p:cNvSpPr/>
          <p:nvPr/>
        </p:nvSpPr>
        <p:spPr>
          <a:xfrm>
            <a:off x="2057400" y="3048120"/>
            <a:ext cx="1981080" cy="182880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30" name=""/>
          <p:cNvSpPr/>
          <p:nvPr/>
        </p:nvSpPr>
        <p:spPr>
          <a:xfrm>
            <a:off x="3429000" y="2590920"/>
            <a:ext cx="1752480" cy="1752480"/>
          </a:xfrm>
          <a:prstGeom prst="ellipse">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nvGrpSpPr>
          <p:cNvPr id="231" name=""/>
          <p:cNvGrpSpPr/>
          <p:nvPr/>
        </p:nvGrpSpPr>
        <p:grpSpPr>
          <a:xfrm>
            <a:off x="3335400" y="1380960"/>
            <a:ext cx="1576080" cy="1411200"/>
            <a:chOff x="3335400" y="1380960"/>
            <a:chExt cx="1576080" cy="1411200"/>
          </a:xfrm>
        </p:grpSpPr>
        <p:sp>
          <p:nvSpPr>
            <p:cNvPr id="232" name=""/>
            <p:cNvSpPr/>
            <p:nvPr/>
          </p:nvSpPr>
          <p:spPr>
            <a:xfrm>
              <a:off x="3449880" y="1380960"/>
              <a:ext cx="1002240" cy="27684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Verdana"/>
                </a:rPr>
                <a:t>Customer</a:t>
              </a:r>
              <a:endParaRPr b="0" lang="en-US" sz="1200" strike="noStrike" u="none">
                <a:solidFill>
                  <a:srgbClr val="000000"/>
                </a:solidFill>
                <a:effectLst/>
                <a:uFillTx/>
                <a:latin typeface="Times New Roman"/>
              </a:endParaRPr>
            </a:p>
          </p:txBody>
        </p:sp>
        <p:graphicFrame>
          <p:nvGraphicFramePr>
            <p:cNvPr id="233" name=""/>
            <p:cNvGraphicFramePr/>
            <p:nvPr/>
          </p:nvGraphicFramePr>
          <p:xfrm>
            <a:off x="3335400" y="1715400"/>
            <a:ext cx="1576080" cy="1076760"/>
          </p:xfrm>
          <a:graphic>
            <a:graphicData uri="http://schemas.openxmlformats.org/presentationml/2006/ole">
              <p:oleObj r:id="rId1" spid="">
                <p:embed/>
                <p:pic>
                  <p:nvPicPr>
                    <p:cNvPr id="234" name="" descr=""/>
                    <p:cNvPicPr/>
                    <p:nvPr/>
                  </p:nvPicPr>
                  <p:blipFill>
                    <a:blip r:embed="rId2"/>
                    <a:stretch/>
                  </p:blipFill>
                  <p:spPr>
                    <a:xfrm>
                      <a:off x="3335400" y="1715400"/>
                      <a:ext cx="1576080" cy="1076760"/>
                    </a:xfrm>
                    <a:prstGeom prst="rect">
                      <a:avLst/>
                    </a:prstGeom>
                    <a:noFill/>
                    <a:ln w="0">
                      <a:noFill/>
                    </a:ln>
                  </p:spPr>
                </p:pic>
              </p:oleObj>
            </a:graphicData>
          </a:graphic>
        </p:graphicFrame>
      </p:grpSp>
      <p:graphicFrame>
        <p:nvGraphicFramePr>
          <p:cNvPr id="235" name=""/>
          <p:cNvGraphicFramePr/>
          <p:nvPr/>
        </p:nvGraphicFramePr>
        <p:xfrm>
          <a:off x="5870520" y="2365200"/>
          <a:ext cx="1295280" cy="1219320"/>
        </p:xfrm>
        <a:graphic>
          <a:graphicData uri="http://schemas.openxmlformats.org/presentationml/2006/ole">
            <p:oleObj r:id="rId3" spid="">
              <p:embed/>
              <p:pic>
                <p:nvPicPr>
                  <p:cNvPr id="236" name="" descr=""/>
                  <p:cNvPicPr/>
                  <p:nvPr/>
                </p:nvPicPr>
                <p:blipFill>
                  <a:blip r:embed="rId4"/>
                  <a:stretch/>
                </p:blipFill>
                <p:spPr>
                  <a:xfrm>
                    <a:off x="5870520" y="2365200"/>
                    <a:ext cx="1295280" cy="1219320"/>
                  </a:xfrm>
                  <a:prstGeom prst="rect">
                    <a:avLst/>
                  </a:prstGeom>
                  <a:noFill/>
                  <a:ln w="0">
                    <a:noFill/>
                  </a:ln>
                </p:spPr>
              </p:pic>
            </p:oleObj>
          </a:graphicData>
        </a:graphic>
      </p:graphicFrame>
      <p:sp>
        <p:nvSpPr>
          <p:cNvPr id="237" name=""/>
          <p:cNvSpPr/>
          <p:nvPr/>
        </p:nvSpPr>
        <p:spPr>
          <a:xfrm>
            <a:off x="6000840" y="3127320"/>
            <a:ext cx="106668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Verdana"/>
              </a:rPr>
              <a:t>EnronOnline</a:t>
            </a:r>
            <a:r>
              <a:rPr b="1" lang="en-US" sz="1200" strike="noStrike" u="none">
                <a:solidFill>
                  <a:srgbClr val="000000"/>
                </a:solidFill>
                <a:effectLst/>
                <a:uFillTx/>
                <a:latin typeface="Verdana"/>
              </a:rPr>
              <a:t> </a:t>
            </a:r>
            <a:endParaRPr b="0" lang="en-US" sz="1200" strike="noStrike" u="none">
              <a:solidFill>
                <a:srgbClr val="000000"/>
              </a:solidFill>
              <a:effectLst/>
              <a:uFillTx/>
              <a:latin typeface="Times New Roman"/>
            </a:endParaRPr>
          </a:p>
        </p:txBody>
      </p:sp>
      <p:sp>
        <p:nvSpPr>
          <p:cNvPr id="238" name=""/>
          <p:cNvSpPr/>
          <p:nvPr/>
        </p:nvSpPr>
        <p:spPr>
          <a:xfrm>
            <a:off x="1164240" y="4329000"/>
            <a:ext cx="6123600" cy="7344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Verdana"/>
              </a:rPr>
              <a:t> </a:t>
            </a:r>
            <a:r>
              <a:rPr b="0" lang="en-US" sz="1400" strike="noStrike" u="none">
                <a:solidFill>
                  <a:srgbClr val="000000"/>
                </a:solidFill>
                <a:effectLst/>
                <a:uFillTx/>
                <a:latin typeface="Verdana"/>
              </a:rPr>
              <a:t>Customers select attractive prices from EnronOnline</a:t>
            </a:r>
            <a:endParaRPr b="0" lang="en-US" sz="1400" strike="noStrike" u="none">
              <a:solidFill>
                <a:srgbClr val="000000"/>
              </a:solidFill>
              <a:effectLst/>
              <a:uFillTx/>
              <a:latin typeface="Times New Roman"/>
            </a:endParaRPr>
          </a:p>
          <a:p>
            <a:pPr>
              <a:lnSpc>
                <a:spcPct val="100000"/>
              </a:lnSpc>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Verdana"/>
              </a:rPr>
              <a:t> If Price is too high, customers buy elsewhere and sell to Enron</a:t>
            </a:r>
            <a:endParaRPr b="0" lang="en-US" sz="1400" strike="noStrike" u="none">
              <a:solidFill>
                <a:srgbClr val="000000"/>
              </a:solidFill>
              <a:effectLst/>
              <a:uFillTx/>
              <a:latin typeface="Times New Roman"/>
            </a:endParaRPr>
          </a:p>
          <a:p>
            <a:pPr>
              <a:lnSpc>
                <a:spcPct val="100000"/>
              </a:lnSpc>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Verdana"/>
              </a:rPr>
              <a:t> If Price is too low, customers buy from Enron and sell elsewhere</a:t>
            </a:r>
            <a:endParaRPr b="0" lang="en-US" sz="1400" strike="noStrike" u="none">
              <a:solidFill>
                <a:srgbClr val="000000"/>
              </a:solidFill>
              <a:effectLst/>
              <a:uFillTx/>
              <a:latin typeface="Times New Roman"/>
            </a:endParaRPr>
          </a:p>
        </p:txBody>
      </p:sp>
      <p:sp>
        <p:nvSpPr>
          <p:cNvPr id="239" name=""/>
          <p:cNvSpPr/>
          <p:nvPr/>
        </p:nvSpPr>
        <p:spPr>
          <a:xfrm>
            <a:off x="625320" y="5302080"/>
            <a:ext cx="7682040" cy="45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Net Result = EnronOnline reflects the market</a:t>
            </a:r>
            <a:endParaRPr b="0" lang="en-US" sz="2400" strike="noStrike" u="none">
              <a:solidFill>
                <a:srgbClr val="000000"/>
              </a:solidFill>
              <a:effectLst/>
              <a:uFillTx/>
              <a:latin typeface="Times New Roman"/>
            </a:endParaRPr>
          </a:p>
        </p:txBody>
      </p:sp>
      <p:grpSp>
        <p:nvGrpSpPr>
          <p:cNvPr id="240" name=""/>
          <p:cNvGrpSpPr/>
          <p:nvPr/>
        </p:nvGrpSpPr>
        <p:grpSpPr>
          <a:xfrm>
            <a:off x="1119240" y="2362320"/>
            <a:ext cx="1245600" cy="1169640"/>
            <a:chOff x="1119240" y="2362320"/>
            <a:chExt cx="1245600" cy="1169640"/>
          </a:xfrm>
        </p:grpSpPr>
        <p:pic>
          <p:nvPicPr>
            <p:cNvPr id="241" name="" descr=""/>
            <p:cNvPicPr/>
            <p:nvPr/>
          </p:nvPicPr>
          <p:blipFill>
            <a:blip r:embed="rId5"/>
            <a:stretch/>
          </p:blipFill>
          <p:spPr>
            <a:xfrm>
              <a:off x="1119240" y="2362320"/>
              <a:ext cx="1245600" cy="1169640"/>
            </a:xfrm>
            <a:prstGeom prst="rect">
              <a:avLst/>
            </a:prstGeom>
            <a:noFill/>
            <a:ln w="0">
              <a:noFill/>
            </a:ln>
          </p:spPr>
        </p:pic>
        <p:sp>
          <p:nvSpPr>
            <p:cNvPr id="242" name=""/>
            <p:cNvSpPr/>
            <p:nvPr/>
          </p:nvSpPr>
          <p:spPr>
            <a:xfrm>
              <a:off x="1119240" y="2595960"/>
              <a:ext cx="123912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Verdana"/>
                </a:rPr>
                <a:t>Other System</a:t>
              </a:r>
              <a:endParaRPr b="0" lang="en-US" sz="1200" strike="noStrike" u="none">
                <a:solidFill>
                  <a:srgbClr val="000000"/>
                </a:solidFill>
                <a:effectLst/>
                <a:uFillTx/>
                <a:latin typeface="Times New Roman"/>
              </a:endParaRPr>
            </a:p>
          </p:txBody>
        </p:sp>
      </p:grpSp>
      <p:pic>
        <p:nvPicPr>
          <p:cNvPr id="243" name="" descr=""/>
          <p:cNvPicPr/>
          <p:nvPr/>
        </p:nvPicPr>
        <p:blipFill>
          <a:blip r:embed="rId6"/>
          <a:stretch/>
        </p:blipFill>
        <p:spPr>
          <a:xfrm>
            <a:off x="3629160" y="3390840"/>
            <a:ext cx="852480" cy="836640"/>
          </a:xfrm>
          <a:prstGeom prst="rect">
            <a:avLst/>
          </a:prstGeom>
          <a:noFill/>
          <a:ln w="0">
            <a:noFill/>
          </a:ln>
        </p:spPr>
      </p:pic>
      <p:sp>
        <p:nvSpPr>
          <p:cNvPr id="244" name=""/>
          <p:cNvSpPr/>
          <p:nvPr/>
        </p:nvSpPr>
        <p:spPr>
          <a:xfrm flipH="1">
            <a:off x="2703600" y="2665440"/>
            <a:ext cx="457200" cy="36036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5" name=""/>
          <p:cNvSpPr/>
          <p:nvPr/>
        </p:nvSpPr>
        <p:spPr>
          <a:xfrm>
            <a:off x="4075200" y="2801880"/>
            <a:ext cx="0" cy="51300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6" name=""/>
          <p:cNvSpPr/>
          <p:nvPr/>
        </p:nvSpPr>
        <p:spPr>
          <a:xfrm flipH="1" flipV="1">
            <a:off x="5095440" y="2701440"/>
            <a:ext cx="513000" cy="30492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2"/>
          </p:nvPr>
        </p:nvSpPr>
        <p:spPr/>
        <p:txBody>
          <a:bodyPr/>
          <a:p>
            <a:fld id="{8566EA2C-9AA1-4067-83F5-FD0342034AF4}" type="slidenum">
              <a:t>26</a:t>
            </a:fld>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7" name="PlaceHolder 1"/>
          <p:cNvSpPr>
            <a:spLocks noGrp="1"/>
          </p:cNvSpPr>
          <p:nvPr>
            <p:ph type="title"/>
          </p:nvPr>
        </p:nvSpPr>
        <p:spPr>
          <a:xfrm>
            <a:off x="228600" y="0"/>
            <a:ext cx="8445600" cy="990720"/>
          </a:xfrm>
          <a:prstGeom prst="rect">
            <a:avLst/>
          </a:prstGeom>
          <a:noFill/>
          <a:ln w="0">
            <a:noFill/>
          </a:ln>
        </p:spPr>
        <p:txBody>
          <a:bodyPr lIns="91440" rIns="91440" tIns="45720" bIns="4572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  Market Price Determination</a:t>
            </a:r>
            <a:endParaRPr b="1" lang="en-US" sz="3000" strike="noStrike" u="none">
              <a:solidFill>
                <a:srgbClr val="000066"/>
              </a:solidFill>
              <a:effectLst/>
              <a:uFillTx/>
              <a:latin typeface="Verdana"/>
            </a:endParaRPr>
          </a:p>
        </p:txBody>
      </p:sp>
      <p:sp>
        <p:nvSpPr>
          <p:cNvPr id="248" name=""/>
          <p:cNvSpPr/>
          <p:nvPr/>
        </p:nvSpPr>
        <p:spPr>
          <a:xfrm>
            <a:off x="2590920" y="2362320"/>
            <a:ext cx="1447560" cy="1371600"/>
          </a:xfrm>
          <a:prstGeom prst="ellipse">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49" name=""/>
          <p:cNvSpPr/>
          <p:nvPr/>
        </p:nvSpPr>
        <p:spPr>
          <a:xfrm>
            <a:off x="3048120" y="2819520"/>
            <a:ext cx="1295280" cy="1447560"/>
          </a:xfrm>
          <a:prstGeom prst="ellipse">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50" name=""/>
          <p:cNvSpPr/>
          <p:nvPr/>
        </p:nvSpPr>
        <p:spPr>
          <a:xfrm>
            <a:off x="2057400" y="3048120"/>
            <a:ext cx="1981080" cy="182880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51" name=""/>
          <p:cNvSpPr/>
          <p:nvPr/>
        </p:nvSpPr>
        <p:spPr>
          <a:xfrm>
            <a:off x="3429000" y="2590920"/>
            <a:ext cx="1752480" cy="1752480"/>
          </a:xfrm>
          <a:prstGeom prst="ellipse">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aphicFrame>
        <p:nvGraphicFramePr>
          <p:cNvPr id="252" name=""/>
          <p:cNvGraphicFramePr/>
          <p:nvPr/>
        </p:nvGraphicFramePr>
        <p:xfrm>
          <a:off x="3557520" y="3014640"/>
          <a:ext cx="1295640" cy="1219320"/>
        </p:xfrm>
        <a:graphic>
          <a:graphicData uri="http://schemas.openxmlformats.org/presentationml/2006/ole">
            <p:oleObj r:id="rId1" spid="">
              <p:embed/>
              <p:pic>
                <p:nvPicPr>
                  <p:cNvPr id="253" name="" descr=""/>
                  <p:cNvPicPr/>
                  <p:nvPr/>
                </p:nvPicPr>
                <p:blipFill>
                  <a:blip r:embed="rId2"/>
                  <a:stretch/>
                </p:blipFill>
                <p:spPr>
                  <a:xfrm>
                    <a:off x="3557520" y="3014640"/>
                    <a:ext cx="1295640" cy="1219320"/>
                  </a:xfrm>
                  <a:prstGeom prst="rect">
                    <a:avLst/>
                  </a:prstGeom>
                  <a:noFill/>
                  <a:ln w="0">
                    <a:noFill/>
                  </a:ln>
                </p:spPr>
              </p:pic>
            </p:oleObj>
          </a:graphicData>
        </a:graphic>
      </p:graphicFrame>
      <p:sp>
        <p:nvSpPr>
          <p:cNvPr id="254" name=""/>
          <p:cNvSpPr/>
          <p:nvPr/>
        </p:nvSpPr>
        <p:spPr>
          <a:xfrm>
            <a:off x="3676680" y="3776760"/>
            <a:ext cx="1066680" cy="276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Verdana"/>
              </a:rPr>
              <a:t>EnronOnline</a:t>
            </a:r>
            <a:r>
              <a:rPr b="1" lang="en-US" sz="1200" strike="noStrike" u="none">
                <a:solidFill>
                  <a:srgbClr val="000000"/>
                </a:solidFill>
                <a:effectLst/>
                <a:uFillTx/>
                <a:latin typeface="Verdana"/>
              </a:rPr>
              <a:t> </a:t>
            </a:r>
            <a:endParaRPr b="0" lang="en-US" sz="1200" strike="noStrike" u="none">
              <a:solidFill>
                <a:srgbClr val="000000"/>
              </a:solidFill>
              <a:effectLst/>
              <a:uFillTx/>
              <a:latin typeface="Times New Roman"/>
            </a:endParaRPr>
          </a:p>
        </p:txBody>
      </p:sp>
      <p:grpSp>
        <p:nvGrpSpPr>
          <p:cNvPr id="255" name=""/>
          <p:cNvGrpSpPr/>
          <p:nvPr/>
        </p:nvGrpSpPr>
        <p:grpSpPr>
          <a:xfrm>
            <a:off x="3902040" y="1704960"/>
            <a:ext cx="509760" cy="606240"/>
            <a:chOff x="3902040" y="1704960"/>
            <a:chExt cx="509760" cy="606240"/>
          </a:xfrm>
        </p:grpSpPr>
        <p:sp>
          <p:nvSpPr>
            <p:cNvPr id="256" name=""/>
            <p:cNvSpPr/>
            <p:nvPr/>
          </p:nvSpPr>
          <p:spPr>
            <a:xfrm>
              <a:off x="4011480" y="1704960"/>
              <a:ext cx="184320" cy="274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aphicFrame>
          <p:nvGraphicFramePr>
            <p:cNvPr id="257" name=""/>
            <p:cNvGraphicFramePr/>
            <p:nvPr/>
          </p:nvGraphicFramePr>
          <p:xfrm>
            <a:off x="3902040" y="1848600"/>
            <a:ext cx="509760" cy="462600"/>
          </p:xfrm>
          <a:graphic>
            <a:graphicData uri="http://schemas.openxmlformats.org/presentationml/2006/ole">
              <p:oleObj r:id="rId3" spid="">
                <p:embed/>
                <p:pic>
                  <p:nvPicPr>
                    <p:cNvPr id="258" name="" descr=""/>
                    <p:cNvPicPr/>
                    <p:nvPr/>
                  </p:nvPicPr>
                  <p:blipFill>
                    <a:blip r:embed="rId4"/>
                    <a:stretch/>
                  </p:blipFill>
                  <p:spPr>
                    <a:xfrm>
                      <a:off x="3902040" y="1848600"/>
                      <a:ext cx="509760" cy="462600"/>
                    </a:xfrm>
                    <a:prstGeom prst="rect">
                      <a:avLst/>
                    </a:prstGeom>
                    <a:noFill/>
                    <a:ln w="0">
                      <a:noFill/>
                    </a:ln>
                  </p:spPr>
                </p:pic>
              </p:oleObj>
            </a:graphicData>
          </a:graphic>
        </p:graphicFrame>
      </p:grpSp>
      <p:pic>
        <p:nvPicPr>
          <p:cNvPr id="259" name="" descr=""/>
          <p:cNvPicPr/>
          <p:nvPr/>
        </p:nvPicPr>
        <p:blipFill>
          <a:blip r:embed="rId5"/>
          <a:stretch/>
        </p:blipFill>
        <p:spPr>
          <a:xfrm>
            <a:off x="3530520" y="1217520"/>
            <a:ext cx="358920" cy="352440"/>
          </a:xfrm>
          <a:prstGeom prst="rect">
            <a:avLst/>
          </a:prstGeom>
          <a:noFill/>
          <a:ln w="0">
            <a:noFill/>
          </a:ln>
        </p:spPr>
      </p:pic>
      <p:grpSp>
        <p:nvGrpSpPr>
          <p:cNvPr id="260" name=""/>
          <p:cNvGrpSpPr/>
          <p:nvPr/>
        </p:nvGrpSpPr>
        <p:grpSpPr>
          <a:xfrm>
            <a:off x="4255920" y="1214280"/>
            <a:ext cx="336600" cy="338400"/>
            <a:chOff x="4255920" y="1214280"/>
            <a:chExt cx="336600" cy="338400"/>
          </a:xfrm>
        </p:grpSpPr>
        <p:pic>
          <p:nvPicPr>
            <p:cNvPr id="261" name="" descr=""/>
            <p:cNvPicPr/>
            <p:nvPr/>
          </p:nvPicPr>
          <p:blipFill>
            <a:blip r:embed="rId6"/>
            <a:stretch/>
          </p:blipFill>
          <p:spPr>
            <a:xfrm>
              <a:off x="4264560" y="1214280"/>
              <a:ext cx="324720" cy="338400"/>
            </a:xfrm>
            <a:prstGeom prst="rect">
              <a:avLst/>
            </a:prstGeom>
            <a:noFill/>
            <a:ln w="0">
              <a:noFill/>
            </a:ln>
          </p:spPr>
        </p:pic>
        <p:sp>
          <p:nvSpPr>
            <p:cNvPr id="262" name=""/>
            <p:cNvSpPr/>
            <p:nvPr/>
          </p:nvSpPr>
          <p:spPr>
            <a:xfrm>
              <a:off x="4255920" y="1282320"/>
              <a:ext cx="336600" cy="214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pSp>
      <p:sp>
        <p:nvSpPr>
          <p:cNvPr id="263" name=""/>
          <p:cNvSpPr/>
          <p:nvPr/>
        </p:nvSpPr>
        <p:spPr>
          <a:xfrm flipH="1" flipV="1">
            <a:off x="3770280" y="1538280"/>
            <a:ext cx="208080" cy="29376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4" name=""/>
          <p:cNvSpPr/>
          <p:nvPr/>
        </p:nvSpPr>
        <p:spPr>
          <a:xfrm flipV="1">
            <a:off x="4157640" y="1554120"/>
            <a:ext cx="165240" cy="27792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5" name=""/>
          <p:cNvGrpSpPr/>
          <p:nvPr/>
        </p:nvGrpSpPr>
        <p:grpSpPr>
          <a:xfrm>
            <a:off x="5675400" y="1690560"/>
            <a:ext cx="509400" cy="606240"/>
            <a:chOff x="5675400" y="1690560"/>
            <a:chExt cx="509400" cy="606240"/>
          </a:xfrm>
        </p:grpSpPr>
        <p:sp>
          <p:nvSpPr>
            <p:cNvPr id="266" name=""/>
            <p:cNvSpPr/>
            <p:nvPr/>
          </p:nvSpPr>
          <p:spPr>
            <a:xfrm>
              <a:off x="5784480" y="1690560"/>
              <a:ext cx="184320" cy="274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aphicFrame>
          <p:nvGraphicFramePr>
            <p:cNvPr id="267" name=""/>
            <p:cNvGraphicFramePr/>
            <p:nvPr/>
          </p:nvGraphicFramePr>
          <p:xfrm>
            <a:off x="5675400" y="1834200"/>
            <a:ext cx="509400" cy="462600"/>
          </p:xfrm>
          <a:graphic>
            <a:graphicData uri="http://schemas.openxmlformats.org/presentationml/2006/ole">
              <p:oleObj r:id="rId7" spid="">
                <p:embed/>
                <p:pic>
                  <p:nvPicPr>
                    <p:cNvPr id="268" name="" descr=""/>
                    <p:cNvPicPr/>
                    <p:nvPr/>
                  </p:nvPicPr>
                  <p:blipFill>
                    <a:blip r:embed="rId8"/>
                    <a:stretch/>
                  </p:blipFill>
                  <p:spPr>
                    <a:xfrm>
                      <a:off x="5675400" y="1834200"/>
                      <a:ext cx="509400" cy="462600"/>
                    </a:xfrm>
                    <a:prstGeom prst="rect">
                      <a:avLst/>
                    </a:prstGeom>
                    <a:noFill/>
                    <a:ln w="0">
                      <a:noFill/>
                    </a:ln>
                  </p:spPr>
                </p:pic>
              </p:oleObj>
            </a:graphicData>
          </a:graphic>
        </p:graphicFrame>
      </p:grpSp>
      <p:pic>
        <p:nvPicPr>
          <p:cNvPr id="269" name="" descr=""/>
          <p:cNvPicPr/>
          <p:nvPr/>
        </p:nvPicPr>
        <p:blipFill>
          <a:blip r:embed="rId9"/>
          <a:stretch/>
        </p:blipFill>
        <p:spPr>
          <a:xfrm>
            <a:off x="5303880" y="1203480"/>
            <a:ext cx="358560" cy="352440"/>
          </a:xfrm>
          <a:prstGeom prst="rect">
            <a:avLst/>
          </a:prstGeom>
          <a:noFill/>
          <a:ln w="0">
            <a:noFill/>
          </a:ln>
        </p:spPr>
      </p:pic>
      <p:grpSp>
        <p:nvGrpSpPr>
          <p:cNvPr id="270" name=""/>
          <p:cNvGrpSpPr/>
          <p:nvPr/>
        </p:nvGrpSpPr>
        <p:grpSpPr>
          <a:xfrm>
            <a:off x="6029280" y="1200240"/>
            <a:ext cx="336600" cy="338040"/>
            <a:chOff x="6029280" y="1200240"/>
            <a:chExt cx="336600" cy="338040"/>
          </a:xfrm>
        </p:grpSpPr>
        <p:pic>
          <p:nvPicPr>
            <p:cNvPr id="271" name="" descr=""/>
            <p:cNvPicPr/>
            <p:nvPr/>
          </p:nvPicPr>
          <p:blipFill>
            <a:blip r:embed="rId10"/>
            <a:stretch/>
          </p:blipFill>
          <p:spPr>
            <a:xfrm>
              <a:off x="6037920" y="1200240"/>
              <a:ext cx="324720" cy="338040"/>
            </a:xfrm>
            <a:prstGeom prst="rect">
              <a:avLst/>
            </a:prstGeom>
            <a:noFill/>
            <a:ln w="0">
              <a:noFill/>
            </a:ln>
          </p:spPr>
        </p:pic>
        <p:sp>
          <p:nvSpPr>
            <p:cNvPr id="272" name=""/>
            <p:cNvSpPr/>
            <p:nvPr/>
          </p:nvSpPr>
          <p:spPr>
            <a:xfrm>
              <a:off x="6029280" y="1268280"/>
              <a:ext cx="336600" cy="214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pSp>
      <p:sp>
        <p:nvSpPr>
          <p:cNvPr id="273" name=""/>
          <p:cNvSpPr/>
          <p:nvPr/>
        </p:nvSpPr>
        <p:spPr>
          <a:xfrm flipH="1" flipV="1">
            <a:off x="5543280" y="1523880"/>
            <a:ext cx="207720" cy="29376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4" name=""/>
          <p:cNvSpPr/>
          <p:nvPr/>
        </p:nvSpPr>
        <p:spPr>
          <a:xfrm flipV="1">
            <a:off x="5931000" y="1539720"/>
            <a:ext cx="164880" cy="27792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75" name=""/>
          <p:cNvGrpSpPr/>
          <p:nvPr/>
        </p:nvGrpSpPr>
        <p:grpSpPr>
          <a:xfrm>
            <a:off x="5894280" y="3282840"/>
            <a:ext cx="509760" cy="606240"/>
            <a:chOff x="5894280" y="3282840"/>
            <a:chExt cx="509760" cy="606240"/>
          </a:xfrm>
        </p:grpSpPr>
        <p:sp>
          <p:nvSpPr>
            <p:cNvPr id="276" name=""/>
            <p:cNvSpPr/>
            <p:nvPr/>
          </p:nvSpPr>
          <p:spPr>
            <a:xfrm>
              <a:off x="6003720" y="3282840"/>
              <a:ext cx="184320" cy="274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aphicFrame>
          <p:nvGraphicFramePr>
            <p:cNvPr id="277" name=""/>
            <p:cNvGraphicFramePr/>
            <p:nvPr/>
          </p:nvGraphicFramePr>
          <p:xfrm>
            <a:off x="5894280" y="3426480"/>
            <a:ext cx="509760" cy="462600"/>
          </p:xfrm>
          <a:graphic>
            <a:graphicData uri="http://schemas.openxmlformats.org/presentationml/2006/ole">
              <p:oleObj r:id="rId11" spid="">
                <p:embed/>
                <p:pic>
                  <p:nvPicPr>
                    <p:cNvPr id="278" name="" descr=""/>
                    <p:cNvPicPr/>
                    <p:nvPr/>
                  </p:nvPicPr>
                  <p:blipFill>
                    <a:blip r:embed="rId12"/>
                    <a:stretch/>
                  </p:blipFill>
                  <p:spPr>
                    <a:xfrm>
                      <a:off x="5894280" y="3426480"/>
                      <a:ext cx="509760" cy="462600"/>
                    </a:xfrm>
                    <a:prstGeom prst="rect">
                      <a:avLst/>
                    </a:prstGeom>
                    <a:noFill/>
                    <a:ln w="0">
                      <a:noFill/>
                    </a:ln>
                  </p:spPr>
                </p:pic>
              </p:oleObj>
            </a:graphicData>
          </a:graphic>
        </p:graphicFrame>
      </p:grpSp>
      <p:pic>
        <p:nvPicPr>
          <p:cNvPr id="279" name="" descr=""/>
          <p:cNvPicPr/>
          <p:nvPr/>
        </p:nvPicPr>
        <p:blipFill>
          <a:blip r:embed="rId13"/>
          <a:stretch/>
        </p:blipFill>
        <p:spPr>
          <a:xfrm>
            <a:off x="6505560" y="2976480"/>
            <a:ext cx="358920" cy="352440"/>
          </a:xfrm>
          <a:prstGeom prst="rect">
            <a:avLst/>
          </a:prstGeom>
          <a:noFill/>
          <a:ln w="0">
            <a:noFill/>
          </a:ln>
        </p:spPr>
      </p:pic>
      <p:grpSp>
        <p:nvGrpSpPr>
          <p:cNvPr id="280" name=""/>
          <p:cNvGrpSpPr/>
          <p:nvPr/>
        </p:nvGrpSpPr>
        <p:grpSpPr>
          <a:xfrm>
            <a:off x="6676920" y="3859200"/>
            <a:ext cx="336600" cy="338040"/>
            <a:chOff x="6676920" y="3859200"/>
            <a:chExt cx="336600" cy="338040"/>
          </a:xfrm>
        </p:grpSpPr>
        <p:pic>
          <p:nvPicPr>
            <p:cNvPr id="281" name="" descr=""/>
            <p:cNvPicPr/>
            <p:nvPr/>
          </p:nvPicPr>
          <p:blipFill>
            <a:blip r:embed="rId14"/>
            <a:stretch/>
          </p:blipFill>
          <p:spPr>
            <a:xfrm>
              <a:off x="6685560" y="3859200"/>
              <a:ext cx="324720" cy="338040"/>
            </a:xfrm>
            <a:prstGeom prst="rect">
              <a:avLst/>
            </a:prstGeom>
            <a:noFill/>
            <a:ln w="0">
              <a:noFill/>
            </a:ln>
          </p:spPr>
        </p:pic>
        <p:sp>
          <p:nvSpPr>
            <p:cNvPr id="282" name=""/>
            <p:cNvSpPr/>
            <p:nvPr/>
          </p:nvSpPr>
          <p:spPr>
            <a:xfrm>
              <a:off x="6676920" y="3927240"/>
              <a:ext cx="336600" cy="214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pSp>
      <p:sp>
        <p:nvSpPr>
          <p:cNvPr id="283" name=""/>
          <p:cNvSpPr/>
          <p:nvPr/>
        </p:nvSpPr>
        <p:spPr>
          <a:xfrm flipH="1" flipV="1">
            <a:off x="6372360" y="3836880"/>
            <a:ext cx="263520" cy="22392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4" name=""/>
          <p:cNvSpPr/>
          <p:nvPr/>
        </p:nvSpPr>
        <p:spPr>
          <a:xfrm flipV="1">
            <a:off x="6246720" y="3201840"/>
            <a:ext cx="165240" cy="27792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85" name=""/>
          <p:cNvGrpSpPr/>
          <p:nvPr/>
        </p:nvGrpSpPr>
        <p:grpSpPr>
          <a:xfrm>
            <a:off x="2211480" y="3268800"/>
            <a:ext cx="509400" cy="606240"/>
            <a:chOff x="2211480" y="3268800"/>
            <a:chExt cx="509400" cy="606240"/>
          </a:xfrm>
        </p:grpSpPr>
        <p:sp>
          <p:nvSpPr>
            <p:cNvPr id="286" name=""/>
            <p:cNvSpPr/>
            <p:nvPr/>
          </p:nvSpPr>
          <p:spPr>
            <a:xfrm>
              <a:off x="2320560" y="3268800"/>
              <a:ext cx="184320" cy="274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aphicFrame>
          <p:nvGraphicFramePr>
            <p:cNvPr id="287" name=""/>
            <p:cNvGraphicFramePr/>
            <p:nvPr/>
          </p:nvGraphicFramePr>
          <p:xfrm>
            <a:off x="2211480" y="3412440"/>
            <a:ext cx="509400" cy="462600"/>
          </p:xfrm>
          <a:graphic>
            <a:graphicData uri="http://schemas.openxmlformats.org/presentationml/2006/ole">
              <p:oleObj r:id="rId15" spid="">
                <p:embed/>
                <p:pic>
                  <p:nvPicPr>
                    <p:cNvPr id="288" name="" descr=""/>
                    <p:cNvPicPr/>
                    <p:nvPr/>
                  </p:nvPicPr>
                  <p:blipFill>
                    <a:blip r:embed="rId16"/>
                    <a:stretch/>
                  </p:blipFill>
                  <p:spPr>
                    <a:xfrm>
                      <a:off x="2211480" y="3412440"/>
                      <a:ext cx="509400" cy="462600"/>
                    </a:xfrm>
                    <a:prstGeom prst="rect">
                      <a:avLst/>
                    </a:prstGeom>
                    <a:noFill/>
                    <a:ln w="0">
                      <a:noFill/>
                    </a:ln>
                  </p:spPr>
                </p:pic>
              </p:oleObj>
            </a:graphicData>
          </a:graphic>
        </p:graphicFrame>
      </p:grpSp>
      <p:pic>
        <p:nvPicPr>
          <p:cNvPr id="289" name="" descr=""/>
          <p:cNvPicPr/>
          <p:nvPr/>
        </p:nvPicPr>
        <p:blipFill>
          <a:blip r:embed="rId17"/>
          <a:stretch/>
        </p:blipFill>
        <p:spPr>
          <a:xfrm>
            <a:off x="1562040" y="3002040"/>
            <a:ext cx="358920" cy="352440"/>
          </a:xfrm>
          <a:prstGeom prst="rect">
            <a:avLst/>
          </a:prstGeom>
          <a:noFill/>
          <a:ln w="0">
            <a:noFill/>
          </a:ln>
        </p:spPr>
      </p:pic>
      <p:grpSp>
        <p:nvGrpSpPr>
          <p:cNvPr id="290" name=""/>
          <p:cNvGrpSpPr/>
          <p:nvPr/>
        </p:nvGrpSpPr>
        <p:grpSpPr>
          <a:xfrm>
            <a:off x="1622520" y="3747960"/>
            <a:ext cx="336600" cy="338400"/>
            <a:chOff x="1622520" y="3747960"/>
            <a:chExt cx="336600" cy="338400"/>
          </a:xfrm>
        </p:grpSpPr>
        <p:pic>
          <p:nvPicPr>
            <p:cNvPr id="291" name="" descr=""/>
            <p:cNvPicPr/>
            <p:nvPr/>
          </p:nvPicPr>
          <p:blipFill>
            <a:blip r:embed="rId18"/>
            <a:stretch/>
          </p:blipFill>
          <p:spPr>
            <a:xfrm>
              <a:off x="1631160" y="3747960"/>
              <a:ext cx="324720" cy="338400"/>
            </a:xfrm>
            <a:prstGeom prst="rect">
              <a:avLst/>
            </a:prstGeom>
            <a:noFill/>
            <a:ln w="0">
              <a:noFill/>
            </a:ln>
          </p:spPr>
        </p:pic>
        <p:sp>
          <p:nvSpPr>
            <p:cNvPr id="292" name=""/>
            <p:cNvSpPr/>
            <p:nvPr/>
          </p:nvSpPr>
          <p:spPr>
            <a:xfrm>
              <a:off x="1622520" y="3816000"/>
              <a:ext cx="336600" cy="214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pSp>
      <p:sp>
        <p:nvSpPr>
          <p:cNvPr id="293" name=""/>
          <p:cNvSpPr/>
          <p:nvPr/>
        </p:nvSpPr>
        <p:spPr>
          <a:xfrm flipH="1" flipV="1">
            <a:off x="1969560" y="3268440"/>
            <a:ext cx="235080" cy="23796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4" name=""/>
          <p:cNvSpPr/>
          <p:nvPr/>
        </p:nvSpPr>
        <p:spPr>
          <a:xfrm flipV="1">
            <a:off x="1982880" y="3657240"/>
            <a:ext cx="233280" cy="22212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95" name=""/>
          <p:cNvGrpSpPr/>
          <p:nvPr/>
        </p:nvGrpSpPr>
        <p:grpSpPr>
          <a:xfrm>
            <a:off x="2187720" y="1744560"/>
            <a:ext cx="509400" cy="606240"/>
            <a:chOff x="2187720" y="1744560"/>
            <a:chExt cx="509400" cy="606240"/>
          </a:xfrm>
        </p:grpSpPr>
        <p:sp>
          <p:nvSpPr>
            <p:cNvPr id="296" name=""/>
            <p:cNvSpPr/>
            <p:nvPr/>
          </p:nvSpPr>
          <p:spPr>
            <a:xfrm>
              <a:off x="2296800" y="1744560"/>
              <a:ext cx="184320" cy="2746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aphicFrame>
          <p:nvGraphicFramePr>
            <p:cNvPr id="297" name=""/>
            <p:cNvGraphicFramePr/>
            <p:nvPr/>
          </p:nvGraphicFramePr>
          <p:xfrm>
            <a:off x="2187720" y="1888200"/>
            <a:ext cx="509400" cy="462600"/>
          </p:xfrm>
          <a:graphic>
            <a:graphicData uri="http://schemas.openxmlformats.org/presentationml/2006/ole">
              <p:oleObj r:id="rId19" spid="">
                <p:embed/>
                <p:pic>
                  <p:nvPicPr>
                    <p:cNvPr id="298" name="" descr=""/>
                    <p:cNvPicPr/>
                    <p:nvPr/>
                  </p:nvPicPr>
                  <p:blipFill>
                    <a:blip r:embed="rId20"/>
                    <a:stretch/>
                  </p:blipFill>
                  <p:spPr>
                    <a:xfrm>
                      <a:off x="2187720" y="1888200"/>
                      <a:ext cx="509400" cy="462600"/>
                    </a:xfrm>
                    <a:prstGeom prst="rect">
                      <a:avLst/>
                    </a:prstGeom>
                    <a:noFill/>
                    <a:ln w="0">
                      <a:noFill/>
                    </a:ln>
                  </p:spPr>
                </p:pic>
              </p:oleObj>
            </a:graphicData>
          </a:graphic>
        </p:graphicFrame>
      </p:grpSp>
      <p:pic>
        <p:nvPicPr>
          <p:cNvPr id="299" name="" descr=""/>
          <p:cNvPicPr/>
          <p:nvPr/>
        </p:nvPicPr>
        <p:blipFill>
          <a:blip r:embed="rId21"/>
          <a:stretch/>
        </p:blipFill>
        <p:spPr>
          <a:xfrm>
            <a:off x="1816200" y="1257480"/>
            <a:ext cx="358560" cy="352080"/>
          </a:xfrm>
          <a:prstGeom prst="rect">
            <a:avLst/>
          </a:prstGeom>
          <a:noFill/>
          <a:ln w="0">
            <a:noFill/>
          </a:ln>
        </p:spPr>
      </p:pic>
      <p:grpSp>
        <p:nvGrpSpPr>
          <p:cNvPr id="300" name=""/>
          <p:cNvGrpSpPr/>
          <p:nvPr/>
        </p:nvGrpSpPr>
        <p:grpSpPr>
          <a:xfrm>
            <a:off x="2541600" y="1254240"/>
            <a:ext cx="336600" cy="338040"/>
            <a:chOff x="2541600" y="1254240"/>
            <a:chExt cx="336600" cy="338040"/>
          </a:xfrm>
        </p:grpSpPr>
        <p:pic>
          <p:nvPicPr>
            <p:cNvPr id="301" name="" descr=""/>
            <p:cNvPicPr/>
            <p:nvPr/>
          </p:nvPicPr>
          <p:blipFill>
            <a:blip r:embed="rId22"/>
            <a:stretch/>
          </p:blipFill>
          <p:spPr>
            <a:xfrm>
              <a:off x="2550240" y="1254240"/>
              <a:ext cx="324720" cy="338040"/>
            </a:xfrm>
            <a:prstGeom prst="rect">
              <a:avLst/>
            </a:prstGeom>
            <a:noFill/>
            <a:ln w="0">
              <a:noFill/>
            </a:ln>
          </p:spPr>
        </p:pic>
        <p:sp>
          <p:nvSpPr>
            <p:cNvPr id="302" name=""/>
            <p:cNvSpPr/>
            <p:nvPr/>
          </p:nvSpPr>
          <p:spPr>
            <a:xfrm>
              <a:off x="2541600" y="1322280"/>
              <a:ext cx="336600" cy="214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pSp>
      <p:sp>
        <p:nvSpPr>
          <p:cNvPr id="303" name=""/>
          <p:cNvSpPr/>
          <p:nvPr/>
        </p:nvSpPr>
        <p:spPr>
          <a:xfrm flipH="1" flipV="1">
            <a:off x="2055600" y="1577880"/>
            <a:ext cx="207720" cy="29376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 name=""/>
          <p:cNvSpPr/>
          <p:nvPr/>
        </p:nvSpPr>
        <p:spPr>
          <a:xfrm flipV="1">
            <a:off x="2443320" y="1593720"/>
            <a:ext cx="164880" cy="27792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5" name=""/>
          <p:cNvSpPr/>
          <p:nvPr/>
        </p:nvSpPr>
        <p:spPr>
          <a:xfrm>
            <a:off x="900000" y="4572000"/>
            <a:ext cx="7135920" cy="1059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125"/>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Verdana"/>
              </a:rPr>
              <a:t> Combined effect of thousands of customers drive              EnronOnline pricing</a:t>
            </a:r>
            <a:endParaRPr b="0" lang="en-US" sz="1800" strike="noStrike" u="none">
              <a:solidFill>
                <a:srgbClr val="000000"/>
              </a:solidFill>
              <a:effectLst/>
              <a:uFillTx/>
              <a:latin typeface="Times New Roman"/>
            </a:endParaRPr>
          </a:p>
          <a:p>
            <a:pPr>
              <a:lnSpc>
                <a:spcPct val="100000"/>
              </a:lnSpc>
              <a:spcBef>
                <a:spcPts val="1125"/>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Verdana"/>
              </a:rPr>
              <a:t>Enron is a provider of liquidity through EnronOnline</a:t>
            </a:r>
            <a:endParaRPr b="0" lang="en-US" sz="1800" strike="noStrike" u="none">
              <a:solidFill>
                <a:srgbClr val="000000"/>
              </a:solidFill>
              <a:effectLst/>
              <a:uFillTx/>
              <a:latin typeface="Times New Roman"/>
            </a:endParaRPr>
          </a:p>
        </p:txBody>
      </p:sp>
      <p:sp>
        <p:nvSpPr>
          <p:cNvPr id="306" name=""/>
          <p:cNvSpPr/>
          <p:nvPr/>
        </p:nvSpPr>
        <p:spPr>
          <a:xfrm>
            <a:off x="2976480" y="2549520"/>
            <a:ext cx="371520" cy="25092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7" name=""/>
          <p:cNvSpPr/>
          <p:nvPr/>
        </p:nvSpPr>
        <p:spPr>
          <a:xfrm flipH="1">
            <a:off x="4152960" y="2438280"/>
            <a:ext cx="1440" cy="36216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8" name=""/>
          <p:cNvSpPr/>
          <p:nvPr/>
        </p:nvSpPr>
        <p:spPr>
          <a:xfrm flipH="1">
            <a:off x="5119200" y="2521080"/>
            <a:ext cx="265320" cy="33336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9" name=""/>
          <p:cNvSpPr/>
          <p:nvPr/>
        </p:nvSpPr>
        <p:spPr>
          <a:xfrm>
            <a:off x="2895480" y="3586320"/>
            <a:ext cx="439920" cy="144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10" name=""/>
          <p:cNvSpPr/>
          <p:nvPr/>
        </p:nvSpPr>
        <p:spPr>
          <a:xfrm>
            <a:off x="5140440" y="3600360"/>
            <a:ext cx="439560" cy="1800"/>
          </a:xfrm>
          <a:prstGeom prst="line">
            <a:avLst/>
          </a:prstGeom>
          <a:ln w="9360">
            <a:solidFill>
              <a:srgbClr val="000000"/>
            </a:solidFill>
            <a:miter/>
            <a:headEnd len="med" type="triangle" w="med"/>
            <a:tailEnd len="med" type="triangle" w="me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2"/>
          </p:nvPr>
        </p:nvSpPr>
        <p:spPr/>
        <p:txBody>
          <a:bodyPr/>
          <a:p>
            <a:fld id="{9DE764B3-CE14-4170-9BD9-52C8C0597A9D}" type="slidenum">
              <a:t>27</a:t>
            </a:fld>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1" name="PlaceHolder 1"/>
          <p:cNvSpPr>
            <a:spLocks noGrp="1"/>
          </p:cNvSpPr>
          <p:nvPr>
            <p:ph type="title"/>
          </p:nvPr>
        </p:nvSpPr>
        <p:spPr>
          <a:xfrm>
            <a:off x="0" y="180720"/>
            <a:ext cx="9144000" cy="60948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Other e-Commerce Initiatives</a:t>
            </a:r>
            <a:endParaRPr b="1" lang="en-US" sz="3000" strike="noStrike" u="none">
              <a:solidFill>
                <a:srgbClr val="000066"/>
              </a:solidFill>
              <a:effectLst/>
              <a:uFillTx/>
              <a:latin typeface="Verdana"/>
            </a:endParaRPr>
          </a:p>
        </p:txBody>
      </p:sp>
      <p:grpSp>
        <p:nvGrpSpPr>
          <p:cNvPr id="312" name=""/>
          <p:cNvGrpSpPr/>
          <p:nvPr/>
        </p:nvGrpSpPr>
        <p:grpSpPr>
          <a:xfrm>
            <a:off x="839880" y="1482840"/>
            <a:ext cx="7777080" cy="446040"/>
            <a:chOff x="839880" y="1482840"/>
            <a:chExt cx="7777080" cy="446040"/>
          </a:xfrm>
        </p:grpSpPr>
        <p:sp>
          <p:nvSpPr>
            <p:cNvPr id="313" name=""/>
            <p:cNvSpPr/>
            <p:nvPr/>
          </p:nvSpPr>
          <p:spPr>
            <a:xfrm>
              <a:off x="5707080" y="1482840"/>
              <a:ext cx="2909880" cy="446040"/>
            </a:xfrm>
            <a:prstGeom prst="rect">
              <a:avLst/>
            </a:prstGeom>
            <a:noFill/>
            <a:ln w="0">
              <a:noFill/>
            </a:ln>
          </p:spPr>
          <p:style>
            <a:lnRef idx="0"/>
            <a:fillRef idx="0"/>
            <a:effectRef idx="0"/>
            <a:fontRef idx="minor"/>
          </p:style>
          <p:txBody>
            <a:bodyPr lIns="90000" rIns="90000" tIns="46800" bIns="46800" anchor="t">
              <a:normAutofit/>
            </a:bodyPr>
            <a:p>
              <a:pPr marL="228600" indent="-228600">
                <a:lnSpc>
                  <a:spcPct val="100000"/>
                </a:lnSpc>
                <a:spcBef>
                  <a:spcPts val="49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Credit Products</a:t>
              </a:r>
              <a:endParaRPr b="0" lang="en-US" sz="2000" strike="noStrike" u="none">
                <a:solidFill>
                  <a:srgbClr val="000000"/>
                </a:solidFill>
                <a:effectLst/>
                <a:uFillTx/>
                <a:latin typeface="Times New Roman"/>
              </a:endParaRPr>
            </a:p>
          </p:txBody>
        </p:sp>
        <p:sp>
          <p:nvSpPr>
            <p:cNvPr id="314" name=""/>
            <p:cNvSpPr/>
            <p:nvPr/>
          </p:nvSpPr>
          <p:spPr>
            <a:xfrm>
              <a:off x="839880" y="1482840"/>
              <a:ext cx="2896920" cy="433440"/>
            </a:xfrm>
            <a:prstGeom prst="rect">
              <a:avLst/>
            </a:prstGeom>
            <a:noFill/>
            <a:ln w="0">
              <a:noFill/>
            </a:ln>
          </p:spPr>
          <p:style>
            <a:lnRef idx="0"/>
            <a:fillRef idx="0"/>
            <a:effectRef idx="0"/>
            <a:fontRef idx="minor"/>
          </p:style>
          <p:txBody>
            <a:bodyPr lIns="90000" rIns="90000" tIns="46800" bIns="46800" anchor="t">
              <a:normAutofit/>
            </a:bodyPr>
            <a:p>
              <a:pPr marL="341280" indent="-341280">
                <a:lnSpc>
                  <a:spcPct val="100000"/>
                </a:lnSpc>
                <a:spcBef>
                  <a:spcPts val="125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EnronCredit.com</a:t>
              </a:r>
              <a:endParaRPr b="0" lang="en-US" sz="2000" strike="noStrike" u="none">
                <a:solidFill>
                  <a:srgbClr val="000000"/>
                </a:solidFill>
                <a:effectLst/>
                <a:uFillTx/>
                <a:latin typeface="Times New Roman"/>
              </a:endParaRPr>
            </a:p>
          </p:txBody>
        </p:sp>
      </p:grpSp>
      <p:grpSp>
        <p:nvGrpSpPr>
          <p:cNvPr id="315" name=""/>
          <p:cNvGrpSpPr/>
          <p:nvPr/>
        </p:nvGrpSpPr>
        <p:grpSpPr>
          <a:xfrm>
            <a:off x="828720" y="2908440"/>
            <a:ext cx="7777080" cy="534960"/>
            <a:chOff x="828720" y="2908440"/>
            <a:chExt cx="7777080" cy="534960"/>
          </a:xfrm>
        </p:grpSpPr>
        <p:sp>
          <p:nvSpPr>
            <p:cNvPr id="316" name=""/>
            <p:cNvSpPr/>
            <p:nvPr/>
          </p:nvSpPr>
          <p:spPr>
            <a:xfrm>
              <a:off x="5695920" y="2908440"/>
              <a:ext cx="2909880" cy="534960"/>
            </a:xfrm>
            <a:prstGeom prst="rect">
              <a:avLst/>
            </a:prstGeom>
            <a:noFill/>
            <a:ln w="0">
              <a:noFill/>
            </a:ln>
          </p:spPr>
          <p:style>
            <a:lnRef idx="0"/>
            <a:fillRef idx="0"/>
            <a:effectRef idx="0"/>
            <a:fontRef idx="minor"/>
          </p:style>
          <p:txBody>
            <a:bodyPr lIns="90000" rIns="90000" tIns="46800" bIns="46800" anchor="t">
              <a:normAutofit fontScale="32500" lnSpcReduction="19999"/>
            </a:bodyPr>
            <a:p>
              <a:pPr marL="228600" indent="-228600">
                <a:lnSpc>
                  <a:spcPct val="100000"/>
                </a:lnSpc>
                <a:spcBef>
                  <a:spcPts val="49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Auctions/RFQs</a:t>
              </a:r>
              <a:endParaRPr b="0" lang="en-US" sz="2000" strike="noStrike" u="none">
                <a:solidFill>
                  <a:srgbClr val="000000"/>
                </a:solidFill>
                <a:effectLst/>
                <a:uFillTx/>
                <a:latin typeface="Times New Roman"/>
              </a:endParaRPr>
            </a:p>
            <a:p>
              <a:pPr marL="228600" indent="-228600">
                <a:lnSpc>
                  <a:spcPct val="100000"/>
                </a:lnSpc>
                <a:spcBef>
                  <a:spcPts val="49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M&amp;As </a:t>
              </a:r>
              <a:endParaRPr b="0" lang="en-US" sz="2000" strike="noStrike" u="none">
                <a:solidFill>
                  <a:srgbClr val="000000"/>
                </a:solidFill>
                <a:effectLst/>
                <a:uFillTx/>
                <a:latin typeface="Times New Roman"/>
              </a:endParaRPr>
            </a:p>
            <a:p>
              <a:pPr marL="228600" indent="-228600">
                <a:lnSpc>
                  <a:spcPct val="100000"/>
                </a:lnSpc>
                <a:spcBef>
                  <a:spcPts val="49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Syndications</a:t>
              </a:r>
              <a:endParaRPr b="0" lang="en-US" sz="2000" strike="noStrike" u="none">
                <a:solidFill>
                  <a:srgbClr val="000000"/>
                </a:solidFill>
                <a:effectLst/>
                <a:uFillTx/>
                <a:latin typeface="Times New Roman"/>
              </a:endParaRPr>
            </a:p>
          </p:txBody>
        </p:sp>
        <p:sp>
          <p:nvSpPr>
            <p:cNvPr id="317" name=""/>
            <p:cNvSpPr/>
            <p:nvPr/>
          </p:nvSpPr>
          <p:spPr>
            <a:xfrm>
              <a:off x="828720" y="2908440"/>
              <a:ext cx="2896920" cy="404640"/>
            </a:xfrm>
            <a:prstGeom prst="rect">
              <a:avLst/>
            </a:prstGeom>
            <a:noFill/>
            <a:ln w="0">
              <a:noFill/>
            </a:ln>
          </p:spPr>
          <p:style>
            <a:lnRef idx="0"/>
            <a:fillRef idx="0"/>
            <a:effectRef idx="0"/>
            <a:fontRef idx="minor"/>
          </p:style>
          <p:txBody>
            <a:bodyPr lIns="90000" rIns="90000" tIns="46800" bIns="46800" anchor="t">
              <a:normAutofit/>
            </a:bodyPr>
            <a:p>
              <a:pPr marL="341280" indent="-341280">
                <a:lnSpc>
                  <a:spcPct val="100000"/>
                </a:lnSpc>
                <a:spcBef>
                  <a:spcPts val="125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DealBench.com</a:t>
              </a:r>
              <a:endParaRPr b="0" lang="en-US" sz="2000" strike="noStrike" u="none">
                <a:solidFill>
                  <a:srgbClr val="000000"/>
                </a:solidFill>
                <a:effectLst/>
                <a:uFillTx/>
                <a:latin typeface="Times New Roman"/>
              </a:endParaRPr>
            </a:p>
          </p:txBody>
        </p:sp>
      </p:grpSp>
      <p:grpSp>
        <p:nvGrpSpPr>
          <p:cNvPr id="318" name=""/>
          <p:cNvGrpSpPr/>
          <p:nvPr/>
        </p:nvGrpSpPr>
        <p:grpSpPr>
          <a:xfrm>
            <a:off x="826920" y="4729320"/>
            <a:ext cx="7777080" cy="433080"/>
            <a:chOff x="826920" y="4729320"/>
            <a:chExt cx="7777080" cy="433080"/>
          </a:xfrm>
        </p:grpSpPr>
        <p:sp>
          <p:nvSpPr>
            <p:cNvPr id="319" name=""/>
            <p:cNvSpPr/>
            <p:nvPr/>
          </p:nvSpPr>
          <p:spPr>
            <a:xfrm>
              <a:off x="5694120" y="4729320"/>
              <a:ext cx="2909880" cy="433080"/>
            </a:xfrm>
            <a:prstGeom prst="rect">
              <a:avLst/>
            </a:prstGeom>
            <a:noFill/>
            <a:ln w="0">
              <a:noFill/>
            </a:ln>
          </p:spPr>
          <p:style>
            <a:lnRef idx="0"/>
            <a:fillRef idx="0"/>
            <a:effectRef idx="0"/>
            <a:fontRef idx="minor"/>
          </p:style>
          <p:txBody>
            <a:bodyPr lIns="90000" rIns="90000" tIns="46800" bIns="46800" anchor="t">
              <a:normAutofit fontScale="62500" lnSpcReduction="19999"/>
            </a:bodyPr>
            <a:p>
              <a:pPr marL="228600" indent="-228600">
                <a:lnSpc>
                  <a:spcPct val="100000"/>
                </a:lnSpc>
                <a:spcBef>
                  <a:spcPts val="49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Settlements and Back Office</a:t>
              </a:r>
              <a:endParaRPr b="0" lang="en-US" sz="2000" strike="noStrike" u="none">
                <a:solidFill>
                  <a:srgbClr val="000000"/>
                </a:solidFill>
                <a:effectLst/>
                <a:uFillTx/>
                <a:latin typeface="Times New Roman"/>
              </a:endParaRPr>
            </a:p>
          </p:txBody>
        </p:sp>
        <p:sp>
          <p:nvSpPr>
            <p:cNvPr id="320" name=""/>
            <p:cNvSpPr/>
            <p:nvPr/>
          </p:nvSpPr>
          <p:spPr>
            <a:xfrm>
              <a:off x="826920" y="4729320"/>
              <a:ext cx="3568680" cy="420480"/>
            </a:xfrm>
            <a:prstGeom prst="rect">
              <a:avLst/>
            </a:prstGeom>
            <a:noFill/>
            <a:ln w="0">
              <a:noFill/>
            </a:ln>
          </p:spPr>
          <p:style>
            <a:lnRef idx="0"/>
            <a:fillRef idx="0"/>
            <a:effectRef idx="0"/>
            <a:fontRef idx="minor"/>
          </p:style>
          <p:txBody>
            <a:bodyPr lIns="90000" rIns="90000" tIns="46800" bIns="46800" anchor="t">
              <a:normAutofit/>
            </a:bodyPr>
            <a:p>
              <a:pPr marL="341280" indent="-341280">
                <a:lnSpc>
                  <a:spcPct val="100000"/>
                </a:lnSpc>
                <a:spcBef>
                  <a:spcPts val="125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CommodityLogic.com</a:t>
              </a:r>
              <a:endParaRPr b="0" lang="en-US" sz="2000" strike="noStrike" u="none">
                <a:solidFill>
                  <a:srgbClr val="000000"/>
                </a:solidFill>
                <a:effectLst/>
                <a:uFillTx/>
                <a:latin typeface="Times New Roman"/>
              </a:endParaRPr>
            </a:p>
          </p:txBody>
        </p:sp>
      </p:grpSp>
      <p:sp>
        <p:nvSpPr>
          <p:cNvPr id="3" name="PlaceHolder 2"/>
          <p:cNvSpPr>
            <a:spLocks noGrp="1"/>
          </p:cNvSpPr>
          <p:nvPr>
            <p:ph type="sldNum" idx="2"/>
          </p:nvPr>
        </p:nvSpPr>
        <p:spPr/>
        <p:txBody>
          <a:bodyPr/>
          <a:p>
            <a:fld id="{B158878D-417E-4C96-A193-3B26C6E9FFFB}" type="slidenum">
              <a:t>28</a:t>
            </a:fld>
          </a:p>
        </p:txBody>
      </p:sp>
    </p:spTree>
  </p:cSld>
  <p:transition spd="med">
    <p:wipe dir="r"/>
  </p:transition>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1" name="PlaceHolder 1"/>
          <p:cNvSpPr>
            <a:spLocks noGrp="1"/>
          </p:cNvSpPr>
          <p:nvPr>
            <p:ph type="title"/>
          </p:nvPr>
        </p:nvSpPr>
        <p:spPr>
          <a:xfrm>
            <a:off x="0" y="0"/>
            <a:ext cx="9144000" cy="99072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Contact Us</a:t>
            </a:r>
            <a:endParaRPr b="1" lang="en-US" sz="3000" strike="noStrike" u="none">
              <a:solidFill>
                <a:srgbClr val="000066"/>
              </a:solidFill>
              <a:effectLst/>
              <a:uFillTx/>
              <a:latin typeface="Verdana"/>
            </a:endParaRPr>
          </a:p>
        </p:txBody>
      </p:sp>
      <p:sp>
        <p:nvSpPr>
          <p:cNvPr id="322" name="PlaceHolder 2"/>
          <p:cNvSpPr>
            <a:spLocks noGrp="1"/>
          </p:cNvSpPr>
          <p:nvPr>
            <p:ph/>
          </p:nvPr>
        </p:nvSpPr>
        <p:spPr>
          <a:xfrm>
            <a:off x="914040" y="1361880"/>
            <a:ext cx="8001000" cy="4724280"/>
          </a:xfrm>
          <a:prstGeom prst="rect">
            <a:avLst/>
          </a:prstGeom>
          <a:noFill/>
          <a:ln w="0">
            <a:noFill/>
          </a:ln>
        </p:spPr>
        <p:txBody>
          <a:bodyPr lIns="91440" rIns="91440" tIns="45720" bIns="45720" anchor="t">
            <a:normAutofit/>
          </a:bodyPr>
          <a:p>
            <a:pPr indent="0">
              <a:lnSpc>
                <a:spcPct val="90000"/>
              </a:lnSpc>
              <a:spcBef>
                <a:spcPts val="1500"/>
              </a:spcBef>
              <a:buNone/>
              <a:tabLst>
                <a:tab algn="l" pos="0"/>
                <a:tab algn="l" pos="2876400"/>
                <a:tab algn="l" pos="523728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If you have questions or problems regarding registration or using EnronOnline: </a:t>
            </a:r>
            <a:endParaRPr b="0" lang="en-US" sz="2400" strike="noStrike" u="none">
              <a:solidFill>
                <a:srgbClr val="000000"/>
              </a:solidFill>
              <a:effectLst/>
              <a:uFillTx/>
              <a:latin typeface="Verdana"/>
            </a:endParaRPr>
          </a:p>
          <a:p>
            <a:pPr indent="0">
              <a:lnSpc>
                <a:spcPct val="90000"/>
              </a:lnSpc>
              <a:spcBef>
                <a:spcPts val="2251"/>
              </a:spcBef>
              <a:buNone/>
              <a:tabLst>
                <a:tab algn="l" pos="0"/>
                <a:tab algn="l" pos="2876400"/>
                <a:tab algn="l" pos="5237280"/>
                <a:tab algn="l" pos="5486400"/>
                <a:tab algn="l" pos="6400800"/>
                <a:tab algn="l" pos="7315200"/>
                <a:tab algn="l" pos="8229600"/>
                <a:tab algn="l" pos="9144000"/>
                <a:tab algn="l" pos="10058400"/>
              </a:tabLst>
            </a:pPr>
            <a:r>
              <a:rPr b="0" lang="en-US" sz="1800" strike="noStrike" u="none">
                <a:solidFill>
                  <a:srgbClr val="000000"/>
                </a:solidFill>
                <a:effectLst/>
                <a:uFillTx/>
                <a:latin typeface="Verdana"/>
              </a:rPr>
              <a:t>Call us:</a:t>
            </a:r>
            <a:endParaRPr b="0" lang="en-US" sz="1800" strike="noStrike" u="none">
              <a:solidFill>
                <a:srgbClr val="000000"/>
              </a:solidFill>
              <a:effectLst/>
              <a:uFillTx/>
              <a:latin typeface="Verdana"/>
            </a:endParaRPr>
          </a:p>
          <a:p>
            <a:pPr indent="0">
              <a:lnSpc>
                <a:spcPct val="90000"/>
              </a:lnSpc>
              <a:spcBef>
                <a:spcPts val="1001"/>
              </a:spcBef>
              <a:buNone/>
              <a:tabLst>
                <a:tab algn="l" pos="0"/>
                <a:tab algn="l" pos="2876400"/>
                <a:tab algn="l" pos="523728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The Americas:</a:t>
            </a:r>
            <a:r>
              <a:rPr b="1" lang="en-US" sz="1400" strike="noStrike" u="none">
                <a:solidFill>
                  <a:srgbClr val="000000"/>
                </a:solidFill>
                <a:effectLst/>
                <a:uFillTx/>
                <a:latin typeface="Verdana"/>
              </a:rPr>
              <a:t>	</a:t>
            </a:r>
            <a:r>
              <a:rPr b="1" lang="en-US" sz="1600" strike="noStrike" u="none">
                <a:solidFill>
                  <a:srgbClr val="000000"/>
                </a:solidFill>
                <a:effectLst/>
                <a:uFillTx/>
                <a:latin typeface="Verdana"/>
              </a:rPr>
              <a:t>Asia and Australia</a:t>
            </a:r>
            <a:r>
              <a:rPr b="1" lang="en-US" sz="1400" strike="noStrike" u="none">
                <a:solidFill>
                  <a:srgbClr val="000000"/>
                </a:solidFill>
                <a:effectLst/>
                <a:uFillTx/>
                <a:latin typeface="Verdana"/>
              </a:rPr>
              <a:t>	</a:t>
            </a:r>
            <a:r>
              <a:rPr b="1" lang="en-US" sz="1600" strike="noStrike" u="none">
                <a:solidFill>
                  <a:srgbClr val="000000"/>
                </a:solidFill>
                <a:effectLst/>
                <a:uFillTx/>
                <a:latin typeface="Verdana"/>
              </a:rPr>
              <a:t>All Other Regions:</a:t>
            </a:r>
            <a:endParaRPr b="0" lang="en-US" sz="1600" strike="noStrike" u="none">
              <a:solidFill>
                <a:srgbClr val="000000"/>
              </a:solidFill>
              <a:effectLst/>
              <a:uFillTx/>
              <a:latin typeface="Verdana"/>
            </a:endParaRPr>
          </a:p>
          <a:p>
            <a:pPr indent="0">
              <a:lnSpc>
                <a:spcPct val="90000"/>
              </a:lnSpc>
              <a:spcBef>
                <a:spcPts val="876"/>
              </a:spcBef>
              <a:buNone/>
              <a:tabLst>
                <a:tab algn="l" pos="0"/>
                <a:tab algn="l" pos="2876400"/>
                <a:tab algn="l" pos="523728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+1 (713) 853-4357 (HELP)</a:t>
            </a:r>
            <a:r>
              <a:rPr b="1" lang="en-US" sz="1400" strike="noStrike" u="none">
                <a:solidFill>
                  <a:srgbClr val="000000"/>
                </a:solidFill>
                <a:effectLst/>
                <a:uFillTx/>
                <a:latin typeface="Verdana"/>
              </a:rPr>
              <a:t>	</a:t>
            </a:r>
            <a:r>
              <a:rPr b="1" lang="en-US" sz="1400" strike="noStrike" u="none">
                <a:solidFill>
                  <a:srgbClr val="000000"/>
                </a:solidFill>
                <a:effectLst/>
                <a:uFillTx/>
                <a:latin typeface="Verdana"/>
              </a:rPr>
              <a:t>+61 2 9229 2300</a:t>
            </a:r>
            <a:r>
              <a:rPr b="1" lang="en-US" sz="1400" strike="noStrike" u="none">
                <a:solidFill>
                  <a:srgbClr val="000000"/>
                </a:solidFill>
                <a:effectLst/>
                <a:uFillTx/>
                <a:latin typeface="Verdana"/>
              </a:rPr>
              <a:t>	</a:t>
            </a:r>
            <a:r>
              <a:rPr b="1" lang="en-US" sz="1400" strike="noStrike" u="none">
                <a:solidFill>
                  <a:srgbClr val="000000"/>
                </a:solidFill>
                <a:effectLst/>
                <a:uFillTx/>
                <a:latin typeface="Verdana"/>
              </a:rPr>
              <a:t>+44 (0)20 7783 7783</a:t>
            </a:r>
            <a:endParaRPr b="0" lang="en-US" sz="1400" strike="noStrike" u="none">
              <a:solidFill>
                <a:srgbClr val="000000"/>
              </a:solidFill>
              <a:effectLst/>
              <a:uFillTx/>
              <a:latin typeface="Verdana"/>
            </a:endParaRPr>
          </a:p>
          <a:p>
            <a:pPr indent="0">
              <a:lnSpc>
                <a:spcPct val="90000"/>
              </a:lnSpc>
              <a:spcBef>
                <a:spcPts val="2251"/>
              </a:spcBef>
              <a:buNone/>
              <a:tabLst>
                <a:tab algn="l" pos="0"/>
                <a:tab algn="l" pos="2876400"/>
                <a:tab algn="l" pos="5237280"/>
                <a:tab algn="l" pos="5486400"/>
                <a:tab algn="l" pos="6400800"/>
                <a:tab algn="l" pos="7315200"/>
                <a:tab algn="l" pos="8229600"/>
                <a:tab algn="l" pos="9144000"/>
                <a:tab algn="l" pos="10058400"/>
              </a:tabLst>
            </a:pPr>
            <a:r>
              <a:rPr b="0" lang="en-US" sz="1800" strike="noStrike" u="none">
                <a:solidFill>
                  <a:srgbClr val="000000"/>
                </a:solidFill>
                <a:effectLst/>
                <a:uFillTx/>
                <a:latin typeface="Verdana"/>
              </a:rPr>
              <a:t>Write us:  </a:t>
            </a:r>
            <a:endParaRPr b="0" lang="en-US" sz="1800" strike="noStrike" u="none">
              <a:solidFill>
                <a:srgbClr val="000000"/>
              </a:solidFill>
              <a:effectLst/>
              <a:uFillTx/>
              <a:latin typeface="Verdana"/>
            </a:endParaRPr>
          </a:p>
          <a:p>
            <a:pPr indent="0">
              <a:lnSpc>
                <a:spcPct val="90000"/>
              </a:lnSpc>
              <a:spcBef>
                <a:spcPts val="876"/>
              </a:spcBef>
              <a:buNone/>
              <a:tabLst>
                <a:tab algn="l" pos="0"/>
                <a:tab algn="l" pos="2876400"/>
                <a:tab algn="l" pos="523728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EnronOnline</a:t>
            </a:r>
            <a:r>
              <a:rPr b="1" lang="en-US" sz="1400" strike="noStrike" u="none">
                <a:solidFill>
                  <a:srgbClr val="000000"/>
                </a:solidFill>
                <a:effectLst/>
                <a:uFillTx/>
                <a:latin typeface="Verdana"/>
              </a:rPr>
              <a:t>	</a:t>
            </a:r>
            <a:r>
              <a:rPr b="1" lang="en-US" sz="1400" strike="noStrike" u="none">
                <a:solidFill>
                  <a:srgbClr val="000000"/>
                </a:solidFill>
                <a:effectLst/>
                <a:uFillTx/>
                <a:latin typeface="Verdana"/>
              </a:rPr>
              <a:t>EnronOnline</a:t>
            </a:r>
            <a:r>
              <a:rPr b="1" lang="en-US" sz="1400" strike="noStrike" u="none">
                <a:solidFill>
                  <a:srgbClr val="000000"/>
                </a:solidFill>
                <a:effectLst/>
                <a:uFillTx/>
                <a:latin typeface="Verdana"/>
              </a:rPr>
              <a:t>	</a:t>
            </a:r>
            <a:r>
              <a:rPr b="1" lang="en-US" sz="1400" strike="noStrike" u="none">
                <a:solidFill>
                  <a:srgbClr val="000000"/>
                </a:solidFill>
                <a:effectLst/>
                <a:uFillTx/>
                <a:latin typeface="Verdana"/>
              </a:rPr>
              <a:t>EnronOnline</a:t>
            </a:r>
            <a:r>
              <a:rPr b="1" lang="en-US" sz="1400" strike="noStrike" u="none">
                <a:solidFill>
                  <a:srgbClr val="000000"/>
                </a:solidFill>
                <a:effectLst/>
                <a:uFillTx/>
                <a:latin typeface="Verdana"/>
              </a:rPr>
              <a:t>	</a:t>
            </a:r>
            <a:endParaRPr b="0" lang="en-US" sz="1400" strike="noStrike" u="none">
              <a:solidFill>
                <a:srgbClr val="000000"/>
              </a:solidFill>
              <a:effectLst/>
              <a:uFillTx/>
              <a:latin typeface="Verdana"/>
            </a:endParaRPr>
          </a:p>
          <a:p>
            <a:pPr indent="0">
              <a:lnSpc>
                <a:spcPct val="90000"/>
              </a:lnSpc>
              <a:spcBef>
                <a:spcPts val="876"/>
              </a:spcBef>
              <a:buNone/>
              <a:tabLst>
                <a:tab algn="l" pos="0"/>
                <a:tab algn="l" pos="2876400"/>
                <a:tab algn="l" pos="523728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P.O. Box 4656</a:t>
            </a:r>
            <a:r>
              <a:rPr b="1" lang="en-US" sz="1400" strike="noStrike" u="none">
                <a:solidFill>
                  <a:srgbClr val="000000"/>
                </a:solidFill>
                <a:effectLst/>
                <a:uFillTx/>
                <a:latin typeface="Verdana"/>
              </a:rPr>
              <a:t>	</a:t>
            </a:r>
            <a:r>
              <a:rPr b="1" lang="en-US" sz="1400" strike="noStrike" u="none">
                <a:solidFill>
                  <a:srgbClr val="000000"/>
                </a:solidFill>
                <a:effectLst/>
                <a:uFillTx/>
                <a:latin typeface="Verdana"/>
              </a:rPr>
              <a:t>Level 21</a:t>
            </a:r>
            <a:r>
              <a:rPr b="1" lang="en-US" sz="1400" strike="noStrike" u="none">
                <a:solidFill>
                  <a:srgbClr val="000000"/>
                </a:solidFill>
                <a:effectLst/>
                <a:uFillTx/>
                <a:latin typeface="Verdana"/>
              </a:rPr>
              <a:t>	</a:t>
            </a:r>
            <a:r>
              <a:rPr b="1" lang="en-US" sz="1400" strike="noStrike" u="none">
                <a:solidFill>
                  <a:srgbClr val="000000"/>
                </a:solidFill>
                <a:effectLst/>
                <a:uFillTx/>
                <a:latin typeface="Verdana"/>
              </a:rPr>
              <a:t>Enron House</a:t>
            </a:r>
            <a:endParaRPr b="0" lang="en-US" sz="1400" strike="noStrike" u="none">
              <a:solidFill>
                <a:srgbClr val="000000"/>
              </a:solidFill>
              <a:effectLst/>
              <a:uFillTx/>
              <a:latin typeface="Verdana"/>
            </a:endParaRPr>
          </a:p>
          <a:p>
            <a:pPr indent="0">
              <a:lnSpc>
                <a:spcPct val="90000"/>
              </a:lnSpc>
              <a:spcBef>
                <a:spcPts val="876"/>
              </a:spcBef>
              <a:buNone/>
              <a:tabLst>
                <a:tab algn="l" pos="0"/>
                <a:tab algn="l" pos="2876400"/>
                <a:tab algn="l" pos="523728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1400 Smith Street</a:t>
            </a:r>
            <a:r>
              <a:rPr b="1" lang="en-US" sz="1400" strike="noStrike" u="none">
                <a:solidFill>
                  <a:srgbClr val="000000"/>
                </a:solidFill>
                <a:effectLst/>
                <a:uFillTx/>
                <a:latin typeface="Verdana"/>
              </a:rPr>
              <a:t>	</a:t>
            </a:r>
            <a:r>
              <a:rPr b="1" lang="en-US" sz="1400" strike="noStrike" u="none">
                <a:solidFill>
                  <a:srgbClr val="000000"/>
                </a:solidFill>
                <a:effectLst/>
                <a:uFillTx/>
                <a:latin typeface="Verdana"/>
              </a:rPr>
              <a:t>9 Castlereagh Street</a:t>
            </a:r>
            <a:r>
              <a:rPr b="1" lang="en-US" sz="1400" strike="noStrike" u="none">
                <a:solidFill>
                  <a:srgbClr val="000000"/>
                </a:solidFill>
                <a:effectLst/>
                <a:uFillTx/>
                <a:latin typeface="Verdana"/>
              </a:rPr>
              <a:t>	</a:t>
            </a:r>
            <a:r>
              <a:rPr b="1" lang="en-US" sz="1400" strike="noStrike" u="none">
                <a:solidFill>
                  <a:srgbClr val="000000"/>
                </a:solidFill>
                <a:effectLst/>
                <a:uFillTx/>
                <a:latin typeface="Verdana"/>
              </a:rPr>
              <a:t>P.O.Box 29173</a:t>
            </a:r>
            <a:endParaRPr b="0" lang="en-US" sz="1400" strike="noStrike" u="none">
              <a:solidFill>
                <a:srgbClr val="000000"/>
              </a:solidFill>
              <a:effectLst/>
              <a:uFillTx/>
              <a:latin typeface="Verdana"/>
            </a:endParaRPr>
          </a:p>
          <a:p>
            <a:pPr indent="0">
              <a:lnSpc>
                <a:spcPct val="90000"/>
              </a:lnSpc>
              <a:spcBef>
                <a:spcPts val="876"/>
              </a:spcBef>
              <a:buNone/>
              <a:tabLst>
                <a:tab algn="l" pos="0"/>
                <a:tab algn="l" pos="2876400"/>
                <a:tab algn="l" pos="523728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Houston, TX  77002</a:t>
            </a:r>
            <a:r>
              <a:rPr b="1" lang="en-US" sz="1400" strike="noStrike" u="none">
                <a:solidFill>
                  <a:srgbClr val="000000"/>
                </a:solidFill>
                <a:effectLst/>
                <a:uFillTx/>
                <a:latin typeface="Verdana"/>
              </a:rPr>
              <a:t>	</a:t>
            </a:r>
            <a:r>
              <a:rPr b="1" lang="en-US" sz="1400" strike="noStrike" u="none">
                <a:solidFill>
                  <a:srgbClr val="000000"/>
                </a:solidFill>
                <a:effectLst/>
                <a:uFillTx/>
                <a:latin typeface="Verdana"/>
              </a:rPr>
              <a:t>Sydney NSW 2000</a:t>
            </a:r>
            <a:r>
              <a:rPr b="1" lang="en-US" sz="1400" strike="noStrike" u="none">
                <a:solidFill>
                  <a:srgbClr val="000000"/>
                </a:solidFill>
                <a:effectLst/>
                <a:uFillTx/>
                <a:latin typeface="Verdana"/>
              </a:rPr>
              <a:t>	</a:t>
            </a:r>
            <a:r>
              <a:rPr b="1" lang="en-US" sz="1400" strike="noStrike" u="none">
                <a:solidFill>
                  <a:srgbClr val="000000"/>
                </a:solidFill>
                <a:effectLst/>
                <a:uFillTx/>
                <a:latin typeface="Verdana"/>
              </a:rPr>
              <a:t>London SW1X 7WB</a:t>
            </a:r>
            <a:endParaRPr b="0" lang="en-US" sz="1400" strike="noStrike" u="none">
              <a:solidFill>
                <a:srgbClr val="000000"/>
              </a:solidFill>
              <a:effectLst/>
              <a:uFillTx/>
              <a:latin typeface="Verdana"/>
            </a:endParaRPr>
          </a:p>
          <a:p>
            <a:pPr indent="0">
              <a:lnSpc>
                <a:spcPct val="90000"/>
              </a:lnSpc>
              <a:spcBef>
                <a:spcPts val="876"/>
              </a:spcBef>
              <a:buNone/>
              <a:tabLst>
                <a:tab algn="l" pos="0"/>
                <a:tab algn="l" pos="2876400"/>
                <a:tab algn="l" pos="523728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USA</a:t>
            </a:r>
            <a:r>
              <a:rPr b="1" lang="en-US" sz="1400" strike="noStrike" u="none">
                <a:solidFill>
                  <a:srgbClr val="000000"/>
                </a:solidFill>
                <a:effectLst/>
                <a:uFillTx/>
                <a:latin typeface="Verdana"/>
              </a:rPr>
              <a:t>	</a:t>
            </a:r>
            <a:r>
              <a:rPr b="1" lang="en-US" sz="1400" strike="noStrike" u="none">
                <a:solidFill>
                  <a:srgbClr val="000000"/>
                </a:solidFill>
                <a:effectLst/>
                <a:uFillTx/>
                <a:latin typeface="Verdana"/>
              </a:rPr>
              <a:t>Australia</a:t>
            </a:r>
            <a:r>
              <a:rPr b="1" lang="en-US" sz="1400" strike="noStrike" u="none">
                <a:solidFill>
                  <a:srgbClr val="000000"/>
                </a:solidFill>
                <a:effectLst/>
                <a:uFillTx/>
                <a:latin typeface="Verdana"/>
              </a:rPr>
              <a:t>	</a:t>
            </a:r>
            <a:r>
              <a:rPr b="1" lang="en-US" sz="1400" strike="noStrike" u="none">
                <a:solidFill>
                  <a:srgbClr val="000000"/>
                </a:solidFill>
                <a:effectLst/>
                <a:uFillTx/>
                <a:latin typeface="Verdana"/>
              </a:rPr>
              <a:t>UK</a:t>
            </a:r>
            <a:endParaRPr b="0" lang="en-US" sz="1400" strike="noStrike" u="none">
              <a:solidFill>
                <a:srgbClr val="000000"/>
              </a:solidFill>
              <a:effectLst/>
              <a:uFillTx/>
              <a:latin typeface="Verdana"/>
            </a:endParaRPr>
          </a:p>
          <a:p>
            <a:pPr indent="0">
              <a:lnSpc>
                <a:spcPct val="90000"/>
              </a:lnSpc>
              <a:spcBef>
                <a:spcPts val="2251"/>
              </a:spcBef>
              <a:buNone/>
              <a:tabLst>
                <a:tab algn="l" pos="0"/>
                <a:tab algn="l" pos="2876400"/>
                <a:tab algn="l" pos="5237280"/>
                <a:tab algn="l" pos="5486400"/>
                <a:tab algn="l" pos="6400800"/>
                <a:tab algn="l" pos="7315200"/>
                <a:tab algn="l" pos="8229600"/>
                <a:tab algn="l" pos="9144000"/>
                <a:tab algn="l" pos="10058400"/>
              </a:tabLst>
            </a:pPr>
            <a:r>
              <a:rPr b="0" lang="en-US" sz="1800" strike="noStrike" u="none">
                <a:solidFill>
                  <a:srgbClr val="000000"/>
                </a:solidFill>
                <a:effectLst/>
                <a:uFillTx/>
                <a:latin typeface="Verdana"/>
              </a:rPr>
              <a:t>E-Mail us at </a:t>
            </a:r>
            <a:r>
              <a:rPr b="0" lang="en-US" sz="1800" strike="noStrike" u="sng">
                <a:solidFill>
                  <a:srgbClr val="000000"/>
                </a:solidFill>
                <a:effectLst/>
                <a:uFillTx/>
                <a:latin typeface="Verdana"/>
              </a:rPr>
              <a:t>help@enrononline.com</a:t>
            </a:r>
            <a:endParaRPr b="0" lang="en-US" sz="1800" strike="noStrike" u="none">
              <a:solidFill>
                <a:srgbClr val="000000"/>
              </a:solidFill>
              <a:effectLst/>
              <a:uFillTx/>
              <a:latin typeface="Verdana"/>
            </a:endParaRPr>
          </a:p>
        </p:txBody>
      </p:sp>
      <p:sp>
        <p:nvSpPr>
          <p:cNvPr id="4" name="PlaceHolder 3"/>
          <p:cNvSpPr>
            <a:spLocks noGrp="1"/>
          </p:cNvSpPr>
          <p:nvPr>
            <p:ph type="sldNum" idx="2"/>
          </p:nvPr>
        </p:nvSpPr>
        <p:spPr/>
        <p:txBody>
          <a:bodyPr/>
          <a:p>
            <a:fld id="{D2594C5C-CA70-46DE-98BE-5C1E516A8C1D}" type="slidenum">
              <a:t>29</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0" y="0"/>
            <a:ext cx="9144000" cy="99072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An Additional way to do Business</a:t>
            </a:r>
            <a:endParaRPr b="1" lang="en-US" sz="3000" strike="noStrike" u="none">
              <a:solidFill>
                <a:srgbClr val="000066"/>
              </a:solidFill>
              <a:effectLst/>
              <a:uFillTx/>
              <a:latin typeface="Verdana"/>
            </a:endParaRPr>
          </a:p>
        </p:txBody>
      </p:sp>
      <p:sp>
        <p:nvSpPr>
          <p:cNvPr id="37" name="PlaceHolder 2"/>
          <p:cNvSpPr>
            <a:spLocks noGrp="1"/>
          </p:cNvSpPr>
          <p:nvPr>
            <p:ph/>
          </p:nvPr>
        </p:nvSpPr>
        <p:spPr>
          <a:xfrm>
            <a:off x="376200" y="1371240"/>
            <a:ext cx="2751120" cy="4724280"/>
          </a:xfrm>
          <a:prstGeom prst="rect">
            <a:avLst/>
          </a:prstGeom>
          <a:noFill/>
          <a:ln w="0">
            <a:noFill/>
          </a:ln>
        </p:spPr>
        <p:txBody>
          <a:bodyPr lIns="91440" rIns="91440" tIns="45720" bIns="45720" anchor="t">
            <a:normAutofit/>
          </a:bodyPr>
          <a:p>
            <a:pPr marL="343080" indent="-343080" algn="ctr">
              <a:lnSpc>
                <a:spcPct val="90000"/>
              </a:lnSpc>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100" strike="noStrike" u="sng">
                <a:solidFill>
                  <a:srgbClr val="000000"/>
                </a:solidFill>
                <a:effectLst/>
                <a:uFillTx/>
                <a:latin typeface="Verdana"/>
              </a:rPr>
              <a:t>Previously</a:t>
            </a:r>
            <a:endParaRPr b="0" lang="en-US" sz="2100" strike="noStrike" u="none">
              <a:solidFill>
                <a:srgbClr val="000000"/>
              </a:solidFill>
              <a:effectLst/>
              <a:uFillTx/>
              <a:latin typeface="Verdana"/>
            </a:endParaRPr>
          </a:p>
          <a:p>
            <a:pPr marL="343080" indent="-343080" algn="ctr">
              <a:lnSpc>
                <a:spcPct val="90000"/>
              </a:lnSpc>
              <a:spcBef>
                <a:spcPts val="18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Telephone</a:t>
            </a:r>
            <a:endParaRPr b="0" lang="en-US" sz="2000" strike="noStrike" u="none">
              <a:solidFill>
                <a:srgbClr val="000000"/>
              </a:solidFill>
              <a:effectLst/>
              <a:uFillTx/>
              <a:latin typeface="Verdana"/>
            </a:endParaRPr>
          </a:p>
          <a:p>
            <a:pPr marL="343080" indent="-343080" algn="ctr">
              <a:lnSpc>
                <a:spcPct val="90000"/>
              </a:lnSpc>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100" strike="noStrike" u="none">
              <a:solidFill>
                <a:srgbClr val="000000"/>
              </a:solidFill>
              <a:effectLst/>
              <a:uFillTx/>
              <a:latin typeface="Verdana"/>
            </a:endParaRPr>
          </a:p>
          <a:p>
            <a:pPr marL="343080" indent="-343080" algn="ctr">
              <a:lnSpc>
                <a:spcPct val="90000"/>
              </a:lnSpc>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100" strike="noStrike" u="none">
              <a:solidFill>
                <a:srgbClr val="000000"/>
              </a:solidFill>
              <a:effectLst/>
              <a:uFillTx/>
              <a:latin typeface="Verdana"/>
            </a:endParaRPr>
          </a:p>
          <a:p>
            <a:pPr marL="343080" indent="-343080" algn="ctr">
              <a:lnSpc>
                <a:spcPct val="90000"/>
              </a:lnSpc>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100" strike="noStrike" u="none">
              <a:solidFill>
                <a:srgbClr val="000000"/>
              </a:solidFill>
              <a:effectLst/>
              <a:uFillTx/>
              <a:latin typeface="Verdana"/>
            </a:endParaRPr>
          </a:p>
          <a:p>
            <a:pPr marL="343080" indent="-343080" algn="ctr">
              <a:lnSpc>
                <a:spcPct val="90000"/>
              </a:lnSpc>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100" strike="noStrike" u="none">
              <a:solidFill>
                <a:srgbClr val="000000"/>
              </a:solidFill>
              <a:effectLst/>
              <a:uFillTx/>
              <a:latin typeface="Verdana"/>
            </a:endParaRPr>
          </a:p>
          <a:p>
            <a:pPr marL="343080" indent="-343080" algn="ctr">
              <a:lnSpc>
                <a:spcPct val="90000"/>
              </a:lnSpc>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100" strike="noStrike" u="none">
              <a:solidFill>
                <a:srgbClr val="000000"/>
              </a:solidFill>
              <a:effectLst/>
              <a:uFillTx/>
              <a:latin typeface="Verdana"/>
            </a:endParaRPr>
          </a:p>
          <a:p>
            <a:pPr marL="343080" indent="-343080" algn="ctr">
              <a:lnSpc>
                <a:spcPct val="90000"/>
              </a:lnSpc>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100" strike="noStrike" u="none">
              <a:solidFill>
                <a:srgbClr val="000000"/>
              </a:solidFill>
              <a:effectLst/>
              <a:uFillTx/>
              <a:latin typeface="Verdana"/>
            </a:endParaRPr>
          </a:p>
          <a:p>
            <a:pPr marL="343080" indent="-343080" algn="ctr">
              <a:lnSpc>
                <a:spcPct val="90000"/>
              </a:lnSpc>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100" strike="noStrike" u="none">
              <a:solidFill>
                <a:srgbClr val="000000"/>
              </a:solidFill>
              <a:effectLst/>
              <a:uFillTx/>
              <a:latin typeface="Verdana"/>
            </a:endParaRPr>
          </a:p>
          <a:p>
            <a:pPr marL="343080" indent="-343080" algn="ctr">
              <a:lnSpc>
                <a:spcPct val="90000"/>
              </a:lnSpc>
              <a:spcBef>
                <a:spcPts val="1312"/>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100" strike="noStrike" u="none">
                <a:solidFill>
                  <a:srgbClr val="000000"/>
                </a:solidFill>
                <a:effectLst/>
                <a:uFillTx/>
                <a:latin typeface="Verdana"/>
              </a:rPr>
              <a:t>Enron</a:t>
            </a:r>
            <a:endParaRPr b="0" lang="en-US" sz="2100" strike="noStrike" u="none">
              <a:solidFill>
                <a:srgbClr val="000000"/>
              </a:solidFill>
              <a:effectLst/>
              <a:uFillTx/>
              <a:latin typeface="Verdana"/>
            </a:endParaRPr>
          </a:p>
        </p:txBody>
      </p:sp>
      <p:sp>
        <p:nvSpPr>
          <p:cNvPr id="38" name="PlaceHolder 3"/>
          <p:cNvSpPr>
            <a:spLocks noGrp="1"/>
          </p:cNvSpPr>
          <p:nvPr>
            <p:ph/>
          </p:nvPr>
        </p:nvSpPr>
        <p:spPr>
          <a:xfrm>
            <a:off x="3954600" y="1371240"/>
            <a:ext cx="4417920" cy="4724280"/>
          </a:xfrm>
          <a:prstGeom prst="rect">
            <a:avLst/>
          </a:prstGeom>
          <a:noFill/>
          <a:ln w="0">
            <a:noFill/>
          </a:ln>
        </p:spPr>
        <p:txBody>
          <a:bodyPr lIns="91440" rIns="91440" tIns="45720" bIns="45720" anchor="t">
            <a:normAutofit/>
          </a:bodyPr>
          <a:p>
            <a:pPr marL="324000" indent="-314640" algn="ctr">
              <a:spcBef>
                <a:spcPts val="1312"/>
              </a:spcBef>
              <a:buNone/>
              <a:tabLst>
                <a:tab algn="l" pos="0"/>
                <a:tab algn="ctr" pos="2340000"/>
                <a:tab algn="r" pos="4556160"/>
                <a:tab algn="l" pos="4572000"/>
                <a:tab algn="l" pos="5486400"/>
                <a:tab algn="l" pos="6400800"/>
                <a:tab algn="l" pos="7315200"/>
                <a:tab algn="l" pos="8229600"/>
                <a:tab algn="l" pos="9144000"/>
                <a:tab algn="l" pos="10058400"/>
              </a:tabLst>
            </a:pPr>
            <a:r>
              <a:rPr b="1" lang="en-US" sz="2100" strike="noStrike" u="sng">
                <a:solidFill>
                  <a:srgbClr val="000000"/>
                </a:solidFill>
                <a:effectLst/>
                <a:uFillTx/>
                <a:latin typeface="Verdana"/>
              </a:rPr>
              <a:t>Now</a:t>
            </a:r>
            <a:endParaRPr b="0" lang="en-US" sz="2100" strike="noStrike" u="none">
              <a:solidFill>
                <a:srgbClr val="000000"/>
              </a:solidFill>
              <a:effectLst/>
              <a:uFillTx/>
              <a:latin typeface="Verdana"/>
            </a:endParaRPr>
          </a:p>
          <a:p>
            <a:pPr marL="324000" indent="-314640" algn="ctr">
              <a:spcBef>
                <a:spcPts val="1874"/>
              </a:spcBef>
              <a:buNone/>
              <a:tabLst>
                <a:tab algn="l" pos="0"/>
                <a:tab algn="ctr" pos="2340000"/>
                <a:tab algn="r" pos="455616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Verdana"/>
            </a:endParaRPr>
          </a:p>
          <a:p>
            <a:pPr marL="324000" indent="-314640">
              <a:spcBef>
                <a:spcPts val="1874"/>
              </a:spcBef>
              <a:buNone/>
              <a:tabLst>
                <a:tab algn="l" pos="0"/>
                <a:tab algn="ctr" pos="2340000"/>
                <a:tab algn="r" pos="455616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	</a:t>
            </a:r>
            <a:r>
              <a:rPr b="0" lang="en-US" sz="2000" strike="noStrike" u="none">
                <a:solidFill>
                  <a:srgbClr val="000000"/>
                </a:solidFill>
                <a:effectLst/>
                <a:uFillTx/>
                <a:latin typeface="Verdana"/>
              </a:rPr>
              <a:t>                  </a:t>
            </a:r>
            <a:r>
              <a:rPr b="0" lang="en-US" sz="2000" strike="noStrike" u="none">
                <a:solidFill>
                  <a:srgbClr val="000000"/>
                </a:solidFill>
                <a:effectLst/>
                <a:uFillTx/>
                <a:latin typeface="Verdana"/>
              </a:rPr>
              <a:t>	</a:t>
            </a:r>
            <a:r>
              <a:rPr b="0" lang="en-US" sz="2000" strike="noStrike" u="none">
                <a:solidFill>
                  <a:srgbClr val="000000"/>
                </a:solidFill>
                <a:effectLst/>
                <a:uFillTx/>
                <a:latin typeface="Verdana"/>
              </a:rPr>
              <a:t>	</a:t>
            </a:r>
            <a:endParaRPr b="0" lang="en-US" sz="2000" strike="noStrike" u="none">
              <a:solidFill>
                <a:srgbClr val="000000"/>
              </a:solidFill>
              <a:effectLst/>
              <a:uFillTx/>
              <a:latin typeface="Verdana"/>
            </a:endParaRPr>
          </a:p>
          <a:p>
            <a:pPr marL="324000" indent="-314640" algn="ctr">
              <a:spcBef>
                <a:spcPts val="1312"/>
              </a:spcBef>
              <a:buNone/>
              <a:tabLst>
                <a:tab algn="l" pos="0"/>
                <a:tab algn="ctr" pos="2340000"/>
                <a:tab algn="r" pos="4556160"/>
                <a:tab algn="l" pos="4572000"/>
                <a:tab algn="l" pos="5486400"/>
                <a:tab algn="l" pos="6400800"/>
                <a:tab algn="l" pos="7315200"/>
                <a:tab algn="l" pos="8229600"/>
                <a:tab algn="l" pos="9144000"/>
                <a:tab algn="l" pos="10058400"/>
              </a:tabLst>
            </a:pPr>
            <a:endParaRPr b="0" lang="en-US" sz="2100" strike="noStrike" u="none">
              <a:solidFill>
                <a:srgbClr val="000000"/>
              </a:solidFill>
              <a:effectLst/>
              <a:uFillTx/>
              <a:latin typeface="Verdana"/>
            </a:endParaRPr>
          </a:p>
          <a:p>
            <a:pPr marL="324000" indent="-314640" algn="ctr">
              <a:spcBef>
                <a:spcPts val="1312"/>
              </a:spcBef>
              <a:buNone/>
              <a:tabLst>
                <a:tab algn="l" pos="0"/>
                <a:tab algn="ctr" pos="2340000"/>
                <a:tab algn="r" pos="4556160"/>
                <a:tab algn="l" pos="4572000"/>
                <a:tab algn="l" pos="5486400"/>
                <a:tab algn="l" pos="6400800"/>
                <a:tab algn="l" pos="7315200"/>
                <a:tab algn="l" pos="8229600"/>
                <a:tab algn="l" pos="9144000"/>
                <a:tab algn="l" pos="10058400"/>
              </a:tabLst>
            </a:pPr>
            <a:endParaRPr b="0" lang="en-US" sz="2100" strike="noStrike" u="none">
              <a:solidFill>
                <a:srgbClr val="000000"/>
              </a:solidFill>
              <a:effectLst/>
              <a:uFillTx/>
              <a:latin typeface="Verdana"/>
            </a:endParaRPr>
          </a:p>
          <a:p>
            <a:pPr marL="324000" indent="-314640" algn="ctr">
              <a:spcBef>
                <a:spcPts val="1312"/>
              </a:spcBef>
              <a:buNone/>
              <a:tabLst>
                <a:tab algn="l" pos="0"/>
                <a:tab algn="ctr" pos="2340000"/>
                <a:tab algn="r" pos="4556160"/>
                <a:tab algn="l" pos="4572000"/>
                <a:tab algn="l" pos="5486400"/>
                <a:tab algn="l" pos="6400800"/>
                <a:tab algn="l" pos="7315200"/>
                <a:tab algn="l" pos="8229600"/>
                <a:tab algn="l" pos="9144000"/>
                <a:tab algn="l" pos="10058400"/>
              </a:tabLst>
            </a:pPr>
            <a:endParaRPr b="0" lang="en-US" sz="2100" strike="noStrike" u="none">
              <a:solidFill>
                <a:srgbClr val="000000"/>
              </a:solidFill>
              <a:effectLst/>
              <a:uFillTx/>
              <a:latin typeface="Verdana"/>
            </a:endParaRPr>
          </a:p>
          <a:p>
            <a:pPr marL="324000" indent="-314640" algn="ctr">
              <a:spcBef>
                <a:spcPts val="1312"/>
              </a:spcBef>
              <a:buNone/>
              <a:tabLst>
                <a:tab algn="l" pos="0"/>
                <a:tab algn="ctr" pos="2340000"/>
                <a:tab algn="r" pos="4556160"/>
                <a:tab algn="l" pos="4572000"/>
                <a:tab algn="l" pos="5486400"/>
                <a:tab algn="l" pos="6400800"/>
                <a:tab algn="l" pos="7315200"/>
                <a:tab algn="l" pos="8229600"/>
                <a:tab algn="l" pos="9144000"/>
                <a:tab algn="l" pos="10058400"/>
              </a:tabLst>
            </a:pPr>
            <a:endParaRPr b="0" lang="en-US" sz="2100" strike="noStrike" u="none">
              <a:solidFill>
                <a:srgbClr val="000000"/>
              </a:solidFill>
              <a:effectLst/>
              <a:uFillTx/>
              <a:latin typeface="Verdana"/>
            </a:endParaRPr>
          </a:p>
          <a:p>
            <a:pPr marL="324000" indent="-314640" algn="ctr">
              <a:lnSpc>
                <a:spcPct val="120000"/>
              </a:lnSpc>
              <a:spcBef>
                <a:spcPts val="1312"/>
              </a:spcBef>
              <a:buNone/>
              <a:tabLst>
                <a:tab algn="l" pos="0"/>
                <a:tab algn="ctr" pos="2340000"/>
                <a:tab algn="r" pos="4556160"/>
                <a:tab algn="l" pos="4572000"/>
                <a:tab algn="l" pos="5486400"/>
                <a:tab algn="l" pos="6400800"/>
                <a:tab algn="l" pos="7315200"/>
                <a:tab algn="l" pos="8229600"/>
                <a:tab algn="l" pos="9144000"/>
                <a:tab algn="l" pos="10058400"/>
              </a:tabLst>
            </a:pPr>
            <a:endParaRPr b="0" lang="en-US" sz="2100" strike="noStrike" u="none">
              <a:solidFill>
                <a:srgbClr val="000000"/>
              </a:solidFill>
              <a:effectLst/>
              <a:uFillTx/>
              <a:latin typeface="Verdana"/>
            </a:endParaRPr>
          </a:p>
        </p:txBody>
      </p:sp>
      <p:pic>
        <p:nvPicPr>
          <p:cNvPr id="39" name="" descr=""/>
          <p:cNvPicPr/>
          <p:nvPr/>
        </p:nvPicPr>
        <p:blipFill>
          <a:blip r:embed="rId1"/>
          <a:stretch/>
        </p:blipFill>
        <p:spPr>
          <a:xfrm>
            <a:off x="1285920" y="2558880"/>
            <a:ext cx="852480" cy="836640"/>
          </a:xfrm>
          <a:prstGeom prst="rect">
            <a:avLst/>
          </a:prstGeom>
          <a:noFill/>
          <a:ln w="0">
            <a:noFill/>
          </a:ln>
        </p:spPr>
      </p:pic>
      <p:sp>
        <p:nvSpPr>
          <p:cNvPr id="40" name=""/>
          <p:cNvSpPr/>
          <p:nvPr/>
        </p:nvSpPr>
        <p:spPr>
          <a:xfrm>
            <a:off x="1771560" y="3343320"/>
            <a:ext cx="0" cy="2066760"/>
          </a:xfrm>
          <a:prstGeom prst="line">
            <a:avLst/>
          </a:prstGeom>
          <a:ln w="63360">
            <a:solidFill>
              <a:srgbClr val="000000"/>
            </a:solidFill>
            <a:miter/>
            <a:tailEnd len="lg" type="stealth" w="lg"/>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1" name=""/>
          <p:cNvSpPr/>
          <p:nvPr/>
        </p:nvSpPr>
        <p:spPr>
          <a:xfrm flipH="1">
            <a:off x="6615360" y="3410640"/>
            <a:ext cx="1084680" cy="2020680"/>
          </a:xfrm>
          <a:prstGeom prst="line">
            <a:avLst/>
          </a:prstGeom>
          <a:ln w="63360">
            <a:solidFill>
              <a:srgbClr val="000000"/>
            </a:solidFill>
            <a:miter/>
            <a:tailEnd len="lg" type="stealth" w="lg"/>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2" name=""/>
          <p:cNvSpPr/>
          <p:nvPr/>
        </p:nvSpPr>
        <p:spPr>
          <a:xfrm>
            <a:off x="3581280" y="1509840"/>
            <a:ext cx="0" cy="4529160"/>
          </a:xfrm>
          <a:prstGeom prst="line">
            <a:avLst/>
          </a:prstGeom>
          <a:ln cap="rnd" w="76320">
            <a:solidFill>
              <a:srgbClr val="000000"/>
            </a:solidFill>
            <a:custDash>
              <a:ds d="100000" sp="1000"/>
            </a:custDash>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3" name=""/>
          <p:cNvSpPr/>
          <p:nvPr/>
        </p:nvSpPr>
        <p:spPr>
          <a:xfrm>
            <a:off x="5313240" y="3665520"/>
            <a:ext cx="935280" cy="1744560"/>
          </a:xfrm>
          <a:prstGeom prst="line">
            <a:avLst/>
          </a:prstGeom>
          <a:ln w="63360">
            <a:solidFill>
              <a:srgbClr val="000000"/>
            </a:solidFill>
            <a:miter/>
            <a:tailEnd len="lg" type="stealth" w="lg"/>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44" name="" descr=""/>
          <p:cNvPicPr/>
          <p:nvPr/>
        </p:nvPicPr>
        <p:blipFill>
          <a:blip r:embed="rId2"/>
          <a:stretch/>
        </p:blipFill>
        <p:spPr>
          <a:xfrm>
            <a:off x="4410000" y="2805120"/>
            <a:ext cx="854280" cy="838080"/>
          </a:xfrm>
          <a:prstGeom prst="rect">
            <a:avLst/>
          </a:prstGeom>
          <a:noFill/>
          <a:ln w="0">
            <a:noFill/>
          </a:ln>
        </p:spPr>
      </p:pic>
      <p:pic>
        <p:nvPicPr>
          <p:cNvPr id="45" name="black_logo" descr=""/>
          <p:cNvPicPr/>
          <p:nvPr/>
        </p:nvPicPr>
        <p:blipFill>
          <a:blip r:embed="rId3"/>
          <a:stretch/>
        </p:blipFill>
        <p:spPr>
          <a:xfrm>
            <a:off x="7059600" y="2297160"/>
            <a:ext cx="1611360" cy="230040"/>
          </a:xfrm>
          <a:prstGeom prst="rect">
            <a:avLst/>
          </a:prstGeom>
          <a:noFill/>
          <a:ln w="0">
            <a:noFill/>
          </a:ln>
        </p:spPr>
      </p:pic>
      <p:graphicFrame>
        <p:nvGraphicFramePr>
          <p:cNvPr id="46" name=""/>
          <p:cNvGraphicFramePr/>
          <p:nvPr/>
        </p:nvGraphicFramePr>
        <p:xfrm>
          <a:off x="7205760" y="2612880"/>
          <a:ext cx="1295280" cy="1219320"/>
        </p:xfrm>
        <a:graphic>
          <a:graphicData uri="http://schemas.openxmlformats.org/presentationml/2006/ole">
            <p:oleObj r:id="rId4" spid="">
              <p:embed/>
              <p:pic>
                <p:nvPicPr>
                  <p:cNvPr id="47" name="" descr=""/>
                  <p:cNvPicPr/>
                  <p:nvPr/>
                </p:nvPicPr>
                <p:blipFill>
                  <a:blip r:embed="rId5"/>
                  <a:stretch/>
                </p:blipFill>
                <p:spPr>
                  <a:xfrm>
                    <a:off x="7205760" y="2612880"/>
                    <a:ext cx="1295280" cy="1219320"/>
                  </a:xfrm>
                  <a:prstGeom prst="rect">
                    <a:avLst/>
                  </a:prstGeom>
                  <a:noFill/>
                  <a:ln w="0">
                    <a:noFill/>
                  </a:ln>
                </p:spPr>
              </p:pic>
            </p:oleObj>
          </a:graphicData>
        </a:graphic>
      </p:graphicFrame>
      <p:sp>
        <p:nvSpPr>
          <p:cNvPr id="48" name=""/>
          <p:cNvSpPr/>
          <p:nvPr/>
        </p:nvSpPr>
        <p:spPr>
          <a:xfrm>
            <a:off x="4091040" y="2220840"/>
            <a:ext cx="1497240" cy="3988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Verdana"/>
              </a:rPr>
              <a:t>Telephone</a:t>
            </a:r>
            <a:endParaRPr b="0" lang="en-US" sz="2000" strike="noStrike" u="none">
              <a:solidFill>
                <a:srgbClr val="000000"/>
              </a:solidFill>
              <a:effectLst/>
              <a:uFillTx/>
              <a:latin typeface="Times New Roman"/>
            </a:endParaRPr>
          </a:p>
        </p:txBody>
      </p:sp>
      <p:sp>
        <p:nvSpPr>
          <p:cNvPr id="49" name=""/>
          <p:cNvSpPr/>
          <p:nvPr/>
        </p:nvSpPr>
        <p:spPr>
          <a:xfrm>
            <a:off x="5919480" y="5597640"/>
            <a:ext cx="962640" cy="4140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100" strike="noStrike" u="none">
                <a:solidFill>
                  <a:srgbClr val="000000"/>
                </a:solidFill>
                <a:effectLst/>
                <a:uFillTx/>
                <a:latin typeface="Verdana"/>
              </a:rPr>
              <a:t>Enron</a:t>
            </a:r>
            <a:endParaRPr b="0" lang="en-US" sz="2100" strike="noStrike" u="none">
              <a:solidFill>
                <a:srgbClr val="000000"/>
              </a:solidFill>
              <a:effectLst/>
              <a:uFillTx/>
              <a:latin typeface="Times New Roman"/>
            </a:endParaRPr>
          </a:p>
        </p:txBody>
      </p:sp>
      <p:sp>
        <p:nvSpPr>
          <p:cNvPr id="5" name="PlaceHolder 4"/>
          <p:cNvSpPr>
            <a:spLocks noGrp="1"/>
          </p:cNvSpPr>
          <p:nvPr>
            <p:ph type="sldNum" idx="2"/>
          </p:nvPr>
        </p:nvSpPr>
        <p:spPr/>
        <p:txBody>
          <a:bodyPr/>
          <a:p>
            <a:fld id="{CC14E49E-7625-46DD-9CAF-CF67801EB1C1}" type="slidenum">
              <a:t>3</a:t>
            </a:fld>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3" name="PlaceHolder 1"/>
          <p:cNvSpPr>
            <a:spLocks noGrp="1"/>
          </p:cNvSpPr>
          <p:nvPr>
            <p:ph type="title"/>
          </p:nvPr>
        </p:nvSpPr>
        <p:spPr>
          <a:xfrm>
            <a:off x="0" y="2742840"/>
            <a:ext cx="9144000" cy="114300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700" strike="noStrike" u="none">
                <a:solidFill>
                  <a:srgbClr val="000099"/>
                </a:solidFill>
                <a:effectLst/>
                <a:uFillTx/>
                <a:latin typeface="Verdana"/>
              </a:rPr>
              <a:t>Putting the Energy into e-commerce</a:t>
            </a:r>
            <a:r>
              <a:rPr b="0" lang="en-US" sz="2700" strike="noStrike" u="none">
                <a:solidFill>
                  <a:srgbClr val="000099"/>
                </a:solidFill>
                <a:effectLst/>
                <a:uFillTx/>
                <a:latin typeface="Verdana"/>
              </a:rPr>
              <a:t>™</a:t>
            </a:r>
            <a:endParaRPr b="1" lang="en-US" sz="2700" strike="noStrike" u="none">
              <a:solidFill>
                <a:srgbClr val="000066"/>
              </a:solidFill>
              <a:effectLst/>
              <a:uFillTx/>
              <a:latin typeface="Verdana"/>
            </a:endParaRPr>
          </a:p>
        </p:txBody>
      </p:sp>
      <p:sp>
        <p:nvSpPr>
          <p:cNvPr id="3" name="PlaceHolder 2"/>
          <p:cNvSpPr>
            <a:spLocks noGrp="1"/>
          </p:cNvSpPr>
          <p:nvPr>
            <p:ph type="sldNum" idx="2"/>
          </p:nvPr>
        </p:nvSpPr>
        <p:spPr/>
        <p:txBody>
          <a:bodyPr/>
          <a:p>
            <a:fld id="{77DBBB78-DEDF-47C8-804B-5FE221931567}" type="slidenum">
              <a:t>30</a:t>
            </a:fld>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324" name=""/>
          <p:cNvGraphicFramePr/>
          <p:nvPr/>
        </p:nvGraphicFramePr>
        <p:xfrm>
          <a:off x="469800" y="1333440"/>
          <a:ext cx="8161560" cy="5453280"/>
        </p:xfrm>
        <a:graphic>
          <a:graphicData uri="http://schemas.openxmlformats.org/presentationml/2006/ole">
            <p:oleObj r:id="rId1" spid="">
              <p:embed/>
              <p:pic>
                <p:nvPicPr>
                  <p:cNvPr id="325" name="" descr=""/>
                  <p:cNvPicPr/>
                  <p:nvPr/>
                </p:nvPicPr>
                <p:blipFill>
                  <a:blip r:embed="rId2"/>
                  <a:stretch/>
                </p:blipFill>
                <p:spPr>
                  <a:xfrm>
                    <a:off x="469800" y="1333440"/>
                    <a:ext cx="8161560" cy="5453280"/>
                  </a:xfrm>
                  <a:prstGeom prst="rect">
                    <a:avLst/>
                  </a:prstGeom>
                  <a:noFill/>
                  <a:ln w="0">
                    <a:noFill/>
                  </a:ln>
                </p:spPr>
              </p:pic>
            </p:oleObj>
          </a:graphicData>
        </a:graphic>
      </p:graphicFrame>
      <p:sp>
        <p:nvSpPr>
          <p:cNvPr id="326" name=""/>
          <p:cNvSpPr/>
          <p:nvPr/>
        </p:nvSpPr>
        <p:spPr>
          <a:xfrm>
            <a:off x="3675960" y="1131840"/>
            <a:ext cx="1625400" cy="45756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2400" strike="noStrike" u="none">
                <a:solidFill>
                  <a:srgbClr val="000000"/>
                </a:solidFill>
                <a:effectLst/>
                <a:uFillTx/>
                <a:latin typeface="Verdana"/>
              </a:rPr>
              <a:t>Quarterly</a:t>
            </a:r>
            <a:endParaRPr b="0" lang="en-US" sz="2400" strike="noStrike" u="none">
              <a:solidFill>
                <a:srgbClr val="000000"/>
              </a:solidFill>
              <a:effectLst/>
              <a:uFillTx/>
              <a:latin typeface="Times New Roman"/>
            </a:endParaRPr>
          </a:p>
        </p:txBody>
      </p:sp>
      <p:sp>
        <p:nvSpPr>
          <p:cNvPr id="327" name="PlaceHolder 1"/>
          <p:cNvSpPr>
            <a:spLocks noGrp="1"/>
          </p:cNvSpPr>
          <p:nvPr>
            <p:ph type="title"/>
          </p:nvPr>
        </p:nvSpPr>
        <p:spPr>
          <a:xfrm>
            <a:off x="523440" y="0"/>
            <a:ext cx="8077320" cy="990720"/>
          </a:xfrm>
          <a:prstGeom prst="rect">
            <a:avLst/>
          </a:prstGeom>
          <a:noFill/>
          <a:ln w="0">
            <a:noFill/>
          </a:ln>
        </p:spPr>
        <p:txBody>
          <a:bodyPr lIns="91440" rIns="91440" tIns="45720" bIns="4572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000" strike="noStrike" u="none">
                <a:solidFill>
                  <a:srgbClr val="000066"/>
                </a:solidFill>
                <a:effectLst/>
                <a:uFillTx/>
                <a:latin typeface="Verdana"/>
              </a:rPr>
              <a:t>Transactions via EnronOnline</a:t>
            </a:r>
            <a:endParaRPr b="1" lang="en-US" sz="3000" strike="noStrike" u="none">
              <a:solidFill>
                <a:srgbClr val="000066"/>
              </a:solidFill>
              <a:effectLst/>
              <a:uFillTx/>
              <a:latin typeface="Verdana"/>
            </a:endParaRPr>
          </a:p>
        </p:txBody>
      </p:sp>
      <p:sp>
        <p:nvSpPr>
          <p:cNvPr id="3" name="PlaceHolder 2"/>
          <p:cNvSpPr>
            <a:spLocks noGrp="1"/>
          </p:cNvSpPr>
          <p:nvPr>
            <p:ph type="sldNum" idx="2"/>
          </p:nvPr>
        </p:nvSpPr>
        <p:spPr/>
        <p:txBody>
          <a:bodyPr/>
          <a:p>
            <a:fld id="{1C4E4446-9D2C-412F-9A6E-E44D2EB9322D}" type="slidenum">
              <a:t>31</a:t>
            </a:fld>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8" name=""/>
          <p:cNvSpPr/>
          <p:nvPr/>
        </p:nvSpPr>
        <p:spPr>
          <a:xfrm>
            <a:off x="3048120" y="1676520"/>
            <a:ext cx="3238560" cy="305280"/>
          </a:xfrm>
          <a:prstGeom prst="rect">
            <a:avLst/>
          </a:prstGeom>
          <a:noFill/>
          <a:ln w="0">
            <a:noFill/>
          </a:ln>
        </p:spPr>
        <p:style>
          <a:lnRef idx="0"/>
          <a:fillRef idx="0"/>
          <a:effectRef idx="0"/>
          <a:fontRef idx="minor"/>
        </p:style>
        <p:txBody>
          <a:bodyPr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400" strike="noStrike" u="none">
                <a:solidFill>
                  <a:srgbClr val="000000"/>
                </a:solidFill>
                <a:effectLst/>
                <a:uFillTx/>
                <a:latin typeface="Verdana"/>
              </a:rPr>
              <a:t>Daily % (30-day trailing average)</a:t>
            </a:r>
            <a:endParaRPr b="0" lang="en-US" sz="1400" strike="noStrike" u="none">
              <a:solidFill>
                <a:srgbClr val="000000"/>
              </a:solidFill>
              <a:effectLst/>
              <a:uFillTx/>
              <a:latin typeface="Times New Roman"/>
            </a:endParaRPr>
          </a:p>
        </p:txBody>
      </p:sp>
      <p:graphicFrame>
        <p:nvGraphicFramePr>
          <p:cNvPr id="329" name=""/>
          <p:cNvGraphicFramePr/>
          <p:nvPr/>
        </p:nvGraphicFramePr>
        <p:xfrm>
          <a:off x="2666880" y="2200320"/>
          <a:ext cx="3886200" cy="3419280"/>
        </p:xfrm>
        <a:graphic>
          <a:graphicData uri="http://schemas.openxmlformats.org/presentationml/2006/ole">
            <p:oleObj r:id="rId1" spid="">
              <p:embed/>
              <p:pic>
                <p:nvPicPr>
                  <p:cNvPr id="330" name="" descr=""/>
                  <p:cNvPicPr/>
                  <p:nvPr/>
                </p:nvPicPr>
                <p:blipFill>
                  <a:blip r:embed="rId2"/>
                  <a:stretch/>
                </p:blipFill>
                <p:spPr>
                  <a:xfrm>
                    <a:off x="2666880" y="2200320"/>
                    <a:ext cx="3886200" cy="3419280"/>
                  </a:xfrm>
                  <a:prstGeom prst="rect">
                    <a:avLst/>
                  </a:prstGeom>
                  <a:noFill/>
                  <a:ln w="0">
                    <a:noFill/>
                  </a:ln>
                </p:spPr>
              </p:pic>
            </p:oleObj>
          </a:graphicData>
        </a:graphic>
      </p:graphicFrame>
      <p:sp>
        <p:nvSpPr>
          <p:cNvPr id="331" name=""/>
          <p:cNvSpPr/>
          <p:nvPr/>
        </p:nvSpPr>
        <p:spPr>
          <a:xfrm>
            <a:off x="3506400" y="1141560"/>
            <a:ext cx="2118600" cy="457560"/>
          </a:xfrm>
          <a:prstGeom prst="rect">
            <a:avLst/>
          </a:prstGeom>
          <a:noFill/>
          <a:ln w="0">
            <a:noFill/>
          </a:ln>
        </p:spPr>
        <p:style>
          <a:lnRef idx="0"/>
          <a:fillRef idx="0"/>
          <a:effectRef idx="0"/>
          <a:fontRef idx="minor"/>
        </p:style>
        <p:txBody>
          <a:bodyPr wrap="none"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Transactions</a:t>
            </a:r>
            <a:endParaRPr b="0" lang="en-US" sz="2400" strike="noStrike" u="none">
              <a:solidFill>
                <a:srgbClr val="000000"/>
              </a:solidFill>
              <a:effectLst/>
              <a:uFillTx/>
              <a:latin typeface="Times New Roman"/>
            </a:endParaRPr>
          </a:p>
        </p:txBody>
      </p:sp>
      <p:grpSp>
        <p:nvGrpSpPr>
          <p:cNvPr id="332" name=""/>
          <p:cNvGrpSpPr/>
          <p:nvPr/>
        </p:nvGrpSpPr>
        <p:grpSpPr>
          <a:xfrm>
            <a:off x="2484360" y="5791320"/>
            <a:ext cx="2611440" cy="351000"/>
            <a:chOff x="2484360" y="5791320"/>
            <a:chExt cx="2611440" cy="351000"/>
          </a:xfrm>
        </p:grpSpPr>
        <p:sp>
          <p:nvSpPr>
            <p:cNvPr id="333" name=""/>
            <p:cNvSpPr/>
            <p:nvPr/>
          </p:nvSpPr>
          <p:spPr>
            <a:xfrm>
              <a:off x="2691000" y="5791320"/>
              <a:ext cx="2404800" cy="35100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700" strike="noStrike" u="none">
                  <a:solidFill>
                    <a:srgbClr val="000000"/>
                  </a:solidFill>
                  <a:effectLst/>
                  <a:uFillTx/>
                  <a:latin typeface="Verdana"/>
                </a:rPr>
                <a:t>Traditional Channels</a:t>
              </a:r>
              <a:endParaRPr b="0" lang="en-US" sz="1700" strike="noStrike" u="none">
                <a:solidFill>
                  <a:srgbClr val="000000"/>
                </a:solidFill>
                <a:effectLst/>
                <a:uFillTx/>
                <a:latin typeface="Times New Roman"/>
              </a:endParaRPr>
            </a:p>
          </p:txBody>
        </p:sp>
        <p:sp>
          <p:nvSpPr>
            <p:cNvPr id="334" name=""/>
            <p:cNvSpPr/>
            <p:nvPr/>
          </p:nvSpPr>
          <p:spPr>
            <a:xfrm>
              <a:off x="2484360" y="5876640"/>
              <a:ext cx="206280" cy="180720"/>
            </a:xfrm>
            <a:prstGeom prst="rect">
              <a:avLst/>
            </a:prstGeom>
            <a:solidFill>
              <a:srgbClr val="99ccff"/>
            </a:solidFill>
            <a:ln w="9360">
              <a:solidFill>
                <a:srgbClr val="000000"/>
              </a:solidFill>
              <a:miter/>
            </a:ln>
          </p:spPr>
          <p:style>
            <a:lnRef idx="0"/>
            <a:fillRef idx="0"/>
            <a:effectRef idx="0"/>
            <a:fontRef idx="minor"/>
          </p:style>
          <p:txBody>
            <a:bodyPr wrap="none" lIns="91080" rIns="91080" tIns="45360" bIns="45360" anchor="t">
              <a:spAutoFit/>
            </a:bodyPr>
            <a:p>
              <a:endParaRPr b="0" lang="en-US" sz="2400" strike="noStrike" u="none">
                <a:solidFill>
                  <a:srgbClr val="000000"/>
                </a:solidFill>
                <a:effectLst/>
                <a:uFillTx/>
                <a:latin typeface="Times New Roman"/>
              </a:endParaRPr>
            </a:p>
          </p:txBody>
        </p:sp>
      </p:grpSp>
      <p:grpSp>
        <p:nvGrpSpPr>
          <p:cNvPr id="335" name=""/>
          <p:cNvGrpSpPr/>
          <p:nvPr/>
        </p:nvGrpSpPr>
        <p:grpSpPr>
          <a:xfrm>
            <a:off x="5657760" y="5791320"/>
            <a:ext cx="2099880" cy="351000"/>
            <a:chOff x="5657760" y="5791320"/>
            <a:chExt cx="2099880" cy="351000"/>
          </a:xfrm>
        </p:grpSpPr>
        <p:sp>
          <p:nvSpPr>
            <p:cNvPr id="336" name=""/>
            <p:cNvSpPr/>
            <p:nvPr/>
          </p:nvSpPr>
          <p:spPr>
            <a:xfrm>
              <a:off x="5850720" y="5791320"/>
              <a:ext cx="1906920" cy="351000"/>
            </a:xfrm>
            <a:prstGeom prst="rect">
              <a:avLst/>
            </a:prstGeom>
            <a:noFill/>
            <a:ln w="0">
              <a:noFill/>
            </a:ln>
          </p:spPr>
          <p:style>
            <a:lnRef idx="0"/>
            <a:fillRef idx="0"/>
            <a:effectRef idx="0"/>
            <a:fontRef idx="minor"/>
          </p:style>
          <p:txBody>
            <a:bodyPr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700" strike="noStrike" u="none">
                  <a:solidFill>
                    <a:srgbClr val="000000"/>
                  </a:solidFill>
                  <a:effectLst/>
                  <a:uFillTx/>
                  <a:latin typeface="Verdana"/>
                </a:rPr>
                <a:t>EnronOnline</a:t>
              </a:r>
              <a:endParaRPr b="0" lang="en-US" sz="1700" strike="noStrike" u="none">
                <a:solidFill>
                  <a:srgbClr val="000000"/>
                </a:solidFill>
                <a:effectLst/>
                <a:uFillTx/>
                <a:latin typeface="Times New Roman"/>
              </a:endParaRPr>
            </a:p>
          </p:txBody>
        </p:sp>
        <p:sp>
          <p:nvSpPr>
            <p:cNvPr id="337" name=""/>
            <p:cNvSpPr/>
            <p:nvPr/>
          </p:nvSpPr>
          <p:spPr>
            <a:xfrm>
              <a:off x="5657760" y="5874840"/>
              <a:ext cx="206280" cy="181800"/>
            </a:xfrm>
            <a:prstGeom prst="rect">
              <a:avLst/>
            </a:prstGeom>
            <a:solidFill>
              <a:srgbClr val="000099"/>
            </a:solidFill>
            <a:ln w="9360">
              <a:solidFill>
                <a:srgbClr val="000000"/>
              </a:solidFill>
              <a:miter/>
            </a:ln>
          </p:spPr>
          <p:style>
            <a:lnRef idx="0"/>
            <a:fillRef idx="0"/>
            <a:effectRef idx="0"/>
            <a:fontRef idx="minor"/>
          </p:style>
          <p:txBody>
            <a:bodyPr lIns="91080" rIns="91080" tIns="45360" bIns="45360" anchor="t">
              <a:spAutoFit/>
            </a:bodyPr>
            <a:p>
              <a:endParaRPr b="0" lang="en-US" sz="2400" strike="noStrike" u="none">
                <a:solidFill>
                  <a:srgbClr val="000000"/>
                </a:solidFill>
                <a:effectLst/>
                <a:uFillTx/>
                <a:latin typeface="Times New Roman"/>
              </a:endParaRPr>
            </a:p>
          </p:txBody>
        </p:sp>
      </p:grpSp>
      <p:sp>
        <p:nvSpPr>
          <p:cNvPr id="338" name="PlaceHolder 1"/>
          <p:cNvSpPr>
            <a:spLocks noGrp="1"/>
          </p:cNvSpPr>
          <p:nvPr>
            <p:ph type="title"/>
          </p:nvPr>
        </p:nvSpPr>
        <p:spPr>
          <a:xfrm>
            <a:off x="495360" y="0"/>
            <a:ext cx="8229600" cy="990720"/>
          </a:xfrm>
          <a:prstGeom prst="rect">
            <a:avLst/>
          </a:prstGeom>
          <a:noFill/>
          <a:ln w="0">
            <a:noFill/>
          </a:ln>
        </p:spPr>
        <p:txBody>
          <a:bodyPr lIns="91440" rIns="91440" tIns="45720" bIns="4572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000" strike="noStrike" u="none">
                <a:solidFill>
                  <a:srgbClr val="000066"/>
                </a:solidFill>
                <a:effectLst/>
                <a:uFillTx/>
                <a:latin typeface="Verdana"/>
              </a:rPr>
              <a:t>EnronOnline vs. Traditional Channels</a:t>
            </a:r>
            <a:endParaRPr b="1" lang="en-US" sz="3000" strike="noStrike" u="none">
              <a:solidFill>
                <a:srgbClr val="000066"/>
              </a:solidFill>
              <a:effectLst/>
              <a:uFillTx/>
              <a:latin typeface="Verdana"/>
            </a:endParaRPr>
          </a:p>
        </p:txBody>
      </p:sp>
      <p:sp>
        <p:nvSpPr>
          <p:cNvPr id="3" name="PlaceHolder 2"/>
          <p:cNvSpPr>
            <a:spLocks noGrp="1"/>
          </p:cNvSpPr>
          <p:nvPr>
            <p:ph type="sldNum" idx="2"/>
          </p:nvPr>
        </p:nvSpPr>
        <p:spPr/>
        <p:txBody>
          <a:bodyPr/>
          <a:p>
            <a:fld id="{D6F4DDC5-9283-414B-99E8-355D7ABD7F9F}" type="slidenum">
              <a:t>32</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0" y="180720"/>
            <a:ext cx="9144000" cy="60948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EnronOnline Features</a:t>
            </a:r>
            <a:endParaRPr b="1" lang="en-US" sz="3000" strike="noStrike" u="none">
              <a:solidFill>
                <a:srgbClr val="000066"/>
              </a:solidFill>
              <a:effectLst/>
              <a:uFillTx/>
              <a:latin typeface="Verdana"/>
            </a:endParaRPr>
          </a:p>
        </p:txBody>
      </p:sp>
      <p:grpSp>
        <p:nvGrpSpPr>
          <p:cNvPr id="51" name=""/>
          <p:cNvGrpSpPr/>
          <p:nvPr/>
        </p:nvGrpSpPr>
        <p:grpSpPr>
          <a:xfrm>
            <a:off x="920880" y="3556080"/>
            <a:ext cx="7349760" cy="1287000"/>
            <a:chOff x="920880" y="3556080"/>
            <a:chExt cx="7349760" cy="1287000"/>
          </a:xfrm>
        </p:grpSpPr>
        <p:sp>
          <p:nvSpPr>
            <p:cNvPr id="52" name=""/>
            <p:cNvSpPr/>
            <p:nvPr/>
          </p:nvSpPr>
          <p:spPr>
            <a:xfrm>
              <a:off x="920880" y="3556080"/>
              <a:ext cx="7349760" cy="1287000"/>
            </a:xfrm>
            <a:prstGeom prst="rect">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53" name="" descr=""/>
            <p:cNvPicPr/>
            <p:nvPr/>
          </p:nvPicPr>
          <p:blipFill>
            <a:blip r:embed="rId1"/>
            <a:srcRect l="10420" t="16697" r="8345" b="16697"/>
            <a:stretch/>
          </p:blipFill>
          <p:spPr>
            <a:xfrm>
              <a:off x="1099800" y="3763440"/>
              <a:ext cx="1227240" cy="234000"/>
            </a:xfrm>
            <a:prstGeom prst="rect">
              <a:avLst/>
            </a:prstGeom>
            <a:noFill/>
            <a:ln w="0">
              <a:noFill/>
            </a:ln>
          </p:spPr>
        </p:pic>
        <p:pic>
          <p:nvPicPr>
            <p:cNvPr id="54" name="" descr=""/>
            <p:cNvPicPr/>
            <p:nvPr/>
          </p:nvPicPr>
          <p:blipFill>
            <a:blip r:embed="rId2"/>
            <a:stretch/>
          </p:blipFill>
          <p:spPr>
            <a:xfrm>
              <a:off x="2762280" y="3710520"/>
              <a:ext cx="1183320" cy="142200"/>
            </a:xfrm>
            <a:prstGeom prst="rect">
              <a:avLst/>
            </a:prstGeom>
            <a:noFill/>
            <a:ln w="0">
              <a:noFill/>
            </a:ln>
          </p:spPr>
        </p:pic>
        <p:pic>
          <p:nvPicPr>
            <p:cNvPr id="55" name="" descr=""/>
            <p:cNvPicPr/>
            <p:nvPr/>
          </p:nvPicPr>
          <p:blipFill>
            <a:blip r:embed="rId3"/>
            <a:stretch/>
          </p:blipFill>
          <p:spPr>
            <a:xfrm>
              <a:off x="1219680" y="4331160"/>
              <a:ext cx="1139400" cy="214200"/>
            </a:xfrm>
            <a:prstGeom prst="rect">
              <a:avLst/>
            </a:prstGeom>
            <a:noFill/>
            <a:ln w="0">
              <a:noFill/>
            </a:ln>
          </p:spPr>
        </p:pic>
        <p:pic>
          <p:nvPicPr>
            <p:cNvPr id="56" name="" descr=""/>
            <p:cNvPicPr/>
            <p:nvPr/>
          </p:nvPicPr>
          <p:blipFill>
            <a:blip r:embed="rId4"/>
            <a:srcRect l="0" t="0" r="0" b="5001"/>
            <a:stretch/>
          </p:blipFill>
          <p:spPr>
            <a:xfrm>
              <a:off x="2673360" y="3853080"/>
              <a:ext cx="1272600" cy="828000"/>
            </a:xfrm>
            <a:prstGeom prst="rect">
              <a:avLst/>
            </a:prstGeom>
            <a:noFill/>
            <a:ln w="0">
              <a:noFill/>
            </a:ln>
          </p:spPr>
        </p:pic>
        <p:pic>
          <p:nvPicPr>
            <p:cNvPr id="57" name="" descr=""/>
            <p:cNvPicPr/>
            <p:nvPr/>
          </p:nvPicPr>
          <p:blipFill>
            <a:blip r:embed="rId5"/>
            <a:stretch/>
          </p:blipFill>
          <p:spPr>
            <a:xfrm>
              <a:off x="4106520" y="3647160"/>
              <a:ext cx="2091240" cy="320040"/>
            </a:xfrm>
            <a:prstGeom prst="rect">
              <a:avLst/>
            </a:prstGeom>
            <a:noFill/>
            <a:ln w="0">
              <a:noFill/>
            </a:ln>
          </p:spPr>
        </p:pic>
        <p:graphicFrame>
          <p:nvGraphicFramePr>
            <p:cNvPr id="58" name=""/>
            <p:cNvGraphicFramePr/>
            <p:nvPr/>
          </p:nvGraphicFramePr>
          <p:xfrm>
            <a:off x="5002560" y="4229640"/>
            <a:ext cx="1056600" cy="314640"/>
          </p:xfrm>
          <a:graphic>
            <a:graphicData uri="http://schemas.openxmlformats.org/presentationml/2006/ole">
              <p:oleObj r:id="rId6" spid="">
                <p:embed/>
                <p:pic>
                  <p:nvPicPr>
                    <p:cNvPr id="59" name="" descr=""/>
                    <p:cNvPicPr/>
                    <p:nvPr/>
                  </p:nvPicPr>
                  <p:blipFill>
                    <a:blip r:embed="rId7"/>
                    <a:stretch/>
                  </p:blipFill>
                  <p:spPr>
                    <a:xfrm>
                      <a:off x="5002560" y="4229640"/>
                      <a:ext cx="1056600" cy="314640"/>
                    </a:xfrm>
                    <a:prstGeom prst="rect">
                      <a:avLst/>
                    </a:prstGeom>
                    <a:noFill/>
                    <a:ln w="0">
                      <a:noFill/>
                    </a:ln>
                  </p:spPr>
                </p:pic>
              </p:oleObj>
            </a:graphicData>
          </a:graphic>
        </p:graphicFrame>
        <p:graphicFrame>
          <p:nvGraphicFramePr>
            <p:cNvPr id="60" name=""/>
            <p:cNvGraphicFramePr/>
            <p:nvPr/>
          </p:nvGraphicFramePr>
          <p:xfrm>
            <a:off x="6645240" y="3710520"/>
            <a:ext cx="1036080" cy="370800"/>
          </p:xfrm>
          <a:graphic>
            <a:graphicData uri="http://schemas.openxmlformats.org/presentationml/2006/ole">
              <p:oleObj r:id="rId8" spid="">
                <p:embed/>
                <p:pic>
                  <p:nvPicPr>
                    <p:cNvPr id="61" name="" descr=""/>
                    <p:cNvPicPr/>
                    <p:nvPr/>
                  </p:nvPicPr>
                  <p:blipFill>
                    <a:blip r:embed="rId9"/>
                    <a:stretch/>
                  </p:blipFill>
                  <p:spPr>
                    <a:xfrm>
                      <a:off x="6645240" y="3710520"/>
                      <a:ext cx="1036080" cy="370800"/>
                    </a:xfrm>
                    <a:prstGeom prst="rect">
                      <a:avLst/>
                    </a:prstGeom>
                    <a:noFill/>
                    <a:ln w="0">
                      <a:noFill/>
                    </a:ln>
                  </p:spPr>
                </p:pic>
              </p:oleObj>
            </a:graphicData>
          </a:graphic>
        </p:graphicFrame>
        <p:graphicFrame>
          <p:nvGraphicFramePr>
            <p:cNvPr id="62" name=""/>
            <p:cNvGraphicFramePr/>
            <p:nvPr/>
          </p:nvGraphicFramePr>
          <p:xfrm>
            <a:off x="6358320" y="4164480"/>
            <a:ext cx="1610280" cy="476280"/>
          </p:xfrm>
          <a:graphic>
            <a:graphicData uri="http://schemas.openxmlformats.org/presentationml/2006/ole">
              <p:oleObj r:id="rId10" spid="">
                <p:embed/>
                <p:pic>
                  <p:nvPicPr>
                    <p:cNvPr id="63" name="" descr=""/>
                    <p:cNvPicPr/>
                    <p:nvPr/>
                  </p:nvPicPr>
                  <p:blipFill>
                    <a:blip r:embed="rId11"/>
                    <a:stretch/>
                  </p:blipFill>
                  <p:spPr>
                    <a:xfrm>
                      <a:off x="6358320" y="4164480"/>
                      <a:ext cx="1610280" cy="476280"/>
                    </a:xfrm>
                    <a:prstGeom prst="rect">
                      <a:avLst/>
                    </a:prstGeom>
                    <a:noFill/>
                    <a:ln w="0">
                      <a:noFill/>
                    </a:ln>
                  </p:spPr>
                </p:pic>
              </p:oleObj>
            </a:graphicData>
          </a:graphic>
        </p:graphicFrame>
        <p:graphicFrame>
          <p:nvGraphicFramePr>
            <p:cNvPr id="64" name=""/>
            <p:cNvGraphicFramePr/>
            <p:nvPr/>
          </p:nvGraphicFramePr>
          <p:xfrm>
            <a:off x="4264920" y="4101120"/>
            <a:ext cx="504720" cy="506160"/>
          </p:xfrm>
          <a:graphic>
            <a:graphicData uri="http://schemas.openxmlformats.org/presentationml/2006/ole">
              <p:oleObj r:id="rId12" spid="">
                <p:embed/>
                <p:pic>
                  <p:nvPicPr>
                    <p:cNvPr id="65" name="" descr=""/>
                    <p:cNvPicPr/>
                    <p:nvPr/>
                  </p:nvPicPr>
                  <p:blipFill>
                    <a:blip r:embed="rId13"/>
                    <a:stretch/>
                  </p:blipFill>
                  <p:spPr>
                    <a:xfrm>
                      <a:off x="4264920" y="4101120"/>
                      <a:ext cx="504720" cy="506160"/>
                    </a:xfrm>
                    <a:prstGeom prst="rect">
                      <a:avLst/>
                    </a:prstGeom>
                    <a:noFill/>
                    <a:ln w="0">
                      <a:noFill/>
                    </a:ln>
                  </p:spPr>
                </p:pic>
              </p:oleObj>
            </a:graphicData>
          </a:graphic>
        </p:graphicFrame>
      </p:grpSp>
      <p:sp>
        <p:nvSpPr>
          <p:cNvPr id="66" name=""/>
          <p:cNvSpPr/>
          <p:nvPr/>
        </p:nvSpPr>
        <p:spPr>
          <a:xfrm>
            <a:off x="-166680" y="4840200"/>
            <a:ext cx="8488440" cy="1322640"/>
          </a:xfrm>
          <a:prstGeom prst="rect">
            <a:avLst/>
          </a:prstGeom>
          <a:noFill/>
          <a:ln w="0">
            <a:noFill/>
          </a:ln>
        </p:spPr>
        <p:style>
          <a:lnRef idx="0"/>
          <a:fillRef idx="0"/>
          <a:effectRef idx="0"/>
          <a:fontRef idx="minor"/>
        </p:style>
        <p:txBody>
          <a:bodyPr lIns="90000" rIns="90000" tIns="46800" bIns="46800" anchor="t">
            <a:noAutofit/>
          </a:bodyPr>
          <a:p>
            <a:pPr marL="227160" indent="-227160">
              <a:spcAft>
                <a:spcPts val="4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67" name=""/>
          <p:cNvSpPr/>
          <p:nvPr/>
        </p:nvSpPr>
        <p:spPr>
          <a:xfrm>
            <a:off x="465120" y="1033560"/>
            <a:ext cx="7929720" cy="938160"/>
          </a:xfrm>
          <a:prstGeom prst="rect">
            <a:avLst/>
          </a:prstGeom>
          <a:noFill/>
          <a:ln w="0">
            <a:noFill/>
          </a:ln>
          <a:effectLst>
            <a:outerShdw dist="17819" dir="2700000" blurRad="0" rotWithShape="0">
              <a:srgbClr val="b2b2b2"/>
            </a:outerShdw>
          </a:effectLst>
        </p:spPr>
        <p:style>
          <a:lnRef idx="0"/>
          <a:fillRef idx="0"/>
          <a:effectRef idx="0"/>
          <a:fontRef idx="minor"/>
        </p:style>
        <p:txBody>
          <a:bodyPr lIns="90000" rIns="90000" tIns="46800" bIns="46800" anchor="t">
            <a:noAutofit/>
          </a:bodyPr>
          <a:p>
            <a:pPr>
              <a:lnSpc>
                <a:spcPct val="100000"/>
              </a:lnSpc>
              <a:spcAft>
                <a:spcPts val="499"/>
              </a:spcAft>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1" lang="en-US" sz="1600" strike="noStrike" u="none">
                <a:solidFill>
                  <a:srgbClr val="000000"/>
                </a:solidFill>
                <a:effectLst/>
                <a:uFillTx/>
                <a:latin typeface="Verdana"/>
              </a:rPr>
              <a:t>Valuable Transaction Functionality</a:t>
            </a:r>
            <a:endParaRPr b="0" lang="en-US" sz="1600" strike="noStrike" u="none">
              <a:solidFill>
                <a:srgbClr val="000000"/>
              </a:solidFill>
              <a:effectLst/>
              <a:uFillTx/>
              <a:latin typeface="Times New Roman"/>
            </a:endParaRPr>
          </a:p>
          <a:p>
            <a:pPr lvl="2" marL="571680" indent="-228600">
              <a:lnSpc>
                <a:spcPct val="100000"/>
              </a:lnSpc>
              <a:spcAft>
                <a:spcPts val="201"/>
              </a:spcAft>
              <a:buClr>
                <a:srgbClr val="00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1800 Products Available (bids and offers)</a:t>
            </a:r>
            <a:endParaRPr b="0" lang="en-US" sz="1600" strike="noStrike" u="none">
              <a:solidFill>
                <a:srgbClr val="000000"/>
              </a:solidFill>
              <a:effectLst/>
              <a:uFillTx/>
              <a:latin typeface="Times New Roman"/>
            </a:endParaRPr>
          </a:p>
          <a:p>
            <a:pPr lvl="2" marL="571680" indent="-228600">
              <a:lnSpc>
                <a:spcPct val="100000"/>
              </a:lnSpc>
              <a:spcAft>
                <a:spcPts val="201"/>
              </a:spcAft>
              <a:buClr>
                <a:srgbClr val="00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Instantaneous Pricing</a:t>
            </a:r>
            <a:endParaRPr b="0" lang="en-US" sz="1600" strike="noStrike" u="none">
              <a:solidFill>
                <a:srgbClr val="000000"/>
              </a:solidFill>
              <a:effectLst/>
              <a:uFillTx/>
              <a:latin typeface="Times New Roman"/>
            </a:endParaRPr>
          </a:p>
          <a:p>
            <a:pPr lvl="2" marL="571680" indent="-228600">
              <a:lnSpc>
                <a:spcPct val="100000"/>
              </a:lnSpc>
              <a:spcAft>
                <a:spcPts val="201"/>
              </a:spcAft>
              <a:buClr>
                <a:srgbClr val="00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Options</a:t>
            </a:r>
            <a:endParaRPr b="0" lang="en-US" sz="1600" strike="noStrike" u="none">
              <a:solidFill>
                <a:srgbClr val="000000"/>
              </a:solidFill>
              <a:effectLst/>
              <a:uFillTx/>
              <a:latin typeface="Times New Roman"/>
            </a:endParaRPr>
          </a:p>
          <a:p>
            <a:pPr lvl="2" marL="571680" indent="-228600">
              <a:lnSpc>
                <a:spcPct val="100000"/>
              </a:lnSpc>
              <a:spcAft>
                <a:spcPts val="201"/>
              </a:spcAft>
              <a:buClr>
                <a:srgbClr val="00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Limit Orders</a:t>
            </a:r>
            <a:endParaRPr b="0" lang="en-US" sz="1600" strike="noStrike" u="none">
              <a:solidFill>
                <a:srgbClr val="000000"/>
              </a:solidFill>
              <a:effectLst/>
              <a:uFillTx/>
              <a:latin typeface="Times New Roman"/>
            </a:endParaRPr>
          </a:p>
          <a:p>
            <a:pPr lvl="2" marL="571680" indent="-228600">
              <a:lnSpc>
                <a:spcPct val="100000"/>
              </a:lnSpc>
              <a:spcAft>
                <a:spcPts val="201"/>
              </a:spcAft>
              <a:buClr>
                <a:srgbClr val="00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Spreads</a:t>
            </a:r>
            <a:endParaRPr b="0" lang="en-US" sz="1600" strike="noStrike" u="none">
              <a:solidFill>
                <a:srgbClr val="000000"/>
              </a:solidFill>
              <a:effectLst/>
              <a:uFillTx/>
              <a:latin typeface="Times New Roman"/>
            </a:endParaRPr>
          </a:p>
          <a:p>
            <a:pPr lvl="2" marL="571680" indent="-228600">
              <a:lnSpc>
                <a:spcPct val="100000"/>
              </a:lnSpc>
              <a:spcAft>
                <a:spcPts val="201"/>
              </a:spcAft>
              <a:buClr>
                <a:srgbClr val="00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Verdana"/>
              </a:rPr>
              <a:t>24 x 7, 365 days a year</a:t>
            </a:r>
            <a:endParaRPr b="0" lang="en-US" sz="1600" strike="noStrike" u="none">
              <a:solidFill>
                <a:srgbClr val="000000"/>
              </a:solidFill>
              <a:effectLst/>
              <a:uFillTx/>
              <a:latin typeface="Times New Roman"/>
            </a:endParaRPr>
          </a:p>
          <a:p>
            <a:pPr lvl="2" marL="571680" indent="-228600">
              <a:lnSpc>
                <a:spcPct val="100000"/>
              </a:lnSpc>
              <a:spcAft>
                <a:spcPts val="201"/>
              </a:spcAft>
              <a:buClr>
                <a:srgbClr val="00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100000"/>
              </a:lnSpc>
              <a:spcAft>
                <a:spcPts val="201"/>
              </a:spcAft>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1" lang="en-US" sz="1600" strike="noStrike" u="none">
                <a:solidFill>
                  <a:srgbClr val="000000"/>
                </a:solidFill>
                <a:effectLst/>
                <a:uFillTx/>
                <a:latin typeface="Verdana"/>
              </a:rPr>
              <a:t>Attractive Features</a:t>
            </a:r>
            <a:endParaRPr b="0" lang="en-US" sz="1600" strike="noStrike" u="none">
              <a:solidFill>
                <a:srgbClr val="000000"/>
              </a:solidFill>
              <a:effectLst/>
              <a:uFillTx/>
              <a:latin typeface="Times New Roman"/>
            </a:endParaRPr>
          </a:p>
          <a:p>
            <a:pPr>
              <a:lnSpc>
                <a:spcPct val="100000"/>
              </a:lnSpc>
              <a:spcAft>
                <a:spcPts val="201"/>
              </a:spcAft>
              <a:buClr>
                <a:srgbClr val="00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100000"/>
              </a:lnSpc>
              <a:spcAft>
                <a:spcPts val="499"/>
              </a:spcAft>
              <a:buClr>
                <a:srgbClr val="00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100000"/>
              </a:lnSpc>
              <a:spcAft>
                <a:spcPts val="499"/>
              </a:spcAft>
              <a:buClr>
                <a:srgbClr val="00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100000"/>
              </a:lnSpc>
              <a:spcAft>
                <a:spcPts val="499"/>
              </a:spcAft>
              <a:buClr>
                <a:srgbClr val="00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100000"/>
              </a:lnSpc>
              <a:spcAft>
                <a:spcPts val="499"/>
              </a:spcAft>
              <a:buClr>
                <a:srgbClr val="00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lnSpc>
                <a:spcPct val="100000"/>
              </a:lnSpc>
              <a:spcAft>
                <a:spcPts val="499"/>
              </a:spcAft>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Verdana"/>
              </a:rPr>
              <a:t> </a:t>
            </a:r>
            <a:r>
              <a:rPr b="1" lang="en-US" sz="1600" strike="noStrike" u="none">
                <a:solidFill>
                  <a:srgbClr val="000000"/>
                </a:solidFill>
                <a:effectLst/>
                <a:uFillTx/>
                <a:latin typeface="Verdana"/>
              </a:rPr>
              <a:t>Specialized Access and Content</a:t>
            </a:r>
            <a:endParaRPr b="0" lang="en-US" sz="1600" strike="noStrike" u="none">
              <a:solidFill>
                <a:srgbClr val="000000"/>
              </a:solidFill>
              <a:effectLst/>
              <a:uFillTx/>
              <a:latin typeface="Times New Roman"/>
            </a:endParaRPr>
          </a:p>
          <a:p>
            <a:pPr lvl="2" marL="571680" indent="-228600">
              <a:lnSpc>
                <a:spcPct val="100000"/>
              </a:lnSpc>
              <a:spcAft>
                <a:spcPts val="176"/>
              </a:spcAft>
              <a:buClr>
                <a:srgbClr val="00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Customers Choose From 40 Different Entry Methods </a:t>
            </a:r>
            <a:br>
              <a:rPr sz="1400"/>
            </a:br>
            <a:r>
              <a:rPr b="1" lang="en-US" sz="1400" strike="noStrike" u="none">
                <a:solidFill>
                  <a:srgbClr val="000000"/>
                </a:solidFill>
                <a:effectLst/>
                <a:uFillTx/>
                <a:latin typeface="Verdana"/>
              </a:rPr>
              <a:t>(eg. </a:t>
            </a:r>
            <a:r>
              <a:rPr b="1" lang="en-US" sz="1400" strike="noStrike" u="sng">
                <a:solidFill>
                  <a:srgbClr val="000000"/>
                </a:solidFill>
                <a:effectLst/>
                <a:uFillTx/>
                <a:latin typeface="Verdana"/>
              </a:rPr>
              <a:t>www. Weather-Risk.com</a:t>
            </a:r>
            <a:r>
              <a:rPr b="1" lang="en-US" sz="1400" strike="noStrike" u="none">
                <a:solidFill>
                  <a:srgbClr val="000000"/>
                </a:solidFill>
                <a:effectLst/>
                <a:uFillTx/>
                <a:latin typeface="Verdana"/>
              </a:rPr>
              <a:t>, </a:t>
            </a:r>
            <a:r>
              <a:rPr b="0" lang="en-US" sz="1400" strike="noStrike" u="sng">
                <a:solidFill>
                  <a:srgbClr val="ccccff"/>
                </a:solidFill>
                <a:effectLst/>
                <a:uFillTx/>
                <a:latin typeface="Verdana"/>
                <a:hlinkClick r:id="rId14"/>
              </a:rPr>
              <a:t>www.EnronSteel.com</a:t>
            </a:r>
            <a:r>
              <a:rPr b="1" lang="en-US" sz="1400" strike="noStrike" u="none">
                <a:solidFill>
                  <a:srgbClr val="000000"/>
                </a:solidFill>
                <a:effectLst/>
                <a:uFillTx/>
                <a:latin typeface="Verdana"/>
              </a:rPr>
              <a:t>)</a:t>
            </a:r>
            <a:endParaRPr b="0" lang="en-US" sz="1400" strike="noStrike" u="none">
              <a:solidFill>
                <a:srgbClr val="000000"/>
              </a:solidFill>
              <a:effectLst/>
              <a:uFillTx/>
              <a:latin typeface="Times New Roman"/>
            </a:endParaRPr>
          </a:p>
          <a:p>
            <a:pPr lvl="2" marL="571680" indent="-228600">
              <a:lnSpc>
                <a:spcPct val="100000"/>
              </a:lnSpc>
              <a:spcAft>
                <a:spcPts val="176"/>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lvl="2" marL="571680" indent="-228600">
              <a:lnSpc>
                <a:spcPct val="100000"/>
              </a:lnSpc>
              <a:spcAft>
                <a:spcPts val="176"/>
              </a:spcAft>
              <a:buClr>
                <a:srgbClr val="00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Dynamically Updated Information Direct from Enron’s Marketers</a:t>
            </a:r>
            <a:endParaRPr b="0" lang="en-US" sz="1400" strike="noStrike" u="none">
              <a:solidFill>
                <a:srgbClr val="000000"/>
              </a:solidFill>
              <a:effectLst/>
              <a:uFillTx/>
              <a:latin typeface="Times New Roman"/>
            </a:endParaRPr>
          </a:p>
          <a:p>
            <a:pPr>
              <a:lnSpc>
                <a:spcPct val="100000"/>
              </a:lnSpc>
              <a:spcAft>
                <a:spcPts val="176"/>
              </a:spcAft>
              <a:buClr>
                <a:srgbClr val="00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pic>
        <p:nvPicPr>
          <p:cNvPr id="68" name="normalsubmissionbox" descr=""/>
          <p:cNvPicPr/>
          <p:nvPr/>
        </p:nvPicPr>
        <p:blipFill>
          <a:blip r:embed="rId15"/>
          <a:stretch/>
        </p:blipFill>
        <p:spPr>
          <a:xfrm>
            <a:off x="6059520" y="1166760"/>
            <a:ext cx="2879640" cy="2092320"/>
          </a:xfrm>
          <a:prstGeom prst="rect">
            <a:avLst/>
          </a:prstGeom>
          <a:noFill/>
          <a:ln w="0">
            <a:noFill/>
          </a:ln>
        </p:spPr>
      </p:pic>
      <p:sp>
        <p:nvSpPr>
          <p:cNvPr id="3" name="PlaceHolder 2"/>
          <p:cNvSpPr>
            <a:spLocks noGrp="1"/>
          </p:cNvSpPr>
          <p:nvPr>
            <p:ph type="sldNum" idx="2"/>
          </p:nvPr>
        </p:nvSpPr>
        <p:spPr/>
        <p:txBody>
          <a:bodyPr/>
          <a:p>
            <a:fld id="{5DCC2C9D-E3A3-4198-9C22-BFD271137829}" type="slidenum">
              <a:t>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 name="PlaceHolder 1"/>
          <p:cNvSpPr>
            <a:spLocks noGrp="1"/>
          </p:cNvSpPr>
          <p:nvPr>
            <p:ph type="title"/>
          </p:nvPr>
        </p:nvSpPr>
        <p:spPr>
          <a:xfrm>
            <a:off x="0" y="0"/>
            <a:ext cx="9144000" cy="99072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Benefits of EnronOnline</a:t>
            </a:r>
            <a:endParaRPr b="1" lang="en-US" sz="3000" strike="noStrike" u="none">
              <a:solidFill>
                <a:srgbClr val="000066"/>
              </a:solidFill>
              <a:effectLst/>
              <a:uFillTx/>
              <a:latin typeface="Verdana"/>
            </a:endParaRPr>
          </a:p>
        </p:txBody>
      </p:sp>
      <p:sp>
        <p:nvSpPr>
          <p:cNvPr id="70" name="PlaceHolder 2"/>
          <p:cNvSpPr>
            <a:spLocks noGrp="1"/>
          </p:cNvSpPr>
          <p:nvPr>
            <p:ph/>
          </p:nvPr>
        </p:nvSpPr>
        <p:spPr>
          <a:xfrm>
            <a:off x="914040" y="1371240"/>
            <a:ext cx="7543800" cy="4724280"/>
          </a:xfrm>
          <a:prstGeom prst="rect">
            <a:avLst/>
          </a:prstGeom>
          <a:noFill/>
          <a:ln w="0">
            <a:noFill/>
          </a:ln>
        </p:spPr>
        <p:txBody>
          <a:bodyPr lIns="91440" rIns="91440" tIns="45720" bIns="45720" anchor="t">
            <a:normAutofit/>
          </a:bodyPr>
          <a:p>
            <a:pPr marL="343080" indent="-34308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Free of Charge</a:t>
            </a:r>
            <a:endParaRPr b="0" lang="en-US" sz="2400" strike="noStrike" u="none">
              <a:solidFill>
                <a:srgbClr val="000000"/>
              </a:solidFill>
              <a:effectLst/>
              <a:uFillTx/>
              <a:latin typeface="Verdana"/>
            </a:endParaRPr>
          </a:p>
          <a:p>
            <a:pPr marL="343080" indent="-34308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Enron’s Best Prices</a:t>
            </a:r>
            <a:endParaRPr b="0" lang="en-US" sz="2400" strike="noStrike" u="none">
              <a:solidFill>
                <a:srgbClr val="000000"/>
              </a:solidFill>
              <a:effectLst/>
              <a:uFillTx/>
              <a:latin typeface="Verdana"/>
            </a:endParaRPr>
          </a:p>
          <a:p>
            <a:pPr marL="343080" indent="-34308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Real-Time Pricing Information</a:t>
            </a:r>
            <a:endParaRPr b="0" lang="en-US" sz="2400" strike="noStrike" u="none">
              <a:solidFill>
                <a:srgbClr val="000000"/>
              </a:solidFill>
              <a:effectLst/>
              <a:uFillTx/>
              <a:latin typeface="Verdana"/>
            </a:endParaRPr>
          </a:p>
          <a:p>
            <a:pPr marL="343080" indent="-34308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Faster than Traditional Channels</a:t>
            </a:r>
            <a:endParaRPr b="0" lang="en-US" sz="2400" strike="noStrike" u="none">
              <a:solidFill>
                <a:srgbClr val="000000"/>
              </a:solidFill>
              <a:effectLst/>
              <a:uFillTx/>
              <a:latin typeface="Verdana"/>
            </a:endParaRPr>
          </a:p>
          <a:p>
            <a:pPr marL="343080" indent="-34308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Access to Complementary Markets </a:t>
            </a:r>
            <a:br>
              <a:rPr sz="2400"/>
            </a:br>
            <a:r>
              <a:rPr b="0" lang="en-US" sz="2400" strike="noStrike" u="none">
                <a:solidFill>
                  <a:srgbClr val="000000"/>
                </a:solidFill>
                <a:effectLst/>
                <a:uFillTx/>
                <a:latin typeface="Verdana"/>
              </a:rPr>
              <a:t>and Product Information</a:t>
            </a:r>
            <a:endParaRPr b="0" lang="en-US" sz="2400" strike="noStrike" u="none">
              <a:solidFill>
                <a:srgbClr val="000000"/>
              </a:solidFill>
              <a:effectLst/>
              <a:uFillTx/>
              <a:latin typeface="Verdana"/>
            </a:endParaRPr>
          </a:p>
          <a:p>
            <a:pPr marL="343080" indent="-34308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Simple Access via the Internet</a:t>
            </a:r>
            <a:endParaRPr b="0" lang="en-US" sz="2400" strike="noStrike" u="none">
              <a:solidFill>
                <a:srgbClr val="000000"/>
              </a:solidFill>
              <a:effectLst/>
              <a:uFillTx/>
              <a:latin typeface="Verdana"/>
            </a:endParaRPr>
          </a:p>
          <a:p>
            <a:pPr marL="343080" indent="-343080">
              <a:spcBef>
                <a:spcPts val="1500"/>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Verdana"/>
              </a:rPr>
              <a:t>Easy to Use</a:t>
            </a:r>
            <a:endParaRPr b="0" lang="en-US" sz="2400" strike="noStrike" u="none">
              <a:solidFill>
                <a:srgbClr val="000000"/>
              </a:solidFill>
              <a:effectLst/>
              <a:uFillTx/>
              <a:latin typeface="Verdana"/>
            </a:endParaRPr>
          </a:p>
        </p:txBody>
      </p:sp>
      <p:sp>
        <p:nvSpPr>
          <p:cNvPr id="4" name="PlaceHolder 3"/>
          <p:cNvSpPr>
            <a:spLocks noGrp="1"/>
          </p:cNvSpPr>
          <p:nvPr>
            <p:ph type="sldNum" idx="2"/>
          </p:nvPr>
        </p:nvSpPr>
        <p:spPr/>
        <p:txBody>
          <a:bodyPr/>
          <a:p>
            <a:fld id="{CE6E38D4-AE46-42E3-9749-FC672731D360}"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1" name="PlaceHolder 1"/>
          <p:cNvSpPr>
            <a:spLocks noGrp="1"/>
          </p:cNvSpPr>
          <p:nvPr>
            <p:ph type="title"/>
          </p:nvPr>
        </p:nvSpPr>
        <p:spPr>
          <a:xfrm>
            <a:off x="0" y="190440"/>
            <a:ext cx="9144000" cy="60984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Markets Available on EnronOnline</a:t>
            </a:r>
            <a:endParaRPr b="1" lang="en-US" sz="3000" strike="noStrike" u="none">
              <a:solidFill>
                <a:srgbClr val="000066"/>
              </a:solidFill>
              <a:effectLst/>
              <a:uFillTx/>
              <a:latin typeface="Verdana"/>
            </a:endParaRPr>
          </a:p>
        </p:txBody>
      </p:sp>
      <p:sp>
        <p:nvSpPr>
          <p:cNvPr id="72" name="PlaceHolder 2"/>
          <p:cNvSpPr>
            <a:spLocks noGrp="1"/>
          </p:cNvSpPr>
          <p:nvPr>
            <p:ph/>
          </p:nvPr>
        </p:nvSpPr>
        <p:spPr>
          <a:xfrm>
            <a:off x="657000" y="1469520"/>
            <a:ext cx="2973240" cy="3581640"/>
          </a:xfrm>
          <a:prstGeom prst="rect">
            <a:avLst/>
          </a:prstGeom>
          <a:noFill/>
          <a:ln w="0">
            <a:noFill/>
          </a:ln>
        </p:spPr>
        <p:txBody>
          <a:bodyPr lIns="91440" rIns="91440" tIns="45720" bIns="45720" anchor="t">
            <a:normAutofit fontScale="92500" lnSpcReduction="19999"/>
          </a:bodyPr>
          <a:p>
            <a:pPr marL="249120" indent="-249120">
              <a:lnSpc>
                <a:spcPct val="110000"/>
              </a:lnSpc>
              <a:spcBef>
                <a:spcPts val="876"/>
              </a:spcBef>
              <a:spcAft>
                <a:spcPts val="700"/>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700" strike="noStrike" u="none">
                <a:solidFill>
                  <a:srgbClr val="000000"/>
                </a:solidFill>
                <a:effectLst/>
                <a:uFillTx/>
                <a:latin typeface="Verdana"/>
              </a:rPr>
              <a:t>Commodity Types</a:t>
            </a:r>
            <a:r>
              <a:rPr b="0" lang="en-US" sz="1400" strike="noStrike" u="none">
                <a:solidFill>
                  <a:srgbClr val="000000"/>
                </a:solidFill>
                <a:effectLst/>
                <a:uFillTx/>
                <a:latin typeface="Verdana"/>
              </a:rPr>
              <a:t> </a:t>
            </a:r>
            <a:endParaRPr b="0" lang="en-US" sz="1400" strike="noStrike" u="none">
              <a:solidFill>
                <a:srgbClr val="000000"/>
              </a:solidFill>
              <a:effectLst/>
              <a:uFillTx/>
              <a:latin typeface="Verdana"/>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Argentine Natural Gas</a:t>
            </a:r>
            <a:endParaRPr b="0" lang="en-US" sz="1400" strike="noStrike" u="none">
              <a:solidFill>
                <a:srgbClr val="000000"/>
              </a:solidFill>
              <a:effectLst/>
              <a:uFillTx/>
              <a:latin typeface="Verdana"/>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Asian Crude &amp; Products</a:t>
            </a:r>
            <a:endParaRPr b="0" lang="en-US" sz="1400" strike="noStrike" u="none">
              <a:solidFill>
                <a:srgbClr val="000000"/>
              </a:solidFill>
              <a:effectLst/>
              <a:uFillTx/>
              <a:latin typeface="Verdana"/>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Asian Metals</a:t>
            </a:r>
            <a:endParaRPr b="0" lang="en-US" sz="1400" strike="noStrike" u="none">
              <a:solidFill>
                <a:srgbClr val="000000"/>
              </a:solidFill>
              <a:effectLst/>
              <a:uFillTx/>
              <a:latin typeface="Verdana"/>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Australian &amp; Japanese </a:t>
            </a:r>
            <a:br>
              <a:rPr sz="1400"/>
            </a:br>
            <a:r>
              <a:rPr b="1" lang="en-US" sz="1400" strike="noStrike" u="none">
                <a:solidFill>
                  <a:srgbClr val="000000"/>
                </a:solidFill>
                <a:effectLst/>
                <a:uFillTx/>
                <a:latin typeface="Verdana"/>
              </a:rPr>
              <a:t>Weather</a:t>
            </a:r>
            <a:endParaRPr b="0" lang="en-US" sz="1400" strike="noStrike" u="none">
              <a:solidFill>
                <a:srgbClr val="000000"/>
              </a:solidFill>
              <a:effectLst/>
              <a:uFillTx/>
              <a:latin typeface="Verdana"/>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Australian Power</a:t>
            </a:r>
            <a:endParaRPr b="0" lang="en-US" sz="1400" strike="noStrike" u="none">
              <a:solidFill>
                <a:srgbClr val="000000"/>
              </a:solidFill>
              <a:effectLst/>
              <a:uFillTx/>
              <a:latin typeface="Verdana"/>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Austrian Power</a:t>
            </a:r>
            <a:endParaRPr b="0" lang="en-US" sz="1400" strike="noStrike" u="none">
              <a:solidFill>
                <a:srgbClr val="000000"/>
              </a:solidFill>
              <a:effectLst/>
              <a:uFillTx/>
              <a:latin typeface="Verdana"/>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Bandwidth</a:t>
            </a:r>
            <a:endParaRPr b="0" lang="en-US" sz="1400" strike="noStrike" u="none">
              <a:solidFill>
                <a:srgbClr val="000000"/>
              </a:solidFill>
              <a:effectLst/>
              <a:uFillTx/>
              <a:latin typeface="Verdana"/>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Belgian Natural Gas</a:t>
            </a:r>
            <a:endParaRPr b="0" lang="en-US" sz="1400" strike="noStrike" u="none">
              <a:solidFill>
                <a:srgbClr val="000000"/>
              </a:solidFill>
              <a:effectLst/>
              <a:uFillTx/>
              <a:latin typeface="Verdana"/>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Canadian Natural Gas</a:t>
            </a:r>
            <a:endParaRPr b="0" lang="en-US" sz="1400" strike="noStrike" u="none">
              <a:solidFill>
                <a:srgbClr val="000000"/>
              </a:solidFill>
              <a:effectLst/>
              <a:uFillTx/>
              <a:latin typeface="Verdana"/>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Canadian Power</a:t>
            </a:r>
            <a:endParaRPr b="0" lang="en-US" sz="1400" strike="noStrike" u="none">
              <a:solidFill>
                <a:srgbClr val="000000"/>
              </a:solidFill>
              <a:effectLst/>
              <a:uFillTx/>
              <a:latin typeface="Verdana"/>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Credit Derivatives</a:t>
            </a:r>
            <a:endParaRPr b="0" lang="en-US" sz="1400" strike="noStrike" u="none">
              <a:solidFill>
                <a:srgbClr val="000000"/>
              </a:solidFill>
              <a:effectLst/>
              <a:uFillTx/>
              <a:latin typeface="Verdana"/>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Dutch Power</a:t>
            </a:r>
            <a:endParaRPr b="0" lang="en-US" sz="1400" strike="noStrike" u="none">
              <a:solidFill>
                <a:srgbClr val="000000"/>
              </a:solidFill>
              <a:effectLst/>
              <a:uFillTx/>
              <a:latin typeface="Verdana"/>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Dutch Aluminium</a:t>
            </a:r>
            <a:endParaRPr b="0" lang="en-US" sz="1400" strike="noStrike" u="none">
              <a:solidFill>
                <a:srgbClr val="000000"/>
              </a:solidFill>
              <a:effectLst/>
              <a:uFillTx/>
              <a:latin typeface="Verdana"/>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Emissions</a:t>
            </a:r>
            <a:endParaRPr b="0" lang="en-US" sz="1400" strike="noStrike" u="none">
              <a:solidFill>
                <a:srgbClr val="000000"/>
              </a:solidFill>
              <a:effectLst/>
              <a:uFillTx/>
              <a:latin typeface="Verdana"/>
            </a:endParaRPr>
          </a:p>
          <a:p>
            <a:pPr marL="249120" indent="0">
              <a:lnSpc>
                <a:spcPct val="11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Verdana"/>
            </a:endParaRPr>
          </a:p>
        </p:txBody>
      </p:sp>
      <p:sp>
        <p:nvSpPr>
          <p:cNvPr id="73" name="PlaceHolder 3"/>
          <p:cNvSpPr>
            <a:spLocks noGrp="1"/>
          </p:cNvSpPr>
          <p:nvPr>
            <p:ph/>
          </p:nvPr>
        </p:nvSpPr>
        <p:spPr>
          <a:xfrm>
            <a:off x="6127560" y="1550880"/>
            <a:ext cx="2727000" cy="3733920"/>
          </a:xfrm>
          <a:prstGeom prst="rect">
            <a:avLst/>
          </a:prstGeom>
          <a:noFill/>
          <a:ln w="0">
            <a:noFill/>
          </a:ln>
        </p:spPr>
        <p:txBody>
          <a:bodyPr lIns="91440" rIns="91440" tIns="45720" bIns="45720" anchor="t">
            <a:normAutofit fontScale="92500" lnSpcReduction="9999"/>
          </a:bodyPr>
          <a:p>
            <a:pPr marL="237960" indent="0">
              <a:lnSpc>
                <a:spcPct val="110000"/>
              </a:lnSpc>
              <a:spcBef>
                <a:spcPts val="751"/>
              </a:spcBef>
              <a:spcAft>
                <a:spcPts val="601"/>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Verdana"/>
            </a:endParaRPr>
          </a:p>
          <a:p>
            <a:pPr marL="237960" indent="-23796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Swiss Power</a:t>
            </a:r>
            <a:endParaRPr b="0" lang="en-US" sz="1400" strike="noStrike" u="none">
              <a:solidFill>
                <a:srgbClr val="000000"/>
              </a:solidFill>
              <a:effectLst/>
              <a:uFillTx/>
              <a:latin typeface="Verdana"/>
            </a:endParaRPr>
          </a:p>
          <a:p>
            <a:pPr marL="237960" indent="-23796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UK Metals</a:t>
            </a:r>
            <a:endParaRPr b="0" lang="en-US" sz="1400" strike="noStrike" u="none">
              <a:solidFill>
                <a:srgbClr val="000000"/>
              </a:solidFill>
              <a:effectLst/>
              <a:uFillTx/>
              <a:latin typeface="Verdana"/>
            </a:endParaRPr>
          </a:p>
          <a:p>
            <a:pPr marL="237960" indent="-23796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UK Metal Spreads</a:t>
            </a:r>
            <a:endParaRPr b="0" lang="en-US" sz="1400" strike="noStrike" u="none">
              <a:solidFill>
                <a:srgbClr val="000000"/>
              </a:solidFill>
              <a:effectLst/>
              <a:uFillTx/>
              <a:latin typeface="Verdana"/>
            </a:endParaRPr>
          </a:p>
          <a:p>
            <a:pPr marL="237960" indent="-23796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UK Natural Gas</a:t>
            </a:r>
            <a:endParaRPr b="0" lang="en-US" sz="1400" strike="noStrike" u="none">
              <a:solidFill>
                <a:srgbClr val="000000"/>
              </a:solidFill>
              <a:effectLst/>
              <a:uFillTx/>
              <a:latin typeface="Verdana"/>
            </a:endParaRPr>
          </a:p>
          <a:p>
            <a:pPr marL="237960" indent="-23796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UK Power</a:t>
            </a:r>
            <a:endParaRPr b="0" lang="en-US" sz="1400" strike="noStrike" u="none">
              <a:solidFill>
                <a:srgbClr val="000000"/>
              </a:solidFill>
              <a:effectLst/>
              <a:uFillTx/>
              <a:latin typeface="Verdana"/>
            </a:endParaRPr>
          </a:p>
          <a:p>
            <a:pPr marL="237960" indent="-23796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US Gas Pipeline Capacity</a:t>
            </a:r>
            <a:endParaRPr b="0" lang="en-US" sz="1400" strike="noStrike" u="none">
              <a:solidFill>
                <a:srgbClr val="000000"/>
              </a:solidFill>
              <a:effectLst/>
              <a:uFillTx/>
              <a:latin typeface="Verdana"/>
            </a:endParaRPr>
          </a:p>
          <a:p>
            <a:pPr marL="237960" indent="-23796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US Gas Spreads</a:t>
            </a:r>
            <a:endParaRPr b="0" lang="en-US" sz="1400" strike="noStrike" u="none">
              <a:solidFill>
                <a:srgbClr val="000000"/>
              </a:solidFill>
              <a:effectLst/>
              <a:uFillTx/>
              <a:latin typeface="Verdana"/>
            </a:endParaRPr>
          </a:p>
          <a:p>
            <a:pPr marL="237960" indent="-23796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US Lumber</a:t>
            </a:r>
            <a:endParaRPr b="0" lang="en-US" sz="1400" strike="noStrike" u="none">
              <a:solidFill>
                <a:srgbClr val="000000"/>
              </a:solidFill>
              <a:effectLst/>
              <a:uFillTx/>
              <a:latin typeface="Verdana"/>
            </a:endParaRPr>
          </a:p>
          <a:p>
            <a:pPr marL="237960" indent="-23796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US Metals</a:t>
            </a:r>
            <a:endParaRPr b="0" lang="en-US" sz="1400" strike="noStrike" u="none">
              <a:solidFill>
                <a:srgbClr val="000000"/>
              </a:solidFill>
              <a:effectLst/>
              <a:uFillTx/>
              <a:latin typeface="Verdana"/>
            </a:endParaRPr>
          </a:p>
          <a:p>
            <a:pPr marL="237960" indent="-23796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US Natural Gas</a:t>
            </a:r>
            <a:endParaRPr b="0" lang="en-US" sz="1400" strike="noStrike" u="none">
              <a:solidFill>
                <a:srgbClr val="000000"/>
              </a:solidFill>
              <a:effectLst/>
              <a:uFillTx/>
              <a:latin typeface="Verdana"/>
            </a:endParaRPr>
          </a:p>
          <a:p>
            <a:pPr marL="237960" indent="-23796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US Power</a:t>
            </a:r>
            <a:endParaRPr b="0" lang="en-US" sz="1400" strike="noStrike" u="none">
              <a:solidFill>
                <a:srgbClr val="000000"/>
              </a:solidFill>
              <a:effectLst/>
              <a:uFillTx/>
              <a:latin typeface="Verdana"/>
            </a:endParaRPr>
          </a:p>
          <a:p>
            <a:pPr marL="237960" indent="-23796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US Steel</a:t>
            </a:r>
            <a:endParaRPr b="0" lang="en-US" sz="1400" strike="noStrike" u="none">
              <a:solidFill>
                <a:srgbClr val="000000"/>
              </a:solidFill>
              <a:effectLst/>
              <a:uFillTx/>
              <a:latin typeface="Verdana"/>
            </a:endParaRPr>
          </a:p>
          <a:p>
            <a:pPr marL="237960" indent="-23796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US Weather</a:t>
            </a:r>
            <a:endParaRPr b="0" lang="en-US" sz="1400" strike="noStrike" u="none">
              <a:solidFill>
                <a:srgbClr val="000000"/>
              </a:solidFill>
              <a:effectLst/>
              <a:uFillTx/>
              <a:latin typeface="Verdana"/>
            </a:endParaRPr>
          </a:p>
        </p:txBody>
      </p:sp>
      <p:sp>
        <p:nvSpPr>
          <p:cNvPr id="74" name=""/>
          <p:cNvSpPr/>
          <p:nvPr/>
        </p:nvSpPr>
        <p:spPr>
          <a:xfrm>
            <a:off x="571680" y="1812960"/>
            <a:ext cx="769608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5" name=""/>
          <p:cNvSpPr/>
          <p:nvPr/>
        </p:nvSpPr>
        <p:spPr>
          <a:xfrm>
            <a:off x="3498840" y="1541520"/>
            <a:ext cx="2973240" cy="3581280"/>
          </a:xfrm>
          <a:prstGeom prst="rect">
            <a:avLst/>
          </a:prstGeom>
          <a:noFill/>
          <a:ln w="0">
            <a:noFill/>
          </a:ln>
        </p:spPr>
        <p:style>
          <a:lnRef idx="0"/>
          <a:fillRef idx="0"/>
          <a:effectRef idx="0"/>
          <a:fontRef idx="minor"/>
        </p:style>
        <p:txBody>
          <a:bodyPr anchor="t">
            <a:normAutofit fontScale="92500" lnSpcReduction="19999"/>
          </a:bodyPr>
          <a:p>
            <a:pPr marL="249120" indent="-249120">
              <a:lnSpc>
                <a:spcPct val="110000"/>
              </a:lnSpc>
              <a:spcBef>
                <a:spcPts val="876"/>
              </a:spcBef>
              <a:spcAft>
                <a:spcPts val="7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European Coal</a:t>
            </a:r>
            <a:endParaRPr b="0" lang="en-US" sz="1400" strike="noStrike" u="none">
              <a:solidFill>
                <a:srgbClr val="000000"/>
              </a:solidFill>
              <a:effectLst/>
              <a:uFillTx/>
              <a:latin typeface="Times New Roman"/>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European Weather</a:t>
            </a:r>
            <a:endParaRPr b="0" lang="en-US" sz="1400" strike="noStrike" u="none">
              <a:solidFill>
                <a:srgbClr val="000000"/>
              </a:solidFill>
              <a:effectLst/>
              <a:uFillTx/>
              <a:latin typeface="Times New Roman"/>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German Power</a:t>
            </a:r>
            <a:endParaRPr b="0" lang="en-US" sz="1400" strike="noStrike" u="none">
              <a:solidFill>
                <a:srgbClr val="000000"/>
              </a:solidFill>
              <a:effectLst/>
              <a:uFillTx/>
              <a:latin typeface="Times New Roman"/>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International Coal</a:t>
            </a:r>
            <a:endParaRPr b="0" lang="en-US" sz="1400" strike="noStrike" u="none">
              <a:solidFill>
                <a:srgbClr val="000000"/>
              </a:solidFill>
              <a:effectLst/>
              <a:uFillTx/>
              <a:latin typeface="Times New Roman"/>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Japanese Aluminum</a:t>
            </a:r>
            <a:endParaRPr b="0" lang="en-US" sz="1400" strike="noStrike" u="none">
              <a:solidFill>
                <a:srgbClr val="000000"/>
              </a:solidFill>
              <a:effectLst/>
              <a:uFillTx/>
              <a:latin typeface="Times New Roman"/>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LME Metals Contracts</a:t>
            </a:r>
            <a:endParaRPr b="0" lang="en-US" sz="1400" strike="noStrike" u="none">
              <a:solidFill>
                <a:srgbClr val="000000"/>
              </a:solidFill>
              <a:effectLst/>
              <a:uFillTx/>
              <a:latin typeface="Times New Roman"/>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LPG</a:t>
            </a:r>
            <a:endParaRPr b="0" lang="en-US" sz="1400" strike="noStrike" u="none">
              <a:solidFill>
                <a:srgbClr val="000000"/>
              </a:solidFill>
              <a:effectLst/>
              <a:uFillTx/>
              <a:latin typeface="Times New Roman"/>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Nordic Power</a:t>
            </a:r>
            <a:endParaRPr b="0" lang="en-US" sz="1400" strike="noStrike" u="none">
              <a:solidFill>
                <a:srgbClr val="000000"/>
              </a:solidFill>
              <a:effectLst/>
              <a:uFillTx/>
              <a:latin typeface="Times New Roman"/>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Oil &amp; Refined </a:t>
            </a:r>
            <a:br>
              <a:rPr sz="1400"/>
            </a:br>
            <a:r>
              <a:rPr b="1" lang="en-US" sz="1400" strike="noStrike" u="none">
                <a:solidFill>
                  <a:srgbClr val="000000"/>
                </a:solidFill>
                <a:effectLst/>
                <a:uFillTx/>
                <a:latin typeface="Verdana"/>
              </a:rPr>
              <a:t>Products</a:t>
            </a:r>
            <a:endParaRPr b="0" lang="en-US" sz="1400" strike="noStrike" u="none">
              <a:solidFill>
                <a:srgbClr val="000000"/>
              </a:solidFill>
              <a:effectLst/>
              <a:uFillTx/>
              <a:latin typeface="Times New Roman"/>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Petrochemicals</a:t>
            </a:r>
            <a:endParaRPr b="0" lang="en-US" sz="1400" strike="noStrike" u="none">
              <a:solidFill>
                <a:srgbClr val="000000"/>
              </a:solidFill>
              <a:effectLst/>
              <a:uFillTx/>
              <a:latin typeface="Times New Roman"/>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Plastics </a:t>
            </a:r>
            <a:endParaRPr b="0" lang="en-US" sz="1400" strike="noStrike" u="none">
              <a:solidFill>
                <a:srgbClr val="000000"/>
              </a:solidFill>
              <a:effectLst/>
              <a:uFillTx/>
              <a:latin typeface="Times New Roman"/>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Pulp &amp; Paper</a:t>
            </a:r>
            <a:endParaRPr b="0" lang="en-US" sz="1400" strike="noStrike" u="none">
              <a:solidFill>
                <a:srgbClr val="000000"/>
              </a:solidFill>
              <a:effectLst/>
              <a:uFillTx/>
              <a:latin typeface="Times New Roman"/>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Sea Freight</a:t>
            </a:r>
            <a:endParaRPr b="0" lang="en-US" sz="1400" strike="noStrike" u="none">
              <a:solidFill>
                <a:srgbClr val="000000"/>
              </a:solidFill>
              <a:effectLst/>
              <a:uFillTx/>
              <a:latin typeface="Times New Roman"/>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Verdana"/>
              </a:rPr>
              <a:t>Spanish Power</a:t>
            </a:r>
            <a:endParaRPr b="0" lang="en-US" sz="1400" strike="noStrike" u="none">
              <a:solidFill>
                <a:srgbClr val="000000"/>
              </a:solidFill>
              <a:effectLst/>
              <a:uFillTx/>
              <a:latin typeface="Times New Roman"/>
            </a:endParaRPr>
          </a:p>
          <a:p>
            <a:pPr marL="249120" indent="-249120">
              <a:lnSpc>
                <a:spcPct val="110000"/>
              </a:lnSpc>
              <a:spcBef>
                <a:spcPts val="349"/>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5" name="PlaceHolder 4"/>
          <p:cNvSpPr>
            <a:spLocks noGrp="1"/>
          </p:cNvSpPr>
          <p:nvPr>
            <p:ph type="sldNum" idx="2"/>
          </p:nvPr>
        </p:nvSpPr>
        <p:spPr/>
        <p:txBody>
          <a:bodyPr/>
          <a:p>
            <a:fld id="{4293A678-072A-4BE9-8812-229504113C77}"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0" y="0"/>
            <a:ext cx="9144000" cy="990720"/>
          </a:xfrm>
          <a:prstGeom prst="rect">
            <a:avLst/>
          </a:prstGeom>
          <a:noFill/>
          <a:ln w="0">
            <a:noFill/>
          </a:ln>
        </p:spPr>
        <p:txBody>
          <a:bodyPr lIns="91440" rIns="91440" tIns="45720" bIns="4572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Markets Available on EnronOnline</a:t>
            </a:r>
            <a:endParaRPr b="1" lang="en-US" sz="3000" strike="noStrike" u="none">
              <a:solidFill>
                <a:srgbClr val="000066"/>
              </a:solidFill>
              <a:effectLst/>
              <a:uFillTx/>
              <a:latin typeface="Verdana"/>
            </a:endParaRPr>
          </a:p>
        </p:txBody>
      </p:sp>
      <p:sp>
        <p:nvSpPr>
          <p:cNvPr id="77" name=""/>
          <p:cNvSpPr/>
          <p:nvPr/>
        </p:nvSpPr>
        <p:spPr>
          <a:xfrm>
            <a:off x="933480" y="2057400"/>
            <a:ext cx="3446280" cy="2133720"/>
          </a:xfrm>
          <a:prstGeom prst="rect">
            <a:avLst/>
          </a:prstGeom>
          <a:noFill/>
          <a:ln w="0">
            <a:noFill/>
          </a:ln>
        </p:spPr>
        <p:style>
          <a:lnRef idx="0"/>
          <a:fillRef idx="0"/>
          <a:effectRef idx="0"/>
          <a:fontRef idx="minor"/>
        </p:style>
        <p:txBody>
          <a:bodyPr anchor="t">
            <a:normAutofit lnSpcReduction="9999"/>
          </a:bodyPr>
          <a:p>
            <a:pPr marL="222120" indent="-222120">
              <a:lnSpc>
                <a:spcPct val="100000"/>
              </a:lnSpc>
              <a:spcBef>
                <a:spcPts val="1125"/>
              </a:spcBef>
              <a:spcAft>
                <a:spcPts val="901"/>
              </a:spcAft>
              <a:tabLst>
                <a:tab algn="l" pos="0"/>
                <a:tab algn="l" pos="644400"/>
                <a:tab algn="l" pos="1289160"/>
                <a:tab algn="l" pos="1933560"/>
                <a:tab algn="l" pos="2577960"/>
                <a:tab algn="l" pos="3222720"/>
                <a:tab algn="l" pos="3867120"/>
                <a:tab algn="l" pos="4511520"/>
                <a:tab algn="l" pos="5156280"/>
                <a:tab algn="l" pos="5800680"/>
                <a:tab algn="l" pos="6445080"/>
                <a:tab algn="l" pos="7089840"/>
                <a:tab algn="l" pos="7734240"/>
                <a:tab algn="l" pos="8379000"/>
                <a:tab algn="l" pos="9023400"/>
                <a:tab algn="l" pos="9667800"/>
                <a:tab algn="l" pos="10312560"/>
                <a:tab algn="l" pos="10956960"/>
              </a:tabLst>
            </a:pPr>
            <a:r>
              <a:rPr b="0" lang="en-US" sz="1800" strike="noStrike" u="none">
                <a:solidFill>
                  <a:srgbClr val="000000"/>
                </a:solidFill>
                <a:effectLst/>
                <a:uFillTx/>
                <a:latin typeface="Verdana"/>
              </a:rPr>
              <a:t>Auctions</a:t>
            </a:r>
            <a:endParaRPr b="0" lang="en-US" sz="1800" strike="noStrike" u="none">
              <a:solidFill>
                <a:srgbClr val="000000"/>
              </a:solidFill>
              <a:effectLst/>
              <a:uFillTx/>
              <a:latin typeface="Times New Roman"/>
            </a:endParaRPr>
          </a:p>
          <a:p>
            <a:pPr marL="222120" indent="-222120">
              <a:lnSpc>
                <a:spcPct val="160000"/>
              </a:lnSpc>
              <a:spcBef>
                <a:spcPts val="400"/>
              </a:spcBef>
              <a:buClr>
                <a:srgbClr val="000000"/>
              </a:buClr>
              <a:buFont typeface="Verdana"/>
              <a:buChar char="•"/>
              <a:tabLst>
                <a:tab algn="l" pos="644400"/>
                <a:tab algn="l" pos="1289160"/>
                <a:tab algn="l" pos="1933560"/>
                <a:tab algn="l" pos="2577960"/>
                <a:tab algn="l" pos="3222720"/>
                <a:tab algn="l" pos="3867120"/>
                <a:tab algn="l" pos="4511520"/>
                <a:tab algn="l" pos="5156280"/>
                <a:tab algn="l" pos="5800680"/>
                <a:tab algn="l" pos="6445080"/>
                <a:tab algn="l" pos="7089840"/>
                <a:tab algn="l" pos="7734240"/>
                <a:tab algn="l" pos="8379000"/>
                <a:tab algn="l" pos="9023400"/>
                <a:tab algn="l" pos="9667800"/>
                <a:tab algn="l" pos="10312560"/>
                <a:tab algn="l" pos="10956960"/>
              </a:tabLst>
            </a:pPr>
            <a:r>
              <a:rPr b="1" lang="en-US" sz="1600" strike="noStrike" u="none">
                <a:solidFill>
                  <a:srgbClr val="000000"/>
                </a:solidFill>
                <a:effectLst/>
                <a:uFillTx/>
                <a:latin typeface="Verdana"/>
              </a:rPr>
              <a:t>Emissions Auctions (US)</a:t>
            </a:r>
            <a:endParaRPr b="0" lang="en-US" sz="1600" strike="noStrike" u="none">
              <a:solidFill>
                <a:srgbClr val="000000"/>
              </a:solidFill>
              <a:effectLst/>
              <a:uFillTx/>
              <a:latin typeface="Times New Roman"/>
            </a:endParaRPr>
          </a:p>
          <a:p>
            <a:pPr marL="222120" indent="-222120">
              <a:lnSpc>
                <a:spcPct val="160000"/>
              </a:lnSpc>
              <a:spcBef>
                <a:spcPts val="400"/>
              </a:spcBef>
              <a:buClr>
                <a:srgbClr val="000000"/>
              </a:buClr>
              <a:buFont typeface="Verdana"/>
              <a:buChar char="•"/>
              <a:tabLst>
                <a:tab algn="l" pos="644400"/>
                <a:tab algn="l" pos="1289160"/>
                <a:tab algn="l" pos="1933560"/>
                <a:tab algn="l" pos="2577960"/>
                <a:tab algn="l" pos="3222720"/>
                <a:tab algn="l" pos="3867120"/>
                <a:tab algn="l" pos="4511520"/>
                <a:tab algn="l" pos="5156280"/>
                <a:tab algn="l" pos="5800680"/>
                <a:tab algn="l" pos="6445080"/>
                <a:tab algn="l" pos="7089840"/>
                <a:tab algn="l" pos="7734240"/>
                <a:tab algn="l" pos="8379000"/>
                <a:tab algn="l" pos="9023400"/>
                <a:tab algn="l" pos="9667800"/>
                <a:tab algn="l" pos="10312560"/>
                <a:tab algn="l" pos="10956960"/>
              </a:tabLst>
            </a:pPr>
            <a:r>
              <a:rPr b="1" lang="en-US" sz="1600" strike="noStrike" u="none">
                <a:solidFill>
                  <a:srgbClr val="000000"/>
                </a:solidFill>
                <a:effectLst/>
                <a:uFillTx/>
                <a:latin typeface="Verdana"/>
              </a:rPr>
              <a:t>EnBank Virtual Storage</a:t>
            </a:r>
            <a:br>
              <a:rPr sz="1600"/>
            </a:br>
            <a:r>
              <a:rPr b="1" lang="en-US" sz="1600" strike="noStrike" u="none">
                <a:solidFill>
                  <a:srgbClr val="000000"/>
                </a:solidFill>
                <a:effectLst/>
                <a:uFillTx/>
                <a:latin typeface="Verdana"/>
              </a:rPr>
              <a:t>Auction (UK)</a:t>
            </a:r>
            <a:endParaRPr b="0" lang="en-US" sz="1600" strike="noStrike" u="none">
              <a:solidFill>
                <a:srgbClr val="000000"/>
              </a:solidFill>
              <a:effectLst/>
              <a:uFillTx/>
              <a:latin typeface="Times New Roman"/>
            </a:endParaRPr>
          </a:p>
          <a:p>
            <a:pPr marL="222120" indent="-222120">
              <a:lnSpc>
                <a:spcPct val="160000"/>
              </a:lnSpc>
              <a:spcBef>
                <a:spcPts val="400"/>
              </a:spcBef>
              <a:buClr>
                <a:srgbClr val="000000"/>
              </a:buClr>
              <a:buFont typeface="Verdana"/>
              <a:buChar char="•"/>
              <a:tabLst>
                <a:tab algn="l" pos="644400"/>
                <a:tab algn="l" pos="1289160"/>
                <a:tab algn="l" pos="1933560"/>
                <a:tab algn="l" pos="2577960"/>
                <a:tab algn="l" pos="3222720"/>
                <a:tab algn="l" pos="3867120"/>
                <a:tab algn="l" pos="4511520"/>
                <a:tab algn="l" pos="5156280"/>
                <a:tab algn="l" pos="5800680"/>
                <a:tab algn="l" pos="6445080"/>
                <a:tab algn="l" pos="7089840"/>
                <a:tab algn="l" pos="7734240"/>
                <a:tab algn="l" pos="8379000"/>
                <a:tab algn="l" pos="9023400"/>
                <a:tab algn="l" pos="9667800"/>
                <a:tab algn="l" pos="10312560"/>
                <a:tab algn="l" pos="10956960"/>
              </a:tabLst>
            </a:pPr>
            <a:r>
              <a:rPr b="1" lang="en-US" sz="1600" strike="noStrike" u="none">
                <a:solidFill>
                  <a:srgbClr val="000000"/>
                </a:solidFill>
                <a:effectLst/>
                <a:uFillTx/>
                <a:latin typeface="Verdana"/>
              </a:rPr>
              <a:t>Pipeline Capacity Auction</a:t>
            </a:r>
            <a:endParaRPr b="0" lang="en-US" sz="1600" strike="noStrike" u="none">
              <a:solidFill>
                <a:srgbClr val="000000"/>
              </a:solidFill>
              <a:effectLst/>
              <a:uFillTx/>
              <a:latin typeface="Times New Roman"/>
            </a:endParaRPr>
          </a:p>
          <a:p>
            <a:pPr marL="222120" indent="-222120">
              <a:lnSpc>
                <a:spcPct val="160000"/>
              </a:lnSpc>
              <a:spcBef>
                <a:spcPts val="349"/>
              </a:spcBef>
              <a:buClr>
                <a:srgbClr val="000000"/>
              </a:buClr>
              <a:buFont typeface="Verdana"/>
              <a:buChar char="•"/>
              <a:tabLst>
                <a:tab algn="l" pos="644400"/>
                <a:tab algn="l" pos="1289160"/>
                <a:tab algn="l" pos="1933560"/>
                <a:tab algn="l" pos="2577960"/>
                <a:tab algn="l" pos="3222720"/>
                <a:tab algn="l" pos="3867120"/>
                <a:tab algn="l" pos="4511520"/>
                <a:tab algn="l" pos="5156280"/>
                <a:tab algn="l" pos="5800680"/>
                <a:tab algn="l" pos="6445080"/>
                <a:tab algn="l" pos="7089840"/>
                <a:tab algn="l" pos="7734240"/>
                <a:tab algn="l" pos="8379000"/>
                <a:tab algn="l" pos="9023400"/>
                <a:tab algn="l" pos="9667800"/>
                <a:tab algn="l" pos="10312560"/>
                <a:tab algn="l" pos="10956960"/>
              </a:tabLst>
            </a:pPr>
            <a:endParaRPr b="0" lang="en-US" sz="1400" strike="noStrike" u="none">
              <a:solidFill>
                <a:srgbClr val="000000"/>
              </a:solidFill>
              <a:effectLst/>
              <a:uFillTx/>
              <a:latin typeface="Times New Roman"/>
            </a:endParaRPr>
          </a:p>
          <a:p>
            <a:pPr marL="222120" indent="-222120">
              <a:lnSpc>
                <a:spcPct val="100000"/>
              </a:lnSpc>
              <a:spcBef>
                <a:spcPts val="876"/>
              </a:spcBef>
              <a:spcAft>
                <a:spcPts val="700"/>
              </a:spcAft>
              <a:tabLst>
                <a:tab algn="l" pos="0"/>
                <a:tab algn="l" pos="644400"/>
                <a:tab algn="l" pos="1289160"/>
                <a:tab algn="l" pos="1933560"/>
                <a:tab algn="l" pos="2577960"/>
                <a:tab algn="l" pos="3222720"/>
                <a:tab algn="l" pos="3867120"/>
                <a:tab algn="l" pos="4511520"/>
                <a:tab algn="l" pos="5156280"/>
                <a:tab algn="l" pos="5800680"/>
                <a:tab algn="l" pos="6445080"/>
                <a:tab algn="l" pos="7089840"/>
                <a:tab algn="l" pos="7734240"/>
                <a:tab algn="l" pos="8379000"/>
                <a:tab algn="l" pos="9023400"/>
                <a:tab algn="l" pos="9667800"/>
                <a:tab algn="l" pos="10312560"/>
                <a:tab algn="l" pos="10956960"/>
              </a:tabLst>
            </a:pPr>
            <a:endParaRPr b="0" lang="en-US" sz="1400" strike="noStrike" u="none">
              <a:solidFill>
                <a:srgbClr val="000000"/>
              </a:solidFill>
              <a:effectLst/>
              <a:uFillTx/>
              <a:latin typeface="Times New Roman"/>
            </a:endParaRPr>
          </a:p>
        </p:txBody>
      </p:sp>
      <p:sp>
        <p:nvSpPr>
          <p:cNvPr id="78" name=""/>
          <p:cNvSpPr/>
          <p:nvPr/>
        </p:nvSpPr>
        <p:spPr>
          <a:xfrm>
            <a:off x="1009800" y="2438280"/>
            <a:ext cx="289548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9" name=""/>
          <p:cNvSpPr/>
          <p:nvPr/>
        </p:nvSpPr>
        <p:spPr>
          <a:xfrm>
            <a:off x="5143680" y="2057400"/>
            <a:ext cx="3635280" cy="2286000"/>
          </a:xfrm>
          <a:prstGeom prst="rect">
            <a:avLst/>
          </a:prstGeom>
          <a:noFill/>
          <a:ln w="0">
            <a:noFill/>
          </a:ln>
        </p:spPr>
        <p:style>
          <a:lnRef idx="0"/>
          <a:fillRef idx="0"/>
          <a:effectRef idx="0"/>
          <a:fontRef idx="minor"/>
        </p:style>
        <p:txBody>
          <a:bodyPr anchor="t">
            <a:normAutofit fontScale="77500" lnSpcReduction="19999"/>
          </a:bodyPr>
          <a:p>
            <a:pPr marL="222120" indent="-222120">
              <a:lnSpc>
                <a:spcPct val="100000"/>
              </a:lnSpc>
              <a:spcBef>
                <a:spcPts val="1125"/>
              </a:spcBef>
              <a:spcAft>
                <a:spcPts val="901"/>
              </a:spcAft>
              <a:tabLst>
                <a:tab algn="l" pos="0"/>
                <a:tab algn="l" pos="644400"/>
                <a:tab algn="l" pos="1289160"/>
                <a:tab algn="l" pos="1933560"/>
                <a:tab algn="l" pos="2577960"/>
                <a:tab algn="l" pos="3222720"/>
                <a:tab algn="l" pos="3867120"/>
                <a:tab algn="l" pos="4511520"/>
                <a:tab algn="l" pos="5156280"/>
                <a:tab algn="l" pos="5800680"/>
                <a:tab algn="l" pos="6445080"/>
                <a:tab algn="l" pos="7089840"/>
                <a:tab algn="l" pos="7734240"/>
                <a:tab algn="l" pos="8379000"/>
                <a:tab algn="l" pos="9023400"/>
                <a:tab algn="l" pos="9667800"/>
                <a:tab algn="l" pos="10312560"/>
                <a:tab algn="l" pos="10956960"/>
              </a:tabLst>
            </a:pPr>
            <a:r>
              <a:rPr b="0" lang="en-US" sz="1800" strike="noStrike" u="none">
                <a:solidFill>
                  <a:srgbClr val="000000"/>
                </a:solidFill>
                <a:effectLst/>
                <a:uFillTx/>
                <a:latin typeface="Verdana"/>
              </a:rPr>
              <a:t>Options</a:t>
            </a:r>
            <a:endParaRPr b="0" lang="en-US" sz="1800" strike="noStrike" u="none">
              <a:solidFill>
                <a:srgbClr val="000000"/>
              </a:solidFill>
              <a:effectLst/>
              <a:uFillTx/>
              <a:latin typeface="Times New Roman"/>
            </a:endParaRPr>
          </a:p>
          <a:p>
            <a:pPr marL="222120" indent="-222120">
              <a:lnSpc>
                <a:spcPct val="150000"/>
              </a:lnSpc>
              <a:spcBef>
                <a:spcPts val="400"/>
              </a:spcBef>
              <a:buClr>
                <a:srgbClr val="000000"/>
              </a:buClr>
              <a:buFont typeface="Verdana"/>
              <a:buChar char="•"/>
              <a:tabLst>
                <a:tab algn="l" pos="644400"/>
                <a:tab algn="l" pos="1289160"/>
                <a:tab algn="l" pos="1933560"/>
                <a:tab algn="l" pos="2577960"/>
                <a:tab algn="l" pos="3222720"/>
                <a:tab algn="l" pos="3867120"/>
                <a:tab algn="l" pos="4511520"/>
                <a:tab algn="l" pos="5156280"/>
                <a:tab algn="l" pos="5800680"/>
                <a:tab algn="l" pos="6445080"/>
                <a:tab algn="l" pos="7089840"/>
                <a:tab algn="l" pos="7734240"/>
                <a:tab algn="l" pos="8379000"/>
                <a:tab algn="l" pos="9023400"/>
                <a:tab algn="l" pos="9667800"/>
                <a:tab algn="l" pos="10312560"/>
                <a:tab algn="l" pos="10956960"/>
              </a:tabLst>
            </a:pPr>
            <a:r>
              <a:rPr b="1" lang="en-US" sz="1600" strike="noStrike" u="none">
                <a:solidFill>
                  <a:srgbClr val="000000"/>
                </a:solidFill>
                <a:effectLst/>
                <a:uFillTx/>
                <a:latin typeface="Verdana"/>
              </a:rPr>
              <a:t>Continental Power Options</a:t>
            </a:r>
            <a:endParaRPr b="0" lang="en-US" sz="1600" strike="noStrike" u="none">
              <a:solidFill>
                <a:srgbClr val="000000"/>
              </a:solidFill>
              <a:effectLst/>
              <a:uFillTx/>
              <a:latin typeface="Times New Roman"/>
            </a:endParaRPr>
          </a:p>
          <a:p>
            <a:pPr marL="222120" indent="-222120">
              <a:lnSpc>
                <a:spcPct val="150000"/>
              </a:lnSpc>
              <a:spcBef>
                <a:spcPts val="400"/>
              </a:spcBef>
              <a:buClr>
                <a:srgbClr val="000000"/>
              </a:buClr>
              <a:buFont typeface="Verdana"/>
              <a:buChar char="•"/>
              <a:tabLst>
                <a:tab algn="l" pos="644400"/>
                <a:tab algn="l" pos="1289160"/>
                <a:tab algn="l" pos="1933560"/>
                <a:tab algn="l" pos="2577960"/>
                <a:tab algn="l" pos="3222720"/>
                <a:tab algn="l" pos="3867120"/>
                <a:tab algn="l" pos="4511520"/>
                <a:tab algn="l" pos="5156280"/>
                <a:tab algn="l" pos="5800680"/>
                <a:tab algn="l" pos="6445080"/>
                <a:tab algn="l" pos="7089840"/>
                <a:tab algn="l" pos="7734240"/>
                <a:tab algn="l" pos="8379000"/>
                <a:tab algn="l" pos="9023400"/>
                <a:tab algn="l" pos="9667800"/>
                <a:tab algn="l" pos="10312560"/>
                <a:tab algn="l" pos="10956960"/>
              </a:tabLst>
            </a:pPr>
            <a:r>
              <a:rPr b="1" lang="en-US" sz="1600" strike="noStrike" u="none">
                <a:solidFill>
                  <a:srgbClr val="000000"/>
                </a:solidFill>
                <a:effectLst/>
                <a:uFillTx/>
                <a:latin typeface="Verdana"/>
              </a:rPr>
              <a:t>Nuclear Outage </a:t>
            </a:r>
            <a:br>
              <a:rPr sz="1600"/>
            </a:br>
            <a:r>
              <a:rPr b="1" lang="en-US" sz="1600" strike="noStrike" u="none">
                <a:solidFill>
                  <a:srgbClr val="000000"/>
                </a:solidFill>
                <a:effectLst/>
                <a:uFillTx/>
                <a:latin typeface="Verdana"/>
              </a:rPr>
              <a:t>Knock-In Call Options</a:t>
            </a:r>
            <a:endParaRPr b="0" lang="en-US" sz="1600" strike="noStrike" u="none">
              <a:solidFill>
                <a:srgbClr val="000000"/>
              </a:solidFill>
              <a:effectLst/>
              <a:uFillTx/>
              <a:latin typeface="Times New Roman"/>
            </a:endParaRPr>
          </a:p>
          <a:p>
            <a:pPr marL="222120" indent="-222120">
              <a:lnSpc>
                <a:spcPct val="150000"/>
              </a:lnSpc>
              <a:spcBef>
                <a:spcPts val="400"/>
              </a:spcBef>
              <a:buClr>
                <a:srgbClr val="000000"/>
              </a:buClr>
              <a:buFont typeface="Verdana"/>
              <a:buChar char="•"/>
              <a:tabLst>
                <a:tab algn="l" pos="644400"/>
                <a:tab algn="l" pos="1289160"/>
                <a:tab algn="l" pos="1933560"/>
                <a:tab algn="l" pos="2577960"/>
                <a:tab algn="l" pos="3222720"/>
                <a:tab algn="l" pos="3867120"/>
                <a:tab algn="l" pos="4511520"/>
                <a:tab algn="l" pos="5156280"/>
                <a:tab algn="l" pos="5800680"/>
                <a:tab algn="l" pos="6445080"/>
                <a:tab algn="l" pos="7089840"/>
                <a:tab algn="l" pos="7734240"/>
                <a:tab algn="l" pos="8379000"/>
                <a:tab algn="l" pos="9023400"/>
                <a:tab algn="l" pos="9667800"/>
                <a:tab algn="l" pos="10312560"/>
                <a:tab algn="l" pos="10956960"/>
              </a:tabLst>
            </a:pPr>
            <a:r>
              <a:rPr b="1" lang="en-US" sz="1600" strike="noStrike" u="none">
                <a:solidFill>
                  <a:srgbClr val="000000"/>
                </a:solidFill>
                <a:effectLst/>
                <a:uFillTx/>
                <a:latin typeface="Verdana"/>
              </a:rPr>
              <a:t>Nordic Power Options</a:t>
            </a:r>
            <a:endParaRPr b="0" lang="en-US" sz="1600" strike="noStrike" u="none">
              <a:solidFill>
                <a:srgbClr val="000000"/>
              </a:solidFill>
              <a:effectLst/>
              <a:uFillTx/>
              <a:latin typeface="Times New Roman"/>
            </a:endParaRPr>
          </a:p>
          <a:p>
            <a:pPr marL="222120" indent="-222120">
              <a:lnSpc>
                <a:spcPct val="150000"/>
              </a:lnSpc>
              <a:spcBef>
                <a:spcPts val="400"/>
              </a:spcBef>
              <a:buClr>
                <a:srgbClr val="000000"/>
              </a:buClr>
              <a:buFont typeface="Verdana"/>
              <a:buChar char="•"/>
              <a:tabLst>
                <a:tab algn="l" pos="644400"/>
                <a:tab algn="l" pos="1289160"/>
                <a:tab algn="l" pos="1933560"/>
                <a:tab algn="l" pos="2577960"/>
                <a:tab algn="l" pos="3222720"/>
                <a:tab algn="l" pos="3867120"/>
                <a:tab algn="l" pos="4511520"/>
                <a:tab algn="l" pos="5156280"/>
                <a:tab algn="l" pos="5800680"/>
                <a:tab algn="l" pos="6445080"/>
                <a:tab algn="l" pos="7089840"/>
                <a:tab algn="l" pos="7734240"/>
                <a:tab algn="l" pos="8379000"/>
                <a:tab algn="l" pos="9023400"/>
                <a:tab algn="l" pos="9667800"/>
                <a:tab algn="l" pos="10312560"/>
                <a:tab algn="l" pos="10956960"/>
              </a:tabLst>
            </a:pPr>
            <a:r>
              <a:rPr b="1" lang="en-US" sz="1600" strike="noStrike" u="none">
                <a:solidFill>
                  <a:srgbClr val="000000"/>
                </a:solidFill>
                <a:effectLst/>
                <a:uFillTx/>
                <a:latin typeface="Verdana"/>
              </a:rPr>
              <a:t>UK &amp; US Gas Options</a:t>
            </a:r>
            <a:endParaRPr b="0" lang="en-US" sz="1600" strike="noStrike" u="none">
              <a:solidFill>
                <a:srgbClr val="000000"/>
              </a:solidFill>
              <a:effectLst/>
              <a:uFillTx/>
              <a:latin typeface="Times New Roman"/>
            </a:endParaRPr>
          </a:p>
          <a:p>
            <a:pPr marL="222120" indent="-222120">
              <a:lnSpc>
                <a:spcPct val="150000"/>
              </a:lnSpc>
              <a:spcBef>
                <a:spcPts val="400"/>
              </a:spcBef>
              <a:buClr>
                <a:srgbClr val="000000"/>
              </a:buClr>
              <a:buFont typeface="Verdana"/>
              <a:buChar char="•"/>
              <a:tabLst>
                <a:tab algn="l" pos="644400"/>
                <a:tab algn="l" pos="1289160"/>
                <a:tab algn="l" pos="1933560"/>
                <a:tab algn="l" pos="2577960"/>
                <a:tab algn="l" pos="3222720"/>
                <a:tab algn="l" pos="3867120"/>
                <a:tab algn="l" pos="4511520"/>
                <a:tab algn="l" pos="5156280"/>
                <a:tab algn="l" pos="5800680"/>
                <a:tab algn="l" pos="6445080"/>
                <a:tab algn="l" pos="7089840"/>
                <a:tab algn="l" pos="7734240"/>
                <a:tab algn="l" pos="8379000"/>
                <a:tab algn="l" pos="9023400"/>
                <a:tab algn="l" pos="9667800"/>
                <a:tab algn="l" pos="10312560"/>
                <a:tab algn="l" pos="10956960"/>
              </a:tabLst>
            </a:pPr>
            <a:r>
              <a:rPr b="1" lang="en-US" sz="1600" strike="noStrike" u="none">
                <a:solidFill>
                  <a:srgbClr val="000000"/>
                </a:solidFill>
                <a:effectLst/>
                <a:uFillTx/>
                <a:latin typeface="Verdana"/>
              </a:rPr>
              <a:t>NYMEX Natural Gas</a:t>
            </a:r>
            <a:endParaRPr b="0" lang="en-US" sz="1600" strike="noStrike" u="none">
              <a:solidFill>
                <a:srgbClr val="000000"/>
              </a:solidFill>
              <a:effectLst/>
              <a:uFillTx/>
              <a:latin typeface="Times New Roman"/>
            </a:endParaRPr>
          </a:p>
          <a:p>
            <a:pPr marL="222120" indent="-222120">
              <a:lnSpc>
                <a:spcPct val="150000"/>
              </a:lnSpc>
              <a:spcBef>
                <a:spcPts val="400"/>
              </a:spcBef>
              <a:buClr>
                <a:srgbClr val="000000"/>
              </a:buClr>
              <a:buFont typeface="Verdana"/>
              <a:buChar char="•"/>
              <a:tabLst>
                <a:tab algn="l" pos="644400"/>
                <a:tab algn="l" pos="1289160"/>
                <a:tab algn="l" pos="1933560"/>
                <a:tab algn="l" pos="2577960"/>
                <a:tab algn="l" pos="3222720"/>
                <a:tab algn="l" pos="3867120"/>
                <a:tab algn="l" pos="4511520"/>
                <a:tab algn="l" pos="5156280"/>
                <a:tab algn="l" pos="5800680"/>
                <a:tab algn="l" pos="6445080"/>
                <a:tab algn="l" pos="7089840"/>
                <a:tab algn="l" pos="7734240"/>
                <a:tab algn="l" pos="8379000"/>
                <a:tab algn="l" pos="9023400"/>
                <a:tab algn="l" pos="9667800"/>
                <a:tab algn="l" pos="10312560"/>
                <a:tab algn="l" pos="10956960"/>
              </a:tabLst>
            </a:pPr>
            <a:r>
              <a:rPr b="1" lang="en-US" sz="1600" strike="noStrike" u="none">
                <a:solidFill>
                  <a:srgbClr val="000000"/>
                </a:solidFill>
                <a:effectLst/>
                <a:uFillTx/>
                <a:latin typeface="Verdana"/>
              </a:rPr>
              <a:t>NYMEX WTI (</a:t>
            </a:r>
            <a:r>
              <a:rPr b="1" lang="en-US" sz="1600" strike="noStrike" u="none">
                <a:solidFill>
                  <a:srgbClr val="ff0000"/>
                </a:solidFill>
                <a:effectLst/>
                <a:uFillTx/>
                <a:latin typeface="Verdana"/>
              </a:rPr>
              <a:t>24 x 7</a:t>
            </a:r>
            <a:r>
              <a:rPr b="1" lang="en-US" sz="1600" strike="noStrike" u="none">
                <a:solidFill>
                  <a:srgbClr val="000000"/>
                </a:solidFill>
                <a:effectLst/>
                <a:uFillTx/>
                <a:latin typeface="Verdana"/>
              </a:rPr>
              <a:t>)</a:t>
            </a:r>
            <a:endParaRPr b="0" lang="en-US" sz="1600" strike="noStrike" u="none">
              <a:solidFill>
                <a:srgbClr val="000000"/>
              </a:solidFill>
              <a:effectLst/>
              <a:uFillTx/>
              <a:latin typeface="Times New Roman"/>
            </a:endParaRPr>
          </a:p>
        </p:txBody>
      </p:sp>
      <p:sp>
        <p:nvSpPr>
          <p:cNvPr id="80" name=""/>
          <p:cNvSpPr/>
          <p:nvPr/>
        </p:nvSpPr>
        <p:spPr>
          <a:xfrm>
            <a:off x="5200560" y="2438280"/>
            <a:ext cx="289584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 name="PlaceHolder 2"/>
          <p:cNvSpPr>
            <a:spLocks noGrp="1"/>
          </p:cNvSpPr>
          <p:nvPr>
            <p:ph type="sldNum" idx="2"/>
          </p:nvPr>
        </p:nvSpPr>
        <p:spPr/>
        <p:txBody>
          <a:bodyPr/>
          <a:p>
            <a:fld id="{C3E562E4-4744-4372-8352-17ED8CF20AD0}"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81" name=""/>
          <p:cNvGrpSpPr/>
          <p:nvPr/>
        </p:nvGrpSpPr>
        <p:grpSpPr>
          <a:xfrm>
            <a:off x="1447920" y="5699160"/>
            <a:ext cx="2611080" cy="351000"/>
            <a:chOff x="1447920" y="5699160"/>
            <a:chExt cx="2611080" cy="351000"/>
          </a:xfrm>
        </p:grpSpPr>
        <p:sp>
          <p:nvSpPr>
            <p:cNvPr id="82" name=""/>
            <p:cNvSpPr/>
            <p:nvPr/>
          </p:nvSpPr>
          <p:spPr>
            <a:xfrm>
              <a:off x="1654200" y="5699160"/>
              <a:ext cx="2404800" cy="35100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700" strike="noStrike" u="none">
                  <a:solidFill>
                    <a:srgbClr val="000000"/>
                  </a:solidFill>
                  <a:effectLst/>
                  <a:uFillTx/>
                  <a:latin typeface="Verdana"/>
                </a:rPr>
                <a:t>Traditional Channels</a:t>
              </a:r>
              <a:endParaRPr b="0" lang="en-US" sz="1700" strike="noStrike" u="none">
                <a:solidFill>
                  <a:srgbClr val="000000"/>
                </a:solidFill>
                <a:effectLst/>
                <a:uFillTx/>
                <a:latin typeface="Times New Roman"/>
              </a:endParaRPr>
            </a:p>
          </p:txBody>
        </p:sp>
        <p:sp>
          <p:nvSpPr>
            <p:cNvPr id="83" name=""/>
            <p:cNvSpPr/>
            <p:nvPr/>
          </p:nvSpPr>
          <p:spPr>
            <a:xfrm>
              <a:off x="1447920" y="5784480"/>
              <a:ext cx="205920" cy="180720"/>
            </a:xfrm>
            <a:prstGeom prst="rect">
              <a:avLst/>
            </a:prstGeom>
            <a:solidFill>
              <a:srgbClr val="99ccff"/>
            </a:solidFill>
            <a:ln w="9360">
              <a:solidFill>
                <a:srgbClr val="000000"/>
              </a:solidFill>
              <a:miter/>
            </a:ln>
          </p:spPr>
          <p:style>
            <a:lnRef idx="0"/>
            <a:fillRef idx="0"/>
            <a:effectRef idx="0"/>
            <a:fontRef idx="minor"/>
          </p:style>
          <p:txBody>
            <a:bodyPr wrap="none" lIns="91080" rIns="91080" tIns="45360" bIns="45360" anchor="t">
              <a:spAutoFit/>
            </a:bodyPr>
            <a:p>
              <a:endParaRPr b="0" lang="en-US" sz="2400" strike="noStrike" u="none">
                <a:solidFill>
                  <a:srgbClr val="000000"/>
                </a:solidFill>
                <a:effectLst/>
                <a:uFillTx/>
                <a:latin typeface="Times New Roman"/>
              </a:endParaRPr>
            </a:p>
          </p:txBody>
        </p:sp>
      </p:grpSp>
      <p:grpSp>
        <p:nvGrpSpPr>
          <p:cNvPr id="84" name=""/>
          <p:cNvGrpSpPr/>
          <p:nvPr/>
        </p:nvGrpSpPr>
        <p:grpSpPr>
          <a:xfrm>
            <a:off x="1447920" y="5973840"/>
            <a:ext cx="2099880" cy="351000"/>
            <a:chOff x="1447920" y="5973840"/>
            <a:chExt cx="2099880" cy="351000"/>
          </a:xfrm>
        </p:grpSpPr>
        <p:sp>
          <p:nvSpPr>
            <p:cNvPr id="85" name=""/>
            <p:cNvSpPr/>
            <p:nvPr/>
          </p:nvSpPr>
          <p:spPr>
            <a:xfrm>
              <a:off x="1640880" y="5973840"/>
              <a:ext cx="1906920" cy="351000"/>
            </a:xfrm>
            <a:prstGeom prst="rect">
              <a:avLst/>
            </a:prstGeom>
            <a:noFill/>
            <a:ln w="0">
              <a:noFill/>
            </a:ln>
          </p:spPr>
          <p:style>
            <a:lnRef idx="0"/>
            <a:fillRef idx="0"/>
            <a:effectRef idx="0"/>
            <a:fontRef idx="minor"/>
          </p:style>
          <p:txBody>
            <a:bodyPr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1700" strike="noStrike" u="none">
                  <a:solidFill>
                    <a:srgbClr val="000000"/>
                  </a:solidFill>
                  <a:effectLst/>
                  <a:uFillTx/>
                  <a:latin typeface="Verdana"/>
                </a:rPr>
                <a:t>EnronOnline</a:t>
              </a:r>
              <a:endParaRPr b="0" lang="en-US" sz="1700" strike="noStrike" u="none">
                <a:solidFill>
                  <a:srgbClr val="000000"/>
                </a:solidFill>
                <a:effectLst/>
                <a:uFillTx/>
                <a:latin typeface="Times New Roman"/>
              </a:endParaRPr>
            </a:p>
          </p:txBody>
        </p:sp>
        <p:sp>
          <p:nvSpPr>
            <p:cNvPr id="86" name=""/>
            <p:cNvSpPr/>
            <p:nvPr/>
          </p:nvSpPr>
          <p:spPr>
            <a:xfrm>
              <a:off x="1447920" y="6057360"/>
              <a:ext cx="206280" cy="181800"/>
            </a:xfrm>
            <a:prstGeom prst="rect">
              <a:avLst/>
            </a:prstGeom>
            <a:solidFill>
              <a:srgbClr val="000099"/>
            </a:solidFill>
            <a:ln w="9360">
              <a:solidFill>
                <a:srgbClr val="000000"/>
              </a:solidFill>
              <a:miter/>
            </a:ln>
          </p:spPr>
          <p:style>
            <a:lnRef idx="0"/>
            <a:fillRef idx="0"/>
            <a:effectRef idx="0"/>
            <a:fontRef idx="minor"/>
          </p:style>
          <p:txBody>
            <a:bodyPr lIns="91080" rIns="91080" tIns="45360" bIns="45360" anchor="t">
              <a:spAutoFit/>
            </a:bodyPr>
            <a:p>
              <a:endParaRPr b="0" lang="en-US" sz="2400" strike="noStrike" u="none">
                <a:solidFill>
                  <a:srgbClr val="000000"/>
                </a:solidFill>
                <a:effectLst/>
                <a:uFillTx/>
                <a:latin typeface="Times New Roman"/>
              </a:endParaRPr>
            </a:p>
          </p:txBody>
        </p:sp>
      </p:grpSp>
      <p:sp>
        <p:nvSpPr>
          <p:cNvPr id="87" name="PlaceHolder 1"/>
          <p:cNvSpPr>
            <a:spLocks noGrp="1"/>
          </p:cNvSpPr>
          <p:nvPr>
            <p:ph type="title"/>
          </p:nvPr>
        </p:nvSpPr>
        <p:spPr>
          <a:xfrm>
            <a:off x="504360" y="0"/>
            <a:ext cx="8077320" cy="990720"/>
          </a:xfrm>
          <a:prstGeom prst="rect">
            <a:avLst/>
          </a:prstGeom>
          <a:noFill/>
          <a:ln w="0">
            <a:noFill/>
          </a:ln>
        </p:spPr>
        <p:txBody>
          <a:bodyPr lIns="91440" rIns="91440" tIns="45720" bIns="4572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000" strike="noStrike" u="none">
                <a:solidFill>
                  <a:srgbClr val="000066"/>
                </a:solidFill>
                <a:effectLst/>
                <a:uFillTx/>
                <a:latin typeface="Verdana"/>
              </a:rPr>
              <a:t>Utilization of EnronOnline</a:t>
            </a:r>
            <a:endParaRPr b="1" lang="en-US" sz="3000" strike="noStrike" u="none">
              <a:solidFill>
                <a:srgbClr val="000066"/>
              </a:solidFill>
              <a:effectLst/>
              <a:uFillTx/>
              <a:latin typeface="Verdana"/>
            </a:endParaRPr>
          </a:p>
        </p:txBody>
      </p:sp>
      <p:sp>
        <p:nvSpPr>
          <p:cNvPr id="88" name=""/>
          <p:cNvSpPr/>
          <p:nvPr/>
        </p:nvSpPr>
        <p:spPr>
          <a:xfrm>
            <a:off x="919080" y="1157400"/>
            <a:ext cx="7862760" cy="426960"/>
          </a:xfrm>
          <a:prstGeom prst="rect">
            <a:avLst/>
          </a:prstGeom>
          <a:noFill/>
          <a:ln w="0">
            <a:noFill/>
          </a:ln>
        </p:spPr>
        <p:style>
          <a:lnRef idx="0"/>
          <a:fillRef idx="0"/>
          <a:effectRef idx="0"/>
          <a:fontRef idx="minor"/>
        </p:style>
        <p:txBody>
          <a:bodyPr wrap="none"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2200" strike="noStrike" u="none">
                <a:solidFill>
                  <a:srgbClr val="000000"/>
                </a:solidFill>
                <a:effectLst/>
                <a:uFillTx/>
                <a:latin typeface="Verdana"/>
              </a:rPr>
              <a:t>EnronOnline Transactions as a % of Total Transactions</a:t>
            </a:r>
            <a:endParaRPr b="0" lang="en-US" sz="2200" strike="noStrike" u="none">
              <a:solidFill>
                <a:srgbClr val="000000"/>
              </a:solidFill>
              <a:effectLst/>
              <a:uFillTx/>
              <a:latin typeface="Times New Roman"/>
            </a:endParaRPr>
          </a:p>
        </p:txBody>
      </p:sp>
      <p:sp>
        <p:nvSpPr>
          <p:cNvPr id="89" name=""/>
          <p:cNvSpPr/>
          <p:nvPr/>
        </p:nvSpPr>
        <p:spPr>
          <a:xfrm>
            <a:off x="4343400" y="5830920"/>
            <a:ext cx="4343400" cy="459720"/>
          </a:xfrm>
          <a:prstGeom prst="rect">
            <a:avLst/>
          </a:prstGeom>
          <a:noFill/>
          <a:ln w="0">
            <a:noFill/>
          </a:ln>
        </p:spPr>
        <p:style>
          <a:lnRef idx="0"/>
          <a:fillRef idx="0"/>
          <a:effectRef idx="0"/>
          <a:fontRef idx="minor"/>
        </p:style>
        <p:txBody>
          <a:bodyPr lIns="90000" rIns="90000" tIns="46800" bIns="46800" anchor="t">
            <a:spAutoFit/>
          </a:bodyPr>
          <a:p>
            <a:pPr marL="112680" indent="-1126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200" strike="noStrike" u="none">
                <a:solidFill>
                  <a:srgbClr val="000000"/>
                </a:solidFill>
                <a:effectLst/>
                <a:uFillTx/>
                <a:latin typeface="Verdana"/>
              </a:rPr>
              <a:t>*</a:t>
            </a:r>
            <a:r>
              <a:rPr b="0" i="1" lang="en-US" sz="1200" strike="noStrike" u="none">
                <a:solidFill>
                  <a:srgbClr val="000000"/>
                </a:solidFill>
                <a:effectLst/>
                <a:uFillTx/>
                <a:latin typeface="Verdana"/>
              </a:rPr>
              <a:t>	</a:t>
            </a:r>
            <a:r>
              <a:rPr b="0" i="1" lang="en-US" sz="1200" strike="noStrike" u="none">
                <a:solidFill>
                  <a:srgbClr val="000000"/>
                </a:solidFill>
                <a:effectLst/>
                <a:uFillTx/>
                <a:latin typeface="Verdana"/>
              </a:rPr>
              <a:t>The percentage of transactions on EnronOnline </a:t>
            </a:r>
            <a:br>
              <a:rPr sz="1200"/>
            </a:br>
            <a:r>
              <a:rPr b="0" i="1" lang="en-US" sz="1200" strike="noStrike" u="none">
                <a:solidFill>
                  <a:srgbClr val="000000"/>
                </a:solidFill>
                <a:effectLst/>
                <a:uFillTx/>
                <a:latin typeface="Verdana"/>
              </a:rPr>
              <a:t>declined in 3Q00 due to the purchase of MG Metals.</a:t>
            </a:r>
            <a:endParaRPr b="0" lang="en-US" sz="1200" strike="noStrike" u="none">
              <a:solidFill>
                <a:srgbClr val="000000"/>
              </a:solidFill>
              <a:effectLst/>
              <a:uFillTx/>
              <a:latin typeface="Times New Roman"/>
            </a:endParaRPr>
          </a:p>
        </p:txBody>
      </p:sp>
      <p:graphicFrame>
        <p:nvGraphicFramePr>
          <p:cNvPr id="90" name=""/>
          <p:cNvGraphicFramePr/>
          <p:nvPr/>
        </p:nvGraphicFramePr>
        <p:xfrm>
          <a:off x="536400" y="1332000"/>
          <a:ext cx="7607520" cy="4833720"/>
        </p:xfrm>
        <a:graphic>
          <a:graphicData uri="http://schemas.openxmlformats.org/presentationml/2006/ole">
            <p:oleObj r:id="rId1" spid="">
              <p:embed/>
              <p:pic>
                <p:nvPicPr>
                  <p:cNvPr id="91" name="" descr=""/>
                  <p:cNvPicPr/>
                  <p:nvPr/>
                </p:nvPicPr>
                <p:blipFill>
                  <a:blip r:embed="rId2"/>
                  <a:stretch/>
                </p:blipFill>
                <p:spPr>
                  <a:xfrm>
                    <a:off x="536400" y="1332000"/>
                    <a:ext cx="7607520" cy="4833720"/>
                  </a:xfrm>
                  <a:prstGeom prst="rect">
                    <a:avLst/>
                  </a:prstGeom>
                  <a:noFill/>
                  <a:ln w="0">
                    <a:noFill/>
                  </a:ln>
                </p:spPr>
              </p:pic>
            </p:oleObj>
          </a:graphicData>
        </a:graphic>
      </p:graphicFrame>
      <p:sp>
        <p:nvSpPr>
          <p:cNvPr id="3" name="PlaceHolder 2"/>
          <p:cNvSpPr>
            <a:spLocks noGrp="1"/>
          </p:cNvSpPr>
          <p:nvPr>
            <p:ph type="sldNum" idx="2"/>
          </p:nvPr>
        </p:nvSpPr>
        <p:spPr/>
        <p:txBody>
          <a:bodyPr/>
          <a:p>
            <a:fld id="{481B71D7-4460-4478-81F1-29A08EB93407}"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2" name="PlaceHolder 1"/>
          <p:cNvSpPr>
            <a:spLocks noGrp="1"/>
          </p:cNvSpPr>
          <p:nvPr>
            <p:ph type="title"/>
          </p:nvPr>
        </p:nvSpPr>
        <p:spPr>
          <a:xfrm>
            <a:off x="504360" y="0"/>
            <a:ext cx="8077320" cy="990720"/>
          </a:xfrm>
          <a:prstGeom prst="rect">
            <a:avLst/>
          </a:prstGeom>
          <a:noFill/>
          <a:ln w="0">
            <a:noFill/>
          </a:ln>
        </p:spPr>
        <p:txBody>
          <a:bodyPr lIns="91440" rIns="91440" tIns="45720" bIns="4572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66"/>
                </a:solidFill>
                <a:effectLst/>
                <a:uFillTx/>
                <a:latin typeface="Verdana"/>
              </a:rPr>
              <a:t>EnronOnline Statistics</a:t>
            </a:r>
            <a:endParaRPr b="1" lang="en-US" sz="3000" strike="noStrike" u="none">
              <a:solidFill>
                <a:srgbClr val="000066"/>
              </a:solidFill>
              <a:effectLst/>
              <a:uFillTx/>
              <a:latin typeface="Verdana"/>
            </a:endParaRPr>
          </a:p>
        </p:txBody>
      </p:sp>
      <p:sp>
        <p:nvSpPr>
          <p:cNvPr id="93" name="PlaceHolder 2"/>
          <p:cNvSpPr>
            <a:spLocks noGrp="1"/>
          </p:cNvSpPr>
          <p:nvPr>
            <p:ph/>
          </p:nvPr>
        </p:nvSpPr>
        <p:spPr>
          <a:xfrm>
            <a:off x="857160" y="1390320"/>
            <a:ext cx="8229600" cy="4267080"/>
          </a:xfrm>
          <a:prstGeom prst="rect">
            <a:avLst/>
          </a:prstGeom>
          <a:noFill/>
          <a:ln w="0">
            <a:noFill/>
          </a:ln>
        </p:spPr>
        <p:txBody>
          <a:bodyPr lIns="91440" rIns="91440" tIns="45720" bIns="45720" anchor="t">
            <a:normAutofit/>
          </a:bodyPr>
          <a:p>
            <a:pPr marL="227160" indent="-227160">
              <a:spcBef>
                <a:spcPts val="675"/>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Verdana"/>
              </a:rPr>
              <a:t>Total Life to Date Transactions</a:t>
            </a:r>
            <a:r>
              <a:rPr b="0" lang="en-US" sz="1800" strike="noStrike" u="none">
                <a:solidFill>
                  <a:srgbClr val="ff0000"/>
                </a:solidFill>
                <a:effectLst/>
                <a:uFillTx/>
                <a:latin typeface="Verdana"/>
              </a:rPr>
              <a:t> &gt;1,020,000</a:t>
            </a:r>
            <a:endParaRPr b="0" lang="en-US" sz="1800" strike="noStrike" u="none">
              <a:solidFill>
                <a:srgbClr val="000000"/>
              </a:solidFill>
              <a:effectLst/>
              <a:uFillTx/>
              <a:latin typeface="Verdana"/>
            </a:endParaRPr>
          </a:p>
          <a:p>
            <a:pPr marL="227160" indent="-227160">
              <a:spcBef>
                <a:spcPts val="675"/>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Verdana"/>
              </a:rPr>
              <a:t>Average Daily Transactions</a:t>
            </a:r>
            <a:r>
              <a:rPr b="0" lang="en-US" sz="1800" strike="noStrike" u="none">
                <a:solidFill>
                  <a:srgbClr val="ff0000"/>
                </a:solidFill>
                <a:effectLst/>
                <a:uFillTx/>
                <a:latin typeface="Verdana"/>
              </a:rPr>
              <a:t> &gt; 4,700</a:t>
            </a:r>
            <a:endParaRPr b="0" lang="en-US" sz="1800" strike="noStrike" u="none">
              <a:solidFill>
                <a:srgbClr val="000000"/>
              </a:solidFill>
              <a:effectLst/>
              <a:uFillTx/>
              <a:latin typeface="Verdana"/>
            </a:endParaRPr>
          </a:p>
          <a:p>
            <a:pPr marL="227160" indent="0">
              <a:spcBef>
                <a:spcPts val="675"/>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Verdana"/>
            </a:endParaRPr>
          </a:p>
          <a:p>
            <a:pPr marL="227160" indent="-227160">
              <a:spcBef>
                <a:spcPts val="675"/>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Verdana"/>
              </a:rPr>
              <a:t>Life to Date Notional Value of Transactions</a:t>
            </a:r>
            <a:r>
              <a:rPr b="0" lang="en-US" sz="1800" strike="noStrike" u="none">
                <a:solidFill>
                  <a:srgbClr val="ff0000"/>
                </a:solidFill>
                <a:effectLst/>
                <a:uFillTx/>
                <a:latin typeface="Verdana"/>
              </a:rPr>
              <a:t> &gt; $610 billion</a:t>
            </a:r>
            <a:endParaRPr b="0" lang="en-US" sz="1800" strike="noStrike" u="none">
              <a:solidFill>
                <a:srgbClr val="000000"/>
              </a:solidFill>
              <a:effectLst/>
              <a:uFillTx/>
              <a:latin typeface="Verdana"/>
            </a:endParaRPr>
          </a:p>
          <a:p>
            <a:pPr marL="227160" indent="-227160">
              <a:spcBef>
                <a:spcPts val="675"/>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Verdana"/>
              </a:rPr>
              <a:t>Daily Notional Value Approximately</a:t>
            </a:r>
            <a:r>
              <a:rPr b="0" lang="en-US" sz="1800" strike="noStrike" u="none">
                <a:solidFill>
                  <a:srgbClr val="ff0000"/>
                </a:solidFill>
                <a:effectLst/>
                <a:uFillTx/>
                <a:latin typeface="Verdana"/>
              </a:rPr>
              <a:t> $2.8 billion</a:t>
            </a:r>
            <a:endParaRPr b="0" lang="en-US" sz="1800" strike="noStrike" u="none">
              <a:solidFill>
                <a:srgbClr val="000000"/>
              </a:solidFill>
              <a:effectLst/>
              <a:uFillTx/>
              <a:latin typeface="Verdana"/>
            </a:endParaRPr>
          </a:p>
          <a:p>
            <a:pPr marL="227160" indent="0">
              <a:spcBef>
                <a:spcPts val="675"/>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Verdana"/>
            </a:endParaRPr>
          </a:p>
          <a:p>
            <a:pPr marL="227160" indent="-227160">
              <a:spcBef>
                <a:spcPts val="675"/>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Verdana"/>
              </a:rPr>
              <a:t>Number of Products Offered: Approximately</a:t>
            </a:r>
            <a:r>
              <a:rPr b="0" lang="en-US" sz="1800" strike="noStrike" u="none">
                <a:solidFill>
                  <a:srgbClr val="ff0000"/>
                </a:solidFill>
                <a:effectLst/>
                <a:uFillTx/>
                <a:latin typeface="Verdana"/>
              </a:rPr>
              <a:t> 1,800</a:t>
            </a:r>
            <a:endParaRPr b="0" lang="en-US" sz="1800" strike="noStrike" u="none">
              <a:solidFill>
                <a:srgbClr val="000000"/>
              </a:solidFill>
              <a:effectLst/>
              <a:uFillTx/>
              <a:latin typeface="Verdana"/>
            </a:endParaRPr>
          </a:p>
          <a:p>
            <a:pPr marL="227160" indent="-227160">
              <a:spcBef>
                <a:spcPts val="675"/>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Verdana"/>
              </a:rPr>
              <a:t>Number of Currencies Traded in</a:t>
            </a:r>
            <a:r>
              <a:rPr b="0" lang="en-US" sz="1800" strike="noStrike" u="none">
                <a:solidFill>
                  <a:srgbClr val="ff0000"/>
                </a:solidFill>
                <a:effectLst/>
                <a:uFillTx/>
                <a:latin typeface="Verdana"/>
              </a:rPr>
              <a:t> = 13</a:t>
            </a:r>
            <a:endParaRPr b="0" lang="en-US" sz="1800" strike="noStrike" u="none">
              <a:solidFill>
                <a:srgbClr val="000000"/>
              </a:solidFill>
              <a:effectLst/>
              <a:uFillTx/>
              <a:latin typeface="Verdana"/>
            </a:endParaRPr>
          </a:p>
          <a:p>
            <a:pPr marL="227160" indent="0">
              <a:spcBef>
                <a:spcPts val="675"/>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Verdana"/>
            </a:endParaRPr>
          </a:p>
          <a:p>
            <a:pPr marL="227160" indent="-227160">
              <a:spcBef>
                <a:spcPts val="675"/>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Verdana"/>
              </a:rPr>
              <a:t>EnronOnline Version 1.0 Launch Date: November 29, 1999</a:t>
            </a:r>
            <a:endParaRPr b="0" lang="en-US" sz="1800" strike="noStrike" u="none">
              <a:solidFill>
                <a:srgbClr val="000000"/>
              </a:solidFill>
              <a:effectLst/>
              <a:uFillTx/>
              <a:latin typeface="Verdana"/>
            </a:endParaRPr>
          </a:p>
          <a:p>
            <a:pPr marL="227160" indent="-227160">
              <a:spcBef>
                <a:spcPts val="675"/>
              </a:spcBef>
              <a:buClr>
                <a:srgbClr val="000000"/>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Verdana"/>
              </a:rPr>
              <a:t>EnronOnline Version 2.0 Launch Date: September 18, 2000</a:t>
            </a:r>
            <a:endParaRPr b="0" lang="en-US" sz="1800" strike="noStrike" u="none">
              <a:solidFill>
                <a:srgbClr val="000000"/>
              </a:solidFill>
              <a:effectLst/>
              <a:uFillTx/>
              <a:latin typeface="Verdana"/>
            </a:endParaRPr>
          </a:p>
        </p:txBody>
      </p:sp>
      <p:sp>
        <p:nvSpPr>
          <p:cNvPr id="4" name="PlaceHolder 3"/>
          <p:cNvSpPr>
            <a:spLocks noGrp="1"/>
          </p:cNvSpPr>
          <p:nvPr>
            <p:ph type="sldNum" idx="2"/>
          </p:nvPr>
        </p:nvSpPr>
        <p:spPr/>
        <p:txBody>
          <a:bodyPr/>
          <a:p>
            <a:fld id="{DF3403D3-B7C1-4DE5-9674-5386C8F69DA0}"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7301</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2000-06-10T23:45:18Z</dcterms:created>
  <dc:creator>viant</dc:creator>
  <dc:description/>
  <dc:language>en-US</dc:language>
  <cp:lastModifiedBy>dforster</cp:lastModifiedBy>
  <cp:lastPrinted>2001-04-04T19:41:48Z</cp:lastPrinted>
  <dcterms:modified xsi:type="dcterms:W3CDTF">2001-06-06T14:03:12Z</dcterms:modified>
  <cp:revision>192</cp:revision>
  <dc:subject/>
  <dc:title>No Slide Title</dc:title>
</cp:coreProperties>
</file>