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0A17570-6AE8-400D-A7F7-2582147EA4B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97960AC-980B-4B8D-9B4E-5F0234ACC1B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685800" y="1600200"/>
            <a:ext cx="7535880" cy="5257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228600" indent="-228600">
              <a:lnSpc>
                <a:spcPct val="125000"/>
              </a:lnSpc>
              <a:spcBef>
                <a:spcPts val="1125"/>
              </a:spcBef>
              <a:buClr>
                <a:srgbClr val="ffb310"/>
              </a:buClr>
              <a:buFont typeface="Frutiger 55 Roman"/>
              <a:buChar char="•"/>
              <a:tabLst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  <a:tab algn="l" pos="25146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33520" y="2057400"/>
            <a:ext cx="22096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Telecom Act of 1996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0" y="304920"/>
            <a:ext cx="9144000" cy="487800"/>
          </a:xfrm>
          <a:prstGeom prst="rect">
            <a:avLst/>
          </a:prstGeom>
          <a:noFill/>
          <a:ln w="0">
            <a:noFill/>
          </a:ln>
          <a:effectLst>
            <a:outerShdw dist="36147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600" strike="noStrike" u="none">
                <a:solidFill>
                  <a:srgbClr val="ffb310"/>
                </a:solidFill>
                <a:effectLst/>
                <a:uFillTx/>
                <a:latin typeface="Frutiger 55 Roman"/>
              </a:rPr>
              <a:t>Regulatory Timeline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-228600" y="3886200"/>
            <a:ext cx="4191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Verizon - NY 271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52280" y="3505320"/>
            <a:ext cx="3429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Supplemental Order (EELs)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2590920"/>
            <a:ext cx="20574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UNE Remand Order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895480" y="4724280"/>
            <a:ext cx="31244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SBC - TX 271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4648320" y="6019920"/>
            <a:ext cx="35812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SBC - Verizon Pricing Flexibility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523880" y="4343400"/>
            <a:ext cx="40388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Supplemental Order Clarification (EELs)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276720" y="5257800"/>
            <a:ext cx="35812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BellSouth Pricing Flexibility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3886200" y="5638680"/>
            <a:ext cx="35812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SBC - OK &amp; KS 271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029200" y="6367320"/>
            <a:ext cx="358128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Verizon - MA 271 Approval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2/8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1996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590920" y="1219320"/>
            <a:ext cx="76176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9/15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42900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11/24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80988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12/22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41008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6/2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86728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7/10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723888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2/22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20120" y="1219320"/>
            <a:ext cx="76176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3/7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0100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3/13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38188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4/16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 flipV="1">
            <a:off x="8761320" y="1676160"/>
            <a:ext cx="180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flipV="1">
            <a:off x="838044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flipV="1">
            <a:off x="799956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flipV="1">
            <a:off x="762012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flipV="1">
            <a:off x="579132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flipV="1">
            <a:off x="624852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 flipV="1">
            <a:off x="4189320" y="1676160"/>
            <a:ext cx="180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380844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 flipV="1">
            <a:off x="2971800" y="1676160"/>
            <a:ext cx="144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 flipV="1">
            <a:off x="380880" y="1676160"/>
            <a:ext cx="180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228600" y="1905120"/>
            <a:ext cx="8686800" cy="0"/>
          </a:xfrm>
          <a:prstGeom prst="line">
            <a:avLst/>
          </a:prstGeom>
          <a:ln w="38160">
            <a:solidFill>
              <a:srgbClr val="3333cc"/>
            </a:solidFill>
            <a:miter/>
            <a:headEnd len="med" type="diamond" w="med"/>
            <a:tailEnd len="med" type="diamond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380880" y="1905120"/>
            <a:ext cx="228600" cy="30456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flipH="1">
            <a:off x="2742480" y="1905120"/>
            <a:ext cx="228600" cy="8380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 flipH="1">
            <a:off x="3580560" y="1905120"/>
            <a:ext cx="228600" cy="17524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 flipH="1">
            <a:off x="3961800" y="1905120"/>
            <a:ext cx="228600" cy="213336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H="1">
            <a:off x="5562000" y="1905120"/>
            <a:ext cx="228600" cy="259056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 flipH="1">
            <a:off x="6019200" y="1905120"/>
            <a:ext cx="228600" cy="297180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H="1">
            <a:off x="8610480" y="1905120"/>
            <a:ext cx="152640" cy="457200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 flipH="1">
            <a:off x="8228880" y="1905120"/>
            <a:ext cx="152280" cy="42670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 flipH="1">
            <a:off x="7467480" y="1905120"/>
            <a:ext cx="533520" cy="388620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 flipH="1">
            <a:off x="6857280" y="1905120"/>
            <a:ext cx="762120" cy="350496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2971800" y="1219320"/>
            <a:ext cx="7621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algn="ctr">
              <a:lnSpc>
                <a:spcPct val="90000"/>
              </a:lnSpc>
              <a:spcBef>
                <a:spcPts val="624"/>
              </a:spcBef>
              <a:tabLst>
                <a:tab algn="l" pos="0"/>
                <a:tab algn="l" pos="11448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10/6</a:t>
            </a:r>
            <a:br>
              <a:rPr sz="1000"/>
            </a:b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1999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3352680" y="1676160"/>
            <a:ext cx="1800" cy="22860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-304920" y="2971800"/>
            <a:ext cx="342900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t">
            <a:normAutofit/>
          </a:bodyPr>
          <a:p>
            <a:pPr marL="174600" indent="-174600" algn="r">
              <a:lnSpc>
                <a:spcPct val="90000"/>
              </a:lnSpc>
              <a:spcBef>
                <a:spcPts val="876"/>
              </a:spcBef>
              <a:tabLst>
                <a:tab algn="l" pos="0"/>
                <a:tab algn="l" pos="228600"/>
                <a:tab algn="l" pos="343080"/>
                <a:tab algn="l" pos="457200"/>
                <a:tab algn="l" pos="571680"/>
                <a:tab algn="l" pos="685800"/>
                <a:tab algn="l" pos="800280"/>
                <a:tab algn="l" pos="914400"/>
                <a:tab algn="l" pos="1028880"/>
                <a:tab algn="l" pos="1143000"/>
                <a:tab algn="l" pos="1257480"/>
                <a:tab algn="l" pos="1371600"/>
                <a:tab algn="l" pos="1486080"/>
                <a:tab algn="l" pos="1600200"/>
                <a:tab algn="l" pos="1714680"/>
                <a:tab algn="l" pos="1828800"/>
                <a:tab algn="l" pos="1943280"/>
                <a:tab algn="l" pos="2057400"/>
                <a:tab algn="l" pos="2171880"/>
                <a:tab algn="l" pos="2286000"/>
                <a:tab algn="l" pos="240048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FCC Approval of </a:t>
            </a:r>
            <a:br>
              <a:rPr sz="1400"/>
            </a:b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SBC - Ameritech Merger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H="1">
            <a:off x="3123360" y="1905120"/>
            <a:ext cx="228600" cy="1295280"/>
          </a:xfrm>
          <a:custGeom>
            <a:avLst/>
            <a:gdLst/>
            <a:ahLst/>
            <a:rect l="l" t="t" r="r" b="b"/>
            <a:pathLst>
              <a:path w="48" h="192">
                <a:moveTo>
                  <a:pt x="0" y="0"/>
                </a:moveTo>
                <a:lnTo>
                  <a:pt x="0" y="192"/>
                </a:lnTo>
                <a:lnTo>
                  <a:pt x="48" y="192"/>
                </a:lnTo>
              </a:path>
            </a:pathLst>
          </a:custGeom>
          <a:noFill/>
          <a:ln w="9360">
            <a:solidFill>
              <a:srgbClr val="3333cc"/>
            </a:solidFill>
            <a:prstDash val="dash"/>
            <a:round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2001-06-26T19:01:59Z</dcterms:created>
  <dc:creator>CMiller</dc:creator>
  <dc:description/>
  <dc:language>en-US</dc:language>
  <cp:lastModifiedBy>Dee Madole</cp:lastModifiedBy>
  <dcterms:modified xsi:type="dcterms:W3CDTF">2001-06-26T19:32:55Z</dcterms:modified>
  <cp:revision>2</cp:revision>
  <dc:subject/>
  <dc:title>No Slide Title</dc:title>
</cp:coreProperties>
</file>