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9209088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458D150-C49A-47B3-897B-B52205D41D9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61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457200" y="137160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24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0BC34A-3C87-4864-A7D1-61B30D47E57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61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37160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24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0DB80C-D859-4791-9188-5E14A3A4E19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11EDAC4-0131-40CC-8812-8276FB12714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61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37160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5840" indent="-28584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542960" indent="-17136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00160" indent="-17136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00160" indent="-17136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00160" indent="-17136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"/>
          <p:cNvGrpSpPr/>
          <p:nvPr/>
        </p:nvGrpSpPr>
        <p:grpSpPr>
          <a:xfrm>
            <a:off x="1184400" y="4648320"/>
            <a:ext cx="6774840" cy="762840"/>
            <a:chOff x="1184400" y="4648320"/>
            <a:chExt cx="6774840" cy="762840"/>
          </a:xfrm>
        </p:grpSpPr>
        <p:sp>
          <p:nvSpPr>
            <p:cNvPr id="10" name=""/>
            <p:cNvSpPr/>
            <p:nvPr/>
          </p:nvSpPr>
          <p:spPr>
            <a:xfrm>
              <a:off x="2029320" y="4648320"/>
              <a:ext cx="5085000" cy="762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spcBef>
                  <a:spcPts val="20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 N D R E W    K A L O T A Y</a:t>
              </a:r>
              <a:br>
                <a:rPr sz="2200"/>
              </a:br>
              <a:r>
                <a:rPr b="1" lang="en-US" sz="2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  S  S  O  C  I  A  T  E  S,     I  N  C.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1184400" y="5029200"/>
              <a:ext cx="677484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" name=""/>
          <p:cNvSpPr/>
          <p:nvPr/>
        </p:nvSpPr>
        <p:spPr>
          <a:xfrm>
            <a:off x="1447920" y="1752480"/>
            <a:ext cx="6248160" cy="1143000"/>
          </a:xfrm>
          <a:prstGeom prst="roundRect">
            <a:avLst>
              <a:gd name="adj" fmla="val 12495"/>
            </a:avLst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  <a:effectLst>
            <a:outerShdw dist="89604" dir="135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0" y="6477120"/>
            <a:ext cx="914400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61 Broadway, Suite 3025 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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New York, New York 10006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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(212) 482-0900 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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Fax:  (212) 482-0529 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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http://www.kalotay.com/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-228600" y="1905120"/>
            <a:ext cx="963288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FAS 133 Hedge Effectiveness Testing: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Volatility Reduction Measure (VRM)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429000" y="3505320"/>
            <a:ext cx="2514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Summer,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"/>
          <p:cNvGraphicFramePr/>
          <p:nvPr/>
        </p:nvGraphicFramePr>
        <p:xfrm>
          <a:off x="187200" y="187200"/>
          <a:ext cx="8759880" cy="6234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7200" y="187200"/>
                    <a:ext cx="8759880" cy="6234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DDB648E-6DC8-4AC5-A842-1169B3F7FA43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"/>
          <p:cNvGraphicFramePr/>
          <p:nvPr/>
        </p:nvGraphicFramePr>
        <p:xfrm>
          <a:off x="187200" y="173160"/>
          <a:ext cx="8759880" cy="6278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7200" y="173160"/>
                    <a:ext cx="8759880" cy="6278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4C94752-F4C5-4C27-BAC5-40DDD7E92A91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"/>
          <p:cNvGraphicFramePr/>
          <p:nvPr/>
        </p:nvGraphicFramePr>
        <p:xfrm>
          <a:off x="187200" y="187200"/>
          <a:ext cx="8759880" cy="6264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7200" y="187200"/>
                    <a:ext cx="8759880" cy="6264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241788B-F8D7-4149-AF39-7FDA00F52ECF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"/>
          <p:cNvGraphicFramePr/>
          <p:nvPr/>
        </p:nvGraphicFramePr>
        <p:xfrm>
          <a:off x="187200" y="173160"/>
          <a:ext cx="8759880" cy="6321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7200" y="173160"/>
                    <a:ext cx="8759880" cy="6321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4B06D16-A5C8-416D-BC25-AE3B87773F66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304920"/>
            <a:ext cx="8229600" cy="961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Observations on the VRM Approach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457200" y="137160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superior in its simplicity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rigorous, defensible and reasonable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deviation is an accepted measure of volatility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expressed in dollar terms it reflects </a:t>
            </a:r>
            <a:br>
              <a:rPr sz="2200"/>
            </a:b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business risk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approach does </a:t>
            </a: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pair changes in value (with and without hedge) period by period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VRM is derived from a ratio of </a:t>
            </a: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volatilities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762120" y="990720"/>
            <a:ext cx="761976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8279BBB-E572-41D1-8AF5-40958C92BA0A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61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Observations on 80/125 Rule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457200" y="1371600"/>
            <a:ext cx="822960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5840" indent="-28584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 depends only upon size of changes relative to each other, without reference to size of hedged item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stable markets*, this measure is likely to fall outside acceptable range, even when hedge is obviously effective  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derivative changes from $0.00MM to $0.13MM and hedged item from $104MM to $103.90MM, then ratio 0.13 / –0.10 = –1.30 is outside acceptable range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 can be unbounded when denominator is small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762120" y="1143000"/>
            <a:ext cx="761976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52280" y="6061680"/>
            <a:ext cx="861084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*In periods of extended market stability, no test can provide a meaningful inference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89215F3-9BCE-4794-AC7C-C0B4BCFFEDC3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61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Observations on Regression Test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457200" y="1371600"/>
            <a:ext cx="822960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5840" indent="-28584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 depends only upon size of changes relative to each other, without reference to size of hedged item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clear guidance is given with regard to the slope and intercept of the regression line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Example: If the change in value of the hedging vehicle is consistently half that of the hedged item (slope is 0.5), R-square is 100% but the hedge is only 50% effective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large intercept is also problematic implying that for a small move in one item there will be large move in the other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762120" y="1143000"/>
            <a:ext cx="761976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CB1246-36C9-4BD2-856F-FD82041B7428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61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Appendix: Sources of Change in Value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285840" indent="-28584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Aging: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In general, the value of a fixed income security will change due to the passage of time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of maturing bond approaches 100, that of maturing swap approaches 0, ceteris paribus 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conditions: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As interest rates rise, the values of a fixed coupon bond and “receive fixed” swap decline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intent of a fair value hedge is to eliminate change in value due to market movements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Proper effectiveness testing may need to recognize</a:t>
            </a:r>
            <a:br>
              <a:rPr sz="2200"/>
            </a:b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</a:t>
            </a: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predictable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effects of aging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 methods used for accretion and amortization based on historical cost rather than prevailing market conditions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762120" y="1066680"/>
            <a:ext cx="761976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22EF6DB-4C22-4C51-870F-CF9793CD1B6B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61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AKA Method of Adjusting for Aging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37160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5840" indent="-28584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measure effectiveness of a hedge, calculations should incorporate implied forward values 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Prevailing market levels determine forward rates 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Implied forward values should be calculated for both item being hedged and hedged package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24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ctr">
              <a:spcBef>
                <a:spcPts val="27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AKA Hedge Effectiveness Test for FAS 133 can be readily extended to incorporate aging considerations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ctr">
              <a:spcBef>
                <a:spcPts val="24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0">
              <a:spcBef>
                <a:spcPts val="24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0">
              <a:spcBef>
                <a:spcPts val="68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24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0">
              <a:spcBef>
                <a:spcPts val="68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762120" y="1143000"/>
            <a:ext cx="761976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2DB7C3-67DA-4132-8DFE-9DE071FC2BE9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1085040" y="1321920"/>
            <a:ext cx="6968520" cy="376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AKA is available to implement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required effectiveness testing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provide ongoing valuation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to satisfy FAS 133 requirements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90A7E9-494F-40FF-A263-A27FA5B73E1E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/>
          </p:nvPr>
        </p:nvSpPr>
        <p:spPr>
          <a:xfrm>
            <a:off x="456840" y="1447920"/>
            <a:ext cx="7010280" cy="5029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5840" indent="-28584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Intent: To eliminate uncertainty solely due to market changes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Motivated by business considerations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FASB distinguishes between fair value hedge and cash flow hedge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practice, hedges tend to be imperfect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an objective approach to quantify performance of hedge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of hedged item (without the hedge) provides reasonable basis for comparison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24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0">
              <a:spcBef>
                <a:spcPts val="24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61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Background:  What is a Hedge?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762120" y="1143000"/>
            <a:ext cx="761976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22219E8-D2D4-4903-80B3-6C7617BB8059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61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FASB Guidelines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37160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5840" indent="-28584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FASB has provided broad guidelines for testing effectiveness, such as the 80%-125% rule and</a:t>
            </a:r>
            <a:br>
              <a:rPr sz="2200"/>
            </a:b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regression-based or other statistical analysis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absence of definitive guidance, corporations are expected to devise, apply, and defend their own effectiveness tests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762120" y="1143000"/>
            <a:ext cx="761976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7CFEDE-0846-419A-B291-328A632E1C09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61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Approaches Suggested by FASB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37160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5840" indent="-28584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80/125 Rule: compares change in value of hedging derivative to that of hedged item for each observation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Hedge is deemed effective if ratio lies</a:t>
            </a:r>
            <a:br>
              <a:rPr sz="2200"/>
            </a:b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between –1.25 and –0.80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Determines if at least 80% of the </a:t>
            </a: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changes in value of the hedged item has been eliminated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Does not consider </a:t>
            </a: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reduction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Regression-based testing: calculates the R-squared of change in value of hedged item and that of derivative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Hedge is deemed effective if R-squared is at least 80%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stringent than 80/125 Rule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0">
              <a:spcBef>
                <a:spcPts val="24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762120" y="1143000"/>
            <a:ext cx="761976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92A2C2-CEA5-491D-BE9A-4A43AC7748D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562320" y="1431360"/>
            <a:ext cx="7981560" cy="354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AKA’s approach to effectiveness testing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a rigorous framework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which retains the basic intent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of the FASB guidelines,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while minimizing their shortcomings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AF4A90-A02A-4241-BD30-CE77B16AF3D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80880" y="304920"/>
            <a:ext cx="8229600" cy="961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AKA Approach to Effectiveness Testing: Overview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37160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Determines how well hedge reduces </a:t>
            </a: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of value of asset or liability being hedged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Calculations are based on “first differences” 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 case is volatility of value of item being hedged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Hedge is effective if inclusion of hedging derivative “sufficiently” reduces volatility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24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24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24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24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762120" y="1219320"/>
            <a:ext cx="761976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F611715-18D7-4F13-BBE0-AED9F36713C7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600" cy="581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Reduction Measure (VRM)*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371600"/>
            <a:ext cx="8229600" cy="1905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Quantifies reduction in volatility by use of hedge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may be expressed in dollar or percent terms; examples below are in dollars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hedge is considered to be effective if a “sufficient” reduction, say 80%, is achieved 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762120" y="1219320"/>
            <a:ext cx="761976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914400" y="3505320"/>
            <a:ext cx="6172200" cy="144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33520" y="3505320"/>
            <a:ext cx="7924680" cy="274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285840" indent="-285840" algn="ctr">
              <a:lnSpc>
                <a:spcPct val="90000"/>
              </a:lnSpc>
              <a:spcBef>
                <a:spcPts val="24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VRM = 1 — sd(P)/sd(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 algn="ctr">
              <a:lnSpc>
                <a:spcPct val="9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sd(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is standard deviation of changes in value of 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Item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sd(P) is that of hedge 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Package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(Item + Derivative)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24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Conclude hedge is effective if VRM exceeds 80%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*Patent pending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20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0E30C25-6FB3-4906-BD10-DEB78F584C32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"/>
          <p:cNvGraphicFramePr/>
          <p:nvPr/>
        </p:nvGraphicFramePr>
        <p:xfrm>
          <a:off x="187200" y="158760"/>
          <a:ext cx="8759880" cy="6350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7200" y="158760"/>
                    <a:ext cx="8759880" cy="6350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9192EF8-A0F8-48B3-B3C6-C30AA5A2CA05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"/>
          <p:cNvGraphicFramePr/>
          <p:nvPr/>
        </p:nvGraphicFramePr>
        <p:xfrm>
          <a:off x="187200" y="173160"/>
          <a:ext cx="8759880" cy="6292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7200" y="173160"/>
                    <a:ext cx="8759880" cy="6292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CA9DA6-FFC1-46C6-BB4F-DFE81C3B4598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43142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1996-02-01T09:04:12Z</dcterms:created>
  <dc:creator>George O. Williams</dc:creator>
  <dc:description>1995 FIASI Bond Conference</dc:description>
  <dc:language>en-US</dc:language>
  <cp:lastModifiedBy>Jim Rudisill</cp:lastModifiedBy>
  <cp:lastPrinted>2000-04-13T11:23:12Z</cp:lastPrinted>
  <dcterms:modified xsi:type="dcterms:W3CDTF">2000-07-28T12:01:38Z</dcterms:modified>
  <cp:revision>585</cp:revision>
  <dc:subject/>
  <dc:title>Challenges in the Numerical Valuation of Interest-rate-sensitive Securities</dc:title>
</cp:coreProperties>
</file>