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emf" ContentType="image/x-emf"/>
  <Override PartName="/ppt/media/image2.emf" ContentType="image/x-emf"/>
  <Override PartName="/ppt/media/image3.emf" ContentType="image/x-emf"/>
  <Override PartName="/ppt/media/image4.emf" ContentType="image/x-emf"/>
  <Override PartName="/ppt/media/image5.emf" ContentType="image/x-emf"/>
  <Override PartName="/ppt/media/image6.emf" ContentType="image/x-e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B49CEC-DD5F-4C79-BC68-733493ABA2B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5F1F8E-CBE9-4105-8510-791658E6C13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EC0D4D4-574D-4636-9EDD-A60AEE026CF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" name=""/>
          <p:cNvGrpSpPr/>
          <p:nvPr/>
        </p:nvGrpSpPr>
        <p:grpSpPr>
          <a:xfrm>
            <a:off x="8077320" y="5715000"/>
            <a:ext cx="891720" cy="837360"/>
            <a:chOff x="8077320" y="5715000"/>
            <a:chExt cx="891720" cy="837360"/>
          </a:xfrm>
        </p:grpSpPr>
        <p:grpSp>
          <p:nvGrpSpPr>
            <p:cNvPr id="6" name=""/>
            <p:cNvGrpSpPr/>
            <p:nvPr/>
          </p:nvGrpSpPr>
          <p:grpSpPr>
            <a:xfrm>
              <a:off x="8077320" y="6024600"/>
              <a:ext cx="891720" cy="527760"/>
              <a:chOff x="8077320" y="6024600"/>
              <a:chExt cx="891720" cy="527760"/>
            </a:xfrm>
          </p:grpSpPr>
          <p:sp>
            <p:nvSpPr>
              <p:cNvPr id="7" name=""/>
              <p:cNvSpPr/>
              <p:nvPr/>
            </p:nvSpPr>
            <p:spPr>
              <a:xfrm>
                <a:off x="8077320" y="6026760"/>
                <a:ext cx="178920" cy="1674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164080" y="6108480"/>
                <a:ext cx="190080" cy="17820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449200" y="6375600"/>
                <a:ext cx="189360" cy="1767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375400" y="6303960"/>
                <a:ext cx="8640" cy="2700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375400" y="6201360"/>
                <a:ext cx="57600" cy="10620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263800" y="6204240"/>
                <a:ext cx="111960" cy="17316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8448480" y="6303960"/>
                <a:ext cx="75960" cy="1339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8373240" y="6311880"/>
                <a:ext cx="75600" cy="1346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8614080" y="6024600"/>
                <a:ext cx="354960" cy="42192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" name=""/>
            <p:cNvSpPr/>
            <p:nvPr/>
          </p:nvSpPr>
          <p:spPr>
            <a:xfrm>
              <a:off x="8192160" y="5715000"/>
              <a:ext cx="448920" cy="42120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8453160" y="5869440"/>
              <a:ext cx="352800" cy="42192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66ff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emf"/><Relationship Id="rId2" Type="http://schemas.openxmlformats.org/officeDocument/2006/relationships/image" Target="../media/image3.e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6.e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subTitle"/>
          </p:nvPr>
        </p:nvSpPr>
        <p:spPr>
          <a:xfrm>
            <a:off x="1447920" y="41911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title"/>
          </p:nvPr>
        </p:nvSpPr>
        <p:spPr>
          <a:xfrm>
            <a:off x="685800" y="1066320"/>
            <a:ext cx="7848720" cy="4343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e1402"/>
                </a:solidFill>
                <a:effectLst/>
                <a:uFillTx/>
                <a:latin typeface="Times New Roman"/>
              </a:rPr>
              <a:t>Extreme Modeling of Equity Portfolios</a:t>
            </a:r>
            <a:br>
              <a:rPr sz="4400"/>
            </a:br>
            <a:br>
              <a:rPr sz="4400"/>
            </a:br>
            <a:br>
              <a:rPr sz="28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371600" y="456840"/>
            <a:ext cx="68580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ff0000"/>
                </a:solidFill>
                <a:effectLst/>
                <a:uFillTx/>
                <a:latin typeface="Times New Roman"/>
              </a:rPr>
              <a:t>Data Details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838080" y="1142640"/>
            <a:ext cx="73152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Reuter’s and Bloomberg utilized to obtain all the data.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15 years for historical data used for all equities under OSX, XOI, SPX,AOORD.  12 years of data used for UTY and XNG, while 10 years of data used used for NDX.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Current VaR model interface used to obtain prices, deltas and Gammas.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371600" y="456840"/>
            <a:ext cx="68580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ff0000"/>
                </a:solidFill>
                <a:effectLst/>
                <a:uFillTx/>
                <a:latin typeface="Times New Roman"/>
              </a:rPr>
              <a:t>Results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685800" y="1142640"/>
            <a:ext cx="769608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Effective_Date = 24th August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Value@Risk  = $1.21MM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Worst-Scale Loss = $5.8MM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sng">
                <a:solidFill>
                  <a:srgbClr val="ff0000"/>
                </a:solidFill>
                <a:effectLst/>
                <a:uFillTx/>
                <a:latin typeface="Times New Roman"/>
              </a:rPr>
              <a:t>Overview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69608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Basic Ideas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Methodology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Results and Conclusions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371600" y="457200"/>
            <a:ext cx="68580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ff0000"/>
                </a:solidFill>
                <a:effectLst/>
                <a:uFillTx/>
                <a:latin typeface="Times New Roman"/>
              </a:rPr>
              <a:t>Introduction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914040" y="990360"/>
            <a:ext cx="75438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Framework for measuring tail-end risk.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relationship between market variables are different under stressed conditions.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All statistical measures derived solely from extreme values of the historical data.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Intuitive tool that is a complement to VaR.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371600" y="457200"/>
            <a:ext cx="68580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ff0000"/>
                </a:solidFill>
                <a:effectLst/>
                <a:uFillTx/>
                <a:latin typeface="Times New Roman"/>
              </a:rPr>
              <a:t>Framework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914040" y="1066680"/>
            <a:ext cx="716292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Makes no assumptions about the normality of asset returns.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Non-probabilistic approach to worst-case scenarios.  There are no assumptions about the probability distribution of the size of the crash or its timing.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Prior Art:</a:t>
            </a: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 (1) Wilmott and Hua </a:t>
            </a: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“CrashMetrics” (2) G. Stoder, “Quadratic Maximum Loss”, (3) Thomas Wilson - “Delta, Gamma Portfolio Optimisation”.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371600" y="456840"/>
            <a:ext cx="68580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ff0000"/>
                </a:solidFill>
                <a:effectLst/>
                <a:uFillTx/>
                <a:latin typeface="Times New Roman"/>
              </a:rPr>
              <a:t>Benchmark and Correlation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14400" y="1218960"/>
            <a:ext cx="73152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Relate the changes </a:t>
            </a:r>
            <a:r>
              <a:rPr b="0" lang="en-US" sz="18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in an asset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in a portfolio to the corresponding changes in a </a:t>
            </a:r>
            <a:r>
              <a:rPr b="0" lang="en-US" sz="18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benchmark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, an index or a combination of indices, during extreme movements.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For ENE’s Energy-Intensive portfolio, the following indices were chosen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OSX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: Oil services Index.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XNG 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: Natural Gas Index.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XOI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: Oil Index.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SPX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: S&amp;P 500 Index.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UTY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: Utility Index.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NDX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: Nasdaq100.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AOORD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: Australian All Ordinaries.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TSE100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: Toronto Stock Exchange.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371600" y="456840"/>
            <a:ext cx="68580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ff0000"/>
                </a:solidFill>
                <a:effectLst/>
                <a:uFillTx/>
                <a:latin typeface="Times New Roman"/>
              </a:rPr>
              <a:t>Coefficient (contd.)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914400" y="1219320"/>
            <a:ext cx="73152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Relative magnitude of the moves are given by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    where S</a:t>
            </a:r>
            <a:r>
              <a:rPr b="0" lang="en-US" sz="1800" strike="noStrike" u="none" baseline="-25000">
                <a:solidFill>
                  <a:srgbClr val="3333cc"/>
                </a:solidFill>
                <a:effectLst/>
                <a:uFillTx/>
                <a:latin typeface="Times New Roman"/>
              </a:rPr>
              <a:t>i 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is the i</a:t>
            </a:r>
            <a:r>
              <a:rPr b="0" lang="en-US" sz="1800" strike="noStrike" u="none" baseline="30000">
                <a:solidFill>
                  <a:srgbClr val="3333cc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asset, x</a:t>
            </a:r>
            <a:r>
              <a:rPr b="0" lang="en-US" sz="1800" strike="noStrike" u="none" baseline="-25000">
                <a:solidFill>
                  <a:srgbClr val="3333cc"/>
                </a:solidFill>
                <a:effectLst/>
                <a:uFillTx/>
                <a:latin typeface="Times New Roman"/>
              </a:rPr>
              <a:t>j 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is the j</a:t>
            </a:r>
            <a:r>
              <a:rPr b="0" lang="en-US" sz="1800" strike="noStrike" u="none" baseline="30000">
                <a:solidFill>
                  <a:srgbClr val="3333cc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index and k</a:t>
            </a:r>
            <a:r>
              <a:rPr b="0" lang="en-US" sz="1800" strike="noStrike" u="none" baseline="-25000">
                <a:solidFill>
                  <a:srgbClr val="3333cc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is the crash index.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Good assumption during extreme stress events.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Note, k</a:t>
            </a:r>
            <a:r>
              <a:rPr b="0" lang="en-US" sz="1800" strike="noStrike" u="none" baseline="-25000">
                <a:solidFill>
                  <a:srgbClr val="3333cc"/>
                </a:solidFill>
                <a:effectLst/>
                <a:uFillTx/>
                <a:latin typeface="Times New Roman"/>
              </a:rPr>
              <a:t>i </a:t>
            </a:r>
            <a:r>
              <a:rPr b="0" lang="en-US" sz="18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not the same as CAPM </a:t>
            </a:r>
            <a:r>
              <a:rPr b="0" lang="en-US" sz="1800" strike="noStrike" u="sng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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because the coefficient is obtained only during extreme events: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4" name=""/>
              <p:cNvSpPr txBox="1"/>
              <p:nvPr/>
            </p:nvSpPr>
            <p:spPr>
              <a:xfrm>
                <a:off x="3429000" y="1650960"/>
                <a:ext cx="2063880" cy="5857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sSub>
                          <m:e>
                            <m:r>
                              <m:t xml:space="preserve">ΔS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</m:num>
                      <m:den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</m:den>
                    </m:f>
                    <m:r>
                      <m:t xml:space="preserve"> </m:t>
                    </m:r>
                    <m:r>
                      <m:t xml:space="preserve">=</m:t>
                    </m:r>
                    <m:r>
                      <m:t xml:space="preserve"> </m:t>
                    </m:r>
                    <m:sSub>
                      <m:e>
                        <m:r>
                          <m:t xml:space="preserve">k</m:t>
                        </m:r>
                      </m:e>
                      <m:sub>
                        <m:r>
                          <m:t xml:space="preserve">i</m:t>
                        </m:r>
                      </m:sub>
                    </m:sSub>
                    <m:r>
                      <m:t xml:space="preserve"> </m:t>
                    </m:r>
                    <m:f>
                      <m:num>
                        <m:sSub>
                          <m:e>
                            <m:r>
                              <m:t xml:space="preserve">Δx</m:t>
                            </m:r>
                          </m:e>
                          <m:sub>
                            <m:r>
                              <m:t xml:space="preserve">j</m:t>
                            </m:r>
                          </m:sub>
                        </m:sSub>
                      </m:num>
                      <m:den>
                        <m:sSub>
                          <m:e>
                            <m:r>
                              <m:t xml:space="preserve">x</m:t>
                            </m:r>
                          </m:e>
                          <m:sub>
                            <m:r>
                              <m:t xml:space="preserve">j</m:t>
                            </m:r>
                          </m:sub>
                        </m:sSub>
                      </m:den>
                    </m:f>
                    <m:r>
                      <m:t xml:space="preserve"> </m:t>
                    </m:r>
                  </m:oMath>
                </a14:m>
              </a:p>
            </p:txBody>
          </p:sp>
        </mc:Choice>
        <mc:Fallback>
          <p:sp>
            <p:nvSpPr>
              <p:cNvPr id="34" name=""/>
              <p:cNvSpPr txBox="1"/>
              <p:nvPr/>
            </p:nvSpPr>
            <p:spPr>
              <a:xfrm>
                <a:off x="3429000" y="1650960"/>
                <a:ext cx="2063880" cy="58572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35" name=""/>
          <p:cNvSpPr/>
          <p:nvPr/>
        </p:nvSpPr>
        <p:spPr>
          <a:xfrm flipV="1">
            <a:off x="2438280" y="3580920"/>
            <a:ext cx="0" cy="2590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523880" y="5486400"/>
            <a:ext cx="6096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709880" y="430380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030640" y="411480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106960" y="434340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726080" y="411480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677960" y="586728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525680" y="563868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897280" y="510552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049560" y="472428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506760" y="480060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735360" y="441972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144440" y="586728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982880" y="571500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503800" y="3567240"/>
            <a:ext cx="1762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Haliburton return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884120" y="5562720"/>
            <a:ext cx="2426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OSX (Oil Services) return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1371600" y="4038480"/>
            <a:ext cx="4191120" cy="198144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715000" y="4267080"/>
            <a:ext cx="1828800" cy="61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</a:t>
            </a:r>
            <a:r>
              <a:rPr b="0" lang="en-US" sz="16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HAL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.9654R</a:t>
            </a:r>
            <a:r>
              <a:rPr b="0" lang="en-US" sz="16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OSX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2   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.954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371600" y="456840"/>
            <a:ext cx="68580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ff0000"/>
                </a:solidFill>
                <a:effectLst/>
                <a:uFillTx/>
                <a:latin typeface="Times New Roman"/>
              </a:rPr>
              <a:t>Change in Portfolio Value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914400" y="1218960"/>
            <a:ext cx="73152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If 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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is the value of the portfolio, then portfolio change 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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is given by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where n</a:t>
            </a:r>
            <a:r>
              <a:rPr b="0" lang="en-US" sz="1800" strike="noStrike" u="none" baseline="30000">
                <a:solidFill>
                  <a:srgbClr val="3333cc"/>
                </a:solidFill>
                <a:effectLst/>
                <a:uFillTx/>
                <a:latin typeface="Times New Roman"/>
              </a:rPr>
              <a:t>S</a:t>
            </a:r>
            <a:r>
              <a:rPr b="0" lang="en-US" sz="1800" strike="noStrike" u="none" baseline="-25000">
                <a:solidFill>
                  <a:srgbClr val="3333cc"/>
                </a:solidFill>
                <a:effectLst/>
                <a:uFillTx/>
                <a:latin typeface="Times New Roman"/>
              </a:rPr>
              <a:t>i 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is the i</a:t>
            </a:r>
            <a:r>
              <a:rPr b="0" lang="en-US" sz="1800" strike="noStrike" u="none" baseline="30000">
                <a:solidFill>
                  <a:srgbClr val="3333cc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stock, and n</a:t>
            </a:r>
            <a:r>
              <a:rPr b="0" lang="en-US" sz="1800" strike="noStrike" u="none" baseline="30000">
                <a:solidFill>
                  <a:srgbClr val="3333cc"/>
                </a:solidFill>
                <a:effectLst/>
                <a:uFillTx/>
                <a:latin typeface="Times New Roman"/>
              </a:rPr>
              <a:t>C</a:t>
            </a:r>
            <a:r>
              <a:rPr b="0" lang="en-US" sz="1800" strike="noStrike" u="none" baseline="-25000">
                <a:solidFill>
                  <a:srgbClr val="3333cc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is the i</a:t>
            </a:r>
            <a:r>
              <a:rPr b="0" lang="en-US" sz="1800" strike="noStrike" u="none" baseline="30000">
                <a:solidFill>
                  <a:srgbClr val="3333cc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option.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change in option value 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 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is given by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5" name=""/>
              <p:cNvSpPr txBox="1"/>
              <p:nvPr/>
            </p:nvSpPr>
            <p:spPr>
              <a:xfrm>
                <a:off x="1828800" y="1752480"/>
                <a:ext cx="5573880" cy="790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Δπ</m:t>
                    </m:r>
                    <m:r>
                      <m:t xml:space="preserve"> </m:t>
                    </m:r>
                    <m:r>
                      <m:t xml:space="preserve">=</m:t>
                    </m:r>
                    <m:r>
                      <m:t xml:space="preserve"> </m:t>
                    </m:r>
                    <m:nary>
                      <m:naryPr>
                        <m:chr m:val="∑"/>
                      </m:naryPr>
                      <m:sub>
                        <m:r>
                          <m:t xml:space="preserve">i</m:t>
                        </m:r>
                        <m:r>
                          <m:t xml:space="preserve">=</m:t>
                        </m:r>
                        <m:r>
                          <m:t xml:space="preserve">1</m:t>
                        </m:r>
                      </m:sub>
                      <m:sup>
                        <m:sSub>
                          <m:e>
                            <m:r>
                              <m:t xml:space="preserve">N</m:t>
                            </m:r>
                          </m:e>
                          <m:sub>
                            <m:r>
                              <m:t xml:space="preserve">S</m:t>
                            </m:r>
                          </m:sub>
                        </m:sSub>
                      </m:sup>
                      <m:e>
                        <m:sSubSup>
                          <m:e>
                            <m:r>
                              <m:t xml:space="preserve">n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  <m:sup>
                            <m:r>
                              <m:t xml:space="preserve">S</m:t>
                            </m:r>
                          </m:sup>
                        </m:sSubSup>
                      </m:e>
                    </m:nary>
                    <m:sSub>
                      <m:e>
                        <m:r>
                          <m:t xml:space="preserve">ΔS</m:t>
                        </m:r>
                      </m:e>
                      <m:sub>
                        <m:r>
                          <m:t xml:space="preserve">i</m:t>
                        </m:r>
                      </m:sub>
                    </m:sSub>
                    <m:r>
                      <m:t xml:space="preserve"> </m:t>
                    </m:r>
                    <m:r>
                      <m:t xml:space="preserve">+</m:t>
                    </m:r>
                    <m:r>
                      <m:t xml:space="preserve"> </m:t>
                    </m:r>
                    <m:nary>
                      <m:naryPr>
                        <m:chr m:val="∑"/>
                      </m:naryPr>
                      <m:sub>
                        <m:r>
                          <m:t xml:space="preserve">i</m:t>
                        </m:r>
                        <m:r>
                          <m:t xml:space="preserve">=</m:t>
                        </m:r>
                        <m:r>
                          <m:t xml:space="preserve">1</m:t>
                        </m:r>
                      </m:sub>
                      <m:sup>
                        <m:sSub>
                          <m:e>
                            <m:r>
                              <m:t xml:space="preserve">N</m:t>
                            </m:r>
                          </m:e>
                          <m:sub>
                            <m:r>
                              <m:t xml:space="preserve">C</m:t>
                            </m:r>
                          </m:sub>
                        </m:sSub>
                      </m:sup>
                      <m:e>
                        <m:sSubSup>
                          <m:e>
                            <m:r>
                              <m:t xml:space="preserve">n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  <m:sup>
                            <m:r>
                              <m:t xml:space="preserve">C</m:t>
                            </m:r>
                          </m:sup>
                        </m:sSubSup>
                      </m:e>
                    </m:nary>
                    <m:sSub>
                      <m:e>
                        <m:r>
                          <m:t xml:space="preserve">ΔC</m:t>
                        </m:r>
                      </m:e>
                      <m:sub>
                        <m:r>
                          <m:t xml:space="preserve">i</m:t>
                        </m:r>
                      </m:sub>
                    </m:sSub>
                    <m:r>
                      <m:t xml:space="preserve"> </m:t>
                    </m:r>
                  </m:oMath>
                </a14:m>
              </a:p>
            </p:txBody>
          </p:sp>
        </mc:Choice>
        <mc:Fallback>
          <p:sp>
            <p:nvSpPr>
              <p:cNvPr id="55" name=""/>
              <p:cNvSpPr txBox="1"/>
              <p:nvPr/>
            </p:nvSpPr>
            <p:spPr>
              <a:xfrm>
                <a:off x="1828800" y="1752480"/>
                <a:ext cx="5573880" cy="79056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56" name=""/>
              <p:cNvSpPr txBox="1"/>
              <p:nvPr/>
            </p:nvSpPr>
            <p:spPr>
              <a:xfrm>
                <a:off x="898560" y="4114800"/>
                <a:ext cx="7513560" cy="1219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rPr>
                            <m:lit/>
                            <m:nor/>
                          </m:rPr>
                          <m:t xml:space="preserve">ΔC</m:t>
                        </m:r>
                        <m:r>
                          <m:t xml:space="preserve"> </m:t>
                        </m:r>
                        <m:r>
                          <m:t xml:space="preserve">=</m:t>
                        </m:r>
                        <m:r>
                          <m:t xml:space="preserve"> </m:t>
                        </m:r>
                        <m:nary>
                          <m:naryPr>
                            <m:chr m:val="∑"/>
                          </m:naryPr>
                          <m:sub>
                            <m:r>
                              <m:t xml:space="preserve">i</m:t>
                            </m:r>
                            <m:r>
                              <m:t xml:space="preserve">=</m:t>
                            </m:r>
                            <m:r>
                              <m:t xml:space="preserve">1</m:t>
                            </m:r>
                          </m:sub>
                          <m:sup>
                            <m:sSub>
                              <m:e>
                                <m:r>
                                  <m:t xml:space="preserve">N</m:t>
                                </m:r>
                              </m:e>
                              <m:sub>
                                <m:r>
                                  <m:t xml:space="preserve">C</m:t>
                                </m:r>
                              </m:sub>
                            </m:sSub>
                          </m:sup>
                          <m:e>
                            <m:sSubSup>
                              <m:e>
                                <m:r>
                                  <m:t xml:space="preserve">n</m:t>
                                </m:r>
                              </m:e>
                              <m:sub>
                                <m:r>
                                  <m:t xml:space="preserve">i</m:t>
                                </m:r>
                              </m:sub>
                              <m:sup>
                                <m:r>
                                  <m:t xml:space="preserve">C</m:t>
                                </m:r>
                              </m:sup>
                            </m:sSubSup>
                          </m:e>
                        </m:nary>
                        <m:sSub>
                          <m:e>
                            <m:r>
                              <m:t xml:space="preserve">δ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  <m:sSub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ΔS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  <m:r>
                          <m:t xml:space="preserve"> </m:t>
                        </m:r>
                        <m:r>
                          <m:t xml:space="preserve">+</m:t>
                        </m:r>
                        <m:r>
                          <m:t xml:space="preserve"> </m:t>
                        </m:r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nary>
                          <m:naryPr>
                            <m:chr m:val="∑"/>
                          </m:naryPr>
                          <m:sub>
                            <m:r>
                              <m:t xml:space="preserve">i</m:t>
                            </m:r>
                            <m:r>
                              <m:t xml:space="preserve">=</m:t>
                            </m:r>
                            <m:r>
                              <m:t xml:space="preserve">1</m:t>
                            </m:r>
                          </m:sub>
                          <m:sup>
                            <m:sSub>
                              <m:e>
                                <m:r>
                                  <m:t xml:space="preserve">N</m:t>
                                </m:r>
                              </m:e>
                              <m:sub>
                                <m:r>
                                  <m:t xml:space="preserve">C</m:t>
                                </m:r>
                              </m:sub>
                            </m:sSub>
                          </m:sup>
                          <m:e/>
                        </m:nary>
                        <m:nary>
                          <m:naryPr>
                            <m:chr m:val="∑"/>
                          </m:naryPr>
                          <m:sub>
                            <m:r>
                              <m:t xml:space="preserve">j</m:t>
                            </m:r>
                            <m:r>
                              <m:t xml:space="preserve">=</m:t>
                            </m:r>
                            <m:r>
                              <m:t xml:space="preserve">1</m:t>
                            </m:r>
                          </m:sub>
                          <m:sup>
                            <m:sSub>
                              <m:e>
                                <m:r>
                                  <m:t xml:space="preserve">N</m:t>
                                </m:r>
                              </m:e>
                              <m:sub>
                                <m:r>
                                  <m:t xml:space="preserve">C</m:t>
                                </m:r>
                              </m:sub>
                            </m:sSub>
                          </m:sup>
                          <m:e>
                            <m:sSubSup>
                              <m:e>
                                <m:r>
                                  <m:t xml:space="preserve">n</m:t>
                                </m:r>
                              </m:e>
                              <m:sub>
                                <m:r>
                                  <m:t xml:space="preserve">i</m:t>
                                </m:r>
                              </m:sub>
                              <m:sup>
                                <m:r>
                                  <m:t xml:space="preserve">C</m:t>
                                </m:r>
                              </m:sup>
                            </m:sSubSup>
                          </m:e>
                        </m:nary>
                        <m:sSub>
                          <m:e>
                            <m:r>
                              <m:t xml:space="preserve">Γ</m:t>
                            </m:r>
                          </m:e>
                          <m:sub>
                            <m:r>
                              <m:rPr>
                                <m:lit/>
                                <m:nor/>
                              </m:rPr>
                              <m:t xml:space="preserve">ij</m:t>
                            </m:r>
                          </m:sub>
                        </m:sSub>
                        <m:sSub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ΔS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  <m:r>
                          <m:t xml:space="preserve"> </m:t>
                        </m:r>
                        <m:sSub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ΔS</m:t>
                            </m:r>
                          </m:e>
                          <m:sub>
                            <m:r>
                              <m:t xml:space="preserve">j</m:t>
                            </m:r>
                          </m:sub>
                        </m:sSub>
                        <m:r>
                          <m:t xml:space="preserve"> </m:t>
                        </m:r>
                        <m:r>
                          <m:t xml:space="preserve">+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</m:e>
                      <m:e/>
                    </m:eqArr>
                  </m:oMath>
                </a14:m>
              </a:p>
            </p:txBody>
          </p:sp>
        </mc:Choice>
        <mc:Fallback>
          <p:sp>
            <p:nvSpPr>
              <p:cNvPr id="56" name=""/>
              <p:cNvSpPr txBox="1"/>
              <p:nvPr/>
            </p:nvSpPr>
            <p:spPr>
              <a:xfrm>
                <a:off x="898560" y="4114800"/>
                <a:ext cx="7513560" cy="12193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p:sp>
        <p:nvSpPr>
          <p:cNvPr id="57" name=""/>
          <p:cNvSpPr/>
          <p:nvPr/>
        </p:nvSpPr>
        <p:spPr>
          <a:xfrm>
            <a:off x="914400" y="5257800"/>
            <a:ext cx="6934320" cy="95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   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0" lang="en-US" sz="1800" strike="noStrike" u="none" baseline="-25000">
                <a:solidFill>
                  <a:srgbClr val="3333cc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and 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</a:t>
            </a:r>
            <a:r>
              <a:rPr b="0" lang="en-US" sz="1800" strike="noStrike" u="none" baseline="-25000">
                <a:solidFill>
                  <a:srgbClr val="3333cc"/>
                </a:solidFill>
                <a:effectLst/>
                <a:uFillTx/>
                <a:latin typeface="Times New Roman"/>
              </a:rPr>
              <a:t>ij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are the delta and gamma terms.  We neglect cross-gamma for now.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371600" y="456840"/>
            <a:ext cx="68580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ff0000"/>
                </a:solidFill>
                <a:effectLst/>
                <a:uFillTx/>
                <a:latin typeface="Times New Roman"/>
              </a:rPr>
              <a:t>Change in Portfolio Value (contd.)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85440" y="114300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Using the expression for , then portfolio change 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Symbol"/>
                <a:ea typeface="Symbol"/>
              </a:rPr>
              <a:t>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is given by (for a single index:  I use 6 indices)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Here y is a variable = return of the index.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If 6-indices are used I obtain a quadratic form with 6 variables.  It looks like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60" name=""/>
              <p:cNvSpPr txBox="1"/>
              <p:nvPr/>
            </p:nvSpPr>
            <p:spPr>
              <a:xfrm>
                <a:off x="685800" y="1828800"/>
                <a:ext cx="8153280" cy="1081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rPr>
                            <m:lit/>
                            <m:nor/>
                          </m:rPr>
                          <m:t xml:space="preserve">Δπ</m:t>
                        </m:r>
                        <m:r>
                          <m:t xml:space="preserve"> </m:t>
                        </m:r>
                        <m:r>
                          <m:t xml:space="preserve">=</m:t>
                        </m:r>
                        <m:r>
                          <m:t xml:space="preserve"> </m:t>
                        </m:r>
                        <m:nary>
                          <m:naryPr>
                            <m:chr m:val="∑"/>
                          </m:naryPr>
                          <m:sub>
                            <m:r>
                              <m:t xml:space="preserve">i</m:t>
                            </m:r>
                            <m:r>
                              <m:t xml:space="preserve">=</m:t>
                            </m:r>
                            <m:r>
                              <m:t xml:space="preserve">1</m:t>
                            </m:r>
                          </m:sub>
                          <m:sup>
                            <m:sSub>
                              <m:e>
                                <m:r>
                                  <m:t xml:space="preserve">N</m:t>
                                </m:r>
                              </m:e>
                              <m:sub>
                                <m:r>
                                  <m:t xml:space="preserve">C</m:t>
                                </m:r>
                              </m:sub>
                            </m:sSub>
                          </m:sup>
                          <m:e>
                            <m:sSubSup>
                              <m:e>
                                <m:r>
                                  <m:t xml:space="preserve">n</m:t>
                                </m:r>
                              </m:e>
                              <m:sub>
                                <m:r>
                                  <m:t xml:space="preserve">i</m:t>
                                </m:r>
                              </m:sub>
                              <m:sup>
                                <m:r>
                                  <m:t xml:space="preserve">C</m:t>
                                </m:r>
                              </m:sup>
                            </m:sSubSup>
                          </m:e>
                        </m:nary>
                        <m:sSub>
                          <m:e>
                            <m:r>
                              <m:t xml:space="preserve">δ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  <m:sSub>
                          <m:e>
                            <m:r>
                              <m:t xml:space="preserve">k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  <m:r>
                          <m:t xml:space="preserve">y</m:t>
                        </m:r>
                        <m:r>
                          <m:t xml:space="preserve"> </m:t>
                        </m:r>
                        <m:r>
                          <m:t xml:space="preserve">+</m:t>
                        </m:r>
                        <m:r>
                          <m:t xml:space="preserve"> </m:t>
                        </m:r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nary>
                          <m:naryPr>
                            <m:chr m:val="∑"/>
                          </m:naryPr>
                          <m:sub>
                            <m:r>
                              <m:t xml:space="preserve">i</m:t>
                            </m:r>
                            <m:r>
                              <m:t xml:space="preserve">=</m:t>
                            </m:r>
                            <m:r>
                              <m:t xml:space="preserve">1</m:t>
                            </m:r>
                          </m:sub>
                          <m:sup>
                            <m:sSub>
                              <m:e>
                                <m:r>
                                  <m:t xml:space="preserve">N</m:t>
                                </m:r>
                              </m:e>
                              <m:sub>
                                <m:r>
                                  <m:t xml:space="preserve">C</m:t>
                                </m:r>
                              </m:sub>
                            </m:sSub>
                          </m:sup>
                          <m:e/>
                        </m:nary>
                        <m:nary>
                          <m:naryPr>
                            <m:chr m:val="∑"/>
                          </m:naryPr>
                          <m:sub>
                            <m:r>
                              <m:t xml:space="preserve">j</m:t>
                            </m:r>
                            <m:r>
                              <m:t xml:space="preserve">=</m:t>
                            </m:r>
                            <m:r>
                              <m:t xml:space="preserve">1</m:t>
                            </m:r>
                          </m:sub>
                          <m:sup>
                            <m:sSub>
                              <m:e>
                                <m:r>
                                  <m:t xml:space="preserve">N</m:t>
                                </m:r>
                              </m:e>
                              <m:sub>
                                <m:r>
                                  <m:t xml:space="preserve">C</m:t>
                                </m:r>
                              </m:sub>
                            </m:sSub>
                          </m:sup>
                          <m:e>
                            <m:sSubSup>
                              <m:e>
                                <m:r>
                                  <m:t xml:space="preserve">n</m:t>
                                </m:r>
                              </m:e>
                              <m:sub>
                                <m:r>
                                  <m:t xml:space="preserve">i</m:t>
                                </m:r>
                              </m:sub>
                              <m:sup>
                                <m:r>
                                  <m:t xml:space="preserve">C</m:t>
                                </m:r>
                              </m:sup>
                            </m:sSubSup>
                          </m:e>
                        </m:nary>
                        <m:sSub>
                          <m:e>
                            <m:r>
                              <m:t xml:space="preserve">Γ</m:t>
                            </m:r>
                          </m:e>
                          <m:sub>
                            <m:r>
                              <m:rPr>
                                <m:lit/>
                                <m:nor/>
                              </m:rPr>
                              <m:t xml:space="preserve">ij</m:t>
                            </m:r>
                          </m:sub>
                        </m:sSub>
                        <m:sSub>
                          <m:e>
                            <m:r>
                              <m:t xml:space="preserve">k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  <m:sSub>
                          <m:e>
                            <m:r>
                              <m:t xml:space="preserve">k</m:t>
                            </m:r>
                          </m:e>
                          <m:sub>
                            <m:r>
                              <m:t xml:space="preserve">j</m:t>
                            </m:r>
                          </m:sub>
                        </m:sSub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j</m:t>
                            </m:r>
                          </m:sub>
                        </m:sSub>
                        <m:sSup>
                          <m:e>
                            <m:r>
                              <m:t xml:space="preserve">y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 </m:t>
                        </m:r>
                        <m:r>
                          <m:t xml:space="preserve">+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</m:e>
                      <m:e/>
                    </m:eqArr>
                  </m:oMath>
                </a14:m>
              </a:p>
            </p:txBody>
          </p:sp>
        </mc:Choice>
        <mc:Fallback>
          <p:sp>
            <p:nvSpPr>
              <p:cNvPr id="60" name=""/>
              <p:cNvSpPr txBox="1"/>
              <p:nvPr/>
            </p:nvSpPr>
            <p:spPr>
              <a:xfrm>
                <a:off x="685800" y="1828800"/>
                <a:ext cx="8153280" cy="108108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61" name=""/>
              <p:cNvSpPr txBox="1"/>
              <p:nvPr/>
            </p:nvSpPr>
            <p:spPr>
              <a:xfrm>
                <a:off x="2590920" y="3809880"/>
                <a:ext cx="4572000" cy="10670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Δπ</m:t>
                    </m:r>
                    <m:r>
                      <m:t xml:space="preserve"> </m:t>
                    </m:r>
                    <m:r>
                      <m:t xml:space="preserve">=</m:t>
                    </m:r>
                    <m:r>
                      <m:t xml:space="preserve"> </m:t>
                    </m:r>
                    <m:r>
                      <m:t xml:space="preserve">ATy</m:t>
                    </m:r>
                    <m:r>
                      <m:t xml:space="preserve"> </m:t>
                    </m:r>
                    <m:r>
                      <m:t xml:space="preserve">+</m:t>
                    </m:r>
                    <m:r>
                      <m:t xml:space="preserve"> 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yT</m:t>
                    </m:r>
                    <m:r>
                      <m:rPr>
                        <m:lit/>
                        <m:nor/>
                      </m:rPr>
                      <m:t xml:space="preserve">By</m:t>
                    </m:r>
                    <m:r>
                      <m:t xml:space="preserve"> </m:t>
                    </m:r>
                  </m:oMath>
                </a14:m>
              </a:p>
            </p:txBody>
          </p:sp>
        </mc:Choice>
        <mc:Fallback>
          <p:sp>
            <p:nvSpPr>
              <p:cNvPr id="61" name=""/>
              <p:cNvSpPr txBox="1"/>
              <p:nvPr/>
            </p:nvSpPr>
            <p:spPr>
              <a:xfrm>
                <a:off x="2590920" y="3809880"/>
                <a:ext cx="4572000" cy="106704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p:sp>
        <p:nvSpPr>
          <p:cNvPr id="62" name=""/>
          <p:cNvSpPr/>
          <p:nvPr/>
        </p:nvSpPr>
        <p:spPr>
          <a:xfrm>
            <a:off x="685800" y="5029200"/>
            <a:ext cx="7772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Where 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y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is a vector of index returns (variable), 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is a diagonal matrix.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371600" y="456840"/>
            <a:ext cx="68580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ff0000"/>
                </a:solidFill>
                <a:effectLst/>
                <a:uFillTx/>
                <a:latin typeface="Times New Roman"/>
              </a:rPr>
              <a:t>Portfolio Optimization:  Worst-case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85800" y="1143000"/>
            <a:ext cx="784872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worst-case scenario optimization problem is then given by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Here 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y</a:t>
            </a:r>
            <a:r>
              <a:rPr b="0" lang="en-US" sz="1800" strike="noStrike" u="none" baseline="30000">
                <a:solidFill>
                  <a:srgbClr val="3333cc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and 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y</a:t>
            </a:r>
            <a:r>
              <a:rPr b="0" lang="en-US" sz="1800" strike="noStrike" u="none" baseline="30000">
                <a:solidFill>
                  <a:srgbClr val="3333cc"/>
                </a:solidFill>
                <a:effectLst/>
                <a:uFillTx/>
                <a:latin typeface="Times New Roman"/>
              </a:rPr>
              <a:t>+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are vectors of constraints for the range on the index returns.  I have chosen historical highest and lowest for the index constraints.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Conjugate Gradient Algorithm used to solve above problem.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65" name=""/>
              <p:cNvSpPr txBox="1"/>
              <p:nvPr/>
            </p:nvSpPr>
            <p:spPr>
              <a:xfrm>
                <a:off x="1828800" y="1447920"/>
                <a:ext cx="5421240" cy="1699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rPr>
                            <m:lit/>
                            <m:nor/>
                          </m:rPr>
                          <m:t xml:space="preserve">Min</m:t>
                        </m:r>
                        <m:r>
                          <m:t xml:space="preserve"> </m:t>
                        </m:r>
                        <m:r>
                          <m:rPr>
                            <m:lit/>
                            <m:nor/>
                          </m:rPr>
                          <m:t xml:space="preserve">Δπ</m:t>
                        </m:r>
                        <m:r>
                          <m:t xml:space="preserve"> </m:t>
                        </m:r>
                        <m:r>
                          <m:t xml:space="preserve">=</m:t>
                        </m:r>
                        <m:r>
                          <m:t xml:space="preserve"> </m:t>
                        </m:r>
                        <m:r>
                          <m:t xml:space="preserve">ATy</m:t>
                        </m:r>
                        <m:r>
                          <m:t xml:space="preserve"> </m:t>
                        </m:r>
                        <m:r>
                          <m:t xml:space="preserve">+</m:t>
                        </m:r>
                        <m:r>
                          <m:t xml:space="preserve"> </m:t>
                        </m:r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yT</m:t>
                        </m:r>
                        <m:r>
                          <m:rPr>
                            <m:lit/>
                            <m:nor/>
                          </m:rPr>
                          <m:t xml:space="preserve">By</m:t>
                        </m:r>
                      </m:e>
                      <m:e>
                        <m:r>
                          <m:rPr>
                            <m:lit/>
                            <m:nor/>
                          </m:rPr>
                          <m:t xml:space="preserve">Subject to   </m:t>
                        </m:r>
                        <m:r>
                          <m:t xml:space="preserve"> </m:t>
                        </m:r>
                        <m:sSup>
                          <m:e>
                            <m:r>
                              <m:t xml:space="preserve">y</m:t>
                            </m:r>
                          </m:e>
                          <m:sup>
                            <m:r>
                              <m:t xml:space="preserve">−</m:t>
                            </m:r>
                          </m:sup>
                        </m:sSup>
                        <m:r>
                          <m:t xml:space="preserve"> </m:t>
                        </m:r>
                        <m:r>
                          <m:t xml:space="preserve">≤</m:t>
                        </m:r>
                        <m:r>
                          <m:t xml:space="preserve"> </m:t>
                        </m:r>
                        <m:r>
                          <m:t xml:space="preserve">y</m:t>
                        </m:r>
                        <m:r>
                          <m:t xml:space="preserve"> </m:t>
                        </m:r>
                        <m:r>
                          <m:t xml:space="preserve">≤</m:t>
                        </m:r>
                        <m:r>
                          <m:t xml:space="preserve"> </m:t>
                        </m:r>
                        <m:sSup>
                          <m:e>
                            <m:r>
                              <m:t xml:space="preserve">y</m:t>
                            </m:r>
                          </m:e>
                          <m:sup>
                            <m:r>
                              <m:t xml:space="preserve">+</m:t>
                            </m:r>
                          </m:sup>
                        </m:sSup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65" name=""/>
              <p:cNvSpPr txBox="1"/>
              <p:nvPr/>
            </p:nvSpPr>
            <p:spPr>
              <a:xfrm>
                <a:off x="1828800" y="1447920"/>
                <a:ext cx="5421240" cy="169992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6771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2000-08-25T16:38:35Z</dcterms:created>
  <dc:creator>Naveen C. Andrews</dc:creator>
  <dc:description/>
  <dc:language>en-US</dc:language>
  <cp:lastModifiedBy>Naveen C. Andrews</cp:lastModifiedBy>
  <cp:lastPrinted>2000-09-20T15:33:09Z</cp:lastPrinted>
  <dcterms:modified xsi:type="dcterms:W3CDTF">2000-09-21T11:41:11Z</dcterms:modified>
  <cp:revision>50</cp:revision>
  <dc:subject/>
  <dc:title>Numerical Algorithm</dc:title>
</cp:coreProperties>
</file>