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FE35F4FC-DA1B-4EDF-9618-DEEC5A562D39}"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E8D07F9D-5436-4638-9BAB-6AA09B8A0957}" type="slidenum">
              <a:t>&lt;#&gt;</a:t>
            </a:fld>
          </a:p>
        </p:txBody>
      </p:sp>
      <p:sp>
        <p:nvSpPr>
          <p:cNvPr id="3" name="PlaceHolder 2"/>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title text format</a:t>
            </a:r>
            <a:endParaRPr b="0" lang="en-US" sz="32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0AF0251-ABC4-41E0-8572-D1576059122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4" name=""/>
          <p:cNvSpPr/>
          <p:nvPr/>
        </p:nvSpPr>
        <p:spPr>
          <a:xfrm>
            <a:off x="4230360" y="6581880"/>
            <a:ext cx="674280" cy="2156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F72260E-AFCA-4AE5-831C-F27210B552C9}"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2044080" y="3944880"/>
            <a:ext cx="5134680" cy="1066320"/>
          </a:xfrm>
          <a:prstGeom prst="rect">
            <a:avLst/>
          </a:prstGeom>
          <a:noFill/>
          <a:ln w="0">
            <a:noFill/>
          </a:ln>
        </p:spPr>
        <p:style>
          <a:lnRef idx="0"/>
          <a:fillRef idx="0"/>
          <a:effectRef idx="0"/>
          <a:fontRef idx="minor"/>
        </p:style>
        <p:txBody>
          <a:bodyPr wrap="none" lIns="90000" rIns="90000" tIns="46800" bIns="46800" anchor="t">
            <a:spAutoFit/>
          </a:bodyPr>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External Demand for Talent</a:t>
            </a:r>
            <a:endParaRPr b="0" lang="en-US" sz="3000" strike="noStrike" u="none">
              <a:solidFill>
                <a:srgbClr val="000000"/>
              </a:solidFill>
              <a:effectLst/>
              <a:uFillTx/>
              <a:latin typeface="Times New Roman"/>
            </a:endParaRPr>
          </a:p>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HR Analysis and Reporting</a:t>
            </a:r>
            <a:endParaRPr b="0" lang="en-US" sz="1400" strike="noStrike" u="none">
              <a:solidFill>
                <a:srgbClr val="000000"/>
              </a:solidFill>
              <a:effectLst/>
              <a:uFillTx/>
              <a:latin typeface="Times New Roman"/>
            </a:endParaRPr>
          </a:p>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December 2000</a:t>
            </a:r>
            <a:endParaRPr b="0" lang="en-US" sz="1400" strike="noStrike" u="none">
              <a:solidFill>
                <a:srgbClr val="000000"/>
              </a:solidFill>
              <a:effectLst/>
              <a:uFillTx/>
              <a:latin typeface="Times New Roman"/>
            </a:endParaRPr>
          </a:p>
        </p:txBody>
      </p:sp>
      <p:grpSp>
        <p:nvGrpSpPr>
          <p:cNvPr id="8" name=""/>
          <p:cNvGrpSpPr/>
          <p:nvPr/>
        </p:nvGrpSpPr>
        <p:grpSpPr>
          <a:xfrm>
            <a:off x="3182760" y="974880"/>
            <a:ext cx="2782800" cy="2782080"/>
            <a:chOff x="3182760" y="974880"/>
            <a:chExt cx="2782800" cy="2782080"/>
          </a:xfrm>
        </p:grpSpPr>
        <p:grpSp>
          <p:nvGrpSpPr>
            <p:cNvPr id="9" name=""/>
            <p:cNvGrpSpPr/>
            <p:nvPr/>
          </p:nvGrpSpPr>
          <p:grpSpPr>
            <a:xfrm>
              <a:off x="3182760" y="2003040"/>
              <a:ext cx="2782800" cy="1753920"/>
              <a:chOff x="3182760" y="2003040"/>
              <a:chExt cx="2782800" cy="1753920"/>
            </a:xfrm>
          </p:grpSpPr>
          <p:sp>
            <p:nvSpPr>
              <p:cNvPr id="10" name=""/>
              <p:cNvSpPr/>
              <p:nvPr/>
            </p:nvSpPr>
            <p:spPr>
              <a:xfrm>
                <a:off x="3182760" y="2010600"/>
                <a:ext cx="557640" cy="5562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453480" y="2281680"/>
                <a:ext cx="592560" cy="59256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342680" y="3169440"/>
                <a:ext cx="591120" cy="58752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113000" y="2931480"/>
                <a:ext cx="26280" cy="9036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4" name=""/>
              <p:cNvSpPr/>
              <p:nvPr/>
            </p:nvSpPr>
            <p:spPr>
              <a:xfrm>
                <a:off x="4113000" y="2590560"/>
                <a:ext cx="180360" cy="353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64160" y="2600280"/>
                <a:ext cx="350280" cy="574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341600" y="2931480"/>
                <a:ext cx="237240" cy="444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106880" y="2957040"/>
                <a:ext cx="235800" cy="44640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857840" y="2003040"/>
                <a:ext cx="1107720" cy="1400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 name=""/>
            <p:cNvSpPr/>
            <p:nvPr/>
          </p:nvSpPr>
          <p:spPr>
            <a:xfrm>
              <a:off x="3540960" y="974880"/>
              <a:ext cx="1400760" cy="139896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4355280" y="1488240"/>
              <a:ext cx="1101600" cy="14004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 name=""/>
          <p:cNvSpPr/>
          <p:nvPr/>
        </p:nvSpPr>
        <p:spPr>
          <a:xfrm>
            <a:off x="8105760" y="5800680"/>
            <a:ext cx="1038240" cy="10573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4430880" y="6562800"/>
            <a:ext cx="296640" cy="2952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24"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fontScale="92500" lnSpcReduction="9999"/>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In a quick review with internal recruiters and selected external placement agencies, we found the following information:</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Enron’s risk of losing top talent is rated high for trading and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technology positions.</a:t>
            </a: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lost 100, or 1% of domestic employees, to competitors in the last six months. </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interviews with various HR leads, there is a consistent response that while they feel the treat of external parties is present, it is generally not high due to the unique culture and incentives that Enron represents.</a:t>
            </a: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Enron’s exposure from external parties come from :</a:t>
            </a: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Ex-employees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Competitors in many industries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Placement Agencies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Start Ups</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Enron’s risk of losing top talent</a:t>
            </a:r>
            <a:endParaRPr b="0" lang="en-US" sz="2500" strike="noStrike" u="none">
              <a:solidFill>
                <a:srgbClr val="000000"/>
              </a:solidFill>
              <a:effectLst/>
              <a:uFillTx/>
              <a:latin typeface="Arial"/>
            </a:endParaRPr>
          </a:p>
        </p:txBody>
      </p:sp>
      <p:sp>
        <p:nvSpPr>
          <p:cNvPr id="26" name="PlaceHolder 2"/>
          <p:cNvSpPr>
            <a:spLocks noGrp="1"/>
          </p:cNvSpPr>
          <p:nvPr>
            <p:ph/>
          </p:nvPr>
        </p:nvSpPr>
        <p:spPr>
          <a:xfrm>
            <a:off x="539640" y="582480"/>
            <a:ext cx="7772400" cy="4114800"/>
          </a:xfrm>
          <a:prstGeom prst="rect">
            <a:avLst/>
          </a:prstGeom>
          <a:noFill/>
          <a:ln w="0">
            <a:noFill/>
          </a:ln>
        </p:spPr>
        <p:txBody>
          <a:bodyPr lIns="90000" rIns="90000" tIns="46800" bIns="46800" anchor="t">
            <a:normAutofit fontScale="77500" lnSpcReduction="19999"/>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Enron’s risk of losing top talent is increasing and is rated high for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trading and technology positions.</a:t>
            </a:r>
            <a:endParaRPr b="0" lang="en-US" sz="1600" strike="noStrike" u="none">
              <a:solidFill>
                <a:srgbClr val="000000"/>
              </a:solidFill>
              <a:effectLst/>
              <a:uFillTx/>
              <a:latin typeface="Arial"/>
            </a:endParaRPr>
          </a:p>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lost 100, or 1% of domestic employees, to competitors in the last six months.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statistic is believed to be understated as employees are not required to report the reason they are leaving and are more likely to choose another reason to “leave the door open”</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 these employees, they were mostly EBS engineers, Transaction Support, IT development and Human Resources.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population represents 14% of the total voluntary terminations for the same period</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interviews with various HR leads, there is a consistent response that while they feel the treat of external parties is present, it is generally not high due to the unique culture and incentives that Enron represents.</a:t>
            </a: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Tighter labor market, obviously, increases</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demand for top knowledge workers.</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technology employees report</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being pursued by outside recruiters.</a:t>
            </a: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graphicFrame>
        <p:nvGraphicFramePr>
          <p:cNvPr id="27" name=""/>
          <p:cNvGraphicFramePr/>
          <p:nvPr/>
        </p:nvGraphicFramePr>
        <p:xfrm>
          <a:off x="5505480" y="4570560"/>
          <a:ext cx="3112920" cy="1857240"/>
        </p:xfrm>
        <a:graphic>
          <a:graphicData uri="http://schemas.openxmlformats.org/presentationml/2006/ole">
            <p:oleObj r:id="rId1" spid="">
              <p:embed/>
              <p:pic>
                <p:nvPicPr>
                  <p:cNvPr id="28" name="" descr=""/>
                  <p:cNvPicPr/>
                  <p:nvPr/>
                </p:nvPicPr>
                <p:blipFill>
                  <a:blip r:embed="rId2"/>
                  <a:stretch/>
                </p:blipFill>
                <p:spPr>
                  <a:xfrm>
                    <a:off x="5505480" y="4570560"/>
                    <a:ext cx="3112920" cy="1857240"/>
                  </a:xfrm>
                  <a:prstGeom prst="rect">
                    <a:avLst/>
                  </a:prstGeom>
                  <a:noFill/>
                  <a:ln w="0">
                    <a:noFill/>
                  </a:ln>
                </p:spPr>
              </p:pic>
            </p:oleObj>
          </a:graphicData>
        </a:graphic>
      </p:graphicFrame>
      <p:sp>
        <p:nvSpPr>
          <p:cNvPr id="29" name=""/>
          <p:cNvSpPr/>
          <p:nvPr/>
        </p:nvSpPr>
        <p:spPr>
          <a:xfrm>
            <a:off x="5727600" y="4240080"/>
            <a:ext cx="2941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Percent of Total Workers Unemployed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31"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Ex-employees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Particularly those who are in hiring positions as well as those who leave to companies with lucrative employee referral programs.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 example includes when Linda Clemmons left the company and her department followed her.  Up to ten employees left.  More importantly, this group represented a specialized skill.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 non-solicitation agreement that will help mitigate this risk that has been in the past required of selected employees but now is required by all new hires, starting mid 2000.</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also a non-compete agreement that is selectively deployed.</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return strategy might include re-recruiting ex-top employees.</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33"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fontScale="92500" lnSpcReduction="9999"/>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of the most aggressive competitors to watch are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Duke (commercial), Dynergy (transaction support and human resources)</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 Paso, Koch, TXU, Shell, Wiliams, Utilicorp</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is assessed at High for Technology and Commercial positions</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of the hottest skills are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Trading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Network Engineering</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Development</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Originations</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Transaction Support</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Technical recruiting</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should deploy/reinforce confidentiality and non-compete clauses to help mitigate these risks.</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35"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Placement Agencies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alliances with many reputable placement firms and should continue to maintain these strategic relations.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top talent continues to become one of the most demanded commodities in this economy, placement fees are extremely attractive and alliances with placement agencies are of greater importance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Placement agencies are quick to “poach” ex-customers.</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37"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Start Ups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cultivates an entrepreneur environment which attract and retain entrepreneur employees.  The offset is that we have lost employees that have started their own companies.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examples are Linda Clemmons and several employees in EBS who primarily resided in Portland.   These individuals have also taken some of the staff.</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2000-02-21T21:23:49Z</dcterms:created>
  <dc:creator>sbrown</dc:creator>
  <dc:description/>
  <dc:language>en-US</dc:language>
  <cp:lastModifiedBy>sbrown</cp:lastModifiedBy>
  <cp:lastPrinted>2000-12-07T17:34:24Z</cp:lastPrinted>
  <dcterms:modified xsi:type="dcterms:W3CDTF">2000-12-07T17:55:39Z</dcterms:modified>
  <cp:revision>26</cp:revision>
  <dc:subject/>
  <dc:title>Upgrade workforce performance and increase Enron’s return on Human Capital</dc:title>
</cp:coreProperties>
</file>