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98D71598-80B6-4355-96B8-4CE09E7D5054}"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93C8D42F-CE20-47ED-882E-90AA4B3FFF1B}" type="slidenum">
              <a:t>&lt;#&gt;</a:t>
            </a:fld>
          </a:p>
        </p:txBody>
      </p:sp>
      <p:sp>
        <p:nvSpPr>
          <p:cNvPr id="3" name="PlaceHolder 2"/>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title text format</a:t>
            </a:r>
            <a:endParaRPr b="0" lang="en-US" sz="32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1430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Third Outline Level</a:t>
            </a:r>
            <a:endParaRPr b="0"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Fourth Outline Level</a:t>
            </a:r>
            <a:endParaRPr b="0"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Fifth Outline Level</a:t>
            </a:r>
            <a:endParaRPr b="0"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Sixth Outline Level</a:t>
            </a:r>
            <a:endParaRPr b="0"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Seventh Outline Level</a:t>
            </a:r>
            <a:endParaRPr b="0" lang="en-US" sz="28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0F9AD94-1E17-4EC1-ADB8-7B4CF72DE076}"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4" name=""/>
          <p:cNvSpPr/>
          <p:nvPr/>
        </p:nvSpPr>
        <p:spPr>
          <a:xfrm>
            <a:off x="4230360" y="6581880"/>
            <a:ext cx="674280" cy="21564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3B8B13B-FC1D-445A-A318-E87807E7A631}"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5" name=""/>
          <p:cNvSpPr/>
          <p:nvPr/>
        </p:nvSpPr>
        <p:spPr>
          <a:xfrm>
            <a:off x="5546880" y="6510240"/>
            <a:ext cx="1488600" cy="231480"/>
          </a:xfrm>
          <a:prstGeom prst="rect">
            <a:avLst/>
          </a:prstGeom>
          <a:noFill/>
          <a:ln w="0">
            <a:noFill/>
          </a:ln>
        </p:spPr>
        <p:style>
          <a:lnRef idx="0"/>
          <a:fillRef idx="0"/>
          <a:effectRef idx="0"/>
          <a:fontRef idx="minor"/>
        </p:style>
        <p:txBody>
          <a:bodyPr wrap="none" lIns="90000" rIns="90000" tIns="46800" bIns="4680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Confidential and Proprietary</a:t>
            </a:r>
            <a:endParaRPr b="0" lang="en-US" sz="9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2044080" y="3944880"/>
            <a:ext cx="5134680" cy="1066320"/>
          </a:xfrm>
          <a:prstGeom prst="rect">
            <a:avLst/>
          </a:prstGeom>
          <a:noFill/>
          <a:ln w="0">
            <a:noFill/>
          </a:ln>
        </p:spPr>
        <p:style>
          <a:lnRef idx="0"/>
          <a:fillRef idx="0"/>
          <a:effectRef idx="0"/>
          <a:fontRef idx="minor"/>
        </p:style>
        <p:txBody>
          <a:bodyPr wrap="none" lIns="90000" rIns="90000" tIns="46800" bIns="46800" anchor="t">
            <a:spAutoFit/>
          </a:bodyPr>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External Demand for Talent</a:t>
            </a:r>
            <a:endParaRPr b="0" lang="en-US" sz="3000" strike="noStrike" u="none">
              <a:solidFill>
                <a:srgbClr val="000000"/>
              </a:solidFill>
              <a:effectLst/>
              <a:uFillTx/>
              <a:latin typeface="Times New Roman"/>
            </a:endParaRPr>
          </a:p>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HR Analysis and Reporting</a:t>
            </a:r>
            <a:endParaRPr b="0" lang="en-US" sz="1400" strike="noStrike" u="none">
              <a:solidFill>
                <a:srgbClr val="000000"/>
              </a:solidFill>
              <a:effectLst/>
              <a:uFillTx/>
              <a:latin typeface="Times New Roman"/>
            </a:endParaRPr>
          </a:p>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December 2000</a:t>
            </a:r>
            <a:endParaRPr b="0" lang="en-US" sz="1400" strike="noStrike" u="none">
              <a:solidFill>
                <a:srgbClr val="000000"/>
              </a:solidFill>
              <a:effectLst/>
              <a:uFillTx/>
              <a:latin typeface="Times New Roman"/>
            </a:endParaRPr>
          </a:p>
        </p:txBody>
      </p:sp>
      <p:grpSp>
        <p:nvGrpSpPr>
          <p:cNvPr id="9" name=""/>
          <p:cNvGrpSpPr/>
          <p:nvPr/>
        </p:nvGrpSpPr>
        <p:grpSpPr>
          <a:xfrm>
            <a:off x="3182760" y="974880"/>
            <a:ext cx="2782800" cy="2782080"/>
            <a:chOff x="3182760" y="974880"/>
            <a:chExt cx="2782800" cy="2782080"/>
          </a:xfrm>
        </p:grpSpPr>
        <p:grpSp>
          <p:nvGrpSpPr>
            <p:cNvPr id="10" name=""/>
            <p:cNvGrpSpPr/>
            <p:nvPr/>
          </p:nvGrpSpPr>
          <p:grpSpPr>
            <a:xfrm>
              <a:off x="3182760" y="2003040"/>
              <a:ext cx="2782800" cy="1753920"/>
              <a:chOff x="3182760" y="2003040"/>
              <a:chExt cx="2782800" cy="1753920"/>
            </a:xfrm>
          </p:grpSpPr>
          <p:sp>
            <p:nvSpPr>
              <p:cNvPr id="11" name=""/>
              <p:cNvSpPr/>
              <p:nvPr/>
            </p:nvSpPr>
            <p:spPr>
              <a:xfrm>
                <a:off x="3182760" y="2010600"/>
                <a:ext cx="557640" cy="5562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453480" y="2281680"/>
                <a:ext cx="592560" cy="59256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342680" y="3169440"/>
                <a:ext cx="591120" cy="58752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4113000" y="2931480"/>
                <a:ext cx="26280" cy="9036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5" name=""/>
              <p:cNvSpPr/>
              <p:nvPr/>
            </p:nvSpPr>
            <p:spPr>
              <a:xfrm>
                <a:off x="4113000" y="2590560"/>
                <a:ext cx="180360" cy="35352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3764160" y="2600280"/>
                <a:ext cx="350280" cy="574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341600" y="2931480"/>
                <a:ext cx="237240" cy="44496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4106880" y="2957040"/>
                <a:ext cx="235800" cy="44640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4857840" y="2003040"/>
                <a:ext cx="1107720" cy="1400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 name=""/>
            <p:cNvSpPr/>
            <p:nvPr/>
          </p:nvSpPr>
          <p:spPr>
            <a:xfrm>
              <a:off x="3540960" y="974880"/>
              <a:ext cx="1400760" cy="139896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4355280" y="1488240"/>
              <a:ext cx="1101600" cy="14004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2" name=""/>
          <p:cNvSpPr/>
          <p:nvPr/>
        </p:nvSpPr>
        <p:spPr>
          <a:xfrm>
            <a:off x="8105760" y="5800680"/>
            <a:ext cx="1038240" cy="10573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4430880" y="6562800"/>
            <a:ext cx="296640" cy="2952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Executive Summary</a:t>
            </a:r>
            <a:endParaRPr b="0" lang="en-US" sz="2500" strike="noStrike" u="none">
              <a:solidFill>
                <a:srgbClr val="000000"/>
              </a:solidFill>
              <a:effectLst/>
              <a:uFillTx/>
              <a:latin typeface="Arial"/>
            </a:endParaRPr>
          </a:p>
        </p:txBody>
      </p:sp>
      <p:sp>
        <p:nvSpPr>
          <p:cNvPr id="25"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fontScale="85000" lnSpcReduction="19999"/>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In a quick review with internal recruiters and selected external placement agencies, we found the following information:</a:t>
            </a: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Enron’s risk of losing top talent is rated high for trading and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technology positions.</a:t>
            </a: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lost 100, or 1% of domestic employees, to competitors in the last six months. </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interviews with various HR leads, there is a consistent response that while they feel the treat of external parties is present, it is generally not high, except noted,  due to the unique culture and incentives that Enron represents.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Tighter labor market, obviously, increases demand for top knowledge workers.</a:t>
            </a:r>
            <a:endParaRPr b="0" lang="en-US" sz="1400" strike="noStrike" u="none">
              <a:solidFill>
                <a:srgbClr val="000000"/>
              </a:solidFill>
              <a:effectLst/>
              <a:uFillTx/>
              <a:latin typeface="Arial"/>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Enron’s exposure from external parties come from :</a:t>
            </a: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Ex-employees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Competitors in many industries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Placement Agencies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Start Ups</a:t>
            </a: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Generational changes</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000000"/>
                </a:solidFill>
                <a:effectLst/>
                <a:uFillTx/>
                <a:latin typeface="Arial"/>
              </a:rPr>
              <a:t>Enron’s risk of losing top talent</a:t>
            </a:r>
            <a:endParaRPr b="0" lang="en-US" sz="2500" strike="noStrike" u="none">
              <a:solidFill>
                <a:srgbClr val="000000"/>
              </a:solidFill>
              <a:effectLst/>
              <a:uFillTx/>
              <a:latin typeface="Arial"/>
            </a:endParaRPr>
          </a:p>
        </p:txBody>
      </p:sp>
      <p:sp>
        <p:nvSpPr>
          <p:cNvPr id="27" name="PlaceHolder 2"/>
          <p:cNvSpPr>
            <a:spLocks noGrp="1"/>
          </p:cNvSpPr>
          <p:nvPr>
            <p:ph/>
          </p:nvPr>
        </p:nvSpPr>
        <p:spPr>
          <a:xfrm>
            <a:off x="539640" y="582480"/>
            <a:ext cx="7772400" cy="4114800"/>
          </a:xfrm>
          <a:prstGeom prst="rect">
            <a:avLst/>
          </a:prstGeom>
          <a:noFill/>
          <a:ln w="0">
            <a:noFill/>
          </a:ln>
        </p:spPr>
        <p:txBody>
          <a:bodyPr lIns="90000" rIns="90000" tIns="46800" bIns="46800" anchor="t">
            <a:normAutofit fontScale="77500" lnSpcReduction="19999"/>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spcBef>
                <a:spcPts val="400"/>
              </a:spcBef>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Enron’s risk of losing top talent is increasing and is rated high for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trading and technology positions.</a:t>
            </a:r>
            <a:endParaRPr b="0" lang="en-US" sz="1600" strike="noStrike" u="none">
              <a:solidFill>
                <a:srgbClr val="000000"/>
              </a:solidFill>
              <a:effectLst/>
              <a:uFillTx/>
              <a:latin typeface="Arial"/>
            </a:endParaRPr>
          </a:p>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lost 100, or 1% of domestic employees, to competitors in the last six months.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statistic is believed to be understated as employees are not required to report the reason they are leaving and are more likely to choose another reason to “leave the door open”</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Of these employees, they were mostly EBS engineers, Transaction Support, IT development and Human Resources.</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population represents 14% of the total voluntary terminations for the same period</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interviews with various HR leads, there is a consistent response that while they feel the treat of external parties is present, it is generally not high, except noted, due to the unique culture and incentives that Enron represents.</a:t>
            </a:r>
            <a:endParaRPr b="0" lang="en-US" sz="1200" strike="noStrike" u="none">
              <a:solidFill>
                <a:srgbClr val="000000"/>
              </a:solidFill>
              <a:effectLst/>
              <a:uFillTx/>
              <a:latin typeface="Arial"/>
            </a:endParaRPr>
          </a:p>
          <a:p>
            <a:pPr lvl="3" marL="1600200" indent="-228600">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Tighter labor market, obviously, increases</a:t>
            </a: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demand for top knowledge workers.</a:t>
            </a: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Many technology employees report</a:t>
            </a: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being pursued by outside recruiters.</a:t>
            </a:r>
            <a:endParaRPr b="0" lang="en-US" sz="1400" strike="noStrike" u="none">
              <a:solidFill>
                <a:srgbClr val="000000"/>
              </a:solidFill>
              <a:effectLst/>
              <a:uFillTx/>
              <a:latin typeface="Arial"/>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graphicFrame>
        <p:nvGraphicFramePr>
          <p:cNvPr id="28" name=""/>
          <p:cNvGraphicFramePr/>
          <p:nvPr/>
        </p:nvGraphicFramePr>
        <p:xfrm>
          <a:off x="5505480" y="4570560"/>
          <a:ext cx="3112920" cy="1857240"/>
        </p:xfrm>
        <a:graphic>
          <a:graphicData uri="http://schemas.openxmlformats.org/presentationml/2006/ole">
            <p:oleObj r:id="rId1" spid="">
              <p:embed/>
              <p:pic>
                <p:nvPicPr>
                  <p:cNvPr id="29" name="" descr=""/>
                  <p:cNvPicPr/>
                  <p:nvPr/>
                </p:nvPicPr>
                <p:blipFill>
                  <a:blip r:embed="rId2"/>
                  <a:stretch/>
                </p:blipFill>
                <p:spPr>
                  <a:xfrm>
                    <a:off x="5505480" y="4570560"/>
                    <a:ext cx="3112920" cy="1857240"/>
                  </a:xfrm>
                  <a:prstGeom prst="rect">
                    <a:avLst/>
                  </a:prstGeom>
                  <a:noFill/>
                  <a:ln w="0">
                    <a:noFill/>
                  </a:ln>
                </p:spPr>
              </p:pic>
            </p:oleObj>
          </a:graphicData>
        </a:graphic>
      </p:graphicFrame>
      <p:sp>
        <p:nvSpPr>
          <p:cNvPr id="30" name=""/>
          <p:cNvSpPr/>
          <p:nvPr/>
        </p:nvSpPr>
        <p:spPr>
          <a:xfrm>
            <a:off x="5727600" y="4240080"/>
            <a:ext cx="2941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Percent of Total Workers Unemployed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risk of losing top talent to external parties</a:t>
            </a:r>
            <a:endParaRPr b="0" lang="en-US" sz="2000" strike="noStrike" u="none">
              <a:solidFill>
                <a:srgbClr val="000000"/>
              </a:solidFill>
              <a:effectLst/>
              <a:uFillTx/>
              <a:latin typeface="Arial"/>
            </a:endParaRPr>
          </a:p>
        </p:txBody>
      </p:sp>
      <p:sp>
        <p:nvSpPr>
          <p:cNvPr id="32"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Ex-employees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Particularly those who are in hiring positions as well as those who leave to companies with lucrative employee referral programs.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 example includes when Linda Clemmons left the company and her department followed her.  Up to ten employees left.  More importantly, this group represented a specialized skill.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has a non-solicitation agreement that will help mitigate this risk that has been in the past required of selected employees but now is required by all new hires, starting mid 2000.</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has also a non-compete agreement that is selectively deployed.</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return strategy might include re-recruiting ex-top employees.</a:t>
            </a:r>
            <a:endParaRPr b="0" lang="en-US" sz="12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risk of losing top talent to external parties</a:t>
            </a:r>
            <a:endParaRPr b="0" lang="en-US" sz="2000" strike="noStrike" u="none">
              <a:solidFill>
                <a:srgbClr val="000000"/>
              </a:solidFill>
              <a:effectLst/>
              <a:uFillTx/>
              <a:latin typeface="Arial"/>
            </a:endParaRPr>
          </a:p>
        </p:txBody>
      </p:sp>
      <p:sp>
        <p:nvSpPr>
          <p:cNvPr id="34"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fontScale="92500" lnSpcReduction="19999"/>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Competitors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Some of the most aggressive competitors to watch are :</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Duke (commercial), Dynergy (transaction support and human resources)</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Reliant, El Paso, Koch, TXU, Shell, Wiliams, Utilicorp, Telecoms, Startups</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is assessed at High for Ecommerce, Technology and Commercial positions</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Some of the hottest skills are :</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Trading </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Network Engineering</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Development</a:t>
            </a:r>
            <a:endParaRPr b="0" lang="en-US" sz="1200" strike="noStrike" u="none">
              <a:solidFill>
                <a:srgbClr val="000000"/>
              </a:solidFill>
              <a:effectLst/>
              <a:uFillTx/>
              <a:latin typeface="Arial"/>
            </a:endParaRPr>
          </a:p>
          <a:p>
            <a:pPr lvl="4" marL="2057400" indent="-228600">
              <a:spcBef>
                <a:spcPts val="300"/>
              </a:spcBef>
              <a:buNone/>
              <a:tabLst>
                <a:tab algn="l" pos="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Ecommerce, Java, Cisco, Unix, Oracle, C++</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Origination</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Transaction Support</a:t>
            </a:r>
            <a:endParaRPr b="0" lang="en-US" sz="1200" strike="noStrike" u="none">
              <a:solidFill>
                <a:srgbClr val="000000"/>
              </a:solidFill>
              <a:effectLst/>
              <a:uFillTx/>
              <a:latin typeface="Arial"/>
            </a:endParaRPr>
          </a:p>
          <a:p>
            <a:pPr lvl="4" marL="2057400" indent="-228600">
              <a:spcBef>
                <a:spcPts val="300"/>
              </a:spcBef>
              <a:buClr>
                <a:srgbClr val="000000"/>
              </a:buClr>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Technical recruiting</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should deploy/reinforce confidentiality and non-compete clauses to help mitigate these risks.</a:t>
            </a: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risk of losing top talent to external parties</a:t>
            </a:r>
            <a:endParaRPr b="0" lang="en-US" sz="2000" strike="noStrike" u="none">
              <a:solidFill>
                <a:srgbClr val="000000"/>
              </a:solidFill>
              <a:effectLst/>
              <a:uFillTx/>
              <a:latin typeface="Arial"/>
            </a:endParaRPr>
          </a:p>
        </p:txBody>
      </p:sp>
      <p:sp>
        <p:nvSpPr>
          <p:cNvPr id="36"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Placement Agencies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has alliances with many reputable placement firms and should continue to maintain these strategic relations.</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top talent continues to become one of the most demanded commodities in this economy, placement fees are extremely attractive and alliances with placement agencies are of greater importance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Placement agencies are quick to “poach” ex-customers.</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can mitigate this risk by monitoring calls or hits from recruiting agencies.  This monitoring is not present today at Enron.</a:t>
            </a:r>
            <a:endParaRPr b="0" lang="en-US" sz="12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risk of losing top talent to external parties</a:t>
            </a:r>
            <a:endParaRPr b="0" lang="en-US" sz="2000" strike="noStrike" u="none">
              <a:solidFill>
                <a:srgbClr val="000000"/>
              </a:solidFill>
              <a:effectLst/>
              <a:uFillTx/>
              <a:latin typeface="Arial"/>
            </a:endParaRPr>
          </a:p>
        </p:txBody>
      </p:sp>
      <p:sp>
        <p:nvSpPr>
          <p:cNvPr id="38"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Start Ups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cultivates an entrepreneurial environment which attract and retain entrepreneurial employees.  The offset is that we have lost employees that have started their own companies or to start-up companies..  </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Some examples are Linda Clemmons and several employees in EBS who primarily resided in Portland.   These individuals have also taken some of the staff.</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the AA program, in the earlier part of the year, some high potential associates have left to dot-com startups. However, this departure has diminished since that market has declined.</a:t>
            </a:r>
            <a:endParaRPr b="0" lang="en-US" sz="12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2376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Enron’s risk of losing top talent to external parties</a:t>
            </a:r>
            <a:endParaRPr b="0" lang="en-US" sz="2000" strike="noStrike" u="none">
              <a:solidFill>
                <a:srgbClr val="000000"/>
              </a:solidFill>
              <a:effectLst/>
              <a:uFillTx/>
              <a:latin typeface="Arial"/>
            </a:endParaRPr>
          </a:p>
        </p:txBody>
      </p:sp>
      <p:sp>
        <p:nvSpPr>
          <p:cNvPr id="40" name="PlaceHolder 2"/>
          <p:cNvSpPr>
            <a:spLocks noGrp="1"/>
          </p:cNvSpPr>
          <p:nvPr>
            <p:ph/>
          </p:nvPr>
        </p:nvSpPr>
        <p:spPr>
          <a:xfrm>
            <a:off x="736560" y="1222200"/>
            <a:ext cx="7772400" cy="4114800"/>
          </a:xfrm>
          <a:prstGeom prst="rect">
            <a:avLst/>
          </a:prstGeom>
          <a:noFill/>
          <a:ln w="0">
            <a:noFill/>
          </a:ln>
        </p:spPr>
        <p:txBody>
          <a:bodyPr lIns="90000" rIns="90000" tIns="46800" bIns="46800" anchor="t">
            <a:normAutofit fontScale="85000" lnSpcReduction="9999"/>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Enron’s risk of losing top talent to external parties come from :</a:t>
            </a:r>
            <a:endParaRPr b="0" lang="en-US" sz="16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4" marL="2057400" indent="0">
              <a:spcBef>
                <a:spcPts val="300"/>
              </a:spcBef>
              <a:buNone/>
              <a:tabLst>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349"/>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Generational Changes</a:t>
            </a:r>
            <a:endParaRPr b="0" lang="en-US" sz="14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 inherent risk that Enron should consider also is related to the new generation that we are recruiting.</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is projected that the average tenure of Generation Xers is expected to be 3 years and is less than half of Baby Boomers.</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Eighty percent (80%) percent of all new businesses started in the past three years belong to Generation Xers (born 1960’s to 1980’s), according to Fastcompany</a:t>
            </a:r>
            <a:endParaRPr b="0" lang="en-US" sz="1200" strike="noStrike" u="none">
              <a:solidFill>
                <a:srgbClr val="000000"/>
              </a:solidFill>
              <a:effectLst/>
              <a:uFillTx/>
              <a:latin typeface="Arial"/>
            </a:endParaRPr>
          </a:p>
          <a:p>
            <a:pPr lvl="3" marL="1600200" indent="-228600">
              <a:spcBef>
                <a:spcPts val="300"/>
              </a:spcBef>
              <a:buClr>
                <a:srgbClr val="000000"/>
              </a:buClr>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can mitigate these risks by adding more appeal for this generation to extend longevity by recognizing these generational differences and putting plans in place.</a:t>
            </a:r>
            <a:endParaRPr b="0" lang="en-US" sz="1200" strike="noStrike" u="none">
              <a:solidFill>
                <a:srgbClr val="000000"/>
              </a:solidFill>
              <a:effectLst/>
              <a:uFillTx/>
              <a:latin typeface="Arial"/>
            </a:endParaRPr>
          </a:p>
          <a:p>
            <a:pPr lvl="3" marL="1600200" indent="-228600">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These plans might include work life initiatives as these employees demand a quality of life, flexible management, fun environment, less structure, flatter organization, etc.</a:t>
            </a:r>
            <a:endParaRPr b="0" lang="en-US" sz="1200" strike="noStrike" u="none">
              <a:solidFill>
                <a:srgbClr val="000000"/>
              </a:solidFill>
              <a:effectLst/>
              <a:uFillTx/>
              <a:latin typeface="Arial"/>
            </a:endParaRPr>
          </a:p>
          <a:p>
            <a:pPr lvl="3" marL="1600200" indent="-228600">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 lot of these desires are present today at Enron.</a:t>
            </a:r>
            <a:endParaRPr b="0" lang="en-US" sz="1200" strike="noStrike" u="none">
              <a:solidFill>
                <a:srgbClr val="000000"/>
              </a:solidFill>
              <a:effectLst/>
              <a:uFillTx/>
              <a:latin typeface="Arial"/>
            </a:endParaRPr>
          </a:p>
          <a:p>
            <a:pPr lvl="3" marL="1600200" indent="-228600">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Another idea might be to commence a mentoring program that inverses the traditional mentorship.  That is, young “web-heads” mentor more senior employees to gap any generational gap that might exist.</a:t>
            </a:r>
            <a:endParaRPr b="0" lang="en-US" sz="1200" strike="noStrike" u="none">
              <a:solidFill>
                <a:srgbClr val="000000"/>
              </a:solidFill>
              <a:effectLst/>
              <a:uFillTx/>
              <a:latin typeface="Arial"/>
            </a:endParaRPr>
          </a:p>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3" marL="1600200" indent="-228600">
              <a:spcBef>
                <a:spcPts val="3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2" marL="1143000" indent="-228600">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617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2000-02-21T21:23:49Z</dcterms:created>
  <dc:creator>sbrown</dc:creator>
  <dc:description/>
  <dc:language>en-US</dc:language>
  <cp:lastModifiedBy>sbrown</cp:lastModifiedBy>
  <cp:lastPrinted>2000-12-08T15:52:42Z</cp:lastPrinted>
  <dcterms:modified xsi:type="dcterms:W3CDTF">2000-12-08T15:52:48Z</dcterms:modified>
  <cp:revision>36</cp:revision>
  <dc:subject/>
  <dc:title>Upgrade workforce performance and increase Enron’s return on Human Capital</dc:title>
</cp:coreProperties>
</file>