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jpeg" ContentType="image/jpeg"/>
  <Override PartName="/ppt/media/image3.png" ContentType="image/png"/>
  <Override PartName="/ppt/media/image4.jpeg" ContentType="image/jpeg"/>
  <Override PartName="/ppt/media/image5.jpeg" ContentType="image/jpeg"/>
  <Override PartName="/ppt/media/image6.jpeg" ContentType="image/jpeg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42720" y="1109160"/>
            <a:ext cx="8458200" cy="427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83b2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42720" y="1109160"/>
            <a:ext cx="8458200" cy="427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83b2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547200" y="1723680"/>
            <a:ext cx="8077320" cy="4753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42720" y="1109160"/>
            <a:ext cx="8458200" cy="427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83b2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547200" y="1723680"/>
            <a:ext cx="8077320" cy="4753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42720" y="1109160"/>
            <a:ext cx="8458200" cy="427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83b2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800" strike="noStrike" u="none">
              <a:solidFill>
                <a:srgbClr val="0083b2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47200" y="1723680"/>
            <a:ext cx="8077320" cy="4753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1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cc3300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1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4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01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1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601"/>
              </a:spcBef>
              <a:buClr>
                <a:srgbClr val="01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1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4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601"/>
              </a:spcBef>
              <a:buClr>
                <a:srgbClr val="01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1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4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1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4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1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4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</p:txBody>
      </p:sp>
      <p:pic>
        <p:nvPicPr>
          <p:cNvPr id="2" name="E_COLOR_R" descr=""/>
          <p:cNvPicPr/>
          <p:nvPr/>
        </p:nvPicPr>
        <p:blipFill>
          <a:blip r:embed="rId2"/>
          <a:stretch/>
        </p:blipFill>
        <p:spPr>
          <a:xfrm>
            <a:off x="8548560" y="6291360"/>
            <a:ext cx="498600" cy="492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" name="" descr=""/>
          <p:cNvPicPr/>
          <p:nvPr/>
        </p:nvPicPr>
        <p:blipFill>
          <a:blip r:embed="rId3"/>
          <a:stretch/>
        </p:blipFill>
        <p:spPr>
          <a:xfrm>
            <a:off x="0" y="0"/>
            <a:ext cx="5105520" cy="46512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jpeg"/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5" Type="http://schemas.openxmlformats.org/officeDocument/2006/relationships/image" Target="../media/image6.jpeg"/><Relationship Id="rId6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" descr=""/>
          <p:cNvPicPr/>
          <p:nvPr/>
        </p:nvPicPr>
        <p:blipFill>
          <a:blip r:embed="rId1"/>
          <a:stretch/>
        </p:blipFill>
        <p:spPr>
          <a:xfrm>
            <a:off x="7891560" y="5789520"/>
            <a:ext cx="1011240" cy="10112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" name="graphics2" descr=""/>
          <p:cNvPicPr/>
          <p:nvPr/>
        </p:nvPicPr>
        <p:blipFill>
          <a:blip r:embed="rId2"/>
          <a:stretch/>
        </p:blipFill>
        <p:spPr>
          <a:xfrm>
            <a:off x="2209680" y="380880"/>
            <a:ext cx="1828800" cy="1755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" name="graphics2" descr=""/>
          <p:cNvPicPr/>
          <p:nvPr/>
        </p:nvPicPr>
        <p:blipFill>
          <a:blip r:embed="rId3"/>
          <a:stretch/>
        </p:blipFill>
        <p:spPr>
          <a:xfrm>
            <a:off x="6095880" y="1066680"/>
            <a:ext cx="1828800" cy="1755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" name="graphics3" descr=""/>
          <p:cNvPicPr/>
          <p:nvPr/>
        </p:nvPicPr>
        <p:blipFill>
          <a:blip r:embed="rId4"/>
          <a:stretch/>
        </p:blipFill>
        <p:spPr>
          <a:xfrm>
            <a:off x="4419720" y="4724280"/>
            <a:ext cx="1042920" cy="1060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" name="GRAPHIC10" descr=""/>
          <p:cNvPicPr/>
          <p:nvPr/>
        </p:nvPicPr>
        <p:blipFill>
          <a:blip r:embed="rId5"/>
          <a:stretch/>
        </p:blipFill>
        <p:spPr>
          <a:xfrm>
            <a:off x="0" y="2133720"/>
            <a:ext cx="9144000" cy="3124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42720" y="1109160"/>
            <a:ext cx="8458200" cy="427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83b2"/>
                </a:solidFill>
                <a:effectLst/>
                <a:uFillTx/>
                <a:latin typeface="Arial"/>
              </a:rPr>
              <a:t>Fee Structure</a:t>
            </a:r>
            <a:endParaRPr b="1" lang="en-US" sz="2800" strike="noStrike" u="none">
              <a:solidFill>
                <a:srgbClr val="0083b2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47200" y="1723680"/>
            <a:ext cx="8077320" cy="4753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601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Level I</a:t>
            </a:r>
            <a:endParaRPr b="1" lang="en-US" sz="24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1" marL="461880" indent="-4680"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Prescreening stage, business/project still in concept or idea stage</a:t>
            </a:r>
            <a:endParaRPr b="0" lang="en-US" sz="20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51"/>
              </a:spcBef>
              <a:buClr>
                <a:srgbClr val="80808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Services – Concept development and screen for ability to progress to Level II </a:t>
            </a:r>
            <a:endParaRPr b="0" lang="en-US" sz="18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51"/>
              </a:spcBef>
              <a:buClr>
                <a:srgbClr val="80808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Time Based Fees</a:t>
            </a:r>
            <a:endParaRPr b="0" lang="en-US" sz="18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Level II</a:t>
            </a:r>
            <a:endParaRPr b="1" lang="en-US" sz="24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1" marL="461880" indent="-4680"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Existing business, cash flowing but in need of further development and/or access to capital</a:t>
            </a:r>
            <a:endParaRPr b="0" lang="en-US" sz="20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51"/>
              </a:spcBef>
              <a:buClr>
                <a:srgbClr val="80808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Services – Capital Sourcing, Implementation and Execution</a:t>
            </a:r>
            <a:endParaRPr b="0" lang="en-US" sz="18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51"/>
              </a:spcBef>
              <a:buClr>
                <a:srgbClr val="80808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Time Based Fees, Expense Reimbursement, Retainer, Success Fee, Equity Participation</a:t>
            </a:r>
            <a:endParaRPr b="0" lang="en-US" sz="18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2" marL="1143000" indent="0">
              <a:spcBef>
                <a:spcPts val="45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342720" y="1109160"/>
            <a:ext cx="8458200" cy="427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83b2"/>
                </a:solidFill>
                <a:effectLst/>
                <a:uFillTx/>
                <a:latin typeface="Arial"/>
              </a:rPr>
              <a:t>Hurdles to Success</a:t>
            </a:r>
            <a:endParaRPr b="1" lang="en-US" sz="2800" strike="noStrike" u="none">
              <a:solidFill>
                <a:srgbClr val="0083b2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547200" y="1952280"/>
            <a:ext cx="8077320" cy="4753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Establishing Deal Flow</a:t>
            </a:r>
            <a:endParaRPr b="1" lang="en-US" sz="24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Product Differentiation</a:t>
            </a:r>
            <a:endParaRPr b="1" lang="en-US" sz="24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Concluding Strategic Alliances with Key Capital and Other External Service Providers</a:t>
            </a:r>
            <a:endParaRPr b="1" lang="en-US" sz="24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Staffing</a:t>
            </a:r>
            <a:endParaRPr b="1" lang="en-US" sz="24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Selective Criteria for Engagements </a:t>
            </a:r>
            <a:endParaRPr b="1" lang="en-US" sz="24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342720" y="1109160"/>
            <a:ext cx="8458200" cy="427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83b2"/>
                </a:solidFill>
                <a:effectLst/>
                <a:uFillTx/>
                <a:latin typeface="Arial"/>
              </a:rPr>
              <a:t>Risks</a:t>
            </a:r>
            <a:endParaRPr b="1" lang="en-US" sz="2800" strike="noStrike" u="none">
              <a:solidFill>
                <a:srgbClr val="0083b2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547560" y="1723680"/>
            <a:ext cx="8291520" cy="3838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20000"/>
              </a:lnSpc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Potential Financial Liabilities</a:t>
            </a:r>
            <a:endParaRPr b="1" lang="en-US" sz="22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825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The Legal Solution</a:t>
            </a:r>
            <a:endParaRPr b="1" lang="en-US" sz="22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1" marL="461880" indent="-46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Separate corporate identity; terms and conditions of engagement contracts</a:t>
            </a:r>
            <a:endParaRPr b="0" lang="en-US" sz="20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825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The Risk Transfer Solution</a:t>
            </a:r>
            <a:endParaRPr b="1" lang="en-US" sz="22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1" marL="461880" indent="-46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E &amp; O type insurance products</a:t>
            </a:r>
            <a:endParaRPr b="0" lang="en-US" sz="20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825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The Commercial Solution</a:t>
            </a:r>
            <a:endParaRPr b="1" lang="en-US" sz="22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1" marL="461880" indent="-46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Discriminating selection of clients and evaluation of specific engagement circumstances</a:t>
            </a:r>
            <a:r>
              <a:rPr b="0" lang="en-US" sz="2000" strike="noStrike" u="none">
                <a:solidFill>
                  <a:srgbClr val="01000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>
            <a:off x="547560" y="5638680"/>
            <a:ext cx="8062920" cy="99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20000"/>
              </a:lnSpc>
              <a:spcBef>
                <a:spcPts val="5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Adverse Perceptions and/or Impact on Enron Reputation from Lack of Success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/>
          </p:nvPr>
        </p:nvSpPr>
        <p:spPr>
          <a:xfrm>
            <a:off x="533160" y="1833480"/>
            <a:ext cx="8001000" cy="4719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0" algn="just">
              <a:lnSpc>
                <a:spcPct val="60000"/>
              </a:lnSpc>
              <a:spcBef>
                <a:spcPts val="499"/>
              </a:spcBef>
              <a:spcAft>
                <a:spcPts val="49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-343080" algn="just">
              <a:lnSpc>
                <a:spcPct val="60000"/>
              </a:lnSpc>
              <a:spcBef>
                <a:spcPts val="499"/>
              </a:spcBef>
              <a:spcAft>
                <a:spcPts val="499"/>
              </a:spcAft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Expect Final Business Plan by 3Q01</a:t>
            </a:r>
            <a:endParaRPr b="1" lang="en-US" sz="20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0" algn="just">
              <a:lnSpc>
                <a:spcPct val="60000"/>
              </a:lnSpc>
              <a:spcBef>
                <a:spcPts val="400"/>
              </a:spcBef>
              <a:spcAft>
                <a:spcPts val="4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-343080" algn="just">
              <a:lnSpc>
                <a:spcPct val="60000"/>
              </a:lnSpc>
              <a:spcBef>
                <a:spcPts val="499"/>
              </a:spcBef>
              <a:spcAft>
                <a:spcPts val="499"/>
              </a:spcAft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Initial Goal</a:t>
            </a:r>
            <a:endParaRPr b="1" lang="en-US" sz="20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1" marL="690480" indent="-233280" algn="just">
              <a:lnSpc>
                <a:spcPct val="60000"/>
              </a:lnSpc>
              <a:spcBef>
                <a:spcPts val="451"/>
              </a:spcBef>
              <a:spcAft>
                <a:spcPts val="45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Generate 6-8 Leads; Engage 3 by Year End</a:t>
            </a:r>
            <a:endParaRPr b="0" lang="en-US" sz="18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0" algn="just">
              <a:lnSpc>
                <a:spcPct val="60000"/>
              </a:lnSpc>
              <a:spcBef>
                <a:spcPts val="400"/>
              </a:spcBef>
              <a:spcAft>
                <a:spcPts val="4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-343080" algn="just">
              <a:lnSpc>
                <a:spcPct val="60000"/>
              </a:lnSpc>
              <a:spcBef>
                <a:spcPts val="499"/>
              </a:spcBef>
              <a:spcAft>
                <a:spcPts val="499"/>
              </a:spcAft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Current Status</a:t>
            </a:r>
            <a:endParaRPr b="1" lang="en-US" sz="20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1" marL="690480" indent="-233280" algn="just">
              <a:lnSpc>
                <a:spcPct val="60000"/>
              </a:lnSpc>
              <a:spcBef>
                <a:spcPts val="451"/>
              </a:spcBef>
              <a:spcAft>
                <a:spcPts val="45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7-9 Relationships Representing 15-20 Leads Presented in 2Q01;</a:t>
            </a:r>
            <a:endParaRPr b="0" lang="en-US" sz="18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1" marL="690480" indent="-233280" algn="just">
              <a:lnSpc>
                <a:spcPct val="60000"/>
              </a:lnSpc>
              <a:spcBef>
                <a:spcPts val="451"/>
              </a:spcBef>
              <a:spcAft>
                <a:spcPts val="45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5 Confidentiality Agreements</a:t>
            </a:r>
            <a:endParaRPr b="0" lang="en-US" sz="18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0" algn="just">
              <a:lnSpc>
                <a:spcPct val="60000"/>
              </a:lnSpc>
              <a:spcBef>
                <a:spcPts val="451"/>
              </a:spcBef>
              <a:spcAft>
                <a:spcPts val="451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-343080" algn="just">
              <a:lnSpc>
                <a:spcPct val="60000"/>
              </a:lnSpc>
              <a:spcBef>
                <a:spcPts val="499"/>
              </a:spcBef>
              <a:spcAft>
                <a:spcPts val="499"/>
              </a:spcAft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Next Steps to Meet our Goal</a:t>
            </a:r>
            <a:endParaRPr b="1" lang="en-US" sz="20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1" marL="690480" indent="0" algn="just">
              <a:lnSpc>
                <a:spcPct val="60000"/>
              </a:lnSpc>
              <a:spcBef>
                <a:spcPts val="201"/>
              </a:spcBef>
              <a:spcAft>
                <a:spcPts val="201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1" marL="690480" indent="-233280" algn="just">
              <a:lnSpc>
                <a:spcPct val="60000"/>
              </a:lnSpc>
              <a:spcBef>
                <a:spcPts val="451"/>
              </a:spcBef>
              <a:spcAft>
                <a:spcPts val="451"/>
              </a:spcAft>
              <a:buClr>
                <a:srgbClr val="cc3300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Define and Implement Screening Process </a:t>
            </a:r>
            <a:endParaRPr b="0" lang="en-US" sz="18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1" marL="690480" indent="-233280" algn="just">
              <a:lnSpc>
                <a:spcPct val="60000"/>
              </a:lnSpc>
              <a:spcBef>
                <a:spcPts val="451"/>
              </a:spcBef>
              <a:spcAft>
                <a:spcPts val="451"/>
              </a:spcAft>
              <a:buClr>
                <a:srgbClr val="cc3300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Establish and Approve Marketing Budget </a:t>
            </a:r>
            <a:endParaRPr b="0" lang="en-US" sz="18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1" marL="690480" indent="-233280" algn="just">
              <a:lnSpc>
                <a:spcPct val="60000"/>
              </a:lnSpc>
              <a:spcBef>
                <a:spcPts val="451"/>
              </a:spcBef>
              <a:spcAft>
                <a:spcPts val="451"/>
              </a:spcAft>
              <a:buClr>
                <a:srgbClr val="cc3300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Create Deal Tracking System</a:t>
            </a:r>
            <a:endParaRPr b="0" lang="en-US" sz="18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1" marL="690480" indent="-233280" algn="just">
              <a:lnSpc>
                <a:spcPct val="60000"/>
              </a:lnSpc>
              <a:spcBef>
                <a:spcPts val="451"/>
              </a:spcBef>
              <a:spcAft>
                <a:spcPts val="451"/>
              </a:spcAft>
              <a:buClr>
                <a:srgbClr val="cc3300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Identify and Obtain Needed Resources </a:t>
            </a:r>
            <a:endParaRPr b="0" lang="en-US" sz="18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1" marL="690480" indent="-233280" algn="just">
              <a:lnSpc>
                <a:spcPct val="60000"/>
              </a:lnSpc>
              <a:spcBef>
                <a:spcPts val="451"/>
              </a:spcBef>
              <a:spcAft>
                <a:spcPts val="451"/>
              </a:spcAft>
              <a:buClr>
                <a:srgbClr val="cc3300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Establish Financial Goals</a:t>
            </a:r>
            <a:endParaRPr b="0" lang="en-US" sz="18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title"/>
          </p:nvPr>
        </p:nvSpPr>
        <p:spPr>
          <a:xfrm>
            <a:off x="342720" y="1112400"/>
            <a:ext cx="8458200" cy="732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83b2"/>
                </a:solidFill>
                <a:effectLst/>
                <a:uFillTx/>
                <a:latin typeface="Arial"/>
              </a:rPr>
              <a:t>Business Plan Status </a:t>
            </a:r>
            <a:br>
              <a:rPr sz="2800"/>
            </a:br>
            <a:r>
              <a:rPr b="1" lang="en-US" sz="2000" strike="noStrike" u="none">
                <a:solidFill>
                  <a:srgbClr val="0083b2"/>
                </a:solidFill>
                <a:effectLst/>
                <a:uFillTx/>
                <a:latin typeface="Arial"/>
              </a:rPr>
              <a:t>&amp; Present Opportunity</a:t>
            </a:r>
            <a:endParaRPr b="1" lang="en-US" sz="2000" strike="noStrike" u="none">
              <a:solidFill>
                <a:srgbClr val="0083b2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342720" y="1109160"/>
            <a:ext cx="8458200" cy="427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83b2"/>
                </a:solidFill>
                <a:effectLst/>
                <a:uFillTx/>
                <a:latin typeface="Arial"/>
              </a:rPr>
              <a:t>Project Conquistador </a:t>
            </a:r>
            <a:endParaRPr b="1" lang="en-US" sz="2800" strike="noStrike" u="none">
              <a:solidFill>
                <a:srgbClr val="0083b2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547200" y="1723680"/>
            <a:ext cx="8077320" cy="4753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Opportunities Located in Spain Brought to EnronExec</a:t>
            </a:r>
            <a:endParaRPr b="1" lang="en-US" sz="20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Real Estate</a:t>
            </a:r>
            <a:endParaRPr b="1" lang="en-US" sz="20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90000"/>
              </a:lnSpc>
              <a:spcBef>
                <a:spcPts val="400"/>
              </a:spcBef>
              <a:buClr>
                <a:srgbClr val="cc3300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To provide marketing product to Land Owners/Developers of Resort location</a:t>
            </a:r>
            <a:endParaRPr b="0" lang="en-US" sz="16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326"/>
              </a:spcBef>
              <a:buClr>
                <a:srgbClr val="80808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Timing – 1-2 months</a:t>
            </a:r>
            <a:endParaRPr b="0" lang="en-US" sz="13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326"/>
              </a:spcBef>
              <a:buClr>
                <a:srgbClr val="80808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Fee based</a:t>
            </a:r>
            <a:endParaRPr b="0" lang="en-US" sz="13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INFO - Instituto de Fomento de la Region de Murcia</a:t>
            </a:r>
            <a:endParaRPr b="1" lang="en-US" sz="20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90000"/>
              </a:lnSpc>
              <a:spcBef>
                <a:spcPts val="400"/>
              </a:spcBef>
              <a:buClr>
                <a:srgbClr val="cc3300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Feasibility Study</a:t>
            </a:r>
            <a:endParaRPr b="0" lang="en-US" sz="16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326"/>
              </a:spcBef>
              <a:buClr>
                <a:srgbClr val="80808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Timing  – 2-3 months</a:t>
            </a:r>
            <a:endParaRPr b="0" lang="en-US" sz="13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326"/>
              </a:spcBef>
              <a:buClr>
                <a:srgbClr val="80808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$100 – 150M in fees, Equity Participation and Expenses</a:t>
            </a:r>
            <a:endParaRPr b="0" lang="en-US" sz="13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326"/>
              </a:spcBef>
              <a:buClr>
                <a:srgbClr val="80808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Resource for additional opportunities</a:t>
            </a:r>
            <a:endParaRPr b="0" lang="en-US" sz="13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Pulp/Paper</a:t>
            </a:r>
            <a:endParaRPr b="1" lang="en-US" sz="20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90000"/>
              </a:lnSpc>
              <a:spcBef>
                <a:spcPts val="400"/>
              </a:spcBef>
              <a:buClr>
                <a:srgbClr val="cc3300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Capital Sourcing</a:t>
            </a:r>
            <a:endParaRPr b="0" lang="en-US" sz="16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326"/>
              </a:spcBef>
              <a:buClr>
                <a:srgbClr val="80808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Timing – possibly immediate</a:t>
            </a:r>
            <a:endParaRPr b="0" lang="en-US" sz="13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326"/>
              </a:spcBef>
              <a:buClr>
                <a:srgbClr val="80808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Equity participation and Fees</a:t>
            </a:r>
            <a:endParaRPr b="0" lang="en-US" sz="13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SEPI - Sociedad Estatal de Participaciones Industriales</a:t>
            </a:r>
            <a:endParaRPr b="1" lang="en-US" sz="20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90000"/>
              </a:lnSpc>
              <a:spcBef>
                <a:spcPts val="400"/>
              </a:spcBef>
              <a:buClr>
                <a:srgbClr val="cc3300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Spain’s equivalent to State owned holding and business development company</a:t>
            </a:r>
            <a:endParaRPr b="0" lang="en-US" sz="16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90000"/>
              </a:lnSpc>
              <a:spcBef>
                <a:spcPts val="400"/>
              </a:spcBef>
              <a:buClr>
                <a:srgbClr val="cc3300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Resource for additional opportunities.</a:t>
            </a:r>
            <a:endParaRPr b="0" lang="en-US" sz="16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342720" y="1266840"/>
            <a:ext cx="8458200" cy="427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83b2"/>
                </a:solidFill>
                <a:effectLst/>
                <a:uFillTx/>
                <a:latin typeface="Arial"/>
              </a:rPr>
              <a:t>Requested Management Support</a:t>
            </a:r>
            <a:endParaRPr b="1" lang="en-US" sz="2800" strike="noStrike" u="none">
              <a:solidFill>
                <a:srgbClr val="0083b2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547200" y="2180880"/>
            <a:ext cx="8077320" cy="4219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375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Establish Enron Executive Services (EnronExec) as a separate company</a:t>
            </a:r>
            <a:endParaRPr b="1" lang="en-US" sz="22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375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Special Assets Management Team to be Officers of EnronExec</a:t>
            </a:r>
            <a:endParaRPr b="1" lang="en-US" sz="22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375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Proceed to Evaluate Project Conquistador Opportunities</a:t>
            </a:r>
            <a:endParaRPr b="1" lang="en-US" sz="22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375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Proceed to Develop Business Plan Further</a:t>
            </a:r>
            <a:endParaRPr b="1" lang="en-US" sz="22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375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Special Assets Personnel Time Assigned to EnronExec </a:t>
            </a:r>
            <a:br>
              <a:rPr sz="2200"/>
            </a:br>
            <a:r>
              <a:rPr b="1" lang="en-US" sz="2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(Included in 2001 Plan)</a:t>
            </a:r>
            <a:endParaRPr b="1" lang="en-US" sz="22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375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Access Enron Resources as Appropriate  </a:t>
            </a:r>
            <a:endParaRPr b="1" lang="en-US" sz="22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"/>
          <p:cNvSpPr/>
          <p:nvPr/>
        </p:nvSpPr>
        <p:spPr>
          <a:xfrm>
            <a:off x="1143000" y="4572000"/>
            <a:ext cx="91440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80880" y="4267080"/>
            <a:ext cx="91440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219320" y="5638680"/>
            <a:ext cx="91440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295280" y="3200400"/>
            <a:ext cx="91440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42720" y="1109160"/>
            <a:ext cx="8458200" cy="427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83b2"/>
                </a:solidFill>
                <a:effectLst/>
                <a:uFillTx/>
                <a:latin typeface="Arial"/>
              </a:rPr>
              <a:t>Agenda</a:t>
            </a:r>
            <a:endParaRPr b="1" lang="en-US" sz="2800" strike="noStrike" u="none">
              <a:solidFill>
                <a:srgbClr val="0083b2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47200" y="1723680"/>
            <a:ext cx="8077320" cy="4753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The EnronExec Concept</a:t>
            </a:r>
            <a:endParaRPr b="1" lang="en-US" sz="20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Value Proposition</a:t>
            </a:r>
            <a:endParaRPr b="1" lang="en-US" sz="20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The Enron Advantage</a:t>
            </a:r>
            <a:endParaRPr b="1" lang="en-US" sz="20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Target Markets</a:t>
            </a:r>
            <a:endParaRPr b="1" lang="en-US" sz="20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Market Parameters</a:t>
            </a:r>
            <a:endParaRPr b="1" lang="en-US" sz="20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Client Profile</a:t>
            </a:r>
            <a:endParaRPr b="1" lang="en-US" sz="20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Fee Structure</a:t>
            </a:r>
            <a:endParaRPr b="1" lang="en-US" sz="20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Hurdles to Success</a:t>
            </a:r>
            <a:endParaRPr b="1" lang="en-US" sz="20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Risks</a:t>
            </a:r>
            <a:endParaRPr b="1" lang="en-US" sz="20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Business Plan Status and Present Opportunity</a:t>
            </a:r>
            <a:endParaRPr b="1" lang="en-US" sz="20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Project Conquistador</a:t>
            </a:r>
            <a:endParaRPr b="1" lang="en-US" sz="20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Requested Management Support</a:t>
            </a:r>
            <a:endParaRPr b="1" lang="en-US" sz="20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42720" y="1109160"/>
            <a:ext cx="8458200" cy="427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83b2"/>
                </a:solidFill>
                <a:effectLst/>
                <a:uFillTx/>
                <a:latin typeface="Arial"/>
              </a:rPr>
              <a:t>The Concept</a:t>
            </a:r>
            <a:endParaRPr b="1" lang="en-US" sz="2800" strike="noStrike" u="none">
              <a:solidFill>
                <a:srgbClr val="0083b2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547200" y="1723680"/>
            <a:ext cx="8077320" cy="4753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The Vision</a:t>
            </a:r>
            <a:endParaRPr b="1" lang="en-US" sz="24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1" marL="45720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Develop an external commercial application utilizing the management experience and executive abilities of the Special Assets team.  Monetize Enron’s name and reputation without committing invested capital.</a:t>
            </a:r>
            <a:endParaRPr b="0" lang="en-US" sz="20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1" marL="457200" indent="0">
              <a:lnSpc>
                <a:spcPct val="5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The Vehicle</a:t>
            </a:r>
            <a:endParaRPr b="1" lang="en-US" sz="24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1" marL="45720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EnronExec offers clients access to the executive management capabilities and brainpower of Enron.  EnronExec can supplement an existing management team and/or establish additional executive functions within the client organization at a fraction of the cost of recruiting and attracting experienced staffing of comparable abilities.  EnronExec puts the client in a position to leverage its existing assets and opportunities while the client retains ownership and control of its business.</a:t>
            </a:r>
            <a:endParaRPr b="0" lang="en-US" sz="20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42720" y="1109160"/>
            <a:ext cx="8458200" cy="427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83b2"/>
                </a:solidFill>
                <a:effectLst/>
                <a:uFillTx/>
                <a:latin typeface="Arial"/>
              </a:rPr>
              <a:t>The Concept (cont’d)</a:t>
            </a:r>
            <a:endParaRPr b="1" lang="en-US" sz="2800" strike="noStrike" u="none">
              <a:solidFill>
                <a:srgbClr val="0083b2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47200" y="1723680"/>
            <a:ext cx="8077320" cy="4753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The Product</a:t>
            </a:r>
            <a:endParaRPr b="1" lang="en-US" sz="24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1" marL="461880" indent="-46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EnronExec provides the same level of executive talent, staffing, resources and relationships that are available to the senior executives of Enron and its subsidiaries.  Capabilities include strategy and planning; mergers, acquisitions and divestitures; management of market and business risk; financial structuring; investment analysis; business development; corporate services; reorganizations and restructuring, etc.  EnronExec creates, implements and stewards; the perspective is internal and focuses on execution.  Traditional consultants analyze, report and recommend; the perspective is external and focuses on advice.</a:t>
            </a:r>
            <a:endParaRPr b="0" lang="en-US" sz="20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42720" y="1109160"/>
            <a:ext cx="8458200" cy="427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83b2"/>
                </a:solidFill>
                <a:effectLst/>
                <a:uFillTx/>
                <a:latin typeface="Arial"/>
              </a:rPr>
              <a:t>The Value Proposition</a:t>
            </a:r>
            <a:endParaRPr b="1" lang="en-US" sz="2800" strike="noStrike" u="none">
              <a:solidFill>
                <a:srgbClr val="0083b2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47200" y="1723680"/>
            <a:ext cx="8077320" cy="4753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1001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Creation of a new source of value from the Enron name and reputation for innovation and excellence</a:t>
            </a:r>
            <a:endParaRPr b="1" lang="en-US" sz="20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001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Use of existing expertise and executive talent in Special Assets; use of existing Enron internal and external resources</a:t>
            </a:r>
            <a:endParaRPr b="1" lang="en-US" sz="20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001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Low-cost startup in feasibility phase</a:t>
            </a:r>
            <a:endParaRPr b="1" lang="en-US" sz="20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001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No investment capital required or employed</a:t>
            </a:r>
            <a:endParaRPr b="1" lang="en-US" sz="20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001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A fee-based financial opportunity for Enron</a:t>
            </a:r>
            <a:endParaRPr b="1" lang="en-US" sz="20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001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Cash recovery of personnel time expense and out-of-pocket costs </a:t>
            </a:r>
            <a:endParaRPr b="1" lang="en-US" sz="20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001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Significant upside through no-basis equity participation in attractive companies and projects</a:t>
            </a:r>
            <a:endParaRPr b="1" lang="en-US" sz="20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001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Portal to potential synergies and additional new business opportunities</a:t>
            </a:r>
            <a:endParaRPr b="1" lang="en-US" sz="20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42720" y="1109160"/>
            <a:ext cx="8458200" cy="427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83b2"/>
                </a:solidFill>
                <a:effectLst/>
                <a:uFillTx/>
                <a:latin typeface="Arial"/>
              </a:rPr>
              <a:t>The Enron Advantage </a:t>
            </a:r>
            <a:endParaRPr b="1" lang="en-US" sz="2800" strike="noStrike" u="none">
              <a:solidFill>
                <a:srgbClr val="0083b2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47200" y="1723680"/>
            <a:ext cx="8077320" cy="4753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Exploitation of intangibles unique to Enron creates a product niche and formidable barriers to entry in a new market</a:t>
            </a:r>
            <a:endParaRPr b="1" lang="en-US" sz="22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3300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An entrepreneurial large company</a:t>
            </a:r>
            <a:endParaRPr b="0" lang="en-US" sz="20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3300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The most innovative company</a:t>
            </a:r>
            <a:endParaRPr b="0" lang="en-US" sz="20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3300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Application of successful business model: risk management</a:t>
            </a:r>
            <a:endParaRPr b="0" lang="en-US" sz="20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3300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Project/business credit enhancement by virtue of Enron association </a:t>
            </a:r>
            <a:endParaRPr b="0" lang="en-US" sz="20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3300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Size and sophistication to deal from strength with leaders of any industry</a:t>
            </a:r>
            <a:endParaRPr b="0" lang="en-US" sz="20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3300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Instant credibility to clients through Enron association</a:t>
            </a:r>
            <a:endParaRPr b="0" lang="en-US" sz="20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342720" y="1109160"/>
            <a:ext cx="8458200" cy="427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83b2"/>
                </a:solidFill>
                <a:effectLst/>
                <a:uFillTx/>
                <a:latin typeface="Arial"/>
              </a:rPr>
              <a:t>The Enron Advantage (cont’d) </a:t>
            </a:r>
            <a:endParaRPr b="1" lang="en-US" sz="2800" strike="noStrike" u="none">
              <a:solidFill>
                <a:srgbClr val="0083b2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547200" y="1723680"/>
            <a:ext cx="8077320" cy="4753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Engagement structure results in absolute alignment of interests—no separate agenda</a:t>
            </a:r>
            <a:endParaRPr b="1" lang="en-US" sz="22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3300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No capital constraints or external return requirements</a:t>
            </a:r>
            <a:endParaRPr b="0" lang="en-US" sz="20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3300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No incentives for transaction “churning” </a:t>
            </a:r>
            <a:endParaRPr b="0" lang="en-US" sz="20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3300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No elegant theory over pragmatic accomplishment</a:t>
            </a:r>
            <a:endParaRPr b="0" lang="en-US" sz="20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3300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No predefined solutions to client-specific situations</a:t>
            </a:r>
            <a:endParaRPr b="0" lang="en-US" sz="20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3300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A compensation structure that mirrors best practices incentive-based executive compensation</a:t>
            </a:r>
            <a:endParaRPr b="0" lang="en-US" sz="20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342720" y="1109160"/>
            <a:ext cx="8458200" cy="427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83b2"/>
                </a:solidFill>
                <a:effectLst/>
                <a:uFillTx/>
                <a:latin typeface="Arial"/>
              </a:rPr>
              <a:t>Target Markets</a:t>
            </a:r>
            <a:endParaRPr b="1" lang="en-US" sz="2800" strike="noStrike" u="none">
              <a:solidFill>
                <a:srgbClr val="0083b2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547200" y="1723680"/>
            <a:ext cx="8215560" cy="4753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85840" indent="-285840">
              <a:spcBef>
                <a:spcPts val="425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Developing Businesses:  Opportunity based on opening doors</a:t>
            </a:r>
            <a:endParaRPr b="1" lang="en-US" sz="17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1" marL="458640" indent="-4680"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Small to medium-sized companies poised to move to the next level of opportunity and growth</a:t>
            </a:r>
            <a:endParaRPr b="0" lang="en-US" sz="17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285840" indent="-285840">
              <a:spcBef>
                <a:spcPts val="1063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Turnaround and Distressed Situations:  Opportunity based on financial crisis</a:t>
            </a:r>
            <a:endParaRPr b="1" lang="en-US" sz="17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1" marL="458640" indent="-4680"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Creating options at the time companies are most vulnerable to exploitation and rapid value erosion</a:t>
            </a:r>
            <a:endParaRPr b="0" lang="en-US" sz="17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285840" indent="-285840">
              <a:spcBef>
                <a:spcPts val="1063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Project Development:  Opportunity based upon complexity and need for credibility</a:t>
            </a:r>
            <a:endParaRPr b="1" lang="en-US" sz="17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1" marL="458640" indent="-4680"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Ability to participate in each stage from strategy, research, definition, evaluation, technical support, contractual negotiation and project management to bring project from concept to implementation and operation</a:t>
            </a:r>
            <a:endParaRPr b="0" lang="en-US" sz="17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285840" indent="-285840">
              <a:spcBef>
                <a:spcPts val="1063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Executive Services:  Opportunity based upon successful track record</a:t>
            </a:r>
            <a:endParaRPr b="1" lang="en-US" sz="17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lvl="1" marL="458640" indent="-4680"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Tailored engagements that respond specifically to client objectives and opportunities to maximize value</a:t>
            </a:r>
            <a:endParaRPr b="0" lang="en-US" sz="17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42720" y="1109160"/>
            <a:ext cx="8458200" cy="427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83b2"/>
                </a:solidFill>
                <a:effectLst/>
                <a:uFillTx/>
                <a:latin typeface="Arial"/>
              </a:rPr>
              <a:t>Client Profile</a:t>
            </a:r>
            <a:endParaRPr b="1" lang="en-US" sz="2800" strike="noStrike" u="none">
              <a:solidFill>
                <a:srgbClr val="0083b2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547200" y="1723680"/>
            <a:ext cx="8077320" cy="4753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Opportunity with a High Probability of Success</a:t>
            </a:r>
            <a:endParaRPr b="1" lang="en-US" sz="24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Inadequate Resources to Take Concept to Next Level </a:t>
            </a:r>
            <a:endParaRPr b="1" lang="en-US" sz="24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Strong Management Team</a:t>
            </a:r>
            <a:endParaRPr b="1" lang="en-US" sz="24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Special Niche in Chosen Industry</a:t>
            </a:r>
            <a:endParaRPr b="1" lang="en-US" sz="24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83b2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Innovative</a:t>
            </a:r>
            <a:endParaRPr b="1" lang="en-US" sz="2400" strike="noStrike" u="none">
              <a:solidFill>
                <a:srgbClr val="01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9263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2001-03-08T11:01:35Z</dcterms:created>
  <dc:creator>Brandi Morris</dc:creator>
  <dc:description/>
  <dc:language>en-US</dc:language>
  <cp:lastModifiedBy>Captain America</cp:lastModifiedBy>
  <cp:lastPrinted>2001-06-04T22:17:46Z</cp:lastPrinted>
  <dcterms:modified xsi:type="dcterms:W3CDTF">2001-06-05T14:05:02Z</dcterms:modified>
  <cp:revision>118</cp:revision>
  <dc:subject/>
  <dc:title>Agenda</dc:title>
</cp:coreProperties>
</file>