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37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37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37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32448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3A04CB-EAB3-4B15-A345-ACC99C4DF82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934320" y="6324480"/>
            <a:ext cx="2209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160" y="914400"/>
            <a:ext cx="784836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Texas-Cristobal Mega-Transco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Options &amp; Synergy Savings</a:t>
            </a:r>
            <a:br>
              <a:rPr sz="3200"/>
            </a:b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br>
              <a:rPr sz="3200"/>
            </a:br>
            <a:br>
              <a:rPr sz="3200"/>
            </a:b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48769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LLP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Range of EBITDA Contributions from Growth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762120" y="990720"/>
          <a:ext cx="7543800" cy="5181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90720"/>
                    <a:ext cx="7543800" cy="518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Synergy Savings - Operations &amp; Maintenance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Texas’ level of O&amp;M costs per mile in Cristobal’s gas network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“Texasize” the O&amp;M practices in Cristobal’s electric network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EBITDA Contribution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Pipes-to-Pipes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Pipes-to-Wires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in year 1, 100% in year2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Synergy Savings - General &amp; Administrative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Texas’ level of G&amp;A costs per mile in Cristobal’s gas network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“Texasize” the G&amp;A practices in Cristobal’s electric network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EBITDA Contribution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Pipes-to-Pipes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Pipes-to-Wires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in year 1 and 100% in year 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EBITDA Contributions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762120" y="1873080"/>
            <a:ext cx="7476840" cy="3401280"/>
            <a:chOff x="762120" y="1873080"/>
            <a:chExt cx="7476840" cy="3401280"/>
          </a:xfrm>
        </p:grpSpPr>
        <p:graphicFrame>
          <p:nvGraphicFramePr>
            <p:cNvPr id="56" name=""/>
            <p:cNvGraphicFramePr/>
            <p:nvPr/>
          </p:nvGraphicFramePr>
          <p:xfrm>
            <a:off x="762120" y="2233440"/>
            <a:ext cx="7476840" cy="241488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57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62120" y="2233440"/>
                      <a:ext cx="7476840" cy="24148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8" name=""/>
            <p:cNvSpPr/>
            <p:nvPr/>
          </p:nvSpPr>
          <p:spPr>
            <a:xfrm>
              <a:off x="4267080" y="1873080"/>
              <a:ext cx="35053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Months from Approval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62120" y="1873080"/>
              <a:ext cx="29718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Million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38080" y="4997520"/>
              <a:ext cx="6477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Note:  Values for growth options are mid points of estimated EBITDA range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Market Value from Growth &amp; Synergy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219320" y="992160"/>
          <a:ext cx="6570720" cy="3274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992160"/>
                    <a:ext cx="6570720" cy="327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" name=""/>
          <p:cNvGrpSpPr/>
          <p:nvPr/>
        </p:nvGrpSpPr>
        <p:grpSpPr>
          <a:xfrm>
            <a:off x="1371600" y="4419720"/>
            <a:ext cx="6477120" cy="1371600"/>
            <a:chOff x="1371600" y="4419720"/>
            <a:chExt cx="6477120" cy="1371600"/>
          </a:xfrm>
        </p:grpSpPr>
        <p:graphicFrame>
          <p:nvGraphicFramePr>
            <p:cNvPr id="69" name=""/>
            <p:cNvGraphicFramePr/>
            <p:nvPr/>
          </p:nvGraphicFramePr>
          <p:xfrm>
            <a:off x="1371600" y="4419720"/>
            <a:ext cx="6477120" cy="1371600"/>
          </p:xfrm>
          <a:graphic>
            <a:graphicData uri="http://schemas.openxmlformats.org/presentationml/2006/ole">
              <p:oleObj progId="Excel.Sheet.12" r:id="rId3" spid="">
                <p:embed/>
                <p:pic>
                  <p:nvPicPr>
                    <p:cNvPr id="70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1371600" y="4419720"/>
                      <a:ext cx="6477120" cy="1371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1" name=""/>
            <p:cNvSpPr/>
            <p:nvPr/>
          </p:nvSpPr>
          <p:spPr>
            <a:xfrm>
              <a:off x="4572000" y="4648320"/>
              <a:ext cx="3200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$ Million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Market Value at 17X EBITDA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838080" y="1219320"/>
          <a:ext cx="7543800" cy="5105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219320"/>
                    <a:ext cx="7543800" cy="510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33160" y="4568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Contributions of Growth and Synergies Overtime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(At EBITDA x17)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914400" y="1293840"/>
          <a:ext cx="7467480" cy="4954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293840"/>
                    <a:ext cx="7467480" cy="49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1542960" y="1219320"/>
            <a:ext cx="2279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figures in $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realization of incremental market value at several multiples of EBITDA is possible only through the participation of Texas in the mega-transco deal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EBITDA contributions from growth options and synergy savings range from $94 million in year 1 to $318 million in year 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17 multiple, the incremental market value of growth and synergy savings represent $1.6 billion in year 1 to $5.4 billion in year 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values represent increments over mega-transco’s preliminary market value of $17 billion of 9% in year 1 and 32% in year 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EBITDA contributions may be realized for other growth options once more information becomes 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Engagement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Evaluates areas of revenue growth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Examines commercial, strategic, and organizational aspects of each option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 preliminary value assessment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 preliminary assessment of synergy savings in: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&amp; Maintenance (O&amp;M) costs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&amp; Administrative (G&amp;A) costs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Broader 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assist Texas in its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examination of the value of the deal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discussions and negotiations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Options &amp; Synergy Categories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Growth Options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 Pricing &amp; Network Utilization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Radical Outsourcing and Technology Joint Ventures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Transmission Assets and Performe O&amp;M for Others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Merchant Facilities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Rights-of-Way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Synergy Savings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O&amp;M costs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G&amp;A costs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Synergies apply to both pipes and wires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Texas’ Value Proposition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brings superior commercial, strategic, and organizational expertise to the mega-transco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overall P/E four times that of Cristobal partners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proven track record of creating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design and commercialize innovative products and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knowledge and expertise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track record of spinning off businesses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Superb organizational and management skills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 1 - Improved Pricing &amp; Network Utilization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electric and gas throughput and profits through innovative pricing and products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EBITDA of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$42 - $125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40%, 75%, and 100% in years 1, 2, and 3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Success Factors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realtime gas and electric information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approval of rates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 2 - Implement Radical Outsourcing &amp; Technology Joint Ventures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 radical outsourcing of non-core functions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new network technologies by sharing risks with technology innovators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EBITDA of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$31 - $50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25%, 50%, 75%, and 100% in years 1, 2, 3, and 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Success Factors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Willingness to strip staffing to strategy, finance, and contracting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implement cutting edge technologies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 3 - Acquire Transmission Assets and Perform O&amp;M for Others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other RTOs or transmission assets from utilities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on O&amp;M responsibilities of others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EBITDA of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$53 - $151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slow to develop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25%, 50%, and 75% in years 3,  4, and 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Success Factors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 bidding for assets and contracts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Utilities’ willingness to sell assets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 4 - Develop Merchant Facilities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transmission facilities explicitly for open access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Decide when and where to build electric or gas transmission 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 term option with little or no potential value in the five year horizon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Slow to develop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Success Factors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recongnize new capacity and line siting needs (gas versus electric)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gain rapid regulatory and right-of-way approvals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Option 5 - Enhance Rights-of-Way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new energy facilities to existing lines and rights-of-way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new cable, fiber optic, and telecommunications 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existing rights-of-way for alternative uses such railroad or for tourism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 term option with little or no potential value in the five year horizon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Timeframe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Slow to develop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Success Factors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recognize implementable alternative uses of existing RoW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gain regulatory approval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0" y="6507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 Securities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400800" y="6583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PricewaterhouseCoopers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2000-02-04T01:01:56Z</dcterms:created>
  <dc:creator>Himesh Dhungel</dc:creator>
  <dc:description/>
  <dc:language>en-US</dc:language>
  <cp:lastModifiedBy>Himesh Dhungel</cp:lastModifiedBy>
  <cp:lastPrinted>2000-02-04T15:24:01Z</cp:lastPrinted>
  <dcterms:modified xsi:type="dcterms:W3CDTF">2000-02-04T15:31:03Z</dcterms:modified>
  <cp:revision>60</cp:revision>
  <dc:subject/>
  <dc:title>No Slide Title</dc:title>
</cp:coreProperties>
</file>