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144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33120" y="5040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43080" y="1727280"/>
            <a:ext cx="6000480" cy="568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80808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80808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4629240" y="8838720"/>
            <a:ext cx="257184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Arial Narrow"/>
              </a:rPr>
              <a:t>Proprietary and Confidential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171360" y="69840"/>
            <a:ext cx="742680" cy="812520"/>
            <a:chOff x="171360" y="69840"/>
            <a:chExt cx="742680" cy="812520"/>
          </a:xfrm>
        </p:grpSpPr>
        <p:sp>
          <p:nvSpPr>
            <p:cNvPr id="4" name=""/>
            <p:cNvSpPr/>
            <p:nvPr/>
          </p:nvSpPr>
          <p:spPr>
            <a:xfrm>
              <a:off x="329400" y="302040"/>
              <a:ext cx="584640" cy="58032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171360" y="69840"/>
              <a:ext cx="409320" cy="457920"/>
            </a:xfrm>
            <a:custGeom>
              <a:avLst/>
              <a:gdLst>
                <a:gd name="textAreaLeft" fmla="*/ 29160 w 409320"/>
                <a:gd name="textAreaRight" fmla="*/ 380160 w 409320"/>
                <a:gd name="textAreaTop" fmla="*/ 29160 h 457920"/>
                <a:gd name="textAreaBottom" fmla="*/ 428760 h 457920"/>
              </a:gdLst>
              <a:ahLst/>
              <a:cxnLst/>
              <a:rect l="textAreaLeft" t="textAreaTop" r="textAreaRight" b="textAreaBottom"/>
              <a:pathLst>
                <a:path w="21600" h="24162">
                  <a:moveTo>
                    <a:pt x="5278" y="0"/>
                  </a:moveTo>
                  <a:arcTo wR="5278" hR="5278" stAng="16200000" swAng="-5400000"/>
                  <a:lnTo>
                    <a:pt x="0" y="18884"/>
                  </a:lnTo>
                  <a:arcTo wR="5278" hR="5278" stAng="10800000" swAng="-5400000"/>
                  <a:lnTo>
                    <a:pt x="16322" y="24162"/>
                  </a:lnTo>
                  <a:arcTo wR="5278" hR="5278" stAng="5400000" swAng="-5400000"/>
                  <a:lnTo>
                    <a:pt x="21600" y="5278"/>
                  </a:lnTo>
                  <a:arcTo wR="5278" hR="5278" stAng="0" swAng="-5400000"/>
                  <a:close/>
                </a:path>
              </a:pathLst>
            </a:custGeom>
            <a:noFill/>
            <a:ln w="1908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"/>
          <p:cNvSpPr/>
          <p:nvPr/>
        </p:nvSpPr>
        <p:spPr>
          <a:xfrm>
            <a:off x="274680" y="114300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30477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48600" anchor="ctr">
            <a:noAutofit/>
          </a:bodyPr>
          <a:p>
            <a:pPr indent="0" algn="ctr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00"/>
              </a:spcBef>
              <a:buClr>
                <a:srgbClr val="80808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249"/>
              </a:spcBef>
              <a:buClr>
                <a:srgbClr val="80808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380880" y="1599840"/>
            <a:ext cx="60199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Southwood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Georgia Pacific – Leaf River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Industrial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 Finance Committee For Recommendation to the Board of Directors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October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914400" y="68580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EIM Needs a Pulp Mill?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33120" y="-36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1816200"/>
            <a:ext cx="6324480" cy="490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Aft>
                <a:spcPts val="1001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Pulp is a $20B Global Market ($90B including integrated pulp) with significant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500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ownership increases credibility with industry players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500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supply enhances marketability of financial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500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EIM’s ability to contract for tons has been limited to date due to lack of physical presence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1500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EIM’s purchase of newsprint assets (Garden State Paper – 3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 2000, Stadacona – 1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 2001) have had a positive effect on EIM’s ability to transact business: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2001"/>
              </a:spcAft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Jan 01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June 01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Hubs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2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2001"/>
              </a:spcAft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Notional Value of Trades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 MM      $70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2001"/>
              </a:spcAft>
              <a:tabLst>
                <a:tab algn="l" pos="0"/>
                <a:tab algn="l" pos="743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11             150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914400" y="68580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Georgia Pacific’s Leaf River Pulp Mill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33120" y="-36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228600" y="1397160"/>
            <a:ext cx="6324480" cy="73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Quality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of the art facility; one of the largest single-line pulp mills in the world.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Ranks 6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 of 50 North American softwood mills for lowest cash costs.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Extremely well maintained with a history of proactive maintenance.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Greenfield construction in 1984 - clean environmental record.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99% of energy produced on site with 87% of steam requirements generated from mill byproducts.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quality, properly incented, non-union workforce.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Mitigates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price, full requirements fiber supply contract for 7 years with Georgia-Pacific.  (Fiber represents 70% of variable costs and 40% of total costs.)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Mutually agreed upon capex budget with a 3-year risk sharing provision with Georgia-Pacific.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pulp desk pays the mill a fixed price for 50% of the physical output; floating price (based on RISI index) for the other 50%.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5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Separate Financial Pulp Swap 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Aft>
                <a:spcPts val="1312"/>
              </a:spcAft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pulp desk enters into a financial pulp swap with Georgia-Pacific for 277,250 MT/yr (roughly equivalent to 50% of the mill’s annual production).  GP pays fixed; EIM pays floating.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65040" y="1488960"/>
            <a:ext cx="6264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438280" y="1562040"/>
            <a:ext cx="2057400" cy="96516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05520" y="4127400"/>
            <a:ext cx="1218960" cy="9954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57200" y="3503520"/>
            <a:ext cx="1371600" cy="2046240"/>
          </a:xfrm>
          <a:prstGeom prst="parallelogram">
            <a:avLst>
              <a:gd name="adj" fmla="val 0"/>
            </a:avLst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Georgia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Pacific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3517920"/>
            <a:ext cx="1371600" cy="2033640"/>
          </a:xfrm>
          <a:prstGeom prst="parallelogram">
            <a:avLst>
              <a:gd name="adj" fmla="val 0"/>
            </a:avLst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95520" y="3538440"/>
            <a:ext cx="1452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&amp; WC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793880" y="3882960"/>
            <a:ext cx="10256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Debt Proceeds $265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4660920"/>
            <a:ext cx="984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Fiber Supply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1828800" y="52704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09720" y="5025960"/>
            <a:ext cx="1085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$/ton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21580800">
            <a:off x="4191120" y="4513320"/>
            <a:ext cx="990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yr. Balloon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21594600">
            <a:off x="4190760" y="4361040"/>
            <a:ext cx="903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$274.5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226120" y="2171880"/>
            <a:ext cx="13874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 for repayment of bullet loan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21594600">
            <a:off x="4190760" y="3898800"/>
            <a:ext cx="903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P&amp;I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3657600" y="2514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76720" y="25272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08000" y="2749680"/>
            <a:ext cx="13878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Floating $/ton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Fixed $/ton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611520" y="2738520"/>
            <a:ext cx="11271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yr. Physical Pulp 100% Offtake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6" name=""/>
          <p:cNvCxnSpPr>
            <a:stCxn id="19" idx="3"/>
            <a:endCxn id="20" idx="0"/>
          </p:cNvCxnSpPr>
          <p:nvPr/>
        </p:nvCxnSpPr>
        <p:spPr>
          <a:xfrm>
            <a:off x="4495320" y="2044440"/>
            <a:ext cx="1220040" cy="2083320"/>
          </a:xfrm>
          <a:prstGeom prst="curvedConnector2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7" name=""/>
          <p:cNvSpPr/>
          <p:nvPr/>
        </p:nvSpPr>
        <p:spPr>
          <a:xfrm>
            <a:off x="2057400" y="4529160"/>
            <a:ext cx="58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4191120" y="48895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191120" y="42800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09800" y="685800"/>
            <a:ext cx="600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09800" y="-360"/>
            <a:ext cx="600048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1828800" y="443232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828800" y="496584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828800" y="374652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28560" y="5526000"/>
            <a:ext cx="3722760" cy="223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Distribution to GP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Capital Injection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@ 12.5% of Project Cashflows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2006640"/>
                <a:tab algn="l" pos="2514600"/>
                <a:tab algn="l" pos="26924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@ 12.5% of Net Terminal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48280" y="5527800"/>
            <a:ext cx="1218960" cy="22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r">
              <a:lnSpc>
                <a:spcPct val="100000"/>
              </a:lnSpc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($265.0)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($    9.5)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($274.5)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$ 145.5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$ 113.2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166840" y="7763040"/>
            <a:ext cx="3214800" cy="51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of Mill Purchase             ($15.8)        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841400" y="7772400"/>
            <a:ext cx="3559320" cy="2937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208120" y="662616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217480" y="713088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217480" y="739764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25640" y="5867280"/>
            <a:ext cx="4825800" cy="234972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76200" y="8785080"/>
            <a:ext cx="35305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12.5% = the RAC Pre-tax Hurdle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9440" y="8562960"/>
            <a:ext cx="2887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6840" y="8550360"/>
            <a:ext cx="64911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$30 MM liquidity line will be used to offset any periodic operational cash shortfalls.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99440" y="8798040"/>
            <a:ext cx="2887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009800" y="-360"/>
            <a:ext cx="600048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2043000" y="5468760"/>
            <a:ext cx="23511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r">
              <a:lnSpc>
                <a:spcPct val="100000"/>
              </a:lnSpc>
              <a:spcAft>
                <a:spcPts val="3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87400" y="5524560"/>
            <a:ext cx="2697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Aft>
                <a:spcPts val="3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9040" y="6611760"/>
            <a:ext cx="502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r">
              <a:lnSpc>
                <a:spcPct val="100000"/>
              </a:lnSpc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 @ 8.38% of Financial Swap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$75.8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695600" y="8370720"/>
            <a:ext cx="3797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8.38% = LIBOR + GP Credit Risk of 3.6%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009800" y="685800"/>
            <a:ext cx="600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Pulp Swap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299200" y="6581880"/>
            <a:ext cx="34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17040" y="8352000"/>
            <a:ext cx="30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319040" y="2155680"/>
            <a:ext cx="1371600" cy="2170080"/>
          </a:xfrm>
          <a:prstGeom prst="parallelogram">
            <a:avLst>
              <a:gd name="adj" fmla="val 0"/>
            </a:avLst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709720" y="3703680"/>
            <a:ext cx="1563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2684520" y="3025800"/>
            <a:ext cx="158760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828880" y="2340000"/>
            <a:ext cx="130644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$564/ MT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671920" y="3809880"/>
            <a:ext cx="1617480" cy="57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Floating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RISI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273560" y="2155680"/>
            <a:ext cx="1371600" cy="2170080"/>
          </a:xfrm>
          <a:prstGeom prst="parallelogram">
            <a:avLst>
              <a:gd name="adj" fmla="val 0"/>
            </a:avLst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Georgia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Pacific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47640" y="5116680"/>
            <a:ext cx="409608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396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7 years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396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Notional Volume: 277,250 MT/Yr.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309680" y="6554880"/>
            <a:ext cx="4440240" cy="442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914400" y="68580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Financial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933120" y="-36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79360" y="2489040"/>
            <a:ext cx="6286680" cy="52200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57360" y="174312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471600" y="2717640"/>
          <a:ext cx="5873760" cy="461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1600" y="2717640"/>
                    <a:ext cx="5873760" cy="461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3568680" y="5575320"/>
            <a:ext cx="762120" cy="172728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68680" y="2527200"/>
            <a:ext cx="762120" cy="177804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914400" y="685800"/>
            <a:ext cx="60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 on Enron Corp. Ratios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74680" y="1174680"/>
            <a:ext cx="6308640" cy="12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b3b3b"/>
              </a:gs>
              <a:gs pos="100000">
                <a:srgbClr val="80808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933120" y="-360"/>
            <a:ext cx="600084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69120" y="2900520"/>
            <a:ext cx="222228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Per Share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Flow 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Pre-tax 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B/S Debt to B/S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620080" y="290052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60120" y="290052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712480" y="290052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667680" y="290052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$1.86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490840" y="2373480"/>
            <a:ext cx="876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 Case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456080" y="252576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100%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616200" y="2255760"/>
            <a:ext cx="296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Ratios Including Leaf River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254560" y="2525760"/>
            <a:ext cx="1530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60% Debt / 40%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64000" y="252576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100%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533760" y="2495520"/>
            <a:ext cx="3124080" cy="0"/>
          </a:xfrm>
          <a:prstGeom prst="line">
            <a:avLst/>
          </a:prstGeom>
          <a:ln w="648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473200" y="2352600"/>
            <a:ext cx="870120" cy="1965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5600" y="5958000"/>
            <a:ext cx="222228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Per Share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Flow 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Pre-tax Interest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B/S Debt to B/S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626560" y="595800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41040" y="5958000"/>
            <a:ext cx="61272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44.0%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654520" y="5958000"/>
            <a:ext cx="67788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635280" y="5958000"/>
            <a:ext cx="690480" cy="133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496960" y="5440320"/>
            <a:ext cx="876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 Case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437000" y="559260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100%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622680" y="5300640"/>
            <a:ext cx="296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Ratios Including Leaf River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35480" y="5592600"/>
            <a:ext cx="15303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60% Debt / 40%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557520" y="5592600"/>
            <a:ext cx="82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100% 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40240" y="5553000"/>
            <a:ext cx="3124080" cy="0"/>
          </a:xfrm>
          <a:prstGeom prst="line">
            <a:avLst/>
          </a:prstGeom>
          <a:ln w="648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505240" y="5410080"/>
            <a:ext cx="831600" cy="194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60" y="5715000"/>
            <a:ext cx="21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 Enron Corp Ratios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3360" y="2647800"/>
            <a:ext cx="218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 Enron Corp Ratios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990720" y="685800"/>
            <a:ext cx="600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Context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1009800" y="-360"/>
            <a:ext cx="6000480" cy="863640"/>
          </a:xfrm>
          <a:prstGeom prst="rect">
            <a:avLst/>
          </a:prstGeom>
          <a:noFill/>
          <a:ln w="0">
            <a:noFill/>
          </a:ln>
        </p:spPr>
        <p:txBody>
          <a:bodyPr lIns="97200" rIns="97200" tIns="48600" bIns="0" anchor="ctr">
            <a:noAutofit/>
          </a:bodyPr>
          <a:p>
            <a:pPr indent="0">
              <a:buNone/>
              <a:tabLst>
                <a:tab algn="l" pos="0"/>
                <a:tab algn="l" pos="966960"/>
                <a:tab algn="l" pos="1933560"/>
                <a:tab algn="l" pos="2900520"/>
                <a:tab algn="l" pos="3867120"/>
                <a:tab algn="l" pos="4834080"/>
                <a:tab algn="l" pos="5800680"/>
                <a:tab algn="l" pos="6767640"/>
                <a:tab algn="l" pos="7734240"/>
                <a:tab algn="l" pos="8701200"/>
                <a:tab algn="l" pos="9667800"/>
                <a:tab algn="l" pos="1063476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Southwood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762120" y="1655640"/>
            <a:ext cx="5524560" cy="35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1960" indent="-29196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RISI 10-year Historical Average is $546/MT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RISI 7-year Average Forecast is $556/MT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Valuation uses $516/MT over the 7-year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 was built in 1984 for $560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Mill replacement cost today is approximately $1.0 Billion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asking price was $350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 is paying $274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99960" y="5824440"/>
            <a:ext cx="6000840" cy="163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Terminal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Current Transaction Multiples are 3.3X Peak EBITDA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Enron Purchases Leaf River Mill at 2.13X Peak EBITDA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 2" charset="2"/>
              <a:buChar char="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Terminal Value assumes 2.00X Peak EBITDA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80880" y="3487680"/>
            <a:ext cx="6000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57200" y="1623960"/>
            <a:ext cx="6000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2000-07-28T18:19:49Z</dcterms:created>
  <dc:creator>mandraca</dc:creator>
  <dc:description/>
  <dc:language>en-US</dc:language>
  <cp:lastModifiedBy>mculver</cp:lastModifiedBy>
  <cp:lastPrinted>2000-12-03T22:12:46Z</cp:lastPrinted>
  <dcterms:modified xsi:type="dcterms:W3CDTF">2001-09-27T21:22:13Z</dcterms:modified>
  <cp:revision>240</cp:revision>
  <dc:subject/>
  <dc:title>An Integrated Model for Calculating “Total Value Potential”</dc:title>
</cp:coreProperties>
</file>