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10058400" cy="77724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8356680" y="203040"/>
            <a:ext cx="135072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txho/ho0311/Evaluations1.ppt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1553D40B-5208-4BCD-BFB7-AAE6E6B9124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8800" y="876240"/>
            <a:ext cx="7315560" cy="6261120"/>
            <a:chOff x="1828800" y="876240"/>
            <a:chExt cx="7315560" cy="6261120"/>
          </a:xfrm>
        </p:grpSpPr>
        <p:sp>
          <p:nvSpPr>
            <p:cNvPr id="5"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8" name="McK Sticker"/>
            <p:cNvGrpSpPr/>
            <p:nvPr/>
          </p:nvGrpSpPr>
          <p:grpSpPr>
            <a:xfrm>
              <a:off x="8648280" y="2058840"/>
              <a:ext cx="496080" cy="176400"/>
              <a:chOff x="8648280" y="2058840"/>
              <a:chExt cx="496080" cy="176400"/>
            </a:xfrm>
          </p:grpSpPr>
          <p:grpSp>
            <p:nvGrpSpPr>
              <p:cNvPr id="9" name=""/>
              <p:cNvGrpSpPr/>
              <p:nvPr/>
            </p:nvGrpSpPr>
            <p:grpSpPr>
              <a:xfrm>
                <a:off x="8659800" y="2058840"/>
                <a:ext cx="483840" cy="176400"/>
                <a:chOff x="8659800" y="2058840"/>
                <a:chExt cx="483840" cy="176400"/>
              </a:xfrm>
            </p:grpSpPr>
            <p:sp>
              <p:nvSpPr>
                <p:cNvPr id="10"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3" name="McK Legend"/>
            <p:cNvGrpSpPr/>
            <p:nvPr/>
          </p:nvGrpSpPr>
          <p:grpSpPr>
            <a:xfrm>
              <a:off x="8443800" y="2422440"/>
              <a:ext cx="691200" cy="677880"/>
              <a:chOff x="8443800" y="2422440"/>
              <a:chExt cx="691200" cy="677880"/>
            </a:xfrm>
          </p:grpSpPr>
          <p:grpSp>
            <p:nvGrpSpPr>
              <p:cNvPr id="14" name=""/>
              <p:cNvGrpSpPr/>
              <p:nvPr/>
            </p:nvGrpSpPr>
            <p:grpSpPr>
              <a:xfrm>
                <a:off x="8443800" y="2422440"/>
                <a:ext cx="691200" cy="137880"/>
                <a:chOff x="8443800" y="2422440"/>
                <a:chExt cx="691200" cy="137880"/>
              </a:xfrm>
            </p:grpSpPr>
            <p:sp>
              <p:nvSpPr>
                <p:cNvPr id="15"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7" name=""/>
              <p:cNvGrpSpPr/>
              <p:nvPr/>
            </p:nvGrpSpPr>
            <p:grpSpPr>
              <a:xfrm>
                <a:off x="8443800" y="2602080"/>
                <a:ext cx="691200" cy="137880"/>
                <a:chOff x="8443800" y="2602080"/>
                <a:chExt cx="691200" cy="137880"/>
              </a:xfrm>
            </p:grpSpPr>
            <p:sp>
              <p:nvSpPr>
                <p:cNvPr id="18"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0" name=""/>
              <p:cNvGrpSpPr/>
              <p:nvPr/>
            </p:nvGrpSpPr>
            <p:grpSpPr>
              <a:xfrm>
                <a:off x="8443800" y="2781360"/>
                <a:ext cx="691200" cy="137880"/>
                <a:chOff x="8443800" y="2781360"/>
                <a:chExt cx="691200" cy="137880"/>
              </a:xfrm>
            </p:grpSpPr>
            <p:sp>
              <p:nvSpPr>
                <p:cNvPr id="21"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3" name=""/>
              <p:cNvGrpSpPr/>
              <p:nvPr/>
            </p:nvGrpSpPr>
            <p:grpSpPr>
              <a:xfrm>
                <a:off x="8443800" y="2962440"/>
                <a:ext cx="691200" cy="137880"/>
                <a:chOff x="8443800" y="2962440"/>
                <a:chExt cx="691200" cy="137880"/>
              </a:xfrm>
            </p:grpSpPr>
            <p:sp>
              <p:nvSpPr>
                <p:cNvPr id="24"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6"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28" name="PlaceHolder 2"/>
          <p:cNvSpPr>
            <a:spLocks noGrp="1"/>
          </p:cNvSpPr>
          <p:nvPr>
            <p:ph type="ftr" idx="3"/>
          </p:nvPr>
        </p:nvSpPr>
        <p:spPr>
          <a:xfrm>
            <a:off x="8356680" y="203040"/>
            <a:ext cx="135072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txho/ho0311/Evaluations1.ppt</a:t>
            </a:r>
            <a:endParaRPr b="0" lang="en-US" sz="800" strike="noStrike" u="none">
              <a:solidFill>
                <a:srgbClr val="000000"/>
              </a:solidFill>
              <a:effectLst/>
              <a:uFillTx/>
              <a:latin typeface="Times New Roman"/>
            </a:endParaRPr>
          </a:p>
        </p:txBody>
      </p:sp>
      <p:grpSp>
        <p:nvGrpSpPr>
          <p:cNvPr id="29" name="McK Title Elements"/>
          <p:cNvGrpSpPr/>
          <p:nvPr/>
        </p:nvGrpSpPr>
        <p:grpSpPr>
          <a:xfrm>
            <a:off x="3200400" y="2657520"/>
            <a:ext cx="5027760" cy="4532760"/>
            <a:chOff x="3200400" y="2657520"/>
            <a:chExt cx="5027760" cy="4532760"/>
          </a:xfrm>
        </p:grpSpPr>
        <p:sp>
          <p:nvSpPr>
            <p:cNvPr id="30"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31"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32"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33"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34"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McK Measure"/>
          <p:cNvSpPr/>
          <p:nvPr/>
        </p:nvSpPr>
        <p:spPr>
          <a:xfrm>
            <a:off x="878040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C77C3D37-37BC-4CEB-8A21-906B938A69C4}"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CECB8F36-806C-41AA-A013-FC4DEDEDC1CC}" type="datetime12">
              <a:rPr b="0" lang="en-US" sz="800" strike="noStrike" u="none">
                <a:solidFill>
                  <a:srgbClr val="000000"/>
                </a:solidFill>
                <a:effectLst/>
                <a:uFillTx/>
                <a:latin typeface="Arial"/>
              </a:rPr>
              <a:t>01:09 AM</a:t>
            </a:fld>
            <a:endParaRPr b="0" lang="en-US" sz="800" strike="noStrike" u="none">
              <a:solidFill>
                <a:srgbClr val="000000"/>
              </a:solidFill>
              <a:effectLst/>
              <a:uFillTx/>
              <a:latin typeface="Arial"/>
            </a:endParaRPr>
          </a:p>
        </p:txBody>
      </p:sp>
      <p:sp>
        <p:nvSpPr>
          <p:cNvPr id="36" name="McK Disclaimer"/>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37"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38"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with Jeff Skilling</a:t>
            </a:r>
            <a:endParaRPr b="0" lang="en-US" sz="1400" strike="noStrike" u="none">
              <a:solidFill>
                <a:srgbClr val="000000"/>
              </a:solidFill>
              <a:effectLst/>
              <a:uFillTx/>
              <a:latin typeface="Arial"/>
            </a:endParaRPr>
          </a:p>
        </p:txBody>
      </p:sp>
      <p:sp>
        <p:nvSpPr>
          <p:cNvPr id="39"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November 9, 2000</a:t>
            </a:r>
            <a:endParaRPr b="0" lang="en-US" sz="1400" strike="noStrike" u="none">
              <a:solidFill>
                <a:srgbClr val="000000"/>
              </a:solidFill>
              <a:effectLst/>
              <a:uFillTx/>
              <a:latin typeface="Arial"/>
            </a:endParaRPr>
          </a:p>
        </p:txBody>
      </p:sp>
      <p:sp>
        <p:nvSpPr>
          <p:cNvPr id="40"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Evaluation Criteria</a:t>
            </a:r>
            <a:endParaRPr b="0" lang="en-US" sz="2400" strike="noStrike" u="none">
              <a:solidFill>
                <a:srgbClr val="000000"/>
              </a:solidFill>
              <a:effectLst/>
              <a:uFillTx/>
              <a:latin typeface="Palatino"/>
            </a:endParaRPr>
          </a:p>
        </p:txBody>
      </p:sp>
      <p:sp>
        <p:nvSpPr>
          <p:cNvPr id="41" name="PlaceHolder 2"/>
          <p:cNvSpPr>
            <a:spLocks noGrp="1"/>
          </p:cNvSpPr>
          <p:nvPr>
            <p:ph type="subTitle"/>
          </p:nvPr>
        </p:nvSpPr>
        <p:spPr>
          <a:xfrm>
            <a:off x="3200400" y="439236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CORP.</a:t>
            </a:r>
            <a:endParaRPr b="0" lang="en-US" sz="1400" strike="noStrike" u="none">
              <a:solidFill>
                <a:srgbClr val="000000"/>
              </a:solidFill>
              <a:effectLst/>
              <a:uFillTx/>
              <a:latin typeface="Palatino"/>
            </a:endParaRPr>
          </a:p>
        </p:txBody>
      </p:sp>
      <p:sp>
        <p:nvSpPr>
          <p:cNvPr id="4" name="PlaceHolder 3"/>
          <p:cNvSpPr>
            <a:spLocks noGrp="1"/>
          </p:cNvSpPr>
          <p:nvPr>
            <p:ph type="sldNum" idx="2"/>
          </p:nvPr>
        </p:nvSpPr>
        <p:spPr/>
        <p:txBody>
          <a:bodyPr/>
          <a:p>
            <a:fld id="{6E0CA2A3-81A9-461D-AD08-14B6E855807C}"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1157040" y="116172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CRITERIA FOR EVALUATION</a:t>
            </a:r>
            <a:endParaRPr b="1" lang="en-US" sz="1200" strike="noStrike" u="none">
              <a:solidFill>
                <a:srgbClr val="000000"/>
              </a:solidFill>
              <a:effectLst/>
              <a:uFillTx/>
              <a:latin typeface="Arial"/>
            </a:endParaRPr>
          </a:p>
        </p:txBody>
      </p:sp>
      <p:sp>
        <p:nvSpPr>
          <p:cNvPr id="43" name=""/>
          <p:cNvSpPr/>
          <p:nvPr/>
        </p:nvSpPr>
        <p:spPr>
          <a:xfrm>
            <a:off x="2682720" y="1744560"/>
            <a:ext cx="190044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Analyst/Associate</a:t>
            </a:r>
            <a:endParaRPr b="0" lang="en-US" sz="1200" strike="noStrike" u="none">
              <a:solidFill>
                <a:srgbClr val="000000"/>
              </a:solidFill>
              <a:effectLst/>
              <a:uFillTx/>
              <a:latin typeface="Arial"/>
            </a:endParaRPr>
          </a:p>
        </p:txBody>
      </p:sp>
      <p:sp>
        <p:nvSpPr>
          <p:cNvPr id="44" name=""/>
          <p:cNvSpPr/>
          <p:nvPr/>
        </p:nvSpPr>
        <p:spPr>
          <a:xfrm>
            <a:off x="5027760" y="1744560"/>
            <a:ext cx="208440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Manager</a:t>
            </a:r>
            <a:endParaRPr b="0" lang="en-US" sz="1200" strike="noStrike" u="none">
              <a:solidFill>
                <a:srgbClr val="000000"/>
              </a:solidFill>
              <a:effectLst/>
              <a:uFillTx/>
              <a:latin typeface="Arial"/>
            </a:endParaRPr>
          </a:p>
        </p:txBody>
      </p:sp>
      <p:sp>
        <p:nvSpPr>
          <p:cNvPr id="45" name=""/>
          <p:cNvSpPr/>
          <p:nvPr/>
        </p:nvSpPr>
        <p:spPr>
          <a:xfrm>
            <a:off x="7545240" y="1744560"/>
            <a:ext cx="190044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Director</a:t>
            </a:r>
            <a:endParaRPr b="0" lang="en-US" sz="1200" strike="noStrike" u="none">
              <a:solidFill>
                <a:srgbClr val="000000"/>
              </a:solidFill>
              <a:effectLst/>
              <a:uFillTx/>
              <a:latin typeface="Arial"/>
            </a:endParaRPr>
          </a:p>
        </p:txBody>
      </p:sp>
      <p:sp>
        <p:nvSpPr>
          <p:cNvPr id="46" name=""/>
          <p:cNvSpPr/>
          <p:nvPr/>
        </p:nvSpPr>
        <p:spPr>
          <a:xfrm>
            <a:off x="1157400" y="1744560"/>
            <a:ext cx="1133280" cy="40237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Categories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Organizational</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Commercial</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Individual</a:t>
            </a:r>
            <a:endParaRPr b="0" lang="en-US" sz="1200" strike="noStrike" u="none">
              <a:solidFill>
                <a:srgbClr val="000000"/>
              </a:solidFill>
              <a:effectLst/>
              <a:uFillTx/>
              <a:latin typeface="Arial"/>
            </a:endParaRPr>
          </a:p>
        </p:txBody>
      </p:sp>
      <p:sp>
        <p:nvSpPr>
          <p:cNvPr id="47" name=""/>
          <p:cNvSpPr/>
          <p:nvPr/>
        </p:nvSpPr>
        <p:spPr>
          <a:xfrm>
            <a:off x="5027760" y="2367000"/>
            <a:ext cx="2084400" cy="305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development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Collaboration / networking</a:t>
            </a:r>
            <a:endParaRPr b="0" lang="en-US" sz="1000" strike="noStrike" u="none">
              <a:solidFill>
                <a:srgbClr val="000000"/>
              </a:solidFill>
              <a:effectLst/>
              <a:uFillTx/>
              <a:latin typeface="Arial"/>
            </a:endParaRPr>
          </a:p>
        </p:txBody>
      </p:sp>
      <p:sp>
        <p:nvSpPr>
          <p:cNvPr id="48" name=""/>
          <p:cNvSpPr/>
          <p:nvPr/>
        </p:nvSpPr>
        <p:spPr>
          <a:xfrm>
            <a:off x="7545240" y="2367000"/>
            <a:ext cx="1900440" cy="4582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development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Collaboration / networking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Recruiting leadership</a:t>
            </a:r>
            <a:endParaRPr b="0" lang="en-US" sz="1000" strike="noStrike" u="none">
              <a:solidFill>
                <a:srgbClr val="000000"/>
              </a:solidFill>
              <a:effectLst/>
              <a:uFillTx/>
              <a:latin typeface="Arial"/>
            </a:endParaRPr>
          </a:p>
        </p:txBody>
      </p:sp>
      <p:sp>
        <p:nvSpPr>
          <p:cNvPr id="49" name=""/>
          <p:cNvSpPr/>
          <p:nvPr/>
        </p:nvSpPr>
        <p:spPr>
          <a:xfrm>
            <a:off x="2682720" y="3343320"/>
            <a:ext cx="190044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50" name=""/>
          <p:cNvSpPr/>
          <p:nvPr/>
        </p:nvSpPr>
        <p:spPr>
          <a:xfrm>
            <a:off x="5027760" y="3343320"/>
            <a:ext cx="2084400" cy="12214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completion / closing skills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identification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51" name=""/>
          <p:cNvSpPr/>
          <p:nvPr/>
        </p:nvSpPr>
        <p:spPr>
          <a:xfrm>
            <a:off x="7545240" y="3343320"/>
            <a:ext cx="1900440" cy="18320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Identifiable value creation</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Direct financial impact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completion / closing skills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identification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Structuring (finding the value in a deal)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52" name=""/>
          <p:cNvSpPr/>
          <p:nvPr/>
        </p:nvSpPr>
        <p:spPr>
          <a:xfrm>
            <a:off x="2641680" y="2160720"/>
            <a:ext cx="2031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3" name=""/>
          <p:cNvSpPr/>
          <p:nvPr/>
        </p:nvSpPr>
        <p:spPr>
          <a:xfrm>
            <a:off x="5003640" y="2160720"/>
            <a:ext cx="2032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7543800" y="2160720"/>
            <a:ext cx="2031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5" name=""/>
          <p:cNvSpPr/>
          <p:nvPr/>
        </p:nvSpPr>
        <p:spPr>
          <a:xfrm>
            <a:off x="2682720" y="5551560"/>
            <a:ext cx="190044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 (meeting deadlines, etc.)</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Teamwork</a:t>
            </a:r>
            <a:endParaRPr b="0" lang="en-US" sz="1000" strike="noStrike" u="none">
              <a:solidFill>
                <a:srgbClr val="000000"/>
              </a:solidFill>
              <a:effectLst/>
              <a:uFillTx/>
              <a:latin typeface="Arial"/>
            </a:endParaRPr>
          </a:p>
        </p:txBody>
      </p:sp>
      <p:sp>
        <p:nvSpPr>
          <p:cNvPr id="56" name=""/>
          <p:cNvSpPr/>
          <p:nvPr/>
        </p:nvSpPr>
        <p:spPr>
          <a:xfrm>
            <a:off x="5027760" y="5551560"/>
            <a:ext cx="2084400" cy="1068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leadership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 (meeting deadlines, etc.)</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Teamwork</a:t>
            </a:r>
            <a:endParaRPr b="0" lang="en-US" sz="1000" strike="noStrike" u="none">
              <a:solidFill>
                <a:srgbClr val="000000"/>
              </a:solidFill>
              <a:effectLst/>
              <a:uFillTx/>
              <a:latin typeface="Arial"/>
            </a:endParaRPr>
          </a:p>
        </p:txBody>
      </p:sp>
      <p:sp>
        <p:nvSpPr>
          <p:cNvPr id="57" name=""/>
          <p:cNvSpPr/>
          <p:nvPr/>
        </p:nvSpPr>
        <p:spPr>
          <a:xfrm>
            <a:off x="7545240" y="5551560"/>
            <a:ext cx="190044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leadership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Teamwork</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28DBD5A-C346-4D8A-990B-1623F622E8CE}"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1157040" y="116172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CRITERIA FOR EVALUATION </a:t>
            </a:r>
            <a:r>
              <a:rPr b="1" lang="en-US" sz="1000" strike="noStrike" u="none">
                <a:solidFill>
                  <a:srgbClr val="000000"/>
                </a:solidFill>
                <a:effectLst/>
                <a:uFillTx/>
                <a:latin typeface="Arial"/>
              </a:rPr>
              <a:t>(CONTINUED)</a:t>
            </a:r>
            <a:endParaRPr b="1" lang="en-US" sz="1000" strike="noStrike" u="none">
              <a:solidFill>
                <a:srgbClr val="000000"/>
              </a:solidFill>
              <a:effectLst/>
              <a:uFillTx/>
              <a:latin typeface="Arial"/>
            </a:endParaRPr>
          </a:p>
        </p:txBody>
      </p:sp>
      <p:sp>
        <p:nvSpPr>
          <p:cNvPr id="59" name=""/>
          <p:cNvSpPr/>
          <p:nvPr/>
        </p:nvSpPr>
        <p:spPr>
          <a:xfrm>
            <a:off x="2682720" y="1744560"/>
            <a:ext cx="190044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VP</a:t>
            </a:r>
            <a:endParaRPr b="0" lang="en-US" sz="1200" strike="noStrike" u="none">
              <a:solidFill>
                <a:srgbClr val="000000"/>
              </a:solidFill>
              <a:effectLst/>
              <a:uFillTx/>
              <a:latin typeface="Arial"/>
            </a:endParaRPr>
          </a:p>
        </p:txBody>
      </p:sp>
      <p:sp>
        <p:nvSpPr>
          <p:cNvPr id="60" name=""/>
          <p:cNvSpPr/>
          <p:nvPr/>
        </p:nvSpPr>
        <p:spPr>
          <a:xfrm>
            <a:off x="5027760" y="1744560"/>
            <a:ext cx="208440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Managing Director</a:t>
            </a:r>
            <a:endParaRPr b="0" lang="en-US" sz="1200" strike="noStrike" u="none">
              <a:solidFill>
                <a:srgbClr val="000000"/>
              </a:solidFill>
              <a:effectLst/>
              <a:uFillTx/>
              <a:latin typeface="Arial"/>
            </a:endParaRPr>
          </a:p>
        </p:txBody>
      </p:sp>
      <p:sp>
        <p:nvSpPr>
          <p:cNvPr id="61" name=""/>
          <p:cNvSpPr/>
          <p:nvPr/>
        </p:nvSpPr>
        <p:spPr>
          <a:xfrm>
            <a:off x="7545240" y="1744560"/>
            <a:ext cx="190044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Executive Managing Director</a:t>
            </a:r>
            <a:endParaRPr b="0" lang="en-US" sz="1200" strike="noStrike" u="none">
              <a:solidFill>
                <a:srgbClr val="000000"/>
              </a:solidFill>
              <a:effectLst/>
              <a:uFillTx/>
              <a:latin typeface="Arial"/>
            </a:endParaRPr>
          </a:p>
        </p:txBody>
      </p:sp>
      <p:sp>
        <p:nvSpPr>
          <p:cNvPr id="62" name=""/>
          <p:cNvSpPr/>
          <p:nvPr/>
        </p:nvSpPr>
        <p:spPr>
          <a:xfrm>
            <a:off x="1157400" y="1744560"/>
            <a:ext cx="1133280" cy="47552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Categories</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Organizational</a:t>
            </a: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Commercial</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Individual</a:t>
            </a:r>
            <a:endParaRPr b="0" lang="en-US" sz="1200" strike="noStrike" u="none">
              <a:solidFill>
                <a:srgbClr val="000000"/>
              </a:solidFill>
              <a:effectLst/>
              <a:uFillTx/>
              <a:latin typeface="Arial"/>
            </a:endParaRPr>
          </a:p>
        </p:txBody>
      </p:sp>
      <p:sp>
        <p:nvSpPr>
          <p:cNvPr id="63" name=""/>
          <p:cNvSpPr/>
          <p:nvPr/>
        </p:nvSpPr>
        <p:spPr>
          <a:xfrm>
            <a:off x="2682720" y="2367000"/>
            <a:ext cx="1900440" cy="1068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development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Collaboration / networking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 project team leadership (e.g., Vision / Values)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External reputation and network</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Recruiting leadership</a:t>
            </a:r>
            <a:endParaRPr b="0" lang="en-US" sz="1000" strike="noStrike" u="none">
              <a:solidFill>
                <a:srgbClr val="000000"/>
              </a:solidFill>
              <a:effectLst/>
              <a:uFillTx/>
              <a:latin typeface="Arial"/>
            </a:endParaRPr>
          </a:p>
        </p:txBody>
      </p:sp>
      <p:sp>
        <p:nvSpPr>
          <p:cNvPr id="64" name=""/>
          <p:cNvSpPr/>
          <p:nvPr/>
        </p:nvSpPr>
        <p:spPr>
          <a:xfrm>
            <a:off x="5027760" y="2367000"/>
            <a:ext cx="2084400" cy="1526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Demonstrated ability to build and grow businesses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development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Collaboration / networking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Internal committee participation / leadership (e.g., PRC)</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 project team leadership (e.g., Vision / Values)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External reputation and network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Recruiting leadership</a:t>
            </a:r>
            <a:endParaRPr b="0" lang="en-US" sz="1000" strike="noStrike" u="none">
              <a:solidFill>
                <a:srgbClr val="000000"/>
              </a:solidFill>
              <a:effectLst/>
              <a:uFillTx/>
              <a:latin typeface="Arial"/>
            </a:endParaRPr>
          </a:p>
        </p:txBody>
      </p:sp>
      <p:sp>
        <p:nvSpPr>
          <p:cNvPr id="65" name=""/>
          <p:cNvSpPr/>
          <p:nvPr/>
        </p:nvSpPr>
        <p:spPr>
          <a:xfrm>
            <a:off x="7545240" y="2367000"/>
            <a:ext cx="1900440" cy="16794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Demonstrated ability to build and grow businesses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development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Collaboration / networking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Internal committee participation / leadership (e.g., PRC)</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 project team leadership (e.g., Vision / Values)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External reputation and network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Recruiting leadership</a:t>
            </a:r>
            <a:endParaRPr b="0" lang="en-US" sz="1000" strike="noStrike" u="none">
              <a:solidFill>
                <a:srgbClr val="000000"/>
              </a:solidFill>
              <a:effectLst/>
              <a:uFillTx/>
              <a:latin typeface="Arial"/>
            </a:endParaRPr>
          </a:p>
        </p:txBody>
      </p:sp>
      <p:sp>
        <p:nvSpPr>
          <p:cNvPr id="66" name=""/>
          <p:cNvSpPr/>
          <p:nvPr/>
        </p:nvSpPr>
        <p:spPr>
          <a:xfrm>
            <a:off x="2682720" y="4065480"/>
            <a:ext cx="1900440" cy="1984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Identifiable value creation</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Direct financial impact</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Business building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completion / closing skills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identification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Structuring (finding the value in a deal)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67" name=""/>
          <p:cNvSpPr/>
          <p:nvPr/>
        </p:nvSpPr>
        <p:spPr>
          <a:xfrm>
            <a:off x="5027760" y="4065480"/>
            <a:ext cx="2084400" cy="1984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Identifiable value creation</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Direct financial impact</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Business building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completion / closing skills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identification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Structuring (finding the value in a deal)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68" name=""/>
          <p:cNvSpPr/>
          <p:nvPr/>
        </p:nvSpPr>
        <p:spPr>
          <a:xfrm>
            <a:off x="7545240" y="4065480"/>
            <a:ext cx="1900440" cy="19846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Identifiable value creation</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Direct financial impact</a:t>
            </a:r>
            <a:endParaRPr b="0" lang="en-US" sz="10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Business building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completion / closing skills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Creativity / innovation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Deal identification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Structuring (finding the value in a deal)</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Risk management / business judgment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Customer relationship development and management (upsell)</a:t>
            </a:r>
            <a:endParaRPr b="0" lang="en-US" sz="1000" strike="noStrike" u="none">
              <a:solidFill>
                <a:srgbClr val="000000"/>
              </a:solidFill>
              <a:effectLst/>
              <a:uFillTx/>
              <a:latin typeface="Arial"/>
            </a:endParaRPr>
          </a:p>
        </p:txBody>
      </p:sp>
      <p:sp>
        <p:nvSpPr>
          <p:cNvPr id="69" name=""/>
          <p:cNvSpPr/>
          <p:nvPr/>
        </p:nvSpPr>
        <p:spPr>
          <a:xfrm>
            <a:off x="2641680" y="2160720"/>
            <a:ext cx="2031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0" name=""/>
          <p:cNvSpPr/>
          <p:nvPr/>
        </p:nvSpPr>
        <p:spPr>
          <a:xfrm>
            <a:off x="5003640" y="2160720"/>
            <a:ext cx="2032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 name=""/>
          <p:cNvSpPr/>
          <p:nvPr/>
        </p:nvSpPr>
        <p:spPr>
          <a:xfrm>
            <a:off x="7543800" y="2160720"/>
            <a:ext cx="2031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2682720" y="6273720"/>
            <a:ext cx="190044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leadership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 Teamwork</a:t>
            </a:r>
            <a:endParaRPr b="0" lang="en-US" sz="1000" strike="noStrike" u="none">
              <a:solidFill>
                <a:srgbClr val="000000"/>
              </a:solidFill>
              <a:effectLst/>
              <a:uFillTx/>
              <a:latin typeface="Arial"/>
            </a:endParaRPr>
          </a:p>
        </p:txBody>
      </p:sp>
      <p:sp>
        <p:nvSpPr>
          <p:cNvPr id="73" name=""/>
          <p:cNvSpPr/>
          <p:nvPr/>
        </p:nvSpPr>
        <p:spPr>
          <a:xfrm>
            <a:off x="5027760" y="6273720"/>
            <a:ext cx="208440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leadership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Teamwork</a:t>
            </a:r>
            <a:endParaRPr b="0" lang="en-US" sz="1000" strike="noStrike" u="none">
              <a:solidFill>
                <a:srgbClr val="000000"/>
              </a:solidFill>
              <a:effectLst/>
              <a:uFillTx/>
              <a:latin typeface="Arial"/>
            </a:endParaRPr>
          </a:p>
        </p:txBody>
      </p:sp>
      <p:sp>
        <p:nvSpPr>
          <p:cNvPr id="74" name=""/>
          <p:cNvSpPr/>
          <p:nvPr/>
        </p:nvSpPr>
        <p:spPr>
          <a:xfrm>
            <a:off x="7545240" y="6273720"/>
            <a:ext cx="1900440" cy="916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Problem solving</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People leadership</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Communication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Specialized knowledge</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Project management </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Teamwork</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AAEC97C-24D4-4E78-BD18-F0CED2C97034}" type="slidenum">
              <a:t>3</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2700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2000-10-24T12:05:36Z</dcterms:created>
  <dc:creator>Carolene Goffney</dc:creator>
  <dc:description/>
  <dc:language>en-US</dc:language>
  <cp:lastModifiedBy>Dan marcontell</cp:lastModifiedBy>
  <cp:lastPrinted>2000-11-08T12:47:47Z</cp:lastPrinted>
  <dcterms:modified xsi:type="dcterms:W3CDTF">2000-11-08T21:26:06Z</dcterms:modified>
  <cp:revision>179</cp:revision>
  <dc:subject/>
  <dc:title>Creating the “One Enron” Partnership</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ho0311/01024cg.ppt</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NotesPageLayout">
    <vt:lpwstr>Message</vt:lpwstr>
  </property>
  <property fmtid="{D5CDD505-2E9C-101B-9397-08002B2CF9AE}" pid="9" name="Traditional Objects">
    <vt:bool>1</vt:bool>
  </property>
  <property fmtid="{D5CDD505-2E9C-101B-9397-08002B2CF9AE}" pid="10" name="Use 12-pt Templates">
    <vt:bool>1</vt:bool>
  </property>
</Properties>
</file>