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embeddings/oleObject1.bin" ContentType="application/vnd.openxmlformats-officedocument.oleObject"/>
  <Override PartName="/ppt/embeddings/oleObject2.docx" ContentType="application/vnd.openxmlformats-officedocument.wordprocessingml.documen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9544F76-C7E8-4CF8-ABCC-5754ABAC69D6}"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D9F7266A-48BE-43FF-89AC-E0FC9EAC3B6C}"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BECF054-CAF1-4EE5-9A67-CDBCB40F4F0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FA44CFF-2572-4004-AB7F-4F1303FDBA9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docx"/><Relationship Id="rId5" Type="http://schemas.openxmlformats.org/officeDocument/2006/relationships/image" Target="../media/image3.wmf"/><Relationship Id="rId6"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docx"/><Relationship Id="rId5" Type="http://schemas.openxmlformats.org/officeDocument/2006/relationships/image" Target="../media/image4.wmf"/><Relationship Id="rId6"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342080" y="1752480"/>
            <a:ext cx="6262920" cy="25617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Equity Comparables</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June 2,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0"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3"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4" name="" descr=""/>
          <p:cNvPicPr/>
          <p:nvPr/>
        </p:nvPicPr>
        <p:blipFill>
          <a:blip r:embed="rId1"/>
          <a:stretch/>
        </p:blipFill>
        <p:spPr>
          <a:xfrm>
            <a:off x="6815160" y="6257880"/>
            <a:ext cx="2060640" cy="588960"/>
          </a:xfrm>
          <a:prstGeom prst="rect">
            <a:avLst/>
          </a:prstGeom>
          <a:noFill/>
          <a:ln w="0">
            <a:noFill/>
          </a:ln>
        </p:spPr>
      </p:pic>
      <p:graphicFrame>
        <p:nvGraphicFramePr>
          <p:cNvPr id="15" name=""/>
          <p:cNvGraphicFramePr/>
          <p:nvPr/>
        </p:nvGraphicFramePr>
        <p:xfrm>
          <a:off x="0" y="6114960"/>
          <a:ext cx="2695680" cy="743040"/>
        </p:xfrm>
        <a:graphic>
          <a:graphicData uri="http://schemas.openxmlformats.org/presentationml/2006/ole">
            <p:oleObj r:id="rId2" spid="">
              <p:embed/>
              <p:pic>
                <p:nvPicPr>
                  <p:cNvPr id="16"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17" name=""/>
          <p:cNvSpPr/>
          <p:nvPr/>
        </p:nvSpPr>
        <p:spPr>
          <a:xfrm>
            <a:off x="6096600" y="380880"/>
            <a:ext cx="2838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Equity Comparables</a:t>
            </a:r>
            <a:br>
              <a:rPr sz="4000"/>
            </a:br>
            <a:endParaRPr b="0" lang="en-US" sz="4000" strike="noStrike" u="none">
              <a:solidFill>
                <a:srgbClr val="000000"/>
              </a:solidFill>
              <a:effectLst/>
              <a:uFillTx/>
              <a:latin typeface="Times New Roman"/>
            </a:endParaRPr>
          </a:p>
        </p:txBody>
      </p:sp>
      <p:sp>
        <p:nvSpPr>
          <p:cNvPr id="2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sp>
        <p:nvSpPr>
          <p:cNvPr id="2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 name=""/>
          <p:cNvGraphicFramePr/>
          <p:nvPr/>
        </p:nvGraphicFramePr>
        <p:xfrm>
          <a:off x="0" y="6113520"/>
          <a:ext cx="2695680" cy="743040"/>
        </p:xfrm>
        <a:graphic>
          <a:graphicData uri="http://schemas.openxmlformats.org/presentationml/2006/ole">
            <p:oleObj r:id="rId2" spid="">
              <p:embed/>
              <p:pic>
                <p:nvPicPr>
                  <p:cNvPr id="24" name="" descr=""/>
                  <p:cNvPicPr/>
                  <p:nvPr/>
                </p:nvPicPr>
                <p:blipFill>
                  <a:blip r:embed="rId3"/>
                  <a:stretch/>
                </p:blipFill>
                <p:spPr>
                  <a:xfrm>
                    <a:off x="0" y="6113520"/>
                    <a:ext cx="2695680" cy="743040"/>
                  </a:xfrm>
                  <a:prstGeom prst="rect">
                    <a:avLst/>
                  </a:prstGeom>
                  <a:noFill/>
                  <a:ln w="0">
                    <a:noFill/>
                  </a:ln>
                </p:spPr>
              </p:pic>
            </p:oleObj>
          </a:graphicData>
        </a:graphic>
      </p:graphicFrame>
      <p:sp>
        <p:nvSpPr>
          <p:cNvPr id="25" name=""/>
          <p:cNvSpPr/>
          <p:nvPr/>
        </p:nvSpPr>
        <p:spPr>
          <a:xfrm>
            <a:off x="304920" y="1219320"/>
            <a:ext cx="853416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The purpose of our review was to understand the process by which the equity comparable basket is developed and subsequently updated during deal execution and quarterly revaluation.  Our review was designed to identify and to test significant policies, procedures and controls that ensure the comparable basket properly reflects investment characteristics and is developed in a consistent manner.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Wes Colwell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Patricia Grutzmacher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David Gorte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Derek Claybrook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McKone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Carrie Applewhite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Andrea Reed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Croom</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Jenny Riley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Mark Ruane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Jeff Soo</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Equity Comparables Observations </a:t>
            </a:r>
            <a:endParaRPr b="0" lang="en-US" sz="4000" strike="noStrike" u="none">
              <a:solidFill>
                <a:srgbClr val="000000"/>
              </a:solidFill>
              <a:effectLst/>
              <a:uFillTx/>
              <a:latin typeface="Times New Roman"/>
            </a:endParaRPr>
          </a:p>
        </p:txBody>
      </p:sp>
      <p:sp>
        <p:nvSpPr>
          <p:cNvPr id="2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8"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9" name="" descr=""/>
          <p:cNvPicPr/>
          <p:nvPr/>
        </p:nvPicPr>
        <p:blipFill>
          <a:blip r:embed="rId1"/>
          <a:stretch/>
        </p:blipFill>
        <p:spPr>
          <a:xfrm>
            <a:off x="6815160" y="6257880"/>
            <a:ext cx="2060640" cy="588960"/>
          </a:xfrm>
          <a:prstGeom prst="rect">
            <a:avLst/>
          </a:prstGeom>
          <a:noFill/>
          <a:ln w="0">
            <a:noFill/>
          </a:ln>
        </p:spPr>
      </p:pic>
      <p:graphicFrame>
        <p:nvGraphicFramePr>
          <p:cNvPr id="30" name=""/>
          <p:cNvGraphicFramePr/>
          <p:nvPr/>
        </p:nvGraphicFramePr>
        <p:xfrm>
          <a:off x="0" y="6248520"/>
          <a:ext cx="2695680" cy="609480"/>
        </p:xfrm>
        <a:graphic>
          <a:graphicData uri="http://schemas.openxmlformats.org/presentationml/2006/ole">
            <p:oleObj r:id="rId2" spid="">
              <p:embed/>
              <p:pic>
                <p:nvPicPr>
                  <p:cNvPr id="31" name="" descr=""/>
                  <p:cNvPicPr/>
                  <p:nvPr/>
                </p:nvPicPr>
                <p:blipFill>
                  <a:blip r:embed="rId3"/>
                  <a:stretch/>
                </p:blipFill>
                <p:spPr>
                  <a:xfrm>
                    <a:off x="0" y="6248520"/>
                    <a:ext cx="2695680" cy="609480"/>
                  </a:xfrm>
                  <a:prstGeom prst="rect">
                    <a:avLst/>
                  </a:prstGeom>
                  <a:noFill/>
                  <a:ln w="0">
                    <a:noFill/>
                  </a:ln>
                </p:spPr>
              </p:pic>
            </p:oleObj>
          </a:graphicData>
        </a:graphic>
      </p:graphicFrame>
      <p:graphicFrame>
        <p:nvGraphicFramePr>
          <p:cNvPr id="32" name=""/>
          <p:cNvGraphicFramePr/>
          <p:nvPr/>
        </p:nvGraphicFramePr>
        <p:xfrm>
          <a:off x="304920" y="1616040"/>
          <a:ext cx="8534160" cy="7040520"/>
        </p:xfrm>
        <a:graphic>
          <a:graphicData uri="http://schemas.openxmlformats.org/presentationml/2006/ole">
            <p:oleObj progId="Word.Document.12" r:id="rId4" spid="">
              <p:embed/>
              <p:pic>
                <p:nvPicPr>
                  <p:cNvPr id="33" name="" descr=""/>
                  <p:cNvPicPr/>
                  <p:nvPr/>
                </p:nvPicPr>
                <p:blipFill>
                  <a:blip r:embed="rId5"/>
                  <a:stretch/>
                </p:blipFill>
                <p:spPr>
                  <a:xfrm>
                    <a:off x="304920" y="1616040"/>
                    <a:ext cx="8534160" cy="7040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Equity Comparables Observations </a:t>
            </a:r>
            <a:endParaRPr b="0" lang="en-US" sz="4000" strike="noStrike" u="none">
              <a:solidFill>
                <a:srgbClr val="000000"/>
              </a:solidFill>
              <a:effectLst/>
              <a:uFillTx/>
              <a:latin typeface="Times New Roman"/>
            </a:endParaRPr>
          </a:p>
        </p:txBody>
      </p:sp>
      <p:sp>
        <p:nvSpPr>
          <p:cNvPr id="3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7" name="" descr=""/>
          <p:cNvPicPr/>
          <p:nvPr/>
        </p:nvPicPr>
        <p:blipFill>
          <a:blip r:embed="rId1"/>
          <a:stretch/>
        </p:blipFill>
        <p:spPr>
          <a:xfrm>
            <a:off x="6815160" y="6257880"/>
            <a:ext cx="2060640" cy="588960"/>
          </a:xfrm>
          <a:prstGeom prst="rect">
            <a:avLst/>
          </a:prstGeom>
          <a:noFill/>
          <a:ln w="0">
            <a:noFill/>
          </a:ln>
        </p:spPr>
      </p:pic>
      <p:graphicFrame>
        <p:nvGraphicFramePr>
          <p:cNvPr id="38" name=""/>
          <p:cNvGraphicFramePr/>
          <p:nvPr/>
        </p:nvGraphicFramePr>
        <p:xfrm>
          <a:off x="0" y="6248520"/>
          <a:ext cx="2695680" cy="609480"/>
        </p:xfrm>
        <a:graphic>
          <a:graphicData uri="http://schemas.openxmlformats.org/presentationml/2006/ole">
            <p:oleObj r:id="rId2" spid="">
              <p:embed/>
              <p:pic>
                <p:nvPicPr>
                  <p:cNvPr id="39" name="" descr=""/>
                  <p:cNvPicPr/>
                  <p:nvPr/>
                </p:nvPicPr>
                <p:blipFill>
                  <a:blip r:embed="rId3"/>
                  <a:stretch/>
                </p:blipFill>
                <p:spPr>
                  <a:xfrm>
                    <a:off x="0" y="6248520"/>
                    <a:ext cx="2695680" cy="609480"/>
                  </a:xfrm>
                  <a:prstGeom prst="rect">
                    <a:avLst/>
                  </a:prstGeom>
                  <a:noFill/>
                  <a:ln w="0">
                    <a:noFill/>
                  </a:ln>
                </p:spPr>
              </p:pic>
            </p:oleObj>
          </a:graphicData>
        </a:graphic>
      </p:graphicFrame>
      <p:graphicFrame>
        <p:nvGraphicFramePr>
          <p:cNvPr id="40" name=""/>
          <p:cNvGraphicFramePr/>
          <p:nvPr/>
        </p:nvGraphicFramePr>
        <p:xfrm>
          <a:off x="304920" y="1604880"/>
          <a:ext cx="8534160" cy="7153200"/>
        </p:xfrm>
        <a:graphic>
          <a:graphicData uri="http://schemas.openxmlformats.org/presentationml/2006/ole">
            <p:oleObj progId="Word.Document.12" r:id="rId4" spid="">
              <p:embed/>
              <p:pic>
                <p:nvPicPr>
                  <p:cNvPr id="41" name="" descr=""/>
                  <p:cNvPicPr/>
                  <p:nvPr/>
                </p:nvPicPr>
                <p:blipFill>
                  <a:blip r:embed="rId5"/>
                  <a:stretch/>
                </p:blipFill>
                <p:spPr>
                  <a:xfrm>
                    <a:off x="304920" y="1604880"/>
                    <a:ext cx="8534160" cy="7153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endParaRPr b="0" lang="en-US" sz="4400" strike="noStrike" u="none">
              <a:solidFill>
                <a:srgbClr val="000000"/>
              </a:solidFill>
              <a:effectLst/>
              <a:uFillTx/>
              <a:latin typeface="Times New Roman"/>
            </a:endParaRPr>
          </a:p>
        </p:txBody>
      </p:sp>
      <p:graphicFrame>
        <p:nvGraphicFramePr>
          <p:cNvPr id="43" name=""/>
          <p:cNvGraphicFramePr/>
          <p:nvPr/>
        </p:nvGraphicFramePr>
        <p:xfrm>
          <a:off x="228600" y="304920"/>
          <a:ext cx="8629560" cy="6234120"/>
        </p:xfrm>
        <a:graphic>
          <a:graphicData uri="http://schemas.openxmlformats.org/presentationml/2006/ole">
            <p:oleObj r:id="rId1" spid="">
              <p:embed/>
              <p:pic>
                <p:nvPicPr>
                  <p:cNvPr id="44" name="" descr=""/>
                  <p:cNvPicPr/>
                  <p:nvPr/>
                </p:nvPicPr>
                <p:blipFill>
                  <a:blip r:embed="rId2"/>
                  <a:stretch/>
                </p:blipFill>
                <p:spPr>
                  <a:xfrm>
                    <a:off x="228600" y="304920"/>
                    <a:ext cx="8629560" cy="6234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5" name=""/>
          <p:cNvGraphicFramePr/>
          <p:nvPr/>
        </p:nvGraphicFramePr>
        <p:xfrm>
          <a:off x="285840" y="407880"/>
          <a:ext cx="8572320" cy="6042240"/>
        </p:xfrm>
        <a:graphic>
          <a:graphicData uri="http://schemas.openxmlformats.org/presentationml/2006/ole">
            <p:oleObj r:id="rId1" spid="">
              <p:embed/>
              <p:pic>
                <p:nvPicPr>
                  <p:cNvPr id="46" name="" descr=""/>
                  <p:cNvPicPr/>
                  <p:nvPr/>
                </p:nvPicPr>
                <p:blipFill>
                  <a:blip r:embed="rId2"/>
                  <a:stretch/>
                </p:blipFill>
                <p:spPr>
                  <a:xfrm>
                    <a:off x="285840" y="407880"/>
                    <a:ext cx="8572320" cy="60422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2000-08-20T23:04:27Z</cp:lastPrinted>
  <dcterms:modified xsi:type="dcterms:W3CDTF">2000-08-28T11:26:48Z</dcterms:modified>
  <cp:revision>40</cp:revision>
  <dc:subject/>
  <dc:title>No Slide Title</dc:title>
</cp:coreProperties>
</file>