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F7C75785-A396-48F5-87B6-B3EDD94A0885}"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402C436-AE96-4ED9-B8F6-E293D097C3D3}"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FBFDC97-4703-4950-8C9E-618406DA327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550800" y="1752480"/>
            <a:ext cx="7845120" cy="3384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Finance Business Analysis</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&amp; Reporting</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November 30,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9"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3" name="" descr=""/>
          <p:cNvPicPr/>
          <p:nvPr/>
        </p:nvPicPr>
        <p:blipFill>
          <a:blip r:embed="rId1"/>
          <a:stretch/>
        </p:blipFill>
        <p:spPr>
          <a:xfrm>
            <a:off x="6815160" y="6257880"/>
            <a:ext cx="2060640" cy="588960"/>
          </a:xfrm>
          <a:prstGeom prst="rect">
            <a:avLst/>
          </a:prstGeom>
          <a:noFill/>
          <a:ln w="0">
            <a:noFill/>
          </a:ln>
        </p:spPr>
      </p:pic>
      <p:graphicFrame>
        <p:nvGraphicFramePr>
          <p:cNvPr id="14" name=""/>
          <p:cNvGraphicFramePr/>
          <p:nvPr/>
        </p:nvGraphicFramePr>
        <p:xfrm>
          <a:off x="0" y="6114960"/>
          <a:ext cx="2695680" cy="743040"/>
        </p:xfrm>
        <a:graphic>
          <a:graphicData uri="http://schemas.openxmlformats.org/presentationml/2006/ole">
            <p:oleObj r:id="rId2" spid="">
              <p:embed/>
              <p:pic>
                <p:nvPicPr>
                  <p:cNvPr id="15"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16" name=""/>
          <p:cNvSpPr/>
          <p:nvPr/>
        </p:nvSpPr>
        <p:spPr>
          <a:xfrm>
            <a:off x="4953600" y="457200"/>
            <a:ext cx="2838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North America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380880" y="143820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Project Objective:</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Our review was designed to identify and test key policies, procedures, and controls related to 1) the FLASH, MPR, and accounting records are reconciled on a quarterly basis, 2) deals are documented and properly captured in the accounting records, 3) accounting information is complete and accurate, 4) proper access and security prevents unauthorized users and helps to ensure data integrity, 5) critical data is protected from unauthorized modification and misuse.</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Enron Team Members: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1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Finance Business Analysis &amp; Reporting</a:t>
            </a:r>
            <a:br>
              <a:rPr sz="4000"/>
            </a:br>
            <a:endParaRPr b="0" lang="en-US" sz="4000" strike="noStrike" u="none">
              <a:solidFill>
                <a:srgbClr val="000000"/>
              </a:solidFill>
              <a:effectLst/>
              <a:uFillTx/>
              <a:latin typeface="Times New Roman"/>
            </a:endParaRPr>
          </a:p>
        </p:txBody>
      </p:sp>
      <p:sp>
        <p:nvSpPr>
          <p:cNvPr id="20"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6815160" y="6257880"/>
            <a:ext cx="2060640" cy="588960"/>
          </a:xfrm>
          <a:prstGeom prst="rect">
            <a:avLst/>
          </a:prstGeom>
          <a:noFill/>
          <a:ln w="0">
            <a:noFill/>
          </a:ln>
        </p:spPr>
      </p:pic>
      <p:sp>
        <p:nvSpPr>
          <p:cNvPr id="2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3" name=""/>
          <p:cNvGraphicFramePr/>
          <p:nvPr/>
        </p:nvGraphicFramePr>
        <p:xfrm>
          <a:off x="0" y="6113520"/>
          <a:ext cx="2695680" cy="743040"/>
        </p:xfrm>
        <a:graphic>
          <a:graphicData uri="http://schemas.openxmlformats.org/presentationml/2006/ole">
            <p:oleObj r:id="rId2" spid="">
              <p:embed/>
              <p:pic>
                <p:nvPicPr>
                  <p:cNvPr id="24" name="" descr=""/>
                  <p:cNvPicPr/>
                  <p:nvPr/>
                </p:nvPicPr>
                <p:blipFill>
                  <a:blip r:embed="rId3"/>
                  <a:stretch/>
                </p:blipFill>
                <p:spPr>
                  <a:xfrm>
                    <a:off x="0" y="611352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Finance Business Analysis &amp; Reporting Observations </a:t>
            </a:r>
            <a:endParaRPr b="0" lang="en-US" sz="4000" strike="noStrike" u="none">
              <a:solidFill>
                <a:srgbClr val="000000"/>
              </a:solidFill>
              <a:effectLst/>
              <a:uFillTx/>
              <a:latin typeface="Times New Roman"/>
            </a:endParaRPr>
          </a:p>
        </p:txBody>
      </p:sp>
      <p:graphicFrame>
        <p:nvGraphicFramePr>
          <p:cNvPr id="26" name=""/>
          <p:cNvGraphicFramePr/>
          <p:nvPr/>
        </p:nvGraphicFramePr>
        <p:xfrm>
          <a:off x="447840" y="1647720"/>
          <a:ext cx="8267400" cy="6886800"/>
        </p:xfrm>
        <a:graphic>
          <a:graphicData uri="http://schemas.openxmlformats.org/presentationml/2006/ole">
            <p:oleObj progId="Word.Document.12" r:id="rId1" spid="">
              <p:embed/>
              <p:pic>
                <p:nvPicPr>
                  <p:cNvPr id="27" name="" descr=""/>
                  <p:cNvPicPr/>
                  <p:nvPr/>
                </p:nvPicPr>
                <p:blipFill>
                  <a:blip r:embed="rId2"/>
                  <a:stretch/>
                </p:blipFill>
                <p:spPr>
                  <a:xfrm>
                    <a:off x="447840" y="1647720"/>
                    <a:ext cx="8267400" cy="6886800"/>
                  </a:xfrm>
                  <a:prstGeom prst="rect">
                    <a:avLst/>
                  </a:prstGeom>
                  <a:noFill/>
                  <a:ln w="0">
                    <a:noFill/>
                  </a:ln>
                </p:spPr>
              </p:pic>
            </p:oleObj>
          </a:graphicData>
        </a:graphic>
      </p:graphicFrame>
      <p:sp>
        <p:nvSpPr>
          <p:cNvPr id="28"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0" name="" descr=""/>
          <p:cNvPicPr/>
          <p:nvPr/>
        </p:nvPicPr>
        <p:blipFill>
          <a:blip r:embed="rId3"/>
          <a:stretch/>
        </p:blipFill>
        <p:spPr>
          <a:xfrm>
            <a:off x="6815160" y="6257880"/>
            <a:ext cx="2060640" cy="588960"/>
          </a:xfrm>
          <a:prstGeom prst="rect">
            <a:avLst/>
          </a:prstGeom>
          <a:noFill/>
          <a:ln w="0">
            <a:noFill/>
          </a:ln>
        </p:spPr>
      </p:pic>
      <p:graphicFrame>
        <p:nvGraphicFramePr>
          <p:cNvPr id="31" name=""/>
          <p:cNvGraphicFramePr/>
          <p:nvPr/>
        </p:nvGraphicFramePr>
        <p:xfrm>
          <a:off x="0" y="6114960"/>
          <a:ext cx="2695680" cy="743040"/>
        </p:xfrm>
        <a:graphic>
          <a:graphicData uri="http://schemas.openxmlformats.org/presentationml/2006/ole">
            <p:oleObj r:id="rId4" spid="">
              <p:embed/>
              <p:pic>
                <p:nvPicPr>
                  <p:cNvPr id="32" name="" descr=""/>
                  <p:cNvPicPr/>
                  <p:nvPr/>
                </p:nvPicPr>
                <p:blipFill>
                  <a:blip r:embed="rId5"/>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527040" y="1066680"/>
            <a:ext cx="830592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0" y="685800"/>
            <a:ext cx="8908920" cy="30492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Finance Business Analysis &amp; Reporting </a:t>
            </a:r>
            <a:br>
              <a:rPr sz="4000"/>
            </a:b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1744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2000-06-02T13:42:03Z</cp:lastPrinted>
  <dcterms:modified xsi:type="dcterms:W3CDTF">2000-08-17T10:49:04Z</dcterms:modified>
  <cp:revision>83</cp:revision>
  <dc:subject/>
  <dc:title>No Slide Title</dc:title>
</cp:coreProperties>
</file>