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gradFill rotWithShape="0">
          <a:gsLst>
            <a:gs pos="0">
              <a:srgbClr val="000099"/>
            </a:gs>
            <a:gs pos="100000">
              <a:srgbClr val="000098"/>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226800" y="-360"/>
            <a:ext cx="8683560" cy="114300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Times New Roman"/>
              </a:rPr>
              <a:t>Click to edit the title text format</a:t>
            </a:r>
            <a:endParaRPr b="1" lang="en-US" sz="3600" strike="noStrike" u="none">
              <a:solidFill>
                <a:srgbClr val="ffff00"/>
              </a:solidFill>
              <a:effectLst/>
              <a:uFillTx/>
              <a:latin typeface="Times New Roman"/>
            </a:endParaRPr>
          </a:p>
        </p:txBody>
      </p:sp>
      <p:sp>
        <p:nvSpPr>
          <p:cNvPr id="1" name="PlaceHolder 2"/>
          <p:cNvSpPr>
            <a:spLocks noGrp="1"/>
          </p:cNvSpPr>
          <p:nvPr>
            <p:ph type="body"/>
          </p:nvPr>
        </p:nvSpPr>
        <p:spPr>
          <a:xfrm>
            <a:off x="684000" y="1598760"/>
            <a:ext cx="7924680" cy="3614760"/>
          </a:xfrm>
          <a:prstGeom prst="rect">
            <a:avLst/>
          </a:prstGeom>
          <a:noFill/>
          <a:ln w="0">
            <a:noFill/>
          </a:ln>
        </p:spPr>
        <p:txBody>
          <a:bodyPr lIns="92160" rIns="92160" tIns="46080" bIns="46080" anchor="t">
            <a:normAutofit/>
          </a:bodyPr>
          <a:p>
            <a:pPr marL="343080" indent="-34308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Click to edit the outline text format</a:t>
            </a:r>
            <a:endParaRPr b="0" lang="en-US" sz="2800" strike="noStrike" u="none">
              <a:solidFill>
                <a:srgbClr val="ffff00"/>
              </a:solidFill>
              <a:effectLst/>
              <a:uFillTx/>
              <a:latin typeface="Times New Roman"/>
            </a:endParaRPr>
          </a:p>
          <a:p>
            <a:pPr lvl="1" marL="743040" indent="-285840">
              <a:spcBef>
                <a:spcPts val="7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Second Outline Level</a:t>
            </a:r>
            <a:endParaRPr b="0" lang="en-US" sz="2800" strike="noStrike" u="none">
              <a:solidFill>
                <a:srgbClr val="ffff00"/>
              </a:solidFill>
              <a:effectLst/>
              <a:uFillTx/>
              <a:latin typeface="Times New Roman"/>
            </a:endParaRPr>
          </a:p>
          <a:p>
            <a:pPr lvl="2" marL="1085760" indent="-228600">
              <a:spcBef>
                <a:spcPts val="7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Third Outline Level</a:t>
            </a:r>
            <a:endParaRPr b="0" lang="en-US" sz="2800" strike="noStrike" u="none">
              <a:solidFill>
                <a:srgbClr val="ffff00"/>
              </a:solidFill>
              <a:effectLst/>
              <a:uFillTx/>
              <a:latin typeface="Times New Roman"/>
            </a:endParaRPr>
          </a:p>
          <a:p>
            <a:pPr lvl="3" marL="1428840" indent="-22860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Fourth Outline Level</a:t>
            </a:r>
            <a:endParaRPr b="0" lang="en-US" sz="2800" strike="noStrike" u="none">
              <a:solidFill>
                <a:srgbClr val="ffff00"/>
              </a:solidFill>
              <a:effectLst/>
              <a:uFillTx/>
              <a:latin typeface="Times New Roman"/>
            </a:endParaRPr>
          </a:p>
          <a:p>
            <a:pPr lvl="4" marL="1771560" indent="-228600">
              <a:spcBef>
                <a:spcPts val="7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Fifth Outline Level</a:t>
            </a:r>
            <a:endParaRPr b="0" lang="en-US" sz="2800" strike="noStrike" u="none">
              <a:solidFill>
                <a:srgbClr val="ffff00"/>
              </a:solidFill>
              <a:effectLst/>
              <a:uFillTx/>
              <a:latin typeface="Times New Roman"/>
            </a:endParaRPr>
          </a:p>
          <a:p>
            <a:pPr lvl="5" marL="1771560" indent="-228600">
              <a:spcBef>
                <a:spcPts val="7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Sixth Outline Level</a:t>
            </a:r>
            <a:endParaRPr b="0" lang="en-US" sz="2800" strike="noStrike" u="none">
              <a:solidFill>
                <a:srgbClr val="ffff00"/>
              </a:solidFill>
              <a:effectLst/>
              <a:uFillTx/>
              <a:latin typeface="Times New Roman"/>
            </a:endParaRPr>
          </a:p>
          <a:p>
            <a:pPr lvl="6" marL="1771560" indent="-228600">
              <a:spcBef>
                <a:spcPts val="7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Seventh Outline Level</a:t>
            </a:r>
            <a:endParaRPr b="0" lang="en-US" sz="2800" strike="noStrike" u="none">
              <a:solidFill>
                <a:srgbClr val="ffff00"/>
              </a:solidFill>
              <a:effectLst/>
              <a:uFillTx/>
              <a:latin typeface="Times New Roman"/>
            </a:endParaRPr>
          </a:p>
        </p:txBody>
      </p:sp>
      <p:sp>
        <p:nvSpPr>
          <p:cNvPr id="2" name=""/>
          <p:cNvSpPr/>
          <p:nvPr/>
        </p:nvSpPr>
        <p:spPr>
          <a:xfrm>
            <a:off x="0" y="6616800"/>
            <a:ext cx="2209680" cy="241560"/>
          </a:xfrm>
          <a:prstGeom prst="rect">
            <a:avLst/>
          </a:prstGeom>
          <a:noFill/>
          <a:ln w="0">
            <a:noFill/>
          </a:ln>
        </p:spPr>
        <p:style>
          <a:lnRef idx="0"/>
          <a:fillRef idx="0"/>
          <a:effectRef idx="0"/>
          <a:fontRef idx="minor"/>
        </p:style>
        <p:txBody>
          <a:bodyPr lIns="90360" rIns="90360" tIns="44280" bIns="4428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00"/>
                </a:solidFill>
                <a:effectLst/>
                <a:uFillTx/>
                <a:latin typeface="Times New Roman"/>
              </a:rPr>
              <a:t>© 1999 Pankaj Ghemawat</a:t>
            </a:r>
            <a:endParaRPr b="0" lang="en-US" sz="1000" strike="noStrike" u="none">
              <a:solidFill>
                <a:srgbClr val="ffff00"/>
              </a:solidFill>
              <a:effectLst/>
              <a:uFillTx/>
              <a:latin typeface="Times New Roman"/>
            </a:endParaRPr>
          </a:p>
        </p:txBody>
      </p:sp>
      <p:sp>
        <p:nvSpPr>
          <p:cNvPr id="3" name=""/>
          <p:cNvSpPr/>
          <p:nvPr/>
        </p:nvSpPr>
        <p:spPr>
          <a:xfrm>
            <a:off x="609480" y="1219320"/>
            <a:ext cx="8001000" cy="0"/>
          </a:xfrm>
          <a:prstGeom prst="line">
            <a:avLst/>
          </a:prstGeom>
          <a:ln w="7632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gradFill rotWithShape="0">
          <a:gsLst>
            <a:gs pos="0">
              <a:srgbClr val="000099"/>
            </a:gs>
            <a:gs pos="100000">
              <a:srgbClr val="000098"/>
            </a:gs>
          </a:gsLst>
          <a:lin ang="5400000"/>
        </a:grad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226800" y="-360"/>
            <a:ext cx="8683560" cy="114300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Times New Roman"/>
              </a:rPr>
              <a:t>Click to edit the title text format</a:t>
            </a:r>
            <a:endParaRPr b="1" lang="en-US" sz="3600" strike="noStrike" u="none">
              <a:solidFill>
                <a:srgbClr val="ffff00"/>
              </a:solidFill>
              <a:effectLst/>
              <a:uFillTx/>
              <a:latin typeface="Times New Roman"/>
            </a:endParaRPr>
          </a:p>
        </p:txBody>
      </p:sp>
      <p:sp>
        <p:nvSpPr>
          <p:cNvPr id="5" name="PlaceHolder 2"/>
          <p:cNvSpPr>
            <a:spLocks noGrp="1"/>
          </p:cNvSpPr>
          <p:nvPr>
            <p:ph type="body"/>
          </p:nvPr>
        </p:nvSpPr>
        <p:spPr>
          <a:xfrm>
            <a:off x="684000" y="1598760"/>
            <a:ext cx="7924680" cy="3614760"/>
          </a:xfrm>
          <a:prstGeom prst="rect">
            <a:avLst/>
          </a:prstGeom>
          <a:noFill/>
          <a:ln w="0">
            <a:noFill/>
          </a:ln>
        </p:spPr>
        <p:txBody>
          <a:bodyPr lIns="92160" rIns="92160" tIns="46080" bIns="46080" anchor="t">
            <a:normAutofit/>
          </a:bodyPr>
          <a:p>
            <a:pPr marL="343080" indent="-34308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Click to edit the outline text format</a:t>
            </a:r>
            <a:endParaRPr b="0" lang="en-US" sz="2800" strike="noStrike" u="none">
              <a:solidFill>
                <a:srgbClr val="ffff00"/>
              </a:solidFill>
              <a:effectLst/>
              <a:uFillTx/>
              <a:latin typeface="Times New Roman"/>
            </a:endParaRPr>
          </a:p>
          <a:p>
            <a:pPr lvl="1" marL="743040" indent="-285840">
              <a:spcBef>
                <a:spcPts val="7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Second Outline Level</a:t>
            </a:r>
            <a:endParaRPr b="0" lang="en-US" sz="2800" strike="noStrike" u="none">
              <a:solidFill>
                <a:srgbClr val="ffff00"/>
              </a:solidFill>
              <a:effectLst/>
              <a:uFillTx/>
              <a:latin typeface="Times New Roman"/>
            </a:endParaRPr>
          </a:p>
          <a:p>
            <a:pPr lvl="2" marL="1085760" indent="-228600">
              <a:spcBef>
                <a:spcPts val="7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Third Outline Level</a:t>
            </a:r>
            <a:endParaRPr b="0" lang="en-US" sz="2800" strike="noStrike" u="none">
              <a:solidFill>
                <a:srgbClr val="ffff00"/>
              </a:solidFill>
              <a:effectLst/>
              <a:uFillTx/>
              <a:latin typeface="Times New Roman"/>
            </a:endParaRPr>
          </a:p>
          <a:p>
            <a:pPr lvl="3" marL="1428840" indent="-22860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Fourth Outline Level</a:t>
            </a:r>
            <a:endParaRPr b="0" lang="en-US" sz="2800" strike="noStrike" u="none">
              <a:solidFill>
                <a:srgbClr val="ffff00"/>
              </a:solidFill>
              <a:effectLst/>
              <a:uFillTx/>
              <a:latin typeface="Times New Roman"/>
            </a:endParaRPr>
          </a:p>
          <a:p>
            <a:pPr lvl="4" marL="1771560" indent="-228600">
              <a:spcBef>
                <a:spcPts val="7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Fifth Outline Level</a:t>
            </a:r>
            <a:endParaRPr b="0" lang="en-US" sz="2800" strike="noStrike" u="none">
              <a:solidFill>
                <a:srgbClr val="ffff00"/>
              </a:solidFill>
              <a:effectLst/>
              <a:uFillTx/>
              <a:latin typeface="Times New Roman"/>
            </a:endParaRPr>
          </a:p>
          <a:p>
            <a:pPr lvl="5" marL="1771560" indent="-228600">
              <a:spcBef>
                <a:spcPts val="7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Sixth Outline Level</a:t>
            </a:r>
            <a:endParaRPr b="0" lang="en-US" sz="2800" strike="noStrike" u="none">
              <a:solidFill>
                <a:srgbClr val="ffff00"/>
              </a:solidFill>
              <a:effectLst/>
              <a:uFillTx/>
              <a:latin typeface="Times New Roman"/>
            </a:endParaRPr>
          </a:p>
          <a:p>
            <a:pPr lvl="6" marL="1771560" indent="-228600">
              <a:spcBef>
                <a:spcPts val="7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Seventh Outline Level</a:t>
            </a:r>
            <a:endParaRPr b="0" lang="en-US" sz="2800" strike="noStrike" u="none">
              <a:solidFill>
                <a:srgbClr val="ffff00"/>
              </a:solidFill>
              <a:effectLst/>
              <a:uFillTx/>
              <a:latin typeface="Times New Roman"/>
            </a:endParaRPr>
          </a:p>
        </p:txBody>
      </p:sp>
      <p:sp>
        <p:nvSpPr>
          <p:cNvPr id="2" name=""/>
          <p:cNvSpPr/>
          <p:nvPr/>
        </p:nvSpPr>
        <p:spPr>
          <a:xfrm>
            <a:off x="0" y="6616800"/>
            <a:ext cx="2209680" cy="241560"/>
          </a:xfrm>
          <a:prstGeom prst="rect">
            <a:avLst/>
          </a:prstGeom>
          <a:noFill/>
          <a:ln w="0">
            <a:noFill/>
          </a:ln>
        </p:spPr>
        <p:style>
          <a:lnRef idx="0"/>
          <a:fillRef idx="0"/>
          <a:effectRef idx="0"/>
          <a:fontRef idx="minor"/>
        </p:style>
        <p:txBody>
          <a:bodyPr lIns="90360" rIns="90360" tIns="44280" bIns="4428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00"/>
                </a:solidFill>
                <a:effectLst/>
                <a:uFillTx/>
                <a:latin typeface="Times New Roman"/>
              </a:rPr>
              <a:t>© 1999 Pankaj Ghemawat</a:t>
            </a:r>
            <a:endParaRPr b="0" lang="en-US" sz="1000" strike="noStrike" u="none">
              <a:solidFill>
                <a:srgbClr val="ffff00"/>
              </a:solidFill>
              <a:effectLst/>
              <a:uFillTx/>
              <a:latin typeface="Times New Roman"/>
            </a:endParaRPr>
          </a:p>
        </p:txBody>
      </p:sp>
      <p:sp>
        <p:nvSpPr>
          <p:cNvPr id="6" name=""/>
          <p:cNvSpPr/>
          <p:nvPr/>
        </p:nvSpPr>
        <p:spPr>
          <a:xfrm>
            <a:off x="609480" y="1219320"/>
            <a:ext cx="8001000" cy="0"/>
          </a:xfrm>
          <a:prstGeom prst="line">
            <a:avLst/>
          </a:prstGeom>
          <a:ln w="7632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gradFill rotWithShape="0">
          <a:gsLst>
            <a:gs pos="0">
              <a:srgbClr val="000099"/>
            </a:gs>
            <a:gs pos="100000">
              <a:srgbClr val="000098"/>
            </a:gs>
          </a:gsLst>
          <a:lin ang="5400000"/>
        </a:gra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1265040" y="1058760"/>
            <a:ext cx="6608520" cy="131148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Times New Roman"/>
              </a:rPr>
              <a:t>Click to edit the title text format</a:t>
            </a:r>
            <a:endParaRPr b="1" lang="en-US" sz="4000" strike="noStrike" u="none">
              <a:solidFill>
                <a:srgbClr val="ffff00"/>
              </a:solidFill>
              <a:effectLst/>
              <a:uFillTx/>
              <a:latin typeface="Times New Roman"/>
            </a:endParaRPr>
          </a:p>
        </p:txBody>
      </p:sp>
      <p:sp>
        <p:nvSpPr>
          <p:cNvPr id="8" name=""/>
          <p:cNvSpPr/>
          <p:nvPr/>
        </p:nvSpPr>
        <p:spPr>
          <a:xfrm>
            <a:off x="685800" y="2209680"/>
            <a:ext cx="7772400" cy="0"/>
          </a:xfrm>
          <a:prstGeom prst="line">
            <a:avLst/>
          </a:prstGeom>
          <a:ln w="7632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9" name=""/>
          <p:cNvSpPr/>
          <p:nvPr/>
        </p:nvSpPr>
        <p:spPr>
          <a:xfrm>
            <a:off x="304920" y="5791320"/>
            <a:ext cx="8307360" cy="885960"/>
          </a:xfrm>
          <a:prstGeom prst="rect">
            <a:avLst/>
          </a:prstGeom>
          <a:noFill/>
          <a:ln w="0">
            <a:noFill/>
          </a:ln>
        </p:spPr>
        <p:style>
          <a:lnRef idx="0"/>
          <a:fillRef idx="0"/>
          <a:effectRef idx="0"/>
          <a:fontRef idx="minor"/>
        </p:style>
        <p:txBody>
          <a:bodyPr lIns="92160" rIns="92160" tIns="46080" bIns="46080" anchor="t">
            <a:spAutoFit/>
          </a:bodyPr>
          <a:p>
            <a:pPr algn="just">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ffff00"/>
                </a:solidFill>
                <a:effectLst/>
                <a:uFillTx/>
                <a:latin typeface="Times New Roman"/>
              </a:rPr>
              <a:t>This document provides an outline of a presentation which presents research by Professor Ghemawat.  The presentation is incomplete without the accompanying oral commentary and discussion.  No part of this publication can be reproduced, stored in a retrieval system, transmitted in any form or by any means</a:t>
            </a:r>
            <a:r>
              <a:rPr b="0" lang="en-US" sz="1300" strike="noStrike" u="none">
                <a:solidFill>
                  <a:srgbClr val="ffff00"/>
                </a:solidFill>
                <a:effectLst/>
                <a:uFillTx/>
                <a:latin typeface="Times New Roman"/>
              </a:rPr>
              <a:t>—</a:t>
            </a:r>
            <a:r>
              <a:rPr b="0" i="1" lang="en-US" sz="1300" strike="noStrike" u="none">
                <a:solidFill>
                  <a:srgbClr val="ffff00"/>
                </a:solidFill>
                <a:effectLst/>
                <a:uFillTx/>
                <a:latin typeface="Times New Roman"/>
              </a:rPr>
              <a:t>electronic, mechanical, photocopying, recording, or otherwise</a:t>
            </a:r>
            <a:r>
              <a:rPr b="0" lang="en-US" sz="1300" strike="noStrike" u="none">
                <a:solidFill>
                  <a:srgbClr val="ffff00"/>
                </a:solidFill>
                <a:effectLst/>
                <a:uFillTx/>
                <a:latin typeface="Times New Roman"/>
              </a:rPr>
              <a:t>—</a:t>
            </a:r>
            <a:r>
              <a:rPr b="0" i="1" lang="en-US" sz="1300" strike="noStrike" u="none">
                <a:solidFill>
                  <a:srgbClr val="ffff00"/>
                </a:solidFill>
                <a:effectLst/>
                <a:uFillTx/>
                <a:latin typeface="Times New Roman"/>
              </a:rPr>
              <a:t>without the permission of Pankaj Ghemawat.</a:t>
            </a:r>
            <a:endParaRPr b="0" lang="en-US" sz="1300" strike="noStrike" u="none">
              <a:solidFill>
                <a:srgbClr val="ffff00"/>
              </a:solidFill>
              <a:effectLst/>
              <a:uFillTx/>
              <a:latin typeface="Times New Roman"/>
            </a:endParaRPr>
          </a:p>
        </p:txBody>
      </p:sp>
      <p:graphicFrame>
        <p:nvGraphicFramePr>
          <p:cNvPr id="10" name=""/>
          <p:cNvGraphicFramePr/>
          <p:nvPr/>
        </p:nvGraphicFramePr>
        <p:xfrm>
          <a:off x="4267080" y="4267080"/>
          <a:ext cx="677880" cy="820800"/>
        </p:xfrm>
        <a:graphic>
          <a:graphicData uri="http://schemas.openxmlformats.org/presentationml/2006/ole">
            <p:oleObj r:id="rId2" spid="">
              <p:embed/>
              <p:pic>
                <p:nvPicPr>
                  <p:cNvPr id="11" name="" descr=""/>
                  <p:cNvPicPr/>
                  <p:nvPr/>
                </p:nvPicPr>
                <p:blipFill>
                  <a:blip r:embed="rId3"/>
                  <a:stretch/>
                </p:blipFill>
                <p:spPr>
                  <a:xfrm>
                    <a:off x="4267080" y="4267080"/>
                    <a:ext cx="677880" cy="820800"/>
                  </a:xfrm>
                  <a:prstGeom prst="rect">
                    <a:avLst/>
                  </a:prstGeom>
                  <a:noFill/>
                  <a:ln w="0">
                    <a:noFill/>
                  </a:ln>
                </p:spPr>
              </p:pic>
            </p:oleObj>
          </a:graphicData>
        </a:graphic>
      </p:graphicFrame>
      <p:sp>
        <p:nvSpPr>
          <p:cNvPr id="1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Click to edit the outline text format</a:t>
            </a:r>
            <a:endParaRPr b="0" lang="en-US" sz="2800" strike="noStrike" u="none">
              <a:solidFill>
                <a:srgbClr val="ffff00"/>
              </a:solidFill>
              <a:effectLst/>
              <a:uFillTx/>
              <a:latin typeface="Times New Roman"/>
            </a:endParaRPr>
          </a:p>
          <a:p>
            <a:pPr lvl="1" marL="457200" indent="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Second Outline Level</a:t>
            </a:r>
            <a:endParaRPr b="0" lang="en-US" sz="2400" strike="noStrike" u="none">
              <a:solidFill>
                <a:srgbClr val="ffff00"/>
              </a:solidFill>
              <a:effectLst/>
              <a:uFillTx/>
              <a:latin typeface="Times New Roman"/>
            </a:endParaRPr>
          </a:p>
          <a:p>
            <a:pPr lvl="2" marL="914400" algn="ctr">
              <a:spcBef>
                <a:spcPts val="451"/>
              </a:spcBef>
              <a:buClr>
                <a:srgbClr val="ffff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Times New Roman"/>
              </a:rPr>
              <a:t>Third Outline Level</a:t>
            </a:r>
            <a:endParaRPr b="0" lang="en-US" sz="1800" strike="noStrike" u="none">
              <a:solidFill>
                <a:srgbClr val="ffff00"/>
              </a:solidFill>
              <a:effectLst/>
              <a:uFillTx/>
              <a:latin typeface="Times New Roman"/>
            </a:endParaRPr>
          </a:p>
          <a:p>
            <a:pPr lvl="3" marL="1371600" algn="ctr">
              <a:spcBef>
                <a:spcPts val="499"/>
              </a:spcBef>
              <a:buClr>
                <a:srgbClr val="ccecff"/>
              </a:buClr>
              <a:buSzPct val="65000"/>
              <a:buFont typeface="Monotype Sort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Times New Roman"/>
              </a:rPr>
              <a:t>Fourth Outline Level</a:t>
            </a:r>
            <a:endParaRPr b="0" lang="en-US" sz="2000" strike="noStrike" u="none">
              <a:solidFill>
                <a:srgbClr val="ffff00"/>
              </a:solidFill>
              <a:effectLst/>
              <a:uFillTx/>
              <a:latin typeface="Times New Roman"/>
            </a:endParaRPr>
          </a:p>
          <a:p>
            <a:pPr lvl="4" marL="1828800" algn="ctr">
              <a:spcBef>
                <a:spcPts val="400"/>
              </a:spcBef>
              <a:buClr>
                <a:srgbClr val="ffff00"/>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00"/>
                </a:solidFill>
                <a:effectLst/>
                <a:uFillTx/>
                <a:latin typeface="Times New Roman"/>
              </a:rPr>
              <a:t>Fifth Outline Level</a:t>
            </a:r>
            <a:endParaRPr b="0" lang="en-US" sz="1600" strike="noStrike" u="none">
              <a:solidFill>
                <a:srgbClr val="ffff00"/>
              </a:solidFill>
              <a:effectLst/>
              <a:uFillTx/>
              <a:latin typeface="Times New Roman"/>
            </a:endParaRPr>
          </a:p>
          <a:p>
            <a:pPr lvl="5" marL="1828800">
              <a:spcBef>
                <a:spcPts val="4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00"/>
                </a:solidFill>
                <a:effectLst/>
                <a:uFillTx/>
                <a:latin typeface="Times New Roman"/>
              </a:rPr>
              <a:t>Sixth Outline Level</a:t>
            </a:r>
            <a:endParaRPr b="0" lang="en-US" sz="1600" strike="noStrike" u="none">
              <a:solidFill>
                <a:srgbClr val="ffff00"/>
              </a:solidFill>
              <a:effectLst/>
              <a:uFillTx/>
              <a:latin typeface="Times New Roman"/>
            </a:endParaRPr>
          </a:p>
          <a:p>
            <a:pPr lvl="6" marL="1828800">
              <a:spcBef>
                <a:spcPts val="400"/>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00"/>
                </a:solidFill>
                <a:effectLst/>
                <a:uFillTx/>
                <a:latin typeface="Times New Roman"/>
              </a:rPr>
              <a:t>Seventh Outline Level</a:t>
            </a:r>
            <a:endParaRPr b="0" lang="en-US" sz="1600" strike="noStrike" u="none">
              <a:solidFill>
                <a:srgbClr val="ffff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99"/>
            </a:gs>
            <a:gs pos="100000">
              <a:srgbClr val="000098"/>
            </a:gs>
          </a:gsLst>
          <a:lin ang="5400000"/>
        </a:gra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1160280" y="1363320"/>
            <a:ext cx="6833880" cy="702000"/>
          </a:xfrm>
          <a:prstGeom prst="rect">
            <a:avLst/>
          </a:prstGeom>
          <a:noFill/>
          <a:ln w="0">
            <a:noFill/>
          </a:ln>
        </p:spPr>
        <p:txBody>
          <a:bodyPr lIns="92160" rIns="92160" tIns="46080" bIns="46080" anchor="ctr" anchorCtr="1">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Times New Roman"/>
              </a:rPr>
              <a:t>Human Capital and Creativity</a:t>
            </a:r>
            <a:endParaRPr b="1" lang="en-US" sz="4000" strike="noStrike" u="none">
              <a:solidFill>
                <a:srgbClr val="ffff00"/>
              </a:solidFill>
              <a:effectLst/>
              <a:uFillTx/>
              <a:latin typeface="Times New Roman"/>
            </a:endParaRPr>
          </a:p>
        </p:txBody>
      </p:sp>
      <p:sp>
        <p:nvSpPr>
          <p:cNvPr id="14" name="PlaceHolder 2"/>
          <p:cNvSpPr>
            <a:spLocks noGrp="1"/>
          </p:cNvSpPr>
          <p:nvPr>
            <p:ph type="subTitle"/>
          </p:nvPr>
        </p:nvSpPr>
        <p:spPr>
          <a:xfrm>
            <a:off x="2514240" y="3046320"/>
            <a:ext cx="4211640" cy="1035360"/>
          </a:xfrm>
          <a:prstGeom prst="rect">
            <a:avLst/>
          </a:prstGeom>
          <a:noFill/>
          <a:ln w="0">
            <a:noFill/>
          </a:ln>
        </p:spPr>
        <p:txBody>
          <a:bodyPr lIns="92160" rIns="92160" tIns="46080" bIns="46080" anchor="ctr" anchorCtr="1">
            <a:spAutoFit/>
          </a:bodyPr>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Pankaj Ghemawat</a:t>
            </a:r>
            <a:endParaRPr b="0" lang="en-US" sz="2800" strike="noStrike" u="none">
              <a:solidFill>
                <a:srgbClr val="ffff00"/>
              </a:solidFill>
              <a:effectLst/>
              <a:uFillTx/>
              <a:latin typeface="Times New Roman"/>
            </a:endParaRPr>
          </a:p>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April 10, 2001</a:t>
            </a:r>
            <a:endParaRPr b="0" lang="en-US" sz="2800" strike="noStrike" u="none">
              <a:solidFill>
                <a:srgbClr val="ffff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99"/>
            </a:gs>
            <a:gs pos="100000">
              <a:srgbClr val="000098"/>
            </a:gs>
          </a:gsLst>
          <a:lin ang="5400000"/>
        </a:gradFill>
      </p:bgPr>
    </p:bg>
    <p:spTree>
      <p:nvGrpSpPr>
        <p:cNvPr id="1" name=""/>
        <p:cNvGrpSpPr/>
        <p:nvPr/>
      </p:nvGrpSpPr>
      <p:grpSpPr>
        <a:xfrm>
          <a:off x="0" y="0"/>
          <a:ext cx="0" cy="0"/>
          <a:chOff x="0" y="0"/>
          <a:chExt cx="0" cy="0"/>
        </a:xfrm>
      </p:grpSpPr>
      <p:sp>
        <p:nvSpPr>
          <p:cNvPr id="15" name=""/>
          <p:cNvSpPr/>
          <p:nvPr/>
        </p:nvSpPr>
        <p:spPr>
          <a:xfrm flipV="1">
            <a:off x="4800600" y="2351520"/>
            <a:ext cx="3962160" cy="2688840"/>
          </a:xfrm>
          <a:custGeom>
            <a:avLst/>
            <a:gdLst/>
            <a:ahLst/>
            <a:rect l="l" t="t" r="r" b="b"/>
            <a:pathLst>
              <a:path stroke="0" w="21600" h="21600">
                <a:moveTo>
                  <a:pt x="10800" y="0"/>
                </a:moveTo>
                <a:arcTo wR="10800" hR="10800" stAng="-5400000" swAng="8721323"/>
                <a:lnTo>
                  <a:pt x="10800" y="10800"/>
                </a:lnTo>
                <a:close/>
              </a:path>
              <a:path fill="none" w="21600" h="21600">
                <a:moveTo>
                  <a:pt x="10800" y="0"/>
                </a:moveTo>
                <a:arcTo wR="10800" hR="10800" stAng="-5400000" swAng="8721323"/>
              </a:path>
            </a:pathLst>
          </a:custGeom>
          <a:noFill/>
          <a:ln w="38160">
            <a:solidFill>
              <a:srgbClr val="ffff00"/>
            </a:solidFill>
            <a:prstDash val="dash"/>
            <a:miter/>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ffff00"/>
              </a:solidFill>
              <a:effectLst/>
              <a:uFillTx/>
              <a:latin typeface="Times New Roman"/>
            </a:endParaRPr>
          </a:p>
        </p:txBody>
      </p:sp>
      <p:sp>
        <p:nvSpPr>
          <p:cNvPr id="16" name="PlaceHolder 1"/>
          <p:cNvSpPr>
            <a:spLocks noGrp="1"/>
          </p:cNvSpPr>
          <p:nvPr>
            <p:ph type="title"/>
          </p:nvPr>
        </p:nvSpPr>
        <p:spPr>
          <a:xfrm>
            <a:off x="226800" y="-360"/>
            <a:ext cx="8683560" cy="114300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Times New Roman"/>
              </a:rPr>
              <a:t>The Componential Theory of Creativity</a:t>
            </a:r>
            <a:endParaRPr b="1" lang="en-US" sz="3600" strike="noStrike" u="none">
              <a:solidFill>
                <a:srgbClr val="ffff00"/>
              </a:solidFill>
              <a:effectLst/>
              <a:uFillTx/>
              <a:latin typeface="Times New Roman"/>
            </a:endParaRPr>
          </a:p>
        </p:txBody>
      </p:sp>
      <p:sp>
        <p:nvSpPr>
          <p:cNvPr id="17" name=""/>
          <p:cNvSpPr/>
          <p:nvPr/>
        </p:nvSpPr>
        <p:spPr>
          <a:xfrm>
            <a:off x="2057400" y="2114640"/>
            <a:ext cx="2011320" cy="1376280"/>
          </a:xfrm>
          <a:prstGeom prst="ellipse">
            <a:avLst/>
          </a:prstGeom>
          <a:solidFill>
            <a:srgbClr val="ff6633"/>
          </a:solidFill>
          <a:ln w="12600">
            <a:solidFill>
              <a:srgbClr val="ffff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Resources</a:t>
            </a:r>
            <a:endParaRPr b="0" lang="en-US" sz="2000" strike="noStrike" u="none">
              <a:solidFill>
                <a:srgbClr val="ffff00"/>
              </a:solidFill>
              <a:effectLst/>
              <a:uFillTx/>
              <a:latin typeface="Times New Roman"/>
            </a:endParaRPr>
          </a:p>
        </p:txBody>
      </p:sp>
      <p:sp>
        <p:nvSpPr>
          <p:cNvPr id="18" name=""/>
          <p:cNvSpPr/>
          <p:nvPr/>
        </p:nvSpPr>
        <p:spPr>
          <a:xfrm>
            <a:off x="3962520" y="2116080"/>
            <a:ext cx="2011320" cy="1376280"/>
          </a:xfrm>
          <a:prstGeom prst="ellipse">
            <a:avLst/>
          </a:prstGeom>
          <a:solidFill>
            <a:srgbClr val="33cc33"/>
          </a:solidFill>
          <a:ln w="12600">
            <a:solidFill>
              <a:srgbClr val="ffff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Management</a:t>
            </a:r>
            <a:endParaRPr b="0" lang="en-US" sz="2000" strike="noStrike" u="none">
              <a:solidFill>
                <a:srgbClr val="ffff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Practices</a:t>
            </a:r>
            <a:endParaRPr b="0" lang="en-US" sz="2000" strike="noStrike" u="none">
              <a:solidFill>
                <a:srgbClr val="ffff00"/>
              </a:solidFill>
              <a:effectLst/>
              <a:uFillTx/>
              <a:latin typeface="Times New Roman"/>
            </a:endParaRPr>
          </a:p>
        </p:txBody>
      </p:sp>
      <p:sp>
        <p:nvSpPr>
          <p:cNvPr id="19" name=""/>
          <p:cNvSpPr/>
          <p:nvPr/>
        </p:nvSpPr>
        <p:spPr>
          <a:xfrm>
            <a:off x="5867280" y="2116080"/>
            <a:ext cx="2011320" cy="1376280"/>
          </a:xfrm>
          <a:prstGeom prst="ellipse">
            <a:avLst/>
          </a:prstGeom>
          <a:solidFill>
            <a:srgbClr val="cc3300"/>
          </a:solidFill>
          <a:ln w="12600">
            <a:solidFill>
              <a:srgbClr val="ffff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Organizational</a:t>
            </a:r>
            <a:endParaRPr b="0" lang="en-US" sz="2000" strike="noStrike" u="none">
              <a:solidFill>
                <a:srgbClr val="ffff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Motivation</a:t>
            </a:r>
            <a:endParaRPr b="0" lang="en-US" sz="2000" strike="noStrike" u="none">
              <a:solidFill>
                <a:srgbClr val="ffff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to Innovate</a:t>
            </a:r>
            <a:endParaRPr b="0" lang="en-US" sz="2000" strike="noStrike" u="none">
              <a:solidFill>
                <a:srgbClr val="ffff00"/>
              </a:solidFill>
              <a:effectLst/>
              <a:uFillTx/>
              <a:latin typeface="Times New Roman"/>
            </a:endParaRPr>
          </a:p>
        </p:txBody>
      </p:sp>
      <p:sp>
        <p:nvSpPr>
          <p:cNvPr id="20" name=""/>
          <p:cNvSpPr/>
          <p:nvPr/>
        </p:nvSpPr>
        <p:spPr>
          <a:xfrm>
            <a:off x="228960" y="2133720"/>
            <a:ext cx="1772280" cy="8254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Work</a:t>
            </a:r>
            <a:endParaRPr b="0" lang="en-US" sz="2400" strike="noStrike" u="none">
              <a:solidFill>
                <a:srgbClr val="ffff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Environment</a:t>
            </a:r>
            <a:endParaRPr b="0" lang="en-US" sz="2400" strike="noStrike" u="none">
              <a:solidFill>
                <a:srgbClr val="ffff00"/>
              </a:solidFill>
              <a:effectLst/>
              <a:uFillTx/>
              <a:latin typeface="Times New Roman"/>
            </a:endParaRPr>
          </a:p>
        </p:txBody>
      </p:sp>
      <p:sp>
        <p:nvSpPr>
          <p:cNvPr id="21" name=""/>
          <p:cNvSpPr/>
          <p:nvPr/>
        </p:nvSpPr>
        <p:spPr>
          <a:xfrm rot="19863000">
            <a:off x="838080" y="3123720"/>
            <a:ext cx="900360" cy="1683000"/>
          </a:xfrm>
          <a:prstGeom prst="downArrow">
            <a:avLst>
              <a:gd name="adj1" fmla="val 50000"/>
              <a:gd name="adj2" fmla="val 46731"/>
            </a:avLst>
          </a:prstGeom>
          <a:solidFill>
            <a:srgbClr val="ff6633"/>
          </a:solidFill>
          <a:ln w="12600">
            <a:solidFill>
              <a:srgbClr val="ffff00"/>
            </a:solidFill>
            <a:miter/>
          </a:ln>
        </p:spPr>
        <p:style>
          <a:lnRef idx="0"/>
          <a:fillRef idx="0"/>
          <a:effectRef idx="0"/>
          <a:fontRef idx="minor"/>
        </p:style>
        <p:txBody>
          <a:bodyPr wrap="none" lIns="46800" rIns="46800" tIns="90000" bIns="90000" anchor="ctr" anchorCtr="1" vert="eaVe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Times New Roman"/>
              </a:rPr>
              <a:t>IMPACTS</a:t>
            </a:r>
            <a:endParaRPr b="0" lang="en-US" sz="2000" strike="noStrike" u="none">
              <a:solidFill>
                <a:srgbClr val="ffff00"/>
              </a:solidFill>
              <a:effectLst/>
              <a:uFillTx/>
              <a:latin typeface="Times New Roman"/>
            </a:endParaRPr>
          </a:p>
        </p:txBody>
      </p:sp>
      <p:sp>
        <p:nvSpPr>
          <p:cNvPr id="22" name=""/>
          <p:cNvSpPr/>
          <p:nvPr/>
        </p:nvSpPr>
        <p:spPr>
          <a:xfrm>
            <a:off x="1752480" y="4533840"/>
            <a:ext cx="2011320" cy="1376280"/>
          </a:xfrm>
          <a:prstGeom prst="ellipse">
            <a:avLst/>
          </a:prstGeom>
          <a:solidFill>
            <a:srgbClr val="ff6633"/>
          </a:solidFill>
          <a:ln w="12600">
            <a:solidFill>
              <a:srgbClr val="ffff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Task</a:t>
            </a:r>
            <a:endParaRPr b="0" lang="en-US" sz="2000" strike="noStrike" u="none">
              <a:solidFill>
                <a:srgbClr val="ffff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Motivation</a:t>
            </a:r>
            <a:endParaRPr b="0" lang="en-US" sz="2000" strike="noStrike" u="none">
              <a:solidFill>
                <a:srgbClr val="ffff00"/>
              </a:solidFill>
              <a:effectLst/>
              <a:uFillTx/>
              <a:latin typeface="Times New Roman"/>
            </a:endParaRPr>
          </a:p>
        </p:txBody>
      </p:sp>
      <p:sp>
        <p:nvSpPr>
          <p:cNvPr id="23" name=""/>
          <p:cNvSpPr/>
          <p:nvPr/>
        </p:nvSpPr>
        <p:spPr>
          <a:xfrm>
            <a:off x="3619440" y="4533840"/>
            <a:ext cx="2011320" cy="1376280"/>
          </a:xfrm>
          <a:prstGeom prst="ellipse">
            <a:avLst/>
          </a:prstGeom>
          <a:solidFill>
            <a:srgbClr val="33cc33"/>
          </a:solidFill>
          <a:ln w="12600">
            <a:solidFill>
              <a:srgbClr val="ffff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Expertise</a:t>
            </a:r>
            <a:endParaRPr b="0" lang="en-US" sz="2000" strike="noStrike" u="none">
              <a:solidFill>
                <a:srgbClr val="ffff00"/>
              </a:solidFill>
              <a:effectLst/>
              <a:uFillTx/>
              <a:latin typeface="Times New Roman"/>
            </a:endParaRPr>
          </a:p>
        </p:txBody>
      </p:sp>
      <p:sp>
        <p:nvSpPr>
          <p:cNvPr id="24" name=""/>
          <p:cNvSpPr/>
          <p:nvPr/>
        </p:nvSpPr>
        <p:spPr>
          <a:xfrm>
            <a:off x="5486400" y="4533840"/>
            <a:ext cx="2011320" cy="1376280"/>
          </a:xfrm>
          <a:prstGeom prst="ellipse">
            <a:avLst/>
          </a:prstGeom>
          <a:solidFill>
            <a:srgbClr val="cc3300"/>
          </a:solidFill>
          <a:ln w="12600">
            <a:solidFill>
              <a:srgbClr val="ffff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Creative</a:t>
            </a:r>
            <a:endParaRPr b="0" lang="en-US" sz="2000" strike="noStrike" u="none">
              <a:solidFill>
                <a:srgbClr val="ffff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Thinking</a:t>
            </a:r>
            <a:endParaRPr b="0" lang="en-US" sz="2000" strike="noStrike" u="none">
              <a:solidFill>
                <a:srgbClr val="ffff00"/>
              </a:solidFill>
              <a:effectLst/>
              <a:uFillTx/>
              <a:latin typeface="Times New Roman"/>
            </a:endParaRPr>
          </a:p>
        </p:txBody>
      </p:sp>
      <p:sp>
        <p:nvSpPr>
          <p:cNvPr id="25" name=""/>
          <p:cNvSpPr/>
          <p:nvPr/>
        </p:nvSpPr>
        <p:spPr>
          <a:xfrm>
            <a:off x="2284200" y="6019920"/>
            <a:ext cx="35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Individual/Team Creativity</a:t>
            </a:r>
            <a:endParaRPr b="0" lang="en-US" sz="2400" strike="noStrike" u="none">
              <a:solidFill>
                <a:srgbClr val="ffff00"/>
              </a:solidFill>
              <a:effectLst/>
              <a:uFillTx/>
              <a:latin typeface="Times New Roman"/>
            </a:endParaRPr>
          </a:p>
        </p:txBody>
      </p:sp>
      <p:sp>
        <p:nvSpPr>
          <p:cNvPr id="26" name=""/>
          <p:cNvSpPr/>
          <p:nvPr/>
        </p:nvSpPr>
        <p:spPr>
          <a:xfrm>
            <a:off x="6019920" y="3657600"/>
            <a:ext cx="2187000" cy="8254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Creativity Feeds</a:t>
            </a:r>
            <a:endParaRPr b="0" lang="en-US" sz="2400" strike="noStrike" u="none">
              <a:solidFill>
                <a:srgbClr val="ffff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Times New Roman"/>
              </a:rPr>
              <a:t>Innovation</a:t>
            </a:r>
            <a:endParaRPr b="0" lang="en-US" sz="2400" strike="noStrike" u="none">
              <a:solidFill>
                <a:srgbClr val="ffff00"/>
              </a:solidFill>
              <a:effectLst/>
              <a:uFillTx/>
              <a:latin typeface="Times New Roman"/>
            </a:endParaRPr>
          </a:p>
        </p:txBody>
      </p:sp>
      <p:sp>
        <p:nvSpPr>
          <p:cNvPr id="27" name=""/>
          <p:cNvSpPr/>
          <p:nvPr/>
        </p:nvSpPr>
        <p:spPr>
          <a:xfrm>
            <a:off x="7105320" y="6583320"/>
            <a:ext cx="2034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00"/>
                </a:solidFill>
                <a:effectLst/>
                <a:uFillTx/>
                <a:latin typeface="Times New Roman"/>
              </a:rPr>
              <a:t>Source: Teresa Amabile, 1997</a:t>
            </a:r>
            <a:endParaRPr b="0" lang="en-US" sz="1200" strike="noStrike" u="none">
              <a:solidFill>
                <a:srgbClr val="ffff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99"/>
            </a:gs>
            <a:gs pos="100000">
              <a:srgbClr val="000098"/>
            </a:gs>
          </a:gsLst>
          <a:lin ang="5400000"/>
        </a:gra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226800" y="-360"/>
            <a:ext cx="8683560" cy="114300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Times New Roman"/>
              </a:rPr>
              <a:t>The </a:t>
            </a:r>
            <a:r>
              <a:rPr b="1" lang="en-US" sz="3600" strike="noStrike" u="none">
                <a:solidFill>
                  <a:srgbClr val="ffff00"/>
                </a:solidFill>
                <a:effectLst/>
                <a:uFillTx/>
                <a:latin typeface="Times New Roman"/>
              </a:rPr>
              <a:t>	</a:t>
            </a:r>
            <a:r>
              <a:rPr b="1" lang="en-US" sz="3600" strike="noStrike" u="none">
                <a:solidFill>
                  <a:srgbClr val="ffff00"/>
                </a:solidFill>
                <a:effectLst/>
                <a:uFillTx/>
                <a:latin typeface="Times New Roman"/>
              </a:rPr>
              <a:t>Intrinsic Motivation Principle</a:t>
            </a:r>
            <a:endParaRPr b="1" lang="en-US" sz="3600" strike="noStrike" u="none">
              <a:solidFill>
                <a:srgbClr val="ffff00"/>
              </a:solidFill>
              <a:effectLst/>
              <a:uFillTx/>
              <a:latin typeface="Times New Roman"/>
            </a:endParaRPr>
          </a:p>
        </p:txBody>
      </p:sp>
      <p:sp>
        <p:nvSpPr>
          <p:cNvPr id="29" name="PlaceHolder 2"/>
          <p:cNvSpPr>
            <a:spLocks noGrp="1"/>
          </p:cNvSpPr>
          <p:nvPr>
            <p:ph/>
          </p:nvPr>
        </p:nvSpPr>
        <p:spPr>
          <a:xfrm>
            <a:off x="684000" y="1598760"/>
            <a:ext cx="7924680" cy="4628880"/>
          </a:xfrm>
          <a:prstGeom prst="rect">
            <a:avLst/>
          </a:prstGeom>
          <a:noFill/>
          <a:ln w="0">
            <a:noFill/>
          </a:ln>
        </p:spPr>
        <p:txBody>
          <a:bodyPr lIns="92160" rIns="92160" tIns="46080" bIns="46080" anchor="t">
            <a:normAutofit/>
          </a:bodyPr>
          <a:p>
            <a:pPr marL="343080" indent="-34308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“Intrinsic motivation is critical to creativity.  Controlling extrinsic motivation is detrimental to creativity, but informational or enabling extrinsic motivation can be conducive, particularly if initial levels of intrinsic motivation are high.”</a:t>
            </a:r>
            <a:endParaRPr b="0" lang="en-US" sz="2800" strike="noStrike" u="none">
              <a:solidFill>
                <a:srgbClr val="ffff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00"/>
              </a:solidFill>
              <a:effectLst/>
              <a:uFillTx/>
              <a:latin typeface="Times New Roman"/>
            </a:endParaRPr>
          </a:p>
          <a:p>
            <a:pPr marL="343080" indent="-34308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“Managers in successful, creative organizations rarely offer specific extrinsic rewards for particular outcomes”                                                --Amabile</a:t>
            </a:r>
            <a:endParaRPr b="0" lang="en-US" sz="2800" strike="noStrike" u="none">
              <a:solidFill>
                <a:srgbClr val="ffff00"/>
              </a:solidFill>
              <a:effectLst/>
              <a:uFillTx/>
              <a:latin typeface="Times New Roman"/>
            </a:endParaRPr>
          </a:p>
        </p:txBody>
      </p:sp>
      <p:sp>
        <p:nvSpPr>
          <p:cNvPr id="30" name=""/>
          <p:cNvSpPr/>
          <p:nvPr/>
        </p:nvSpPr>
        <p:spPr>
          <a:xfrm>
            <a:off x="4267080" y="4038480"/>
            <a:ext cx="685800" cy="914400"/>
          </a:xfrm>
          <a:prstGeom prst="downArrow">
            <a:avLst>
              <a:gd name="adj1" fmla="val 50000"/>
              <a:gd name="adj2" fmla="val 33333"/>
            </a:avLst>
          </a:prstGeom>
          <a:solidFill>
            <a:srgbClr val="ff6633"/>
          </a:solidFill>
          <a:ln w="12600">
            <a:solidFill>
              <a:srgbClr val="ffff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99"/>
            </a:gs>
            <a:gs pos="100000">
              <a:srgbClr val="000098"/>
            </a:gs>
          </a:gsLst>
          <a:lin ang="5400000"/>
        </a:gra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226800" y="-360"/>
            <a:ext cx="8683560" cy="114300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Times New Roman"/>
              </a:rPr>
              <a:t>Extrinsic Motivation</a:t>
            </a:r>
            <a:endParaRPr b="1" lang="en-US" sz="3600" strike="noStrike" u="none">
              <a:solidFill>
                <a:srgbClr val="ffff00"/>
              </a:solidFill>
              <a:effectLst/>
              <a:uFillTx/>
              <a:latin typeface="Times New Roman"/>
            </a:endParaRPr>
          </a:p>
        </p:txBody>
      </p:sp>
      <p:sp>
        <p:nvSpPr>
          <p:cNvPr id="32" name="PlaceHolder 2"/>
          <p:cNvSpPr>
            <a:spLocks noGrp="1"/>
          </p:cNvSpPr>
          <p:nvPr>
            <p:ph/>
          </p:nvPr>
        </p:nvSpPr>
        <p:spPr>
          <a:xfrm>
            <a:off x="684000" y="1598400"/>
            <a:ext cx="7924680" cy="2743200"/>
          </a:xfrm>
          <a:prstGeom prst="rect">
            <a:avLst/>
          </a:prstGeom>
          <a:noFill/>
          <a:ln w="0">
            <a:noFill/>
          </a:ln>
        </p:spPr>
        <p:txBody>
          <a:bodyPr lIns="92160" rIns="92160" tIns="46080" bIns="46080" anchor="t">
            <a:normAutofit/>
          </a:bodyPr>
          <a:p>
            <a:pPr marL="343080" indent="-34308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Too much focus on external motivation can be bad (attentional mechanisms)</a:t>
            </a:r>
            <a:endParaRPr b="0" lang="en-US" sz="2800" strike="noStrike" u="none">
              <a:solidFill>
                <a:srgbClr val="ffff00"/>
              </a:solidFill>
              <a:effectLst/>
              <a:uFillTx/>
              <a:latin typeface="Times New Roman"/>
            </a:endParaRPr>
          </a:p>
          <a:p>
            <a:pPr marL="343080" indent="-34308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Controlling external motivation is detrimental to creativity, but information or enabling extrinsic motivation can be conducive, particularly if initial levels of intrinsic motivation are high</a:t>
            </a:r>
            <a:endParaRPr b="0" lang="en-US" sz="2800" strike="noStrike" u="none">
              <a:solidFill>
                <a:srgbClr val="ffff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99"/>
            </a:gs>
            <a:gs pos="100000">
              <a:srgbClr val="000098"/>
            </a:gs>
          </a:gsLst>
          <a:lin ang="5400000"/>
        </a:gra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226800" y="-360"/>
            <a:ext cx="8683560" cy="114300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Times New Roman"/>
              </a:rPr>
              <a:t>Perspectives on the People at Enron</a:t>
            </a:r>
            <a:endParaRPr b="1" lang="en-US" sz="3600" strike="noStrike" u="none">
              <a:solidFill>
                <a:srgbClr val="ffff00"/>
              </a:solidFill>
              <a:effectLst/>
              <a:uFillTx/>
              <a:latin typeface="Times New Roman"/>
            </a:endParaRPr>
          </a:p>
        </p:txBody>
      </p:sp>
      <p:graphicFrame>
        <p:nvGraphicFramePr>
          <p:cNvPr id="34" name=""/>
          <p:cNvGraphicFramePr/>
          <p:nvPr/>
        </p:nvGraphicFramePr>
        <p:xfrm>
          <a:off x="763560" y="1681200"/>
          <a:ext cx="7691400" cy="4068720"/>
        </p:xfrm>
        <a:graphic>
          <a:graphicData uri="http://schemas.openxmlformats.org/presentationml/2006/ole">
            <p:oleObj progId="Word.Document.12" r:id="rId1" spid="">
              <p:embed/>
              <p:pic>
                <p:nvPicPr>
                  <p:cNvPr id="35" name="" descr=""/>
                  <p:cNvPicPr/>
                  <p:nvPr/>
                </p:nvPicPr>
                <p:blipFill>
                  <a:blip r:embed="rId2"/>
                  <a:stretch/>
                </p:blipFill>
                <p:spPr>
                  <a:xfrm>
                    <a:off x="763560" y="1681200"/>
                    <a:ext cx="7691400" cy="4068720"/>
                  </a:xfrm>
                  <a:prstGeom prst="rect">
                    <a:avLst/>
                  </a:prstGeom>
                  <a:noFill/>
                  <a:ln w="0">
                    <a:noFill/>
                  </a:ln>
                </p:spPr>
              </p:pic>
            </p:oleObj>
          </a:graphicData>
        </a:graphic>
      </p:graphicFrame>
      <p:sp>
        <p:nvSpPr>
          <p:cNvPr id="36" name=""/>
          <p:cNvSpPr/>
          <p:nvPr/>
        </p:nvSpPr>
        <p:spPr>
          <a:xfrm>
            <a:off x="3935520" y="6583320"/>
            <a:ext cx="183960" cy="274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99"/>
            </a:gs>
            <a:gs pos="100000">
              <a:srgbClr val="000098"/>
            </a:gs>
          </a:gsLst>
          <a:lin ang="5400000"/>
        </a:gra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226800" y="-360"/>
            <a:ext cx="8683560" cy="114300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Times New Roman"/>
              </a:rPr>
              <a:t>Perspectives on the People at Enron (contd).</a:t>
            </a:r>
            <a:endParaRPr b="1" lang="en-US" sz="3600" strike="noStrike" u="none">
              <a:solidFill>
                <a:srgbClr val="ffff00"/>
              </a:solidFill>
              <a:effectLst/>
              <a:uFillTx/>
              <a:latin typeface="Times New Roman"/>
            </a:endParaRPr>
          </a:p>
        </p:txBody>
      </p:sp>
      <p:graphicFrame>
        <p:nvGraphicFramePr>
          <p:cNvPr id="38" name=""/>
          <p:cNvGraphicFramePr/>
          <p:nvPr/>
        </p:nvGraphicFramePr>
        <p:xfrm>
          <a:off x="763560" y="1681200"/>
          <a:ext cx="7691400" cy="4057560"/>
        </p:xfrm>
        <a:graphic>
          <a:graphicData uri="http://schemas.openxmlformats.org/presentationml/2006/ole">
            <p:oleObj progId="Word.Document.12" r:id="rId1" spid="">
              <p:embed/>
              <p:pic>
                <p:nvPicPr>
                  <p:cNvPr id="39" name="" descr=""/>
                  <p:cNvPicPr/>
                  <p:nvPr/>
                </p:nvPicPr>
                <p:blipFill>
                  <a:blip r:embed="rId2"/>
                  <a:stretch/>
                </p:blipFill>
                <p:spPr>
                  <a:xfrm>
                    <a:off x="763560" y="1681200"/>
                    <a:ext cx="7691400" cy="4057560"/>
                  </a:xfrm>
                  <a:prstGeom prst="rect">
                    <a:avLst/>
                  </a:prstGeom>
                  <a:noFill/>
                  <a:ln w="0">
                    <a:noFill/>
                  </a:ln>
                </p:spPr>
              </p:pic>
            </p:oleObj>
          </a:graphicData>
        </a:graphic>
      </p:graphicFrame>
      <p:sp>
        <p:nvSpPr>
          <p:cNvPr id="40" name=""/>
          <p:cNvSpPr/>
          <p:nvPr/>
        </p:nvSpPr>
        <p:spPr>
          <a:xfrm>
            <a:off x="3935520" y="6583320"/>
            <a:ext cx="183960" cy="274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99"/>
            </a:gs>
            <a:gs pos="100000">
              <a:srgbClr val="000098"/>
            </a:gs>
          </a:gsLst>
          <a:lin ang="5400000"/>
        </a:gra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226800" y="-360"/>
            <a:ext cx="8683560" cy="1143000"/>
          </a:xfrm>
          <a:prstGeom prst="rect">
            <a:avLst/>
          </a:prstGeom>
          <a:noFill/>
          <a:ln w="0">
            <a:noFill/>
          </a:ln>
        </p:spPr>
        <p:txBody>
          <a:bodyPr lIns="92160" rIns="92160" tIns="46080" bIns="46080" anchor="ctr"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Times New Roman"/>
              </a:rPr>
              <a:t>Broader HR Issues</a:t>
            </a:r>
            <a:endParaRPr b="1" lang="en-US" sz="3600" strike="noStrike" u="none">
              <a:solidFill>
                <a:srgbClr val="ffff00"/>
              </a:solidFill>
              <a:effectLst/>
              <a:uFillTx/>
              <a:latin typeface="Times New Roman"/>
            </a:endParaRPr>
          </a:p>
        </p:txBody>
      </p:sp>
      <p:sp>
        <p:nvSpPr>
          <p:cNvPr id="42" name="PlaceHolder 2"/>
          <p:cNvSpPr>
            <a:spLocks noGrp="1"/>
          </p:cNvSpPr>
          <p:nvPr>
            <p:ph/>
          </p:nvPr>
        </p:nvSpPr>
        <p:spPr>
          <a:xfrm>
            <a:off x="684000" y="1598400"/>
            <a:ext cx="7924680" cy="3009960"/>
          </a:xfrm>
          <a:prstGeom prst="rect">
            <a:avLst/>
          </a:prstGeom>
          <a:noFill/>
          <a:ln w="0">
            <a:noFill/>
          </a:ln>
        </p:spPr>
        <p:txBody>
          <a:bodyPr lIns="92160" rIns="92160" tIns="46080" bIns="46080" anchor="t">
            <a:normAutofit/>
          </a:bodyPr>
          <a:p>
            <a:pPr marL="343080" indent="-34308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High-powered incentives as stronger attractors in climate of rising profits/stock prices</a:t>
            </a:r>
            <a:endParaRPr b="0" lang="en-US" sz="2800" strike="noStrike" u="none">
              <a:solidFill>
                <a:srgbClr val="ffff00"/>
              </a:solidFill>
              <a:effectLst/>
              <a:uFillTx/>
              <a:latin typeface="Times New Roman"/>
            </a:endParaRPr>
          </a:p>
          <a:p>
            <a:pPr marL="343080" indent="-34308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E-business presence       E-business exposure</a:t>
            </a:r>
            <a:endParaRPr b="0" lang="en-US" sz="2800" strike="noStrike" u="none">
              <a:solidFill>
                <a:srgbClr val="ffff00"/>
              </a:solidFill>
              <a:effectLst/>
              <a:uFillTx/>
              <a:latin typeface="Times New Roman"/>
            </a:endParaRPr>
          </a:p>
          <a:p>
            <a:pPr marL="343080" indent="-34308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Lack of diversity</a:t>
            </a:r>
            <a:endParaRPr b="0" lang="en-US" sz="2800" strike="noStrike" u="none">
              <a:solidFill>
                <a:srgbClr val="ffff00"/>
              </a:solidFill>
              <a:effectLst/>
              <a:uFillTx/>
              <a:latin typeface="Times New Roman"/>
            </a:endParaRPr>
          </a:p>
          <a:p>
            <a:pPr marL="343080" indent="-34308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“Carnivorous” image</a:t>
            </a:r>
            <a:endParaRPr b="0" lang="en-US" sz="2800" strike="noStrike" u="none">
              <a:solidFill>
                <a:srgbClr val="ffff00"/>
              </a:solidFill>
              <a:effectLst/>
              <a:uFillTx/>
              <a:latin typeface="Times New Roman"/>
            </a:endParaRPr>
          </a:p>
          <a:p>
            <a:pPr marL="343080" indent="-343080">
              <a:spcBef>
                <a:spcPts val="700"/>
              </a:spcBef>
              <a:buClr>
                <a:srgbClr val="ccecff"/>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Size</a:t>
            </a:r>
            <a:endParaRPr b="0" lang="en-US" sz="2800" strike="noStrike" u="none">
              <a:solidFill>
                <a:srgbClr val="ffff00"/>
              </a:solidFill>
              <a:effectLst/>
              <a:uFillTx/>
              <a:latin typeface="Times New Roman"/>
            </a:endParaRPr>
          </a:p>
        </p:txBody>
      </p:sp>
      <p:sp>
        <p:nvSpPr>
          <p:cNvPr id="43" name=""/>
          <p:cNvSpPr/>
          <p:nvPr/>
        </p:nvSpPr>
        <p:spPr>
          <a:xfrm>
            <a:off x="1523880" y="1905120"/>
            <a:ext cx="609624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00"/>
              </a:solidFill>
              <a:effectLst/>
              <a:uFillTx/>
              <a:latin typeface="Times New Roman"/>
            </a:endParaRPr>
          </a:p>
        </p:txBody>
      </p:sp>
      <p:sp>
        <p:nvSpPr>
          <p:cNvPr id="44" name=""/>
          <p:cNvSpPr/>
          <p:nvPr/>
        </p:nvSpPr>
        <p:spPr>
          <a:xfrm>
            <a:off x="4038480" y="2666880"/>
            <a:ext cx="533520" cy="304920"/>
          </a:xfrm>
          <a:prstGeom prst="rightArrow">
            <a:avLst>
              <a:gd name="adj1" fmla="val 50000"/>
              <a:gd name="adj2" fmla="val 43743"/>
            </a:avLst>
          </a:prstGeom>
          <a:solidFill>
            <a:srgbClr val="ff6633"/>
          </a:solidFill>
          <a:ln w="12600">
            <a:solidFill>
              <a:srgbClr val="ffff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354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1999-05-28T17:16:38Z</dcterms:created>
  <dc:creator>Sharilyn Steketee</dc:creator>
  <dc:description/>
  <dc:language>en-US</dc:language>
  <cp:lastModifiedBy>hbsuser</cp:lastModifiedBy>
  <cp:lastPrinted>1999-05-28T19:35:50Z</cp:lastPrinted>
  <dcterms:modified xsi:type="dcterms:W3CDTF">2001-09-04T11:56:08Z</dcterms:modified>
  <cp:revision>33</cp:revision>
  <dc:subject/>
  <dc:title>New Directions in  Management Thinking</dc:title>
</cp:coreProperties>
</file>