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039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83C909F-CCE9-4C32-8144-74F7F882F17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968C467-89B2-49C6-BE2F-41647BF74C8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-19080" y="814320"/>
            <a:ext cx="92091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" name=""/>
          <p:cNvGrpSpPr/>
          <p:nvPr/>
        </p:nvGrpSpPr>
        <p:grpSpPr>
          <a:xfrm>
            <a:off x="7238880" y="2089080"/>
            <a:ext cx="1301760" cy="287280"/>
            <a:chOff x="7238880" y="2089080"/>
            <a:chExt cx="1301760" cy="287280"/>
          </a:xfrm>
        </p:grpSpPr>
        <p:grpSp>
          <p:nvGrpSpPr>
            <p:cNvPr id="7" name=""/>
            <p:cNvGrpSpPr/>
            <p:nvPr/>
          </p:nvGrpSpPr>
          <p:grpSpPr>
            <a:xfrm>
              <a:off x="7257960" y="2089080"/>
              <a:ext cx="96840" cy="268200"/>
              <a:chOff x="7257960" y="2089080"/>
              <a:chExt cx="96840" cy="268200"/>
            </a:xfrm>
          </p:grpSpPr>
          <p:sp>
            <p:nvSpPr>
              <p:cNvPr id="8" name=""/>
              <p:cNvSpPr/>
              <p:nvPr/>
            </p:nvSpPr>
            <p:spPr>
              <a:xfrm>
                <a:off x="7257960" y="2089080"/>
                <a:ext cx="19080" cy="268200"/>
              </a:xfrm>
              <a:prstGeom prst="rect">
                <a:avLst/>
              </a:prstGeom>
              <a:solidFill>
                <a:srgbClr val="d6d6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7277040" y="2089080"/>
                <a:ext cx="20520" cy="268200"/>
              </a:xfrm>
              <a:prstGeom prst="rect">
                <a:avLst/>
              </a:prstGeom>
              <a:solidFill>
                <a:srgbClr val="dddd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7297560" y="2089080"/>
                <a:ext cx="38160" cy="268200"/>
              </a:xfrm>
              <a:prstGeom prst="rect">
                <a:avLst/>
              </a:prstGeom>
              <a:solidFill>
                <a:srgbClr val="f1f1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7335720" y="2089080"/>
                <a:ext cx="19080" cy="268200"/>
              </a:xfrm>
              <a:prstGeom prst="rect">
                <a:avLst/>
              </a:prstGeom>
              <a:solidFill>
                <a:srgbClr val="fdfd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2" name=""/>
            <p:cNvGrpSpPr/>
            <p:nvPr/>
          </p:nvGrpSpPr>
          <p:grpSpPr>
            <a:xfrm>
              <a:off x="8445240" y="2089080"/>
              <a:ext cx="76320" cy="268200"/>
              <a:chOff x="8445240" y="2089080"/>
              <a:chExt cx="76320" cy="268200"/>
            </a:xfrm>
          </p:grpSpPr>
          <p:sp>
            <p:nvSpPr>
              <p:cNvPr id="13" name=""/>
              <p:cNvSpPr/>
              <p:nvPr/>
            </p:nvSpPr>
            <p:spPr>
              <a:xfrm>
                <a:off x="8445240" y="2089080"/>
                <a:ext cx="19080" cy="268200"/>
              </a:xfrm>
              <a:prstGeom prst="rect">
                <a:avLst/>
              </a:prstGeom>
              <a:solidFill>
                <a:srgbClr val="fdfd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8464320" y="2089080"/>
                <a:ext cx="38160" cy="268200"/>
              </a:xfrm>
              <a:prstGeom prst="rect">
                <a:avLst/>
              </a:prstGeom>
              <a:solidFill>
                <a:srgbClr val="ebeb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8502480" y="2089080"/>
                <a:ext cx="19080" cy="268200"/>
              </a:xfrm>
              <a:prstGeom prst="rect">
                <a:avLst/>
              </a:prstGeom>
              <a:solidFill>
                <a:srgbClr val="d7d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" name=""/>
            <p:cNvSpPr/>
            <p:nvPr/>
          </p:nvSpPr>
          <p:spPr>
            <a:xfrm>
              <a:off x="7238880" y="2089080"/>
              <a:ext cx="1301760" cy="287280"/>
            </a:xfrm>
            <a:prstGeom prst="rect">
              <a:avLst/>
            </a:prstGeom>
            <a:noFill/>
            <a:ln w="19080">
              <a:solidFill>
                <a:srgbClr val="00009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" name=""/>
          <p:cNvSpPr/>
          <p:nvPr/>
        </p:nvSpPr>
        <p:spPr>
          <a:xfrm>
            <a:off x="7603200" y="2165400"/>
            <a:ext cx="50256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EGM OOC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391520" y="2514600"/>
            <a:ext cx="106668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ENE-OOC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(or Mark Frevert if deal size  &lt;$20mm)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9" name=""/>
          <p:cNvGrpSpPr/>
          <p:nvPr/>
        </p:nvGrpSpPr>
        <p:grpSpPr>
          <a:xfrm>
            <a:off x="7238880" y="2435400"/>
            <a:ext cx="1301760" cy="536040"/>
            <a:chOff x="7238880" y="2435400"/>
            <a:chExt cx="1301760" cy="536040"/>
          </a:xfrm>
        </p:grpSpPr>
        <p:grpSp>
          <p:nvGrpSpPr>
            <p:cNvPr id="20" name=""/>
            <p:cNvGrpSpPr/>
            <p:nvPr/>
          </p:nvGrpSpPr>
          <p:grpSpPr>
            <a:xfrm>
              <a:off x="7238880" y="2435400"/>
              <a:ext cx="115920" cy="535680"/>
              <a:chOff x="7238880" y="2435400"/>
              <a:chExt cx="115920" cy="535680"/>
            </a:xfrm>
          </p:grpSpPr>
          <p:sp>
            <p:nvSpPr>
              <p:cNvPr id="21" name=""/>
              <p:cNvSpPr/>
              <p:nvPr/>
            </p:nvSpPr>
            <p:spPr>
              <a:xfrm>
                <a:off x="7238880" y="2435400"/>
                <a:ext cx="19080" cy="535680"/>
              </a:xfrm>
              <a:prstGeom prst="rect">
                <a:avLst/>
              </a:prstGeom>
              <a:solidFill>
                <a:srgbClr val="ffbd9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257960" y="2435400"/>
                <a:ext cx="39600" cy="535680"/>
              </a:xfrm>
              <a:prstGeom prst="rect">
                <a:avLst/>
              </a:prstGeom>
              <a:solidFill>
                <a:srgbClr val="ffcdb6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3" name=""/>
              <p:cNvSpPr/>
              <p:nvPr/>
            </p:nvSpPr>
            <p:spPr>
              <a:xfrm>
                <a:off x="7297560" y="2435400"/>
                <a:ext cx="19080" cy="535680"/>
              </a:xfrm>
              <a:prstGeom prst="rect">
                <a:avLst/>
              </a:prstGeom>
              <a:solidFill>
                <a:srgbClr val="ffe8d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" name=""/>
              <p:cNvSpPr/>
              <p:nvPr/>
            </p:nvSpPr>
            <p:spPr>
              <a:xfrm>
                <a:off x="7316640" y="2435400"/>
                <a:ext cx="38160" cy="535680"/>
              </a:xfrm>
              <a:prstGeom prst="rect">
                <a:avLst/>
              </a:prstGeom>
              <a:solidFill>
                <a:srgbClr val="fffaf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25" name=""/>
            <p:cNvGrpSpPr/>
            <p:nvPr/>
          </p:nvGrpSpPr>
          <p:grpSpPr>
            <a:xfrm>
              <a:off x="8445240" y="2435400"/>
              <a:ext cx="76320" cy="535680"/>
              <a:chOff x="8445240" y="2435400"/>
              <a:chExt cx="76320" cy="535680"/>
            </a:xfrm>
          </p:grpSpPr>
          <p:sp>
            <p:nvSpPr>
              <p:cNvPr id="26" name=""/>
              <p:cNvSpPr/>
              <p:nvPr/>
            </p:nvSpPr>
            <p:spPr>
              <a:xfrm>
                <a:off x="8445240" y="2435400"/>
                <a:ext cx="19080" cy="535680"/>
              </a:xfrm>
              <a:prstGeom prst="rect">
                <a:avLst/>
              </a:prstGeom>
              <a:solidFill>
                <a:srgbClr val="fffc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8464320" y="2435400"/>
                <a:ext cx="38160" cy="535680"/>
              </a:xfrm>
              <a:prstGeom prst="rect">
                <a:avLst/>
              </a:prstGeom>
              <a:solidFill>
                <a:srgbClr val="ffdfd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8502480" y="2435400"/>
                <a:ext cx="19080" cy="535680"/>
              </a:xfrm>
              <a:prstGeom prst="rect">
                <a:avLst/>
              </a:prstGeom>
              <a:solidFill>
                <a:srgbClr val="ffbe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9" name=""/>
            <p:cNvSpPr/>
            <p:nvPr/>
          </p:nvSpPr>
          <p:spPr>
            <a:xfrm>
              <a:off x="7238880" y="2435400"/>
              <a:ext cx="1301760" cy="536040"/>
            </a:xfrm>
            <a:prstGeom prst="rect">
              <a:avLst/>
            </a:prstGeom>
            <a:noFill/>
            <a:ln w="19080">
              <a:solidFill>
                <a:srgbClr val="ff99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" name=""/>
          <p:cNvGrpSpPr/>
          <p:nvPr/>
        </p:nvGrpSpPr>
        <p:grpSpPr>
          <a:xfrm>
            <a:off x="7218360" y="3029040"/>
            <a:ext cx="1282680" cy="306360"/>
            <a:chOff x="7218360" y="3029040"/>
            <a:chExt cx="1282680" cy="306360"/>
          </a:xfrm>
        </p:grpSpPr>
        <p:grpSp>
          <p:nvGrpSpPr>
            <p:cNvPr id="31" name=""/>
            <p:cNvGrpSpPr/>
            <p:nvPr/>
          </p:nvGrpSpPr>
          <p:grpSpPr>
            <a:xfrm>
              <a:off x="7218360" y="3029040"/>
              <a:ext cx="115920" cy="287280"/>
              <a:chOff x="7218360" y="3029040"/>
              <a:chExt cx="115920" cy="287280"/>
            </a:xfrm>
          </p:grpSpPr>
          <p:sp>
            <p:nvSpPr>
              <p:cNvPr id="32" name=""/>
              <p:cNvSpPr/>
              <p:nvPr/>
            </p:nvSpPr>
            <p:spPr>
              <a:xfrm>
                <a:off x="7218360" y="3029040"/>
                <a:ext cx="19080" cy="287280"/>
              </a:xfrm>
              <a:prstGeom prst="rect">
                <a:avLst/>
              </a:prstGeom>
              <a:solidFill>
                <a:srgbClr val="c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" name=""/>
              <p:cNvSpPr/>
              <p:nvPr/>
            </p:nvSpPr>
            <p:spPr>
              <a:xfrm>
                <a:off x="7237440" y="3029040"/>
                <a:ext cx="39600" cy="287280"/>
              </a:xfrm>
              <a:prstGeom prst="rect">
                <a:avLst/>
              </a:prstGeom>
              <a:solidFill>
                <a:srgbClr val="d7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" name=""/>
              <p:cNvSpPr/>
              <p:nvPr/>
            </p:nvSpPr>
            <p:spPr>
              <a:xfrm>
                <a:off x="7277040" y="3029040"/>
                <a:ext cx="19080" cy="287280"/>
              </a:xfrm>
              <a:prstGeom prst="rect">
                <a:avLst/>
              </a:prstGeom>
              <a:solidFill>
                <a:srgbClr val="e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" name=""/>
              <p:cNvSpPr/>
              <p:nvPr/>
            </p:nvSpPr>
            <p:spPr>
              <a:xfrm>
                <a:off x="7296120" y="3029040"/>
                <a:ext cx="38160" cy="287280"/>
              </a:xfrm>
              <a:prstGeom prst="rect">
                <a:avLst/>
              </a:prstGeom>
              <a:solidFill>
                <a:srgbClr val="fb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6" name=""/>
            <p:cNvGrpSpPr/>
            <p:nvPr/>
          </p:nvGrpSpPr>
          <p:grpSpPr>
            <a:xfrm>
              <a:off x="8405640" y="3029040"/>
              <a:ext cx="95400" cy="287280"/>
              <a:chOff x="8405640" y="3029040"/>
              <a:chExt cx="95400" cy="287280"/>
            </a:xfrm>
          </p:grpSpPr>
          <p:sp>
            <p:nvSpPr>
              <p:cNvPr id="37" name=""/>
              <p:cNvSpPr/>
              <p:nvPr/>
            </p:nvSpPr>
            <p:spPr>
              <a:xfrm>
                <a:off x="8405640" y="3029040"/>
                <a:ext cx="19080" cy="287280"/>
              </a:xfrm>
              <a:prstGeom prst="rect">
                <a:avLst/>
              </a:prstGeom>
              <a:solidFill>
                <a:srgbClr val="fd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8" name=""/>
              <p:cNvSpPr/>
              <p:nvPr/>
            </p:nvSpPr>
            <p:spPr>
              <a:xfrm>
                <a:off x="8424720" y="3029040"/>
                <a:ext cx="19080" cy="287280"/>
              </a:xfrm>
              <a:prstGeom prst="rect">
                <a:avLst/>
              </a:prstGeom>
              <a:solidFill>
                <a:srgbClr val="f5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9" name=""/>
              <p:cNvSpPr/>
              <p:nvPr/>
            </p:nvSpPr>
            <p:spPr>
              <a:xfrm>
                <a:off x="8443800" y="3029040"/>
                <a:ext cx="38160" cy="287280"/>
              </a:xfrm>
              <a:prstGeom prst="rect">
                <a:avLst/>
              </a:prstGeom>
              <a:solidFill>
                <a:srgbClr val="dc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0" name=""/>
              <p:cNvSpPr/>
              <p:nvPr/>
            </p:nvSpPr>
            <p:spPr>
              <a:xfrm>
                <a:off x="8481960" y="3029040"/>
                <a:ext cx="19080" cy="287280"/>
              </a:xfrm>
              <a:prstGeom prst="rect">
                <a:avLst/>
              </a:prstGeom>
              <a:solidFill>
                <a:srgbClr val="ca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1" name=""/>
            <p:cNvSpPr/>
            <p:nvPr/>
          </p:nvSpPr>
          <p:spPr>
            <a:xfrm>
              <a:off x="7218360" y="3029040"/>
              <a:ext cx="1282680" cy="306360"/>
            </a:xfrm>
            <a:prstGeom prst="rect">
              <a:avLst/>
            </a:prstGeom>
            <a:noFill/>
            <a:ln w="19080">
              <a:solidFill>
                <a:srgbClr val="00aca8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2" name=""/>
          <p:cNvSpPr/>
          <p:nvPr/>
        </p:nvSpPr>
        <p:spPr>
          <a:xfrm>
            <a:off x="7312320" y="3124080"/>
            <a:ext cx="1169280" cy="12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BOARD OF DIRECTORS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867280" y="4114800"/>
            <a:ext cx="1168560" cy="685800"/>
          </a:xfrm>
          <a:prstGeom prst="rect">
            <a:avLst/>
          </a:prstGeom>
          <a:solidFill>
            <a:srgbClr val="ff996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851440" y="4114800"/>
            <a:ext cx="1149480" cy="609480"/>
          </a:xfrm>
          <a:prstGeom prst="rect">
            <a:avLst/>
          </a:prstGeom>
          <a:solidFill>
            <a:srgbClr val="ffffff"/>
          </a:solidFill>
          <a:ln w="19080">
            <a:solidFill>
              <a:srgbClr val="ff99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" name=""/>
          <p:cNvGrpSpPr/>
          <p:nvPr/>
        </p:nvGrpSpPr>
        <p:grpSpPr>
          <a:xfrm>
            <a:off x="5867280" y="4114800"/>
            <a:ext cx="1130400" cy="76320"/>
            <a:chOff x="5867280" y="4114800"/>
            <a:chExt cx="1130400" cy="76320"/>
          </a:xfrm>
        </p:grpSpPr>
        <p:sp>
          <p:nvSpPr>
            <p:cNvPr id="46" name=""/>
            <p:cNvSpPr/>
            <p:nvPr/>
          </p:nvSpPr>
          <p:spPr>
            <a:xfrm flipV="1">
              <a:off x="5867280" y="4171680"/>
              <a:ext cx="1130400" cy="19080"/>
            </a:xfrm>
            <a:prstGeom prst="rect">
              <a:avLst/>
            </a:prstGeom>
            <a:solidFill>
              <a:srgbClr val="ffbe9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 flipV="1">
              <a:off x="5867280" y="4133880"/>
              <a:ext cx="1130400" cy="38160"/>
            </a:xfrm>
            <a:prstGeom prst="rect">
              <a:avLst/>
            </a:prstGeom>
            <a:solidFill>
              <a:srgbClr val="ffdf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8640" bIns="-86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 flipV="1">
              <a:off x="5867280" y="4114440"/>
              <a:ext cx="1130400" cy="19080"/>
            </a:xfrm>
            <a:prstGeom prst="rect">
              <a:avLst/>
            </a:prstGeom>
            <a:solidFill>
              <a:srgbClr val="fffc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7720" bIns="-27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5867280" y="4648320"/>
            <a:ext cx="1130400" cy="75600"/>
            <a:chOff x="5867280" y="4648320"/>
            <a:chExt cx="1130400" cy="75600"/>
          </a:xfrm>
        </p:grpSpPr>
        <p:sp>
          <p:nvSpPr>
            <p:cNvPr id="50" name=""/>
            <p:cNvSpPr/>
            <p:nvPr/>
          </p:nvSpPr>
          <p:spPr>
            <a:xfrm>
              <a:off x="5867280" y="4648320"/>
              <a:ext cx="1130400" cy="18720"/>
            </a:xfrm>
            <a:prstGeom prst="rect">
              <a:avLst/>
            </a:prstGeom>
            <a:solidFill>
              <a:srgbClr val="fffcf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5867280" y="4667040"/>
              <a:ext cx="1130400" cy="37800"/>
            </a:xfrm>
            <a:prstGeom prst="rect">
              <a:avLst/>
            </a:prstGeom>
            <a:solidFill>
              <a:srgbClr val="ffdfd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9000" bIns="-9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867280" y="4705200"/>
              <a:ext cx="1130400" cy="18720"/>
            </a:xfrm>
            <a:prstGeom prst="rect">
              <a:avLst/>
            </a:prstGeom>
            <a:solidFill>
              <a:srgbClr val="ffbe9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8080" bIns="-28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3" name=""/>
          <p:cNvSpPr/>
          <p:nvPr/>
        </p:nvSpPr>
        <p:spPr>
          <a:xfrm>
            <a:off x="5867280" y="2057400"/>
            <a:ext cx="1143000" cy="129528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" name=""/>
          <p:cNvGrpSpPr/>
          <p:nvPr/>
        </p:nvGrpSpPr>
        <p:grpSpPr>
          <a:xfrm>
            <a:off x="5867280" y="2057400"/>
            <a:ext cx="1142640" cy="151920"/>
            <a:chOff x="5867280" y="2057400"/>
            <a:chExt cx="1142640" cy="151920"/>
          </a:xfrm>
        </p:grpSpPr>
        <p:sp>
          <p:nvSpPr>
            <p:cNvPr id="55" name=""/>
            <p:cNvSpPr/>
            <p:nvPr/>
          </p:nvSpPr>
          <p:spPr>
            <a:xfrm>
              <a:off x="5867280" y="2057400"/>
              <a:ext cx="1142640" cy="21240"/>
            </a:xfrm>
            <a:prstGeom prst="rect">
              <a:avLst/>
            </a:prstGeom>
            <a:solidFill>
              <a:srgbClr val="d5d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5867280" y="2078640"/>
              <a:ext cx="1142640" cy="21240"/>
            </a:xfrm>
            <a:prstGeom prst="rect">
              <a:avLst/>
            </a:prstGeom>
            <a:solidFill>
              <a:srgbClr val="d9d9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867280" y="2100240"/>
              <a:ext cx="1142640" cy="21240"/>
            </a:xfrm>
            <a:prstGeom prst="rect">
              <a:avLst/>
            </a:prstGeom>
            <a:solidFill>
              <a:srgbClr val="e1e1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867280" y="2121840"/>
              <a:ext cx="1142640" cy="44640"/>
            </a:xfrm>
            <a:prstGeom prst="rect">
              <a:avLst/>
            </a:prstGeom>
            <a:solidFill>
              <a:srgbClr val="efe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60" bIns="-2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5867280" y="2166480"/>
              <a:ext cx="1142640" cy="21240"/>
            </a:xfrm>
            <a:prstGeom prst="rect">
              <a:avLst/>
            </a:prstGeom>
            <a:solidFill>
              <a:srgbClr val="fafa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867280" y="2188080"/>
              <a:ext cx="1142640" cy="21240"/>
            </a:xfrm>
            <a:prstGeom prst="rect">
              <a:avLst/>
            </a:prstGeom>
            <a:solidFill>
              <a:srgbClr val="fef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560" bIns="-25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" name=""/>
          <p:cNvGrpSpPr/>
          <p:nvPr/>
        </p:nvGrpSpPr>
        <p:grpSpPr>
          <a:xfrm>
            <a:off x="5867280" y="3200400"/>
            <a:ext cx="1130400" cy="151920"/>
            <a:chOff x="5867280" y="3200400"/>
            <a:chExt cx="1130400" cy="151920"/>
          </a:xfrm>
        </p:grpSpPr>
        <p:sp>
          <p:nvSpPr>
            <p:cNvPr id="62" name=""/>
            <p:cNvSpPr/>
            <p:nvPr/>
          </p:nvSpPr>
          <p:spPr>
            <a:xfrm>
              <a:off x="5867280" y="3200400"/>
              <a:ext cx="1130400" cy="24840"/>
            </a:xfrm>
            <a:prstGeom prst="rect">
              <a:avLst/>
            </a:prstGeom>
            <a:solidFill>
              <a:srgbClr val="fefe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5867280" y="3225240"/>
              <a:ext cx="1130400" cy="50040"/>
            </a:xfrm>
            <a:prstGeom prst="rect">
              <a:avLst/>
            </a:prstGeom>
            <a:solidFill>
              <a:srgbClr val="f5f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5867280" y="3275280"/>
              <a:ext cx="1130400" cy="24840"/>
            </a:xfrm>
            <a:prstGeom prst="rect">
              <a:avLst/>
            </a:prstGeom>
            <a:solidFill>
              <a:srgbClr val="e5e5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960" bIns="-219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5867280" y="3300480"/>
              <a:ext cx="1130400" cy="51840"/>
            </a:xfrm>
            <a:prstGeom prst="rect">
              <a:avLst/>
            </a:prstGeom>
            <a:solidFill>
              <a:srgbClr val="d8d8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5040" bIns="50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6" name=""/>
          <p:cNvSpPr/>
          <p:nvPr/>
        </p:nvSpPr>
        <p:spPr>
          <a:xfrm>
            <a:off x="5943600" y="2133720"/>
            <a:ext cx="1014480" cy="12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308280" y="2247840"/>
            <a:ext cx="1515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 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248160" y="2666880"/>
            <a:ext cx="208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 75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248160" y="3048120"/>
            <a:ext cx="2372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75+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2968560" y="2971440"/>
            <a:ext cx="384120" cy="4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1" name=""/>
          <p:cNvGrpSpPr/>
          <p:nvPr/>
        </p:nvGrpSpPr>
        <p:grpSpPr>
          <a:xfrm>
            <a:off x="152280" y="2209680"/>
            <a:ext cx="1301760" cy="1676160"/>
            <a:chOff x="152280" y="2209680"/>
            <a:chExt cx="1301760" cy="1676160"/>
          </a:xfrm>
        </p:grpSpPr>
        <p:sp>
          <p:nvSpPr>
            <p:cNvPr id="72" name=""/>
            <p:cNvSpPr/>
            <p:nvPr/>
          </p:nvSpPr>
          <p:spPr>
            <a:xfrm>
              <a:off x="190440" y="2245680"/>
              <a:ext cx="1263600" cy="1640160"/>
            </a:xfrm>
            <a:prstGeom prst="rect">
              <a:avLst/>
            </a:prstGeom>
            <a:solidFill>
              <a:srgbClr val="76ba5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152280" y="2209680"/>
              <a:ext cx="1244880" cy="16218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76ba5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4" name=""/>
            <p:cNvGrpSpPr/>
            <p:nvPr/>
          </p:nvGrpSpPr>
          <p:grpSpPr>
            <a:xfrm>
              <a:off x="152280" y="2227680"/>
              <a:ext cx="1244880" cy="126360"/>
              <a:chOff x="152280" y="2227680"/>
              <a:chExt cx="1244880" cy="126360"/>
            </a:xfrm>
          </p:grpSpPr>
          <p:sp>
            <p:nvSpPr>
              <p:cNvPr id="75" name=""/>
              <p:cNvSpPr/>
              <p:nvPr/>
            </p:nvSpPr>
            <p:spPr>
              <a:xfrm>
                <a:off x="152280" y="2227680"/>
                <a:ext cx="1244880" cy="18000"/>
              </a:xfrm>
              <a:prstGeom prst="rect">
                <a:avLst/>
              </a:prstGeom>
              <a:solidFill>
                <a:srgbClr val="cee6c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6" name=""/>
              <p:cNvSpPr/>
              <p:nvPr/>
            </p:nvSpPr>
            <p:spPr>
              <a:xfrm>
                <a:off x="152280" y="2245680"/>
                <a:ext cx="1244880" cy="17640"/>
              </a:xfrm>
              <a:prstGeom prst="rect">
                <a:avLst/>
              </a:prstGeom>
              <a:solidFill>
                <a:srgbClr val="d2e8c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7" name=""/>
              <p:cNvSpPr/>
              <p:nvPr/>
            </p:nvSpPr>
            <p:spPr>
              <a:xfrm>
                <a:off x="152280" y="2263320"/>
                <a:ext cx="1244880" cy="18000"/>
              </a:xfrm>
              <a:prstGeom prst="rect">
                <a:avLst/>
              </a:prstGeom>
              <a:solidFill>
                <a:srgbClr val="dbe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8" name=""/>
              <p:cNvSpPr/>
              <p:nvPr/>
            </p:nvSpPr>
            <p:spPr>
              <a:xfrm>
                <a:off x="152280" y="2281680"/>
                <a:ext cx="1244880" cy="36000"/>
              </a:xfrm>
              <a:prstGeom prst="rect">
                <a:avLst/>
              </a:prstGeom>
              <a:solidFill>
                <a:srgbClr val="edf5e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9" name=""/>
              <p:cNvSpPr/>
              <p:nvPr/>
            </p:nvSpPr>
            <p:spPr>
              <a:xfrm>
                <a:off x="152280" y="2318040"/>
                <a:ext cx="1244880" cy="18000"/>
              </a:xfrm>
              <a:prstGeom prst="rect">
                <a:avLst/>
              </a:prstGeom>
              <a:solidFill>
                <a:srgbClr val="fafcf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0" name=""/>
              <p:cNvSpPr/>
              <p:nvPr/>
            </p:nvSpPr>
            <p:spPr>
              <a:xfrm>
                <a:off x="152280" y="2336040"/>
                <a:ext cx="1244880" cy="18000"/>
              </a:xfrm>
              <a:prstGeom prst="rect">
                <a:avLst/>
              </a:prstGeom>
              <a:solidFill>
                <a:srgbClr val="fefef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81" name=""/>
            <p:cNvGrpSpPr/>
            <p:nvPr/>
          </p:nvGrpSpPr>
          <p:grpSpPr>
            <a:xfrm>
              <a:off x="152280" y="3668400"/>
              <a:ext cx="1244880" cy="144360"/>
              <a:chOff x="152280" y="3668400"/>
              <a:chExt cx="1244880" cy="144360"/>
            </a:xfrm>
          </p:grpSpPr>
          <p:sp>
            <p:nvSpPr>
              <p:cNvPr id="82" name=""/>
              <p:cNvSpPr/>
              <p:nvPr/>
            </p:nvSpPr>
            <p:spPr>
              <a:xfrm>
                <a:off x="152280" y="3668400"/>
                <a:ext cx="1244880" cy="18000"/>
              </a:xfrm>
              <a:prstGeom prst="rect">
                <a:avLst/>
              </a:prstGeom>
              <a:solidFill>
                <a:srgbClr val="fefef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3" name=""/>
              <p:cNvSpPr/>
              <p:nvPr/>
            </p:nvSpPr>
            <p:spPr>
              <a:xfrm>
                <a:off x="152280" y="3686400"/>
                <a:ext cx="1244880" cy="36000"/>
              </a:xfrm>
              <a:prstGeom prst="rect">
                <a:avLst/>
              </a:prstGeom>
              <a:solidFill>
                <a:srgbClr val="f8fbf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4" name=""/>
              <p:cNvSpPr/>
              <p:nvPr/>
            </p:nvSpPr>
            <p:spPr>
              <a:xfrm>
                <a:off x="152280" y="3722760"/>
                <a:ext cx="1244880" cy="18000"/>
              </a:xfrm>
              <a:prstGeom prst="rect">
                <a:avLst/>
              </a:prstGeom>
              <a:solidFill>
                <a:srgbClr val="ecf5e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5" name=""/>
              <p:cNvSpPr/>
              <p:nvPr/>
            </p:nvSpPr>
            <p:spPr>
              <a:xfrm>
                <a:off x="152280" y="3740760"/>
                <a:ext cx="1244880" cy="18000"/>
              </a:xfrm>
              <a:prstGeom prst="rect">
                <a:avLst/>
              </a:prstGeom>
              <a:solidFill>
                <a:srgbClr val="e2f0d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800" bIns="-28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6" name=""/>
              <p:cNvSpPr/>
              <p:nvPr/>
            </p:nvSpPr>
            <p:spPr>
              <a:xfrm>
                <a:off x="152280" y="3758760"/>
                <a:ext cx="1244880" cy="36000"/>
              </a:xfrm>
              <a:prstGeom prst="rect">
                <a:avLst/>
              </a:prstGeom>
              <a:solidFill>
                <a:srgbClr val="d4e9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0" bIns="-10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7" name=""/>
              <p:cNvSpPr/>
              <p:nvPr/>
            </p:nvSpPr>
            <p:spPr>
              <a:xfrm>
                <a:off x="152280" y="3795120"/>
                <a:ext cx="1244880" cy="17640"/>
              </a:xfrm>
              <a:prstGeom prst="rect">
                <a:avLst/>
              </a:prstGeom>
              <a:solidFill>
                <a:srgbClr val="cee6c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9160" bIns="-291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88" name=""/>
          <p:cNvGrpSpPr/>
          <p:nvPr/>
        </p:nvGrpSpPr>
        <p:grpSpPr>
          <a:xfrm>
            <a:off x="1706400" y="2211480"/>
            <a:ext cx="1320840" cy="1760400"/>
            <a:chOff x="1706400" y="2211480"/>
            <a:chExt cx="1320840" cy="1760400"/>
          </a:xfrm>
        </p:grpSpPr>
        <p:sp>
          <p:nvSpPr>
            <p:cNvPr id="89" name=""/>
            <p:cNvSpPr/>
            <p:nvPr/>
          </p:nvSpPr>
          <p:spPr>
            <a:xfrm>
              <a:off x="1744560" y="2249640"/>
              <a:ext cx="1282680" cy="1722240"/>
            </a:xfrm>
            <a:prstGeom prst="rect">
              <a:avLst/>
            </a:prstGeom>
            <a:solidFill>
              <a:srgbClr val="76ba5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1706400" y="2211480"/>
              <a:ext cx="1262160" cy="170316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76ba5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1" name=""/>
            <p:cNvGrpSpPr/>
            <p:nvPr/>
          </p:nvGrpSpPr>
          <p:grpSpPr>
            <a:xfrm>
              <a:off x="1725480" y="2230560"/>
              <a:ext cx="1224000" cy="133200"/>
              <a:chOff x="1725480" y="2230560"/>
              <a:chExt cx="1224000" cy="133200"/>
            </a:xfrm>
          </p:grpSpPr>
          <p:sp>
            <p:nvSpPr>
              <p:cNvPr id="92" name=""/>
              <p:cNvSpPr/>
              <p:nvPr/>
            </p:nvSpPr>
            <p:spPr>
              <a:xfrm>
                <a:off x="1725480" y="2230560"/>
                <a:ext cx="1224000" cy="19080"/>
              </a:xfrm>
              <a:prstGeom prst="rect">
                <a:avLst/>
              </a:prstGeom>
              <a:solidFill>
                <a:srgbClr val="cee6c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3" name=""/>
              <p:cNvSpPr/>
              <p:nvPr/>
            </p:nvSpPr>
            <p:spPr>
              <a:xfrm>
                <a:off x="1725480" y="2249640"/>
                <a:ext cx="1224000" cy="18720"/>
              </a:xfrm>
              <a:prstGeom prst="rect">
                <a:avLst/>
              </a:prstGeom>
              <a:solidFill>
                <a:srgbClr val="d2e8c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>
                <a:off x="1725480" y="2268360"/>
                <a:ext cx="1224000" cy="19080"/>
              </a:xfrm>
              <a:prstGeom prst="rect">
                <a:avLst/>
              </a:prstGeom>
              <a:solidFill>
                <a:srgbClr val="dbedd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1725480" y="2287440"/>
                <a:ext cx="1224000" cy="38160"/>
              </a:xfrm>
              <a:prstGeom prst="rect">
                <a:avLst/>
              </a:prstGeom>
              <a:solidFill>
                <a:srgbClr val="edf5e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6" name=""/>
              <p:cNvSpPr/>
              <p:nvPr/>
            </p:nvSpPr>
            <p:spPr>
              <a:xfrm>
                <a:off x="1725480" y="2325600"/>
                <a:ext cx="1224000" cy="19080"/>
              </a:xfrm>
              <a:prstGeom prst="rect">
                <a:avLst/>
              </a:prstGeom>
              <a:solidFill>
                <a:srgbClr val="fafcf9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1725480" y="2344680"/>
                <a:ext cx="1224000" cy="19080"/>
              </a:xfrm>
              <a:prstGeom prst="rect">
                <a:avLst/>
              </a:prstGeom>
              <a:solidFill>
                <a:srgbClr val="fefef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98" name=""/>
            <p:cNvGrpSpPr/>
            <p:nvPr/>
          </p:nvGrpSpPr>
          <p:grpSpPr>
            <a:xfrm>
              <a:off x="1725480" y="3743280"/>
              <a:ext cx="1224000" cy="152280"/>
              <a:chOff x="1725480" y="3743280"/>
              <a:chExt cx="1224000" cy="152280"/>
            </a:xfrm>
          </p:grpSpPr>
          <p:sp>
            <p:nvSpPr>
              <p:cNvPr id="99" name=""/>
              <p:cNvSpPr/>
              <p:nvPr/>
            </p:nvSpPr>
            <p:spPr>
              <a:xfrm>
                <a:off x="1725480" y="3743280"/>
                <a:ext cx="1224000" cy="19080"/>
              </a:xfrm>
              <a:prstGeom prst="rect">
                <a:avLst/>
              </a:prstGeom>
              <a:solidFill>
                <a:srgbClr val="fefefe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0" name=""/>
              <p:cNvSpPr/>
              <p:nvPr/>
            </p:nvSpPr>
            <p:spPr>
              <a:xfrm>
                <a:off x="1725480" y="3762360"/>
                <a:ext cx="1224000" cy="38160"/>
              </a:xfrm>
              <a:prstGeom prst="rect">
                <a:avLst/>
              </a:prstGeom>
              <a:solidFill>
                <a:srgbClr val="f8fbf7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1725480" y="3800520"/>
                <a:ext cx="1224000" cy="19080"/>
              </a:xfrm>
              <a:prstGeom prst="rect">
                <a:avLst/>
              </a:prstGeom>
              <a:solidFill>
                <a:srgbClr val="ecf5e8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2" name=""/>
              <p:cNvSpPr/>
              <p:nvPr/>
            </p:nvSpPr>
            <p:spPr>
              <a:xfrm>
                <a:off x="1725480" y="3819600"/>
                <a:ext cx="1224000" cy="19080"/>
              </a:xfrm>
              <a:prstGeom prst="rect">
                <a:avLst/>
              </a:prstGeom>
              <a:solidFill>
                <a:srgbClr val="e2f0d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7720" bIns="-27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1725480" y="3838680"/>
                <a:ext cx="1224000" cy="38160"/>
              </a:xfrm>
              <a:prstGeom prst="rect">
                <a:avLst/>
              </a:prstGeom>
              <a:solidFill>
                <a:srgbClr val="d4e9ca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8640" bIns="-8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4" name=""/>
              <p:cNvSpPr/>
              <p:nvPr/>
            </p:nvSpPr>
            <p:spPr>
              <a:xfrm>
                <a:off x="1725480" y="3876840"/>
                <a:ext cx="1224000" cy="18720"/>
              </a:xfrm>
              <a:prstGeom prst="rect">
                <a:avLst/>
              </a:prstGeom>
              <a:solidFill>
                <a:srgbClr val="cee6c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8080" bIns="-280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105" name=""/>
          <p:cNvSpPr/>
          <p:nvPr/>
        </p:nvSpPr>
        <p:spPr>
          <a:xfrm>
            <a:off x="3200400" y="3276720"/>
            <a:ext cx="0" cy="106668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744560" y="1368360"/>
            <a:ext cx="1282680" cy="76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221560" y="1427040"/>
            <a:ext cx="3434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1915920" y="1598760"/>
            <a:ext cx="9280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ASSESSMENT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933920" y="1771560"/>
            <a:ext cx="8964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&amp; CONTROL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184120" y="1943280"/>
            <a:ext cx="3978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(RAC)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174600" y="1712880"/>
            <a:ext cx="1225440" cy="44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86920" y="1790640"/>
            <a:ext cx="9900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19120" y="1943280"/>
            <a:ext cx="5382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ENTITY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679840" y="5983200"/>
            <a:ext cx="29685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437920" y="5943600"/>
            <a:ext cx="20390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Deal Approval Sheet With All Signatures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791320" y="1600200"/>
            <a:ext cx="1263600" cy="4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053040" y="1668600"/>
            <a:ext cx="74484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SIZE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261480" y="1841400"/>
            <a:ext cx="33552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316640" y="1630440"/>
            <a:ext cx="1148040" cy="43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468560" y="1708200"/>
            <a:ext cx="84960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APPROVING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7718400" y="1860480"/>
            <a:ext cx="35136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12760" y="2422440"/>
            <a:ext cx="112860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45600" y="2479680"/>
            <a:ext cx="855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REQUEST FOR: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18760" y="2690640"/>
            <a:ext cx="5151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80520" y="2819520"/>
            <a:ext cx="8326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EXPENDITURE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56840" y="3124080"/>
            <a:ext cx="5706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(&gt;$500,000)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915920" y="2422440"/>
            <a:ext cx="8452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107800" y="2556000"/>
            <a:ext cx="477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2203200" y="2824200"/>
            <a:ext cx="28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2010960" y="2978280"/>
            <a:ext cx="6739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ANALYTICS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107800" y="3244680"/>
            <a:ext cx="41976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RAROC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2010960" y="3513240"/>
            <a:ext cx="6865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2107800" y="3648240"/>
            <a:ext cx="477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REVIEW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324120" y="4191120"/>
            <a:ext cx="208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 10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248520" y="4275000"/>
            <a:ext cx="360" cy="36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400440" y="4495680"/>
            <a:ext cx="2088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25+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344520" y="6423120"/>
            <a:ext cx="6394320" cy="210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838080" y="6400800"/>
            <a:ext cx="5424480" cy="2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 group determines if transaction is conforming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 Deal Approval Sheets are distributed to the ENE-BOD (Finance Committee) after approval by the ENE-OOC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9" name=""/>
          <p:cNvGrpSpPr/>
          <p:nvPr/>
        </p:nvGrpSpPr>
        <p:grpSpPr>
          <a:xfrm>
            <a:off x="3657600" y="2438280"/>
            <a:ext cx="1980720" cy="458640"/>
            <a:chOff x="3657600" y="2438280"/>
            <a:chExt cx="1980720" cy="458640"/>
          </a:xfrm>
        </p:grpSpPr>
        <p:sp>
          <p:nvSpPr>
            <p:cNvPr id="140" name=""/>
            <p:cNvSpPr/>
            <p:nvPr/>
          </p:nvSpPr>
          <p:spPr>
            <a:xfrm>
              <a:off x="3709080" y="2476440"/>
              <a:ext cx="1929240" cy="420480"/>
            </a:xfrm>
            <a:prstGeom prst="rect">
              <a:avLst/>
            </a:prstGeom>
            <a:solidFill>
              <a:srgbClr val="76ba54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3657600" y="2438280"/>
              <a:ext cx="1902960" cy="40176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76ba54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2" name=""/>
            <p:cNvGrpSpPr/>
            <p:nvPr/>
          </p:nvGrpSpPr>
          <p:grpSpPr>
            <a:xfrm>
              <a:off x="3657600" y="2457360"/>
              <a:ext cx="128880" cy="363600"/>
              <a:chOff x="3657600" y="2457360"/>
              <a:chExt cx="128880" cy="363600"/>
            </a:xfrm>
          </p:grpSpPr>
          <p:sp>
            <p:nvSpPr>
              <p:cNvPr id="143" name=""/>
              <p:cNvSpPr/>
              <p:nvPr/>
            </p:nvSpPr>
            <p:spPr>
              <a:xfrm>
                <a:off x="3657600" y="2457360"/>
                <a:ext cx="25200" cy="363600"/>
              </a:xfrm>
              <a:prstGeom prst="rect">
                <a:avLst/>
              </a:prstGeom>
              <a:solidFill>
                <a:srgbClr val="cee6c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4" name=""/>
              <p:cNvSpPr/>
              <p:nvPr/>
            </p:nvSpPr>
            <p:spPr>
              <a:xfrm>
                <a:off x="3682800" y="2457360"/>
                <a:ext cx="25920" cy="363600"/>
              </a:xfrm>
              <a:prstGeom prst="rect">
                <a:avLst/>
              </a:prstGeom>
              <a:solidFill>
                <a:srgbClr val="d7ebc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5" name=""/>
              <p:cNvSpPr/>
              <p:nvPr/>
            </p:nvSpPr>
            <p:spPr>
              <a:xfrm>
                <a:off x="3708720" y="2457360"/>
                <a:ext cx="51840" cy="363600"/>
              </a:xfrm>
              <a:prstGeom prst="rect">
                <a:avLst/>
              </a:prstGeom>
              <a:solidFill>
                <a:srgbClr val="eff6e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6" name=""/>
              <p:cNvSpPr/>
              <p:nvPr/>
            </p:nvSpPr>
            <p:spPr>
              <a:xfrm>
                <a:off x="3760560" y="2457360"/>
                <a:ext cx="25920" cy="363600"/>
              </a:xfrm>
              <a:prstGeom prst="rect">
                <a:avLst/>
              </a:prstGeom>
              <a:solidFill>
                <a:srgbClr val="fdfef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47" name=""/>
            <p:cNvGrpSpPr/>
            <p:nvPr/>
          </p:nvGrpSpPr>
          <p:grpSpPr>
            <a:xfrm>
              <a:off x="5430960" y="2457360"/>
              <a:ext cx="102960" cy="363600"/>
              <a:chOff x="5430960" y="2457360"/>
              <a:chExt cx="102960" cy="363600"/>
            </a:xfrm>
          </p:grpSpPr>
          <p:sp>
            <p:nvSpPr>
              <p:cNvPr id="148" name=""/>
              <p:cNvSpPr/>
              <p:nvPr/>
            </p:nvSpPr>
            <p:spPr>
              <a:xfrm>
                <a:off x="5430960" y="2457360"/>
                <a:ext cx="25200" cy="363600"/>
              </a:xfrm>
              <a:prstGeom prst="rect">
                <a:avLst/>
              </a:prstGeom>
              <a:solidFill>
                <a:srgbClr val="fcfdf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9" name=""/>
              <p:cNvSpPr/>
              <p:nvPr/>
            </p:nvSpPr>
            <p:spPr>
              <a:xfrm>
                <a:off x="5456160" y="2457360"/>
                <a:ext cx="51840" cy="363600"/>
              </a:xfrm>
              <a:prstGeom prst="rect">
                <a:avLst/>
              </a:prstGeom>
              <a:solidFill>
                <a:srgbClr val="e7f2e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50" name=""/>
              <p:cNvSpPr/>
              <p:nvPr/>
            </p:nvSpPr>
            <p:spPr>
              <a:xfrm>
                <a:off x="5508000" y="2457360"/>
                <a:ext cx="25920" cy="363600"/>
              </a:xfrm>
              <a:prstGeom prst="rect">
                <a:avLst/>
              </a:prstGeom>
              <a:solidFill>
                <a:srgbClr val="cfe7c3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1" name=""/>
            <p:cNvSpPr/>
            <p:nvPr/>
          </p:nvSpPr>
          <p:spPr>
            <a:xfrm>
              <a:off x="3839040" y="2590560"/>
              <a:ext cx="360" cy="122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2" name=""/>
          <p:cNvSpPr/>
          <p:nvPr/>
        </p:nvSpPr>
        <p:spPr>
          <a:xfrm>
            <a:off x="3352680" y="2666880"/>
            <a:ext cx="0" cy="30492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659040" y="1924200"/>
            <a:ext cx="1454400" cy="42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4" name=""/>
          <p:cNvGrpSpPr/>
          <p:nvPr/>
        </p:nvGrpSpPr>
        <p:grpSpPr>
          <a:xfrm>
            <a:off x="7315200" y="4114800"/>
            <a:ext cx="1322280" cy="666720"/>
            <a:chOff x="7315200" y="4114800"/>
            <a:chExt cx="1322280" cy="666720"/>
          </a:xfrm>
        </p:grpSpPr>
        <p:sp>
          <p:nvSpPr>
            <p:cNvPr id="155" name=""/>
            <p:cNvSpPr/>
            <p:nvPr/>
          </p:nvSpPr>
          <p:spPr>
            <a:xfrm>
              <a:off x="7737840" y="4191120"/>
              <a:ext cx="4773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ENE-OOC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56" name=""/>
            <p:cNvGrpSpPr/>
            <p:nvPr/>
          </p:nvGrpSpPr>
          <p:grpSpPr>
            <a:xfrm>
              <a:off x="7335720" y="4114800"/>
              <a:ext cx="1301760" cy="287280"/>
              <a:chOff x="7335720" y="4114800"/>
              <a:chExt cx="1301760" cy="287280"/>
            </a:xfrm>
          </p:grpSpPr>
          <p:grpSp>
            <p:nvGrpSpPr>
              <p:cNvPr id="157" name=""/>
              <p:cNvGrpSpPr/>
              <p:nvPr/>
            </p:nvGrpSpPr>
            <p:grpSpPr>
              <a:xfrm>
                <a:off x="7354800" y="4114800"/>
                <a:ext cx="96840" cy="287280"/>
                <a:chOff x="7354800" y="4114800"/>
                <a:chExt cx="96840" cy="287280"/>
              </a:xfrm>
            </p:grpSpPr>
            <p:sp>
              <p:nvSpPr>
                <p:cNvPr id="158" name=""/>
                <p:cNvSpPr/>
                <p:nvPr/>
              </p:nvSpPr>
              <p:spPr>
                <a:xfrm>
                  <a:off x="7354800" y="4114800"/>
                  <a:ext cx="19080" cy="287280"/>
                </a:xfrm>
                <a:prstGeom prst="rect">
                  <a:avLst/>
                </a:prstGeom>
                <a:solidFill>
                  <a:srgbClr val="ffbd9d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59" name=""/>
                <p:cNvSpPr/>
                <p:nvPr/>
              </p:nvSpPr>
              <p:spPr>
                <a:xfrm>
                  <a:off x="7373880" y="4114800"/>
                  <a:ext cx="20520" cy="287280"/>
                </a:xfrm>
                <a:prstGeom prst="rect">
                  <a:avLst/>
                </a:prstGeom>
                <a:solidFill>
                  <a:srgbClr val="ffcab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0" name=""/>
                <p:cNvSpPr/>
                <p:nvPr/>
              </p:nvSpPr>
              <p:spPr>
                <a:xfrm>
                  <a:off x="7394400" y="4114800"/>
                  <a:ext cx="38160" cy="287280"/>
                </a:xfrm>
                <a:prstGeom prst="rect">
                  <a:avLst/>
                </a:prstGeom>
                <a:solidFill>
                  <a:srgbClr val="ffeae1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1" name=""/>
                <p:cNvSpPr/>
                <p:nvPr/>
              </p:nvSpPr>
              <p:spPr>
                <a:xfrm>
                  <a:off x="7432560" y="4114800"/>
                  <a:ext cx="19080" cy="287280"/>
                </a:xfrm>
                <a:prstGeom prst="rect">
                  <a:avLst/>
                </a:prstGeom>
                <a:solidFill>
                  <a:srgbClr val="fffdfc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62" name=""/>
              <p:cNvGrpSpPr/>
              <p:nvPr/>
            </p:nvGrpSpPr>
            <p:grpSpPr>
              <a:xfrm>
                <a:off x="8542080" y="4114800"/>
                <a:ext cx="76320" cy="287280"/>
                <a:chOff x="8542080" y="4114800"/>
                <a:chExt cx="76320" cy="287280"/>
              </a:xfrm>
            </p:grpSpPr>
            <p:sp>
              <p:nvSpPr>
                <p:cNvPr id="163" name=""/>
                <p:cNvSpPr/>
                <p:nvPr/>
              </p:nvSpPr>
              <p:spPr>
                <a:xfrm>
                  <a:off x="8542080" y="4114800"/>
                  <a:ext cx="19080" cy="287280"/>
                </a:xfrm>
                <a:prstGeom prst="rect">
                  <a:avLst/>
                </a:prstGeom>
                <a:solidFill>
                  <a:srgbClr val="fffcfb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4" name=""/>
                <p:cNvSpPr/>
                <p:nvPr/>
              </p:nvSpPr>
              <p:spPr>
                <a:xfrm>
                  <a:off x="8561160" y="4114800"/>
                  <a:ext cx="38160" cy="287280"/>
                </a:xfrm>
                <a:prstGeom prst="rect">
                  <a:avLst/>
                </a:prstGeom>
                <a:solidFill>
                  <a:srgbClr val="ffdfd2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65" name=""/>
                <p:cNvSpPr/>
                <p:nvPr/>
              </p:nvSpPr>
              <p:spPr>
                <a:xfrm>
                  <a:off x="8599320" y="4114800"/>
                  <a:ext cx="19080" cy="287280"/>
                </a:xfrm>
                <a:prstGeom prst="rect">
                  <a:avLst/>
                </a:prstGeom>
                <a:solidFill>
                  <a:srgbClr val="ffbe9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66" name=""/>
              <p:cNvSpPr/>
              <p:nvPr/>
            </p:nvSpPr>
            <p:spPr>
              <a:xfrm>
                <a:off x="7335720" y="4114800"/>
                <a:ext cx="1301760" cy="287280"/>
              </a:xfrm>
              <a:prstGeom prst="rect">
                <a:avLst/>
              </a:prstGeom>
              <a:noFill/>
              <a:ln w="19080">
                <a:solidFill>
                  <a:srgbClr val="ff9966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67" name=""/>
            <p:cNvGrpSpPr/>
            <p:nvPr/>
          </p:nvGrpSpPr>
          <p:grpSpPr>
            <a:xfrm>
              <a:off x="7315200" y="4494240"/>
              <a:ext cx="1301760" cy="287280"/>
              <a:chOff x="7315200" y="4494240"/>
              <a:chExt cx="1301760" cy="287280"/>
            </a:xfrm>
          </p:grpSpPr>
          <p:grpSp>
            <p:nvGrpSpPr>
              <p:cNvPr id="168" name=""/>
              <p:cNvGrpSpPr/>
              <p:nvPr/>
            </p:nvGrpSpPr>
            <p:grpSpPr>
              <a:xfrm>
                <a:off x="7315200" y="4494240"/>
                <a:ext cx="115920" cy="268200"/>
                <a:chOff x="7315200" y="4494240"/>
                <a:chExt cx="115920" cy="268200"/>
              </a:xfrm>
            </p:grpSpPr>
            <p:sp>
              <p:nvSpPr>
                <p:cNvPr id="169" name=""/>
                <p:cNvSpPr/>
                <p:nvPr/>
              </p:nvSpPr>
              <p:spPr>
                <a:xfrm>
                  <a:off x="7315200" y="4494240"/>
                  <a:ext cx="19080" cy="268200"/>
                </a:xfrm>
                <a:prstGeom prst="rect">
                  <a:avLst/>
                </a:prstGeom>
                <a:solidFill>
                  <a:srgbClr val="ca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0" name=""/>
                <p:cNvSpPr/>
                <p:nvPr/>
              </p:nvSpPr>
              <p:spPr>
                <a:xfrm>
                  <a:off x="7334280" y="4494240"/>
                  <a:ext cx="39600" cy="268200"/>
                </a:xfrm>
                <a:prstGeom prst="rect">
                  <a:avLst/>
                </a:prstGeom>
                <a:solidFill>
                  <a:srgbClr val="d7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1" name=""/>
                <p:cNvSpPr/>
                <p:nvPr/>
              </p:nvSpPr>
              <p:spPr>
                <a:xfrm>
                  <a:off x="7373880" y="4494240"/>
                  <a:ext cx="19080" cy="268200"/>
                </a:xfrm>
                <a:prstGeom prst="rect">
                  <a:avLst/>
                </a:prstGeom>
                <a:solidFill>
                  <a:srgbClr val="ec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2" name=""/>
                <p:cNvSpPr/>
                <p:nvPr/>
              </p:nvSpPr>
              <p:spPr>
                <a:xfrm>
                  <a:off x="7392960" y="4494240"/>
                  <a:ext cx="38160" cy="268200"/>
                </a:xfrm>
                <a:prstGeom prst="rect">
                  <a:avLst/>
                </a:prstGeom>
                <a:solidFill>
                  <a:srgbClr val="fb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grpSp>
            <p:nvGrpSpPr>
              <p:cNvPr id="173" name=""/>
              <p:cNvGrpSpPr/>
              <p:nvPr/>
            </p:nvGrpSpPr>
            <p:grpSpPr>
              <a:xfrm>
                <a:off x="8521560" y="4494240"/>
                <a:ext cx="76320" cy="268200"/>
                <a:chOff x="8521560" y="4494240"/>
                <a:chExt cx="76320" cy="268200"/>
              </a:xfrm>
            </p:grpSpPr>
            <p:sp>
              <p:nvSpPr>
                <p:cNvPr id="174" name=""/>
                <p:cNvSpPr/>
                <p:nvPr/>
              </p:nvSpPr>
              <p:spPr>
                <a:xfrm>
                  <a:off x="8521560" y="4494240"/>
                  <a:ext cx="19080" cy="268200"/>
                </a:xfrm>
                <a:prstGeom prst="rect">
                  <a:avLst/>
                </a:prstGeom>
                <a:solidFill>
                  <a:srgbClr val="fc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5" name=""/>
                <p:cNvSpPr/>
                <p:nvPr/>
              </p:nvSpPr>
              <p:spPr>
                <a:xfrm>
                  <a:off x="8540640" y="4494240"/>
                  <a:ext cx="38160" cy="268200"/>
                </a:xfrm>
                <a:prstGeom prst="rect">
                  <a:avLst/>
                </a:prstGeom>
                <a:solidFill>
                  <a:srgbClr val="e5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76" name=""/>
                <p:cNvSpPr/>
                <p:nvPr/>
              </p:nvSpPr>
              <p:spPr>
                <a:xfrm>
                  <a:off x="8578800" y="4494240"/>
                  <a:ext cx="19080" cy="268200"/>
                </a:xfrm>
                <a:prstGeom prst="rect">
                  <a:avLst/>
                </a:prstGeom>
                <a:solidFill>
                  <a:srgbClr val="cbffff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77" name=""/>
              <p:cNvSpPr/>
              <p:nvPr/>
            </p:nvSpPr>
            <p:spPr>
              <a:xfrm>
                <a:off x="7315200" y="4494240"/>
                <a:ext cx="1301760" cy="287280"/>
              </a:xfrm>
              <a:prstGeom prst="rect">
                <a:avLst/>
              </a:prstGeom>
              <a:noFill/>
              <a:ln w="19080">
                <a:solidFill>
                  <a:srgbClr val="00aca8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78" name=""/>
            <p:cNvSpPr/>
            <p:nvPr/>
          </p:nvSpPr>
          <p:spPr>
            <a:xfrm>
              <a:off x="7409160" y="4572000"/>
              <a:ext cx="11692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BOARD OF DIRECTORS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9" name=""/>
          <p:cNvSpPr/>
          <p:nvPr/>
        </p:nvSpPr>
        <p:spPr>
          <a:xfrm>
            <a:off x="0" y="9360"/>
            <a:ext cx="114948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344520" y="163440"/>
            <a:ext cx="8461440" cy="59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-19080" y="85680"/>
            <a:ext cx="9169560" cy="99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35840" y="380880"/>
            <a:ext cx="76399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ahoma"/>
              </a:rPr>
              <a:t>Enron Global Markets Transaction Approval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447920" y="30481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352680" y="266688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562720" y="26668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105520" y="434340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971800" y="327672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3200400" y="43434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89" name=""/>
          <p:cNvGrpSpPr/>
          <p:nvPr/>
        </p:nvGrpSpPr>
        <p:grpSpPr>
          <a:xfrm>
            <a:off x="3657600" y="4114800"/>
            <a:ext cx="1454040" cy="458280"/>
            <a:chOff x="3657600" y="4114800"/>
            <a:chExt cx="1454040" cy="458280"/>
          </a:xfrm>
        </p:grpSpPr>
        <p:sp>
          <p:nvSpPr>
            <p:cNvPr id="190" name=""/>
            <p:cNvSpPr/>
            <p:nvPr/>
          </p:nvSpPr>
          <p:spPr>
            <a:xfrm>
              <a:off x="3695400" y="4152600"/>
              <a:ext cx="1416240" cy="420480"/>
            </a:xfrm>
            <a:prstGeom prst="rect">
              <a:avLst/>
            </a:prstGeom>
            <a:solidFill>
              <a:srgbClr val="ff99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3657600" y="4114800"/>
              <a:ext cx="1396800" cy="401400"/>
            </a:xfrm>
            <a:prstGeom prst="rect">
              <a:avLst/>
            </a:prstGeom>
            <a:solidFill>
              <a:srgbClr val="ffffff"/>
            </a:solidFill>
            <a:ln w="19080">
              <a:solidFill>
                <a:srgbClr val="ff996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92" name=""/>
            <p:cNvGrpSpPr/>
            <p:nvPr/>
          </p:nvGrpSpPr>
          <p:grpSpPr>
            <a:xfrm>
              <a:off x="3657600" y="4114800"/>
              <a:ext cx="95040" cy="382320"/>
              <a:chOff x="3657600" y="4114800"/>
              <a:chExt cx="95040" cy="382320"/>
            </a:xfrm>
          </p:grpSpPr>
          <p:sp>
            <p:nvSpPr>
              <p:cNvPr id="193" name=""/>
              <p:cNvSpPr/>
              <p:nvPr/>
            </p:nvSpPr>
            <p:spPr>
              <a:xfrm>
                <a:off x="3657600" y="4114800"/>
                <a:ext cx="19080" cy="382320"/>
              </a:xfrm>
              <a:prstGeom prst="rect">
                <a:avLst/>
              </a:prstGeom>
              <a:solidFill>
                <a:srgbClr val="ffbd9d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4" name=""/>
              <p:cNvSpPr/>
              <p:nvPr/>
            </p:nvSpPr>
            <p:spPr>
              <a:xfrm>
                <a:off x="3676680" y="4114800"/>
                <a:ext cx="18720" cy="382320"/>
              </a:xfrm>
              <a:prstGeom prst="rect">
                <a:avLst/>
              </a:prstGeom>
              <a:solidFill>
                <a:srgbClr val="ffcab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5" name=""/>
              <p:cNvSpPr/>
              <p:nvPr/>
            </p:nvSpPr>
            <p:spPr>
              <a:xfrm>
                <a:off x="3695400" y="4114800"/>
                <a:ext cx="38160" cy="382320"/>
              </a:xfrm>
              <a:prstGeom prst="rect">
                <a:avLst/>
              </a:prstGeom>
              <a:solidFill>
                <a:srgbClr val="ffeae1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6" name=""/>
              <p:cNvSpPr/>
              <p:nvPr/>
            </p:nvSpPr>
            <p:spPr>
              <a:xfrm>
                <a:off x="3733560" y="4114800"/>
                <a:ext cx="19080" cy="382320"/>
              </a:xfrm>
              <a:prstGeom prst="rect">
                <a:avLst/>
              </a:prstGeom>
              <a:solidFill>
                <a:srgbClr val="fffdf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97" name=""/>
            <p:cNvGrpSpPr/>
            <p:nvPr/>
          </p:nvGrpSpPr>
          <p:grpSpPr>
            <a:xfrm>
              <a:off x="4959360" y="4114800"/>
              <a:ext cx="75960" cy="382320"/>
              <a:chOff x="4959360" y="4114800"/>
              <a:chExt cx="75960" cy="382320"/>
            </a:xfrm>
          </p:grpSpPr>
          <p:sp>
            <p:nvSpPr>
              <p:cNvPr id="198" name=""/>
              <p:cNvSpPr/>
              <p:nvPr/>
            </p:nvSpPr>
            <p:spPr>
              <a:xfrm>
                <a:off x="4959360" y="4114800"/>
                <a:ext cx="19080" cy="382320"/>
              </a:xfrm>
              <a:prstGeom prst="rect">
                <a:avLst/>
              </a:prstGeom>
              <a:solidFill>
                <a:srgbClr val="fffcf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99" name=""/>
              <p:cNvSpPr/>
              <p:nvPr/>
            </p:nvSpPr>
            <p:spPr>
              <a:xfrm>
                <a:off x="4978440" y="4114800"/>
                <a:ext cx="37800" cy="382320"/>
              </a:xfrm>
              <a:prstGeom prst="rect">
                <a:avLst/>
              </a:prstGeom>
              <a:solidFill>
                <a:srgbClr val="ffdfd2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00" name=""/>
              <p:cNvSpPr/>
              <p:nvPr/>
            </p:nvSpPr>
            <p:spPr>
              <a:xfrm>
                <a:off x="5016240" y="4114800"/>
                <a:ext cx="19080" cy="382320"/>
              </a:xfrm>
              <a:prstGeom prst="rect">
                <a:avLst/>
              </a:prstGeom>
              <a:solidFill>
                <a:srgbClr val="ffbe9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01" name=""/>
            <p:cNvSpPr/>
            <p:nvPr/>
          </p:nvSpPr>
          <p:spPr>
            <a:xfrm>
              <a:off x="3790800" y="4190760"/>
              <a:ext cx="111168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NON-CONFORMING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" name=""/>
            <p:cNvSpPr/>
            <p:nvPr/>
          </p:nvSpPr>
          <p:spPr>
            <a:xfrm>
              <a:off x="3904920" y="4325760"/>
              <a:ext cx="909000" cy="137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9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TRANSACTIONS</a:t>
              </a:r>
              <a:endPara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03" name=""/>
          <p:cNvSpPr/>
          <p:nvPr/>
        </p:nvSpPr>
        <p:spPr>
          <a:xfrm>
            <a:off x="7010280" y="4267080"/>
            <a:ext cx="304920" cy="1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010280" y="4572000"/>
            <a:ext cx="3049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2362320" y="3962520"/>
            <a:ext cx="0" cy="2133360"/>
          </a:xfrm>
          <a:prstGeom prst="line">
            <a:avLst/>
          </a:prstGeom>
          <a:ln w="1908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2362320" y="6095880"/>
            <a:ext cx="655308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8899560" y="2241720"/>
            <a:ext cx="15840" cy="385416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8610480" y="457200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8534520" y="320040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534520" y="259092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534520" y="2209680"/>
            <a:ext cx="304560" cy="0"/>
          </a:xfrm>
          <a:prstGeom prst="line">
            <a:avLst/>
          </a:prstGeom>
          <a:ln w="9360">
            <a:solidFill>
              <a:srgbClr val="000000"/>
            </a:solidFill>
            <a:prstDash val="dash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3733920" y="2514600"/>
            <a:ext cx="16761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CONFORMING TRANSACTIONS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657600" y="2895480"/>
            <a:ext cx="20574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Routine non-budgeted capital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expenditure within general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business lines of Enron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expenditure in an industry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or country where Enron has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established expertise or presence.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3581280" y="4648320"/>
            <a:ext cx="21337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Transactions not meeting the above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criteria for conforming  transactions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 expenditure that would create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excessive exposure to a counterparty,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industry or country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commodities or products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being offered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989760" y="3181320"/>
            <a:ext cx="22860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7010280" y="2743200"/>
            <a:ext cx="22860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010280" y="2286000"/>
            <a:ext cx="228600" cy="14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2000-11-03T17:39:05Z</dcterms:created>
  <dc:creator>cvillar</dc:creator>
  <dc:description/>
  <dc:language>en-US</dc:language>
  <cp:lastModifiedBy>cvillar</cp:lastModifiedBy>
  <cp:lastPrinted>2000-11-13T18:30:44Z</cp:lastPrinted>
  <dcterms:modified xsi:type="dcterms:W3CDTF">2000-11-13T19:34:24Z</dcterms:modified>
  <cp:revision>14</cp:revision>
  <dc:subject/>
  <dc:title>No Slide Title</dc:title>
</cp:coreProperties>
</file>