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D87A998-33D6-4824-B42B-43BC5EBC9DF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B3DD4CA-6E1F-459D-BBDF-613010C0AD0A}"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s-MX"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s-MX"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s-MX"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23A6F7F-FCCA-447F-AA8B-B01A3F260509}" type="slidenum">
              <a:rPr b="0" lang="es-MX"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923760" y="4340160"/>
            <a:ext cx="7696440" cy="1219320"/>
          </a:xfrm>
          <a:prstGeom prst="rect">
            <a:avLst/>
          </a:prstGeom>
          <a:gradFill rotWithShape="0">
            <a:gsLst>
              <a:gs pos="0">
                <a:srgbClr val="00005e"/>
              </a:gs>
              <a:gs pos="50000">
                <a:srgbClr val="0000cc"/>
              </a:gs>
              <a:gs pos="100000">
                <a:srgbClr val="00005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527040" y="1376280"/>
            <a:ext cx="8093160" cy="4117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 the last months, the price of Enron’s stock has been decreasing.</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Part of the decrease in value has to do with the situation of </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the market itself (market risk)</a:t>
            </a:r>
            <a:endParaRPr b="0" lang="en-US" sz="2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Part of the volatility has been due to the situation of the </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energy industry.  For good and /or for bad, depending on </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the moment, Enron is still considered an energy company   </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(industry risk)</a:t>
            </a:r>
            <a:endParaRPr b="0" lang="en-US" sz="2400" strike="noStrike" u="none">
              <a:solidFill>
                <a:srgbClr val="000000"/>
              </a:solidFill>
              <a:effectLst/>
              <a:uFillTx/>
              <a:latin typeface="Times New Roman"/>
            </a:endParaRPr>
          </a:p>
          <a:p>
            <a:pPr lvl="1" marL="457200">
              <a:lnSpc>
                <a:spcPct val="100000"/>
              </a:lnSpc>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ffff00"/>
                </a:solidFill>
                <a:effectLst/>
                <a:uFillTx/>
                <a:latin typeface="Times New Roman"/>
              </a:rPr>
              <a:t>In the past years Enron’s stock has taken constant hits due </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  to businesses and projects performing below expectations.</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  (business risk)</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303120" y="304920"/>
            <a:ext cx="7300080" cy="459720"/>
          </a:xfrm>
          <a:prstGeom prst="rect">
            <a:avLst/>
          </a:prstGeom>
          <a:gradFill rotWithShape="0">
            <a:gsLst>
              <a:gs pos="0">
                <a:srgbClr val="00005e"/>
              </a:gs>
              <a:gs pos="50000">
                <a:srgbClr val="0000cc"/>
              </a:gs>
              <a:gs pos="100000">
                <a:srgbClr val="00005e"/>
              </a:gs>
            </a:gsLst>
            <a:lin ang="5400000"/>
          </a:gra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Incentives: Cash, stock options and management positions</a:t>
            </a:r>
            <a:endParaRPr b="0" lang="en-US" sz="2400" strike="noStrike" u="none">
              <a:solidFill>
                <a:srgbClr val="000000"/>
              </a:solidFill>
              <a:effectLst/>
              <a:uFillTx/>
              <a:latin typeface="Times New Roman"/>
            </a:endParaRPr>
          </a:p>
        </p:txBody>
      </p:sp>
      <p:sp>
        <p:nvSpPr>
          <p:cNvPr id="33" name=""/>
          <p:cNvSpPr/>
          <p:nvPr/>
        </p:nvSpPr>
        <p:spPr>
          <a:xfrm>
            <a:off x="336600" y="755640"/>
            <a:ext cx="8093160" cy="59461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Cash and stock options are very attractive incentives.  Stock options have the disadvantage that when the market is low, the perception of opportunity cost diminishes and people look for other jobs.  At the present time there are not many opportunities out there and that is to Enron’s advantage.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Management positions should be offered only to individuals who are well rounded.  Being a good trader, an excellent “rainmaker” or a great communicator is not enough.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Idea</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manager has to have commercial skills, leadership qualities, short, medium and long term strategic vision.  A record of knowledge creation and distribution, excellent teamwork and participation in organizational development initiatives should be required in order to advance in title and responsibility.  This would promote a more objective meritocracy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746280" y="72720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35" name=""/>
          <p:cNvSpPr/>
          <p:nvPr/>
        </p:nvSpPr>
        <p:spPr>
          <a:xfrm>
            <a:off x="372960" y="380880"/>
            <a:ext cx="8398080" cy="59461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Comments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As companies and the business environment evolve, the culture and work processes have to evolve.  As we become non-asset based we have to strengthen and really capitalize proprietary intangibles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 have grown too fast. We need to develop internally to be strong and sustainable. Strategy, knowledge, teamwork and real and effective communication are key to this development.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Our current culture has caused our stock to be volatile (at least partially). If we want to increase the loyalty of our investors our businesses have to have a longer life span.  Our company has to have long-term behavior.</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228600" y="1523880"/>
            <a:ext cx="8686800" cy="376668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Recommendation</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special committee should oversee a team of Enron people that should be dedicated to design an organizational development strategy that will add value to Enron by ensuring that intellectual capabilities are capitalized.</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same team should perform what is known as a core process redesign.  This project would be aimed at realigning incentives and objectives in order to avoid big scale mistakes and to further strengthen the capabilities of Enron’s management and personnel.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487440" y="2835360"/>
            <a:ext cx="81691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Since we cannot modify the market or have control over factors that increase the impact of industry risk on Enron in the short term, maybe this is a good time to think about our business system and areas of opportunity for improvement.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990720" y="1600200"/>
            <a:ext cx="7772400" cy="4181400"/>
          </a:xfrm>
          <a:prstGeom prst="rect">
            <a:avLst/>
          </a:prstGeom>
          <a:gradFill rotWithShape="0">
            <a:gsLst>
              <a:gs pos="0">
                <a:srgbClr val="00005e"/>
              </a:gs>
              <a:gs pos="50000">
                <a:srgbClr val="0000cc"/>
              </a:gs>
              <a:gs pos="100000">
                <a:srgbClr val="00005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1371240" y="914400"/>
            <a:ext cx="4115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Objective: Increase Share Value</a:t>
            </a:r>
            <a:endParaRPr b="0" lang="en-US" sz="2400" strike="noStrike" u="none">
              <a:solidFill>
                <a:srgbClr val="000000"/>
              </a:solidFill>
              <a:effectLst/>
              <a:uFillTx/>
              <a:latin typeface="Times New Roman"/>
            </a:endParaRPr>
          </a:p>
        </p:txBody>
      </p:sp>
      <p:sp>
        <p:nvSpPr>
          <p:cNvPr id="12" name=""/>
          <p:cNvSpPr/>
          <p:nvPr/>
        </p:nvSpPr>
        <p:spPr>
          <a:xfrm>
            <a:off x="1372320" y="1625760"/>
            <a:ext cx="3456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How: Increase Net Income</a:t>
            </a:r>
            <a:endParaRPr b="0" lang="en-US" sz="2400" strike="noStrike" u="none">
              <a:solidFill>
                <a:srgbClr val="000000"/>
              </a:solidFill>
              <a:effectLst/>
              <a:uFillTx/>
              <a:latin typeface="Times New Roman"/>
            </a:endParaRPr>
          </a:p>
        </p:txBody>
      </p:sp>
      <p:sp>
        <p:nvSpPr>
          <p:cNvPr id="13" name=""/>
          <p:cNvSpPr/>
          <p:nvPr/>
        </p:nvSpPr>
        <p:spPr>
          <a:xfrm>
            <a:off x="1372680" y="2336760"/>
            <a:ext cx="3710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Mode: Fast Revenue Growth</a:t>
            </a:r>
            <a:endParaRPr b="0" lang="en-US" sz="2400" strike="noStrike" u="none">
              <a:solidFill>
                <a:srgbClr val="000000"/>
              </a:solidFill>
              <a:effectLst/>
              <a:uFillTx/>
              <a:latin typeface="Times New Roman"/>
            </a:endParaRPr>
          </a:p>
        </p:txBody>
      </p:sp>
      <p:sp>
        <p:nvSpPr>
          <p:cNvPr id="14" name=""/>
          <p:cNvSpPr/>
          <p:nvPr/>
        </p:nvSpPr>
        <p:spPr>
          <a:xfrm>
            <a:off x="1371960" y="3759120"/>
            <a:ext cx="42015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Method: Aggressive deal closing</a:t>
            </a:r>
            <a:endParaRPr b="0" lang="en-US" sz="2400" strike="noStrike" u="none">
              <a:solidFill>
                <a:srgbClr val="000000"/>
              </a:solidFill>
              <a:effectLst/>
              <a:uFillTx/>
              <a:latin typeface="Times New Roman"/>
            </a:endParaRPr>
          </a:p>
        </p:txBody>
      </p:sp>
      <p:sp>
        <p:nvSpPr>
          <p:cNvPr id="15" name=""/>
          <p:cNvSpPr/>
          <p:nvPr/>
        </p:nvSpPr>
        <p:spPr>
          <a:xfrm>
            <a:off x="1370160" y="3048120"/>
            <a:ext cx="4971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Instrument: Mark to market accounting</a:t>
            </a:r>
            <a:endParaRPr b="0" lang="en-US" sz="2400" strike="noStrike" u="none">
              <a:solidFill>
                <a:srgbClr val="000000"/>
              </a:solidFill>
              <a:effectLst/>
              <a:uFillTx/>
              <a:latin typeface="Times New Roman"/>
            </a:endParaRPr>
          </a:p>
        </p:txBody>
      </p:sp>
      <p:sp>
        <p:nvSpPr>
          <p:cNvPr id="16" name=""/>
          <p:cNvSpPr/>
          <p:nvPr/>
        </p:nvSpPr>
        <p:spPr>
          <a:xfrm>
            <a:off x="1370160" y="4470480"/>
            <a:ext cx="38714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Who: Commercial individuals</a:t>
            </a:r>
            <a:endParaRPr b="0" lang="en-US" sz="2400" strike="noStrike" u="none">
              <a:solidFill>
                <a:srgbClr val="000000"/>
              </a:solidFill>
              <a:effectLst/>
              <a:uFillTx/>
              <a:latin typeface="Times New Roman"/>
            </a:endParaRPr>
          </a:p>
        </p:txBody>
      </p:sp>
      <p:sp>
        <p:nvSpPr>
          <p:cNvPr id="17" name=""/>
          <p:cNvSpPr/>
          <p:nvPr/>
        </p:nvSpPr>
        <p:spPr>
          <a:xfrm>
            <a:off x="1369800" y="5181480"/>
            <a:ext cx="73000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Incentives: Cash, stock options and management positions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534240" y="609480"/>
            <a:ext cx="3456000" cy="459720"/>
          </a:xfrm>
          <a:prstGeom prst="rect">
            <a:avLst/>
          </a:prstGeom>
          <a:gradFill rotWithShape="0">
            <a:gsLst>
              <a:gs pos="0">
                <a:srgbClr val="00005e"/>
              </a:gs>
              <a:gs pos="50000">
                <a:srgbClr val="0000cc"/>
              </a:gs>
              <a:gs pos="100000">
                <a:srgbClr val="00005e"/>
              </a:gs>
            </a:gsLst>
            <a:lin ang="5400000"/>
          </a:gra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How: Increase Net Income</a:t>
            </a:r>
            <a:endParaRPr b="0" lang="en-US" sz="2400" strike="noStrike" u="none">
              <a:solidFill>
                <a:srgbClr val="000000"/>
              </a:solidFill>
              <a:effectLst/>
              <a:uFillTx/>
              <a:latin typeface="Times New Roman"/>
            </a:endParaRPr>
          </a:p>
        </p:txBody>
      </p:sp>
      <p:sp>
        <p:nvSpPr>
          <p:cNvPr id="19" name=""/>
          <p:cNvSpPr/>
          <p:nvPr/>
        </p:nvSpPr>
        <p:spPr>
          <a:xfrm>
            <a:off x="517680" y="1284120"/>
            <a:ext cx="8169120" cy="5214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Increasing net income is not the only way to increase shareholder value.  It is the most clear and efficient way but in a company like ours elements that add sustainability to the good things that we do will be appreciated by the market.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Idea</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One element that adds sustainability is creating a true intellectual capital and knowledge that is proprietary to Enron.  Today there is no intellectual capital.  We have intellectual capacity and power but we do not have a way by which this capacity is translated into capital.  Establishment of a knowledge development/management process and culture is needed at Enron. This will enhance our meritocracy and further our non income based value.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458280" y="228600"/>
            <a:ext cx="3710880" cy="459720"/>
          </a:xfrm>
          <a:prstGeom prst="rect">
            <a:avLst/>
          </a:prstGeom>
          <a:gradFill rotWithShape="0">
            <a:gsLst>
              <a:gs pos="0">
                <a:srgbClr val="00005e"/>
              </a:gs>
              <a:gs pos="50000">
                <a:srgbClr val="0000cc"/>
              </a:gs>
              <a:gs pos="100000">
                <a:srgbClr val="00005e"/>
              </a:gs>
            </a:gsLst>
            <a:lin ang="5400000"/>
          </a:gra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Mode: Fast Revenue Growth</a:t>
            </a:r>
            <a:endParaRPr b="0" lang="en-US" sz="2400" strike="noStrike" u="none">
              <a:solidFill>
                <a:srgbClr val="000000"/>
              </a:solidFill>
              <a:effectLst/>
              <a:uFillTx/>
              <a:latin typeface="Times New Roman"/>
            </a:endParaRPr>
          </a:p>
        </p:txBody>
      </p:sp>
      <p:sp>
        <p:nvSpPr>
          <p:cNvPr id="21" name=""/>
          <p:cNvSpPr/>
          <p:nvPr/>
        </p:nvSpPr>
        <p:spPr>
          <a:xfrm>
            <a:off x="517680" y="1055520"/>
            <a:ext cx="8169120" cy="5214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After the dot coms and a bull market many investors got burned.  It is possible that for a time they are skeptic about business models that offer huge revenue growth as opposed to sustainable revenue growth.  Despite the fact that Enron has proven that its business system has been effective and growing year after year, our “</a:t>
            </a:r>
            <a:r>
              <a:rPr b="0" i="1" lang="en-US" sz="2400" strike="noStrike" u="none">
                <a:solidFill>
                  <a:srgbClr val="000000"/>
                </a:solidFill>
                <a:effectLst/>
                <a:uFillTx/>
                <a:latin typeface="Times New Roman"/>
              </a:rPr>
              <a:t>mistakes” </a:t>
            </a:r>
            <a:r>
              <a:rPr b="0" lang="en-US" sz="2400" strike="noStrike" u="none">
                <a:solidFill>
                  <a:srgbClr val="000000"/>
                </a:solidFill>
                <a:effectLst/>
                <a:uFillTx/>
                <a:latin typeface="Times New Roman"/>
              </a:rPr>
              <a:t>(Azurix, EBS, EES, Dabhol, Calme) have had more than proportional impacts on our stock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Idea</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 should be more conservative about communicating our “next success story” until it has become a tangible success.  The downside is that the stock price might take longer to go up.  Nevertheless, once its up it will stay there.  This measure will diminish the perception of business related risk.</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303480" y="533520"/>
            <a:ext cx="4971600" cy="459720"/>
          </a:xfrm>
          <a:prstGeom prst="rect">
            <a:avLst/>
          </a:prstGeom>
          <a:gradFill rotWithShape="0">
            <a:gsLst>
              <a:gs pos="0">
                <a:srgbClr val="00005e"/>
              </a:gs>
              <a:gs pos="50000">
                <a:srgbClr val="0000cc"/>
              </a:gs>
              <a:gs pos="100000">
                <a:srgbClr val="00005e"/>
              </a:gs>
            </a:gsLst>
            <a:lin ang="5400000"/>
          </a:gra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Instrument: Mark to market accounting</a:t>
            </a:r>
            <a:endParaRPr b="0" lang="en-US" sz="2400" strike="noStrike" u="none">
              <a:solidFill>
                <a:srgbClr val="000000"/>
              </a:solidFill>
              <a:effectLst/>
              <a:uFillTx/>
              <a:latin typeface="Times New Roman"/>
            </a:endParaRPr>
          </a:p>
        </p:txBody>
      </p:sp>
      <p:sp>
        <p:nvSpPr>
          <p:cNvPr id="23" name=""/>
          <p:cNvSpPr/>
          <p:nvPr/>
        </p:nvSpPr>
        <p:spPr>
          <a:xfrm>
            <a:off x="517680" y="1055520"/>
            <a:ext cx="8169120" cy="5214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perception of an excessive use of this tool or the non full understanding on how it works and why it is perfectly valid has people thinking and saying that Enron is a house of cards.  Mark to market accounting has created all sorts of perverse incentives within the company because of how this method translates into performance reviews, bonuses and promotions.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Idea</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Originators and developers should be accountable for the performance of their deals.  Normally they close and walk away.  By the time the project goes wrong they are already working in Enron’s next big thing and in many cases repeat the pattern. Time after time they are rewarded for closing deals, even if those deals are losing money.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370080" y="457200"/>
            <a:ext cx="4201560" cy="459720"/>
          </a:xfrm>
          <a:prstGeom prst="rect">
            <a:avLst/>
          </a:prstGeom>
          <a:gradFill rotWithShape="0">
            <a:gsLst>
              <a:gs pos="0">
                <a:srgbClr val="00005e"/>
              </a:gs>
              <a:gs pos="50000">
                <a:srgbClr val="0000cc"/>
              </a:gs>
              <a:gs pos="100000">
                <a:srgbClr val="00005e"/>
              </a:gs>
            </a:gsLst>
            <a:lin ang="5400000"/>
          </a:gra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Method: Aggressive deal closing</a:t>
            </a:r>
            <a:endParaRPr b="0" lang="en-US" sz="2400" strike="noStrike" u="none">
              <a:solidFill>
                <a:srgbClr val="000000"/>
              </a:solidFill>
              <a:effectLst/>
              <a:uFillTx/>
              <a:latin typeface="Times New Roman"/>
            </a:endParaRPr>
          </a:p>
        </p:txBody>
      </p:sp>
      <p:sp>
        <p:nvSpPr>
          <p:cNvPr id="25" name=""/>
          <p:cNvSpPr/>
          <p:nvPr/>
        </p:nvSpPr>
        <p:spPr>
          <a:xfrm>
            <a:off x="517680" y="1055520"/>
            <a:ext cx="8169120" cy="55803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Aggressive deal closing has given Enron deal volume and overall we are doing great.  Unfortunately there are two important consequences among others that could be an obstacle to further sustainability: a) deal quality control is not always optimal, and  b)we tend to have a very short-term vision .  We do not care what will happen next quarter, we do not remember what happened last quarter. There is the feeling that you have to run; where? It doesn’t matter, just run.</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Idea</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It is important to communicate a long term company goal and a strategy to get there.  In every group, everyone must have a clear understanding of where the group is going. Communication and leadership will help people close better deals.  Team structures and accountability will help ensure the deals stay in good shape.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227160" y="457200"/>
            <a:ext cx="3871440" cy="459720"/>
          </a:xfrm>
          <a:prstGeom prst="rect">
            <a:avLst/>
          </a:prstGeom>
          <a:gradFill rotWithShape="0">
            <a:gsLst>
              <a:gs pos="0">
                <a:srgbClr val="00005e"/>
              </a:gs>
              <a:gs pos="50000">
                <a:srgbClr val="0000cc"/>
              </a:gs>
              <a:gs pos="100000">
                <a:srgbClr val="00005e"/>
              </a:gs>
            </a:gsLst>
            <a:lin ang="5400000"/>
          </a:gra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Who: Commercial individuals</a:t>
            </a:r>
            <a:endParaRPr b="0" lang="en-US" sz="2400" strike="noStrike" u="none">
              <a:solidFill>
                <a:srgbClr val="000000"/>
              </a:solidFill>
              <a:effectLst/>
              <a:uFillTx/>
              <a:latin typeface="Times New Roman"/>
            </a:endParaRPr>
          </a:p>
        </p:txBody>
      </p:sp>
      <p:sp>
        <p:nvSpPr>
          <p:cNvPr id="27" name=""/>
          <p:cNvSpPr/>
          <p:nvPr/>
        </p:nvSpPr>
        <p:spPr>
          <a:xfrm>
            <a:off x="457200" y="1108080"/>
            <a:ext cx="8001000" cy="55803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commercial individuals are smart, focused and very effective at closing deals.  They have all the incentives to close as many deals as they can deals as fast as possible.  Many of them have developed a dominating “instinct” rather than negotiation skills.  This results in deals that have to be fixed or renegotiated.  Generally they do not have time to think about structured strategies for the group.  Within each group it is frequent to notice that nobody knows what anybody else is doing. There are incentives to compete rather than collaborate. This combined with a disbelief in communication, teamwork and leadership results in poor management.  If you combine poor management with stress and a high degree of subjectivity in the PRC you get a workforce with a very low motivation to say the least.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1" i="1" lang="en-US" sz="2400" strike="noStrike" u="none">
                <a:solidFill>
                  <a:srgbClr val="000000"/>
                </a:solidFill>
                <a:effectLst/>
                <a:uFillTx/>
                <a:latin typeface="Times New Roman"/>
              </a:rPr>
              <a:t>Idea…</a:t>
            </a:r>
            <a:r>
              <a:rPr b="0" i="1" lang="en-US" sz="2400" strike="noStrike" u="none">
                <a:solidFill>
                  <a:srgbClr val="000000"/>
                </a:solidFill>
                <a:effectLst/>
                <a:uFillTx/>
                <a:latin typeface="Times New Roman"/>
              </a:rPr>
              <a:t> next page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227160" y="457200"/>
            <a:ext cx="3871440" cy="459720"/>
          </a:xfrm>
          <a:prstGeom prst="rect">
            <a:avLst/>
          </a:prstGeom>
          <a:gradFill rotWithShape="0">
            <a:gsLst>
              <a:gs pos="0">
                <a:srgbClr val="00005e"/>
              </a:gs>
              <a:gs pos="50000">
                <a:srgbClr val="0000cc"/>
              </a:gs>
              <a:gs pos="100000">
                <a:srgbClr val="00005e"/>
              </a:gs>
            </a:gsLst>
            <a:lin ang="5400000"/>
          </a:gra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Who: Commercial individuals</a:t>
            </a:r>
            <a:endParaRPr b="0" lang="en-US" sz="2400" strike="noStrike" u="none">
              <a:solidFill>
                <a:srgbClr val="000000"/>
              </a:solidFill>
              <a:effectLst/>
              <a:uFillTx/>
              <a:latin typeface="Times New Roman"/>
            </a:endParaRPr>
          </a:p>
        </p:txBody>
      </p:sp>
      <p:sp>
        <p:nvSpPr>
          <p:cNvPr id="29" name=""/>
          <p:cNvSpPr/>
          <p:nvPr/>
        </p:nvSpPr>
        <p:spPr>
          <a:xfrm>
            <a:off x="457200" y="1108080"/>
            <a:ext cx="8001000" cy="4117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Idea</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stronger value should be given to strategy development and implementation. Deep thought should be given to a work process involving teams.  The teams successes and failures as well as the individual performance within the team should follow the employee throughout her or his career.</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Knowledge creation and distribution should be valued. Leadership and mentoring should be rewarded.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Aside from doing teamwork within a project, individuals should do work for projects that help Enron develop as an organization.  </a:t>
            </a:r>
            <a:endParaRPr b="0" lang="en-US" sz="2400" strike="noStrike" u="none">
              <a:solidFill>
                <a:srgbClr val="000000"/>
              </a:solidFill>
              <a:effectLst/>
              <a:uFillTx/>
              <a:latin typeface="Times New Roman"/>
            </a:endParaRPr>
          </a:p>
        </p:txBody>
      </p:sp>
      <p:sp>
        <p:nvSpPr>
          <p:cNvPr id="30" name=""/>
          <p:cNvSpPr/>
          <p:nvPr/>
        </p:nvSpPr>
        <p:spPr>
          <a:xfrm>
            <a:off x="4049640" y="561960"/>
            <a:ext cx="12394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…continued</a:t>
            </a:r>
            <a:endParaRPr b="0" lang="en-US" sz="1600" strike="noStrike" u="none">
              <a:solidFill>
                <a:srgbClr val="000000"/>
              </a:solidFill>
              <a:effectLst/>
              <a:uFillTx/>
              <a:latin typeface="Times New Roman"/>
            </a:endParaRPr>
          </a:p>
        </p:txBody>
      </p:sp>
      <p:sp>
        <p:nvSpPr>
          <p:cNvPr id="31" name=""/>
          <p:cNvSpPr/>
          <p:nvPr/>
        </p:nvSpPr>
        <p:spPr>
          <a:xfrm>
            <a:off x="1204920" y="1108080"/>
            <a:ext cx="180720" cy="1191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2001-09-04T12:19:37Z</dcterms:created>
  <dc:creator>Ricardo Charvel</dc:creator>
  <dc:description/>
  <dc:language>en-US</dc:language>
  <cp:lastModifiedBy>Ricardo Charvel</cp:lastModifiedBy>
  <dcterms:modified xsi:type="dcterms:W3CDTF">2001-09-05T20:19:04Z</dcterms:modified>
  <cp:revision>12</cp:revision>
  <dc:subject/>
  <dc:title>PowerPoint Presentation</dc:title>
</cp:coreProperties>
</file>