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wmf" ContentType="image/x-wmf"/>
  <Override PartName="/ppt/media/image10.wmf" ContentType="image/x-wmf"/>
  <Override PartName="/ppt/media/image7.wmf" ContentType="image/x-wmf"/>
  <Override PartName="/ppt/media/image8.wmf" ContentType="image/x-wmf"/>
  <Override PartName="/ppt/media/image9.png" ContentType="image/png"/>
  <Override PartName="/ppt/embeddings/oleObject1.xlsx" ContentType="application/vnd.openxmlformats-officedocument.spreadsheetml.sheet"/>
  <Override PartName="/ppt/embeddings/oleObject1.pptx" ContentType="application/vnd.openxmlformats-officedocument.presentationml.presentation"/>
  <Override PartName="/ppt/embeddings/oleObject2.bin" ContentType="application/vnd.openxmlformats-officedocument.oleObject"/>
  <Override PartName="/ppt/embeddings/oleObject1.bin" ContentType="application/vnd.openxmlformats-officedocument.oleObject"/>
  <Override PartName="/ppt/slides/slide1.xml" ContentType="application/vnd.openxmlformats-officedocument.presentationml.slide+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AndTx" preserve="1">
  <p:cSld name="Default">
    <p:bg>
      <p:bgPr>
        <a:solidFill>
          <a:srgbClr val="ffffff"/>
        </a:solidFill>
      </p:bgPr>
    </p:bg>
    <p:spTree>
      <p:nvGrpSpPr>
        <p:cNvPr id="1" name=""/>
        <p:cNvGrpSpPr/>
        <p:nvPr/>
      </p:nvGrpSpPr>
      <p:grpSpPr>
        <a:xfrm>
          <a:off x="0" y="0"/>
          <a:ext cx="0" cy="0"/>
          <a:chOff x="0" y="0"/>
          <a:chExt cx="0" cy="0"/>
        </a:xfrm>
      </p:grpSpPr>
      <p:pic>
        <p:nvPicPr>
          <p:cNvPr id="0" name="NoBar_crop" descr=""/>
          <p:cNvPicPr/>
          <p:nvPr/>
        </p:nvPicPr>
        <p:blipFill>
          <a:blip r:embed="rId2"/>
          <a:stretch/>
        </p:blipFill>
        <p:spPr>
          <a:xfrm>
            <a:off x="0" y="0"/>
            <a:ext cx="1646280" cy="6858000"/>
          </a:xfrm>
          <a:prstGeom prst="rect">
            <a:avLst/>
          </a:prstGeom>
          <a:noFill/>
          <a:ln w="0">
            <a:noFill/>
          </a:ln>
        </p:spPr>
      </p:pic>
      <p:sp>
        <p:nvSpPr>
          <p:cNvPr id="1" name="PlaceHolder 1"/>
          <p:cNvSpPr>
            <a:spLocks noGrp="1"/>
          </p:cNvSpPr>
          <p:nvPr>
            <p:ph type="title"/>
          </p:nvPr>
        </p:nvSpPr>
        <p:spPr>
          <a:xfrm>
            <a:off x="1294920" y="304560"/>
            <a:ext cx="8077320" cy="114300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Click to edit the title text format</a:t>
            </a:r>
            <a:endParaRPr b="1" i="1" lang="en-US" sz="3200" strike="noStrike" u="none">
              <a:solidFill>
                <a:srgbClr val="000000"/>
              </a:solidFill>
              <a:effectLst/>
              <a:uFillTx/>
              <a:latin typeface="Frutiger 55 Roman"/>
            </a:endParaRPr>
          </a:p>
        </p:txBody>
      </p:sp>
      <p:sp>
        <p:nvSpPr>
          <p:cNvPr id="2" name="PlaceHolder 2"/>
          <p:cNvSpPr>
            <a:spLocks noGrp="1"/>
          </p:cNvSpPr>
          <p:nvPr>
            <p:ph type="body"/>
          </p:nvPr>
        </p:nvSpPr>
        <p:spPr>
          <a:xfrm>
            <a:off x="1295280" y="1600200"/>
            <a:ext cx="7772400" cy="4114800"/>
          </a:xfrm>
          <a:prstGeom prst="rect">
            <a:avLst/>
          </a:prstGeom>
          <a:noFill/>
          <a:ln w="0">
            <a:noFill/>
          </a:ln>
        </p:spPr>
        <p:txBody>
          <a:bodyPr lIns="90000" rIns="90000" tIns="46800" bIns="46800" anchor="t">
            <a:normAutofit lnSpcReduction="9999"/>
          </a:bodyPr>
          <a:p>
            <a:pPr indent="0">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Click to edit the outline text format</a:t>
            </a:r>
            <a:endParaRPr b="1" lang="en-US" sz="2400" strike="noStrike" u="none">
              <a:solidFill>
                <a:srgbClr val="000000"/>
              </a:solidFill>
              <a:effectLst/>
              <a:uFillTx/>
              <a:latin typeface="Frutiger 55 Roman"/>
            </a:endParaRPr>
          </a:p>
          <a:p>
            <a:pPr lvl="1" marL="57456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Second Outline Level</a:t>
            </a:r>
            <a:endParaRPr b="1" lang="en-US" sz="2400" strike="noStrike" u="none">
              <a:solidFill>
                <a:srgbClr val="000000"/>
              </a:solidFill>
              <a:effectLst/>
              <a:uFillTx/>
              <a:latin typeface="Frutiger 55 Roman"/>
            </a:endParaRPr>
          </a:p>
          <a:p>
            <a:pPr lvl="2" marL="96516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Third Outline Level</a:t>
            </a:r>
            <a:endParaRPr b="1" lang="en-US" sz="2400" strike="noStrike" u="none">
              <a:solidFill>
                <a:srgbClr val="000000"/>
              </a:solidFill>
              <a:effectLst/>
              <a:uFillTx/>
              <a:latin typeface="Frutiger 55 Roman"/>
            </a:endParaRPr>
          </a:p>
          <a:p>
            <a:pPr lvl="3" marL="160488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Fourth Outline Level</a:t>
            </a:r>
            <a:endParaRPr b="1" lang="en-US" sz="2400" strike="noStrike" u="none">
              <a:solidFill>
                <a:srgbClr val="000000"/>
              </a:solidFill>
              <a:effectLst/>
              <a:uFillTx/>
              <a:latin typeface="Frutiger 55 Roman"/>
            </a:endParaRPr>
          </a:p>
          <a:p>
            <a:pPr lvl="4"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Fifth Outline Level</a:t>
            </a:r>
            <a:endParaRPr b="1" lang="en-US" sz="2400" strike="noStrike" u="none">
              <a:solidFill>
                <a:srgbClr val="000000"/>
              </a:solidFill>
              <a:effectLst/>
              <a:uFillTx/>
              <a:latin typeface="Frutiger 55 Roman"/>
            </a:endParaRPr>
          </a:p>
          <a:p>
            <a:pPr lvl="5"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Sixth Outline Level</a:t>
            </a:r>
            <a:endParaRPr b="1" lang="en-US" sz="2400" strike="noStrike" u="none">
              <a:solidFill>
                <a:srgbClr val="000000"/>
              </a:solidFill>
              <a:effectLst/>
              <a:uFillTx/>
              <a:latin typeface="Frutiger 55 Roman"/>
            </a:endParaRPr>
          </a:p>
          <a:p>
            <a:pPr lvl="6"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Seventh Outline Level</a:t>
            </a:r>
            <a:endParaRPr b="1" lang="en-US" sz="2400" strike="noStrike" u="none">
              <a:solidFill>
                <a:srgbClr val="000000"/>
              </a:solidFill>
              <a:effectLst/>
              <a:uFillTx/>
              <a:latin typeface="Frutiger 55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pic>
        <p:nvPicPr>
          <p:cNvPr id="3" name="NoBar_crop" descr=""/>
          <p:cNvPicPr/>
          <p:nvPr/>
        </p:nvPicPr>
        <p:blipFill>
          <a:blip r:embed="rId2"/>
          <a:stretch/>
        </p:blipFill>
        <p:spPr>
          <a:xfrm>
            <a:off x="0" y="0"/>
            <a:ext cx="1646280" cy="6858000"/>
          </a:xfrm>
          <a:prstGeom prst="rect">
            <a:avLst/>
          </a:prstGeom>
          <a:noFill/>
          <a:ln w="0">
            <a:noFill/>
          </a:ln>
        </p:spPr>
      </p:pic>
      <p:sp>
        <p:nvSpPr>
          <p:cNvPr id="4" name="PlaceHolder 1"/>
          <p:cNvSpPr>
            <a:spLocks noGrp="1"/>
          </p:cNvSpPr>
          <p:nvPr>
            <p:ph type="title"/>
          </p:nvPr>
        </p:nvSpPr>
        <p:spPr>
          <a:xfrm>
            <a:off x="1294920" y="304560"/>
            <a:ext cx="8077320" cy="114300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Click to edit the title text format</a:t>
            </a:r>
            <a:endParaRPr b="1" i="1" lang="en-US" sz="3200" strike="noStrike" u="none">
              <a:solidFill>
                <a:srgbClr val="000000"/>
              </a:solidFill>
              <a:effectLst/>
              <a:uFillTx/>
              <a:latin typeface="Frutiger 55 Roman"/>
            </a:endParaRPr>
          </a:p>
        </p:txBody>
      </p:sp>
      <p:sp>
        <p:nvSpPr>
          <p:cNvPr id="5" name="PlaceHolder 2"/>
          <p:cNvSpPr>
            <a:spLocks noGrp="1"/>
          </p:cNvSpPr>
          <p:nvPr>
            <p:ph type="body"/>
          </p:nvPr>
        </p:nvSpPr>
        <p:spPr>
          <a:xfrm>
            <a:off x="1295280" y="1600200"/>
            <a:ext cx="7772400" cy="4114800"/>
          </a:xfrm>
          <a:prstGeom prst="rect">
            <a:avLst/>
          </a:prstGeom>
          <a:noFill/>
          <a:ln w="0">
            <a:noFill/>
          </a:ln>
        </p:spPr>
        <p:txBody>
          <a:bodyPr lIns="90000" rIns="90000" tIns="46800" bIns="46800" anchor="t">
            <a:normAutofit lnSpcReduction="9999"/>
          </a:bodyPr>
          <a:p>
            <a:pPr indent="0">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Click to edit the outline text format</a:t>
            </a:r>
            <a:endParaRPr b="1" lang="en-US" sz="2400" strike="noStrike" u="none">
              <a:solidFill>
                <a:srgbClr val="000000"/>
              </a:solidFill>
              <a:effectLst/>
              <a:uFillTx/>
              <a:latin typeface="Frutiger 55 Roman"/>
            </a:endParaRPr>
          </a:p>
          <a:p>
            <a:pPr lvl="1" marL="57456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Second Outline Level</a:t>
            </a:r>
            <a:endParaRPr b="1" lang="en-US" sz="2400" strike="noStrike" u="none">
              <a:solidFill>
                <a:srgbClr val="000000"/>
              </a:solidFill>
              <a:effectLst/>
              <a:uFillTx/>
              <a:latin typeface="Frutiger 55 Roman"/>
            </a:endParaRPr>
          </a:p>
          <a:p>
            <a:pPr lvl="2" marL="96516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Third Outline Level</a:t>
            </a:r>
            <a:endParaRPr b="1" lang="en-US" sz="2400" strike="noStrike" u="none">
              <a:solidFill>
                <a:srgbClr val="000000"/>
              </a:solidFill>
              <a:effectLst/>
              <a:uFillTx/>
              <a:latin typeface="Frutiger 55 Roman"/>
            </a:endParaRPr>
          </a:p>
          <a:p>
            <a:pPr lvl="3" marL="160488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Fourth Outline Level</a:t>
            </a:r>
            <a:endParaRPr b="1" lang="en-US" sz="2400" strike="noStrike" u="none">
              <a:solidFill>
                <a:srgbClr val="000000"/>
              </a:solidFill>
              <a:effectLst/>
              <a:uFillTx/>
              <a:latin typeface="Frutiger 55 Roman"/>
            </a:endParaRPr>
          </a:p>
          <a:p>
            <a:pPr lvl="4"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Fifth Outline Level</a:t>
            </a:r>
            <a:endParaRPr b="1" lang="en-US" sz="2400" strike="noStrike" u="none">
              <a:solidFill>
                <a:srgbClr val="000000"/>
              </a:solidFill>
              <a:effectLst/>
              <a:uFillTx/>
              <a:latin typeface="Frutiger 55 Roman"/>
            </a:endParaRPr>
          </a:p>
          <a:p>
            <a:pPr lvl="5"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Sixth Outline Level</a:t>
            </a:r>
            <a:endParaRPr b="1" lang="en-US" sz="2400" strike="noStrike" u="none">
              <a:solidFill>
                <a:srgbClr val="000000"/>
              </a:solidFill>
              <a:effectLst/>
              <a:uFillTx/>
              <a:latin typeface="Frutiger 55 Roman"/>
            </a:endParaRPr>
          </a:p>
          <a:p>
            <a:pPr lvl="6"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Seventh Outline Level</a:t>
            </a:r>
            <a:endParaRPr b="1" lang="en-US" sz="2400" strike="noStrike" u="none">
              <a:solidFill>
                <a:srgbClr val="000000"/>
              </a:solidFill>
              <a:effectLst/>
              <a:uFillTx/>
              <a:latin typeface="Frutiger 55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pic>
        <p:nvPicPr>
          <p:cNvPr id="6" name="NoBar_crop" descr=""/>
          <p:cNvPicPr/>
          <p:nvPr/>
        </p:nvPicPr>
        <p:blipFill>
          <a:blip r:embed="rId2"/>
          <a:stretch/>
        </p:blipFill>
        <p:spPr>
          <a:xfrm>
            <a:off x="0" y="0"/>
            <a:ext cx="1646280" cy="6858000"/>
          </a:xfrm>
          <a:prstGeom prst="rect">
            <a:avLst/>
          </a:prstGeom>
          <a:noFill/>
          <a:ln w="0">
            <a:noFill/>
          </a:ln>
        </p:spPr>
      </p:pic>
      <p:sp>
        <p:nvSpPr>
          <p:cNvPr id="7" name="PlaceHolder 1"/>
          <p:cNvSpPr>
            <a:spLocks noGrp="1"/>
          </p:cNvSpPr>
          <p:nvPr>
            <p:ph type="title"/>
          </p:nvPr>
        </p:nvSpPr>
        <p:spPr>
          <a:xfrm>
            <a:off x="1155600" y="228564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000000"/>
                </a:solidFill>
                <a:effectLst/>
                <a:uFillTx/>
                <a:latin typeface="Frutiger 55 Roman"/>
              </a:rPr>
              <a:t>Click to edit the title text format</a:t>
            </a:r>
            <a:endParaRPr b="1" i="1" lang="en-US" sz="4800" strike="noStrike" u="none">
              <a:solidFill>
                <a:srgbClr val="000000"/>
              </a:solidFill>
              <a:effectLst/>
              <a:uFillTx/>
              <a:latin typeface="Frutiger 55 Roman"/>
            </a:endParaRPr>
          </a:p>
        </p:txBody>
      </p:sp>
      <p:sp>
        <p:nvSpPr>
          <p:cNvPr id="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lnSpc>
                <a:spcPct val="125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55 Roman"/>
              </a:rPr>
              <a:t>Click to edit the outline text format</a:t>
            </a:r>
            <a:endParaRPr b="0" lang="en-US" sz="2400" strike="noStrike" u="none">
              <a:solidFill>
                <a:srgbClr val="000000"/>
              </a:solidFill>
              <a:effectLst/>
              <a:uFillTx/>
              <a:latin typeface="Frutiger 55 Roman"/>
            </a:endParaRPr>
          </a:p>
          <a:p>
            <a:pPr lvl="1" marL="339840" indent="0" algn="ctr">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55 Roman"/>
              </a:rPr>
              <a:t>Second Outline Level</a:t>
            </a:r>
            <a:endParaRPr b="0" lang="en-US" sz="2400" strike="noStrike" u="none">
              <a:solidFill>
                <a:srgbClr val="000000"/>
              </a:solidFill>
              <a:effectLst/>
              <a:uFillTx/>
              <a:latin typeface="Frutiger 55 Roman"/>
            </a:endParaRPr>
          </a:p>
          <a:p>
            <a:pPr lvl="2" marL="914400" indent="50760" algn="ctr">
              <a:lnSpc>
                <a:spcPct val="90000"/>
              </a:lnSpc>
              <a:spcAft>
                <a:spcPts val="2701"/>
              </a:spcAft>
              <a:buClr>
                <a:srgbClr val="ffb310"/>
              </a:buClr>
              <a:buFont typeface="Frutiger 55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Third Outline Level</a:t>
            </a:r>
            <a:endParaRPr b="1" lang="en-US" sz="2400" strike="noStrike" u="none">
              <a:solidFill>
                <a:srgbClr val="000000"/>
              </a:solidFill>
              <a:effectLst/>
              <a:uFillTx/>
              <a:latin typeface="Frutiger 55 Roman"/>
            </a:endParaRPr>
          </a:p>
          <a:p>
            <a:pPr lvl="3" marL="1370160" algn="ctr">
              <a:lnSpc>
                <a:spcPct val="90000"/>
              </a:lnSpc>
              <a:spcAft>
                <a:spcPts val="2701"/>
              </a:spcAft>
              <a:buClr>
                <a:srgbClr val="ffb310"/>
              </a:buClr>
              <a:buFont typeface="Frutiger 55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55 Roman"/>
              </a:rPr>
              <a:t>Fourth Outline Level</a:t>
            </a:r>
            <a:endParaRPr b="0" lang="en-US" sz="2400" strike="noStrike" u="none">
              <a:solidFill>
                <a:srgbClr val="000000"/>
              </a:solidFill>
              <a:effectLst/>
              <a:uFillTx/>
              <a:latin typeface="Frutiger 55 Roman"/>
            </a:endParaRPr>
          </a:p>
          <a:p>
            <a:pPr lvl="4" marL="1828800" indent="347760" algn="ctr">
              <a:spcBef>
                <a:spcPts val="499"/>
              </a:spcBef>
              <a:buClr>
                <a:srgbClr val="000000"/>
              </a:buClr>
              <a:buFont typeface="Frutiger 55 Roman"/>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rPr>
              <a:t>Fifth Outline Level</a:t>
            </a:r>
            <a:endParaRPr b="0" lang="en-US" sz="2000" strike="noStrike" u="none">
              <a:solidFill>
                <a:srgbClr val="000000"/>
              </a:solidFill>
              <a:effectLst/>
              <a:uFillTx/>
              <a:latin typeface="Frutiger 55 Roman"/>
            </a:endParaRPr>
          </a:p>
          <a:p>
            <a:pPr lvl="5" marL="1828800" indent="347760">
              <a:spcBef>
                <a:spcPts val="499"/>
              </a:spcBef>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rPr>
              <a:t>Sixth Outline Level</a:t>
            </a:r>
            <a:endParaRPr b="0" lang="en-US" sz="2000" strike="noStrike" u="none">
              <a:solidFill>
                <a:srgbClr val="000000"/>
              </a:solidFill>
              <a:effectLst/>
              <a:uFillTx/>
              <a:latin typeface="Frutiger 55 Roman"/>
            </a:endParaRPr>
          </a:p>
          <a:p>
            <a:pPr lvl="6" marL="1828800" indent="347760">
              <a:spcBef>
                <a:spcPts val="499"/>
              </a:spcBef>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rPr>
              <a:t>Seventh Outline Level</a:t>
            </a:r>
            <a:endParaRPr b="0" lang="en-US" sz="2000" strike="noStrike" u="none">
              <a:solidFill>
                <a:srgbClr val="000000"/>
              </a:solidFill>
              <a:effectLst/>
              <a:uFillTx/>
              <a:latin typeface="Frutiger 55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package" Target="../embeddings/oleObject1.pptx"/><Relationship Id="rId2" Type="http://schemas.openxmlformats.org/officeDocument/2006/relationships/image" Target="../media/image8.wmf"/><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1371240" y="4217760"/>
            <a:ext cx="7475400" cy="1600200"/>
          </a:xfrm>
          <a:prstGeom prst="rect">
            <a:avLst/>
          </a:prstGeom>
          <a:noFill/>
          <a:ln w="0">
            <a:noFill/>
          </a:ln>
        </p:spPr>
        <p:txBody>
          <a:bodyPr lIns="90000" rIns="90000" tIns="46800" bIns="46800" anchor="ctr">
            <a:noAutofit/>
          </a:bodyPr>
          <a:p>
            <a:pPr indent="0" algn="ctr">
              <a:lnSpc>
                <a:spcPct val="75000"/>
              </a:lnSpc>
              <a:spcBef>
                <a:spcPts val="1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600" strike="noStrike" u="none">
                <a:solidFill>
                  <a:srgbClr val="000000"/>
                </a:solidFill>
                <a:effectLst/>
                <a:uFillTx/>
                <a:latin typeface="Frutiger 55 Roman"/>
              </a:rPr>
              <a:t>Attracting and Retaining Talent</a:t>
            </a:r>
            <a:br>
              <a:rPr sz="3600"/>
            </a:br>
            <a:r>
              <a:rPr b="1" i="1" lang="en-US" sz="3600" strike="noStrike" u="none">
                <a:solidFill>
                  <a:srgbClr val="000000"/>
                </a:solidFill>
                <a:effectLst/>
                <a:uFillTx/>
                <a:latin typeface="Frutiger 55 Roman"/>
              </a:rPr>
              <a:t>at Enron</a:t>
            </a:r>
            <a:endParaRPr b="1" i="1" lang="en-US" sz="3600" strike="noStrike" u="none">
              <a:solidFill>
                <a:srgbClr val="000000"/>
              </a:solidFill>
              <a:effectLst/>
              <a:uFillTx/>
              <a:latin typeface="Frutiger 55 Roman"/>
            </a:endParaRPr>
          </a:p>
        </p:txBody>
      </p:sp>
      <p:sp>
        <p:nvSpPr>
          <p:cNvPr id="10" name="PlaceHolder 2"/>
          <p:cNvSpPr>
            <a:spLocks noGrp="1"/>
          </p:cNvSpPr>
          <p:nvPr>
            <p:ph type="subTitle"/>
          </p:nvPr>
        </p:nvSpPr>
        <p:spPr>
          <a:xfrm>
            <a:off x="1284120" y="5732640"/>
            <a:ext cx="7515360" cy="591840"/>
          </a:xfrm>
          <a:prstGeom prst="rect">
            <a:avLst/>
          </a:prstGeom>
          <a:noFill/>
          <a:ln w="0">
            <a:noFill/>
          </a:ln>
        </p:spPr>
        <p:txBody>
          <a:bodyPr lIns="90000" rIns="90000" tIns="46800" bIns="46800" anchor="t">
            <a:noAutofit/>
          </a:bodyPr>
          <a:p>
            <a:pPr indent="0" algn="ctr">
              <a:lnSpc>
                <a:spcPct val="11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66cc"/>
                </a:solidFill>
                <a:effectLst/>
                <a:uFillTx/>
                <a:latin typeface="Frutiger 55 Roman"/>
              </a:rPr>
              <a:t>HR Analysis and Reporting</a:t>
            </a:r>
            <a:endParaRPr b="0" lang="en-US" sz="1600" strike="noStrike" u="none">
              <a:solidFill>
                <a:srgbClr val="000000"/>
              </a:solidFill>
              <a:effectLst/>
              <a:uFillTx/>
              <a:latin typeface="Frutiger 55 Roman"/>
            </a:endParaRPr>
          </a:p>
          <a:p>
            <a:pPr indent="0" algn="ctr">
              <a:lnSpc>
                <a:spcPct val="11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66cc"/>
                </a:solidFill>
                <a:effectLst/>
                <a:uFillTx/>
                <a:latin typeface="Frutiger 55 Roman"/>
              </a:rPr>
              <a:t>November 2000</a:t>
            </a:r>
            <a:endParaRPr b="0" lang="en-US" sz="1600" strike="noStrike" u="none">
              <a:solidFill>
                <a:srgbClr val="000000"/>
              </a:solidFill>
              <a:effectLst/>
              <a:uFillTx/>
              <a:latin typeface="Frutiger 55 Roman"/>
            </a:endParaRPr>
          </a:p>
        </p:txBody>
      </p:sp>
      <p:sp>
        <p:nvSpPr>
          <p:cNvPr id="11" name=""/>
          <p:cNvSpPr/>
          <p:nvPr/>
        </p:nvSpPr>
        <p:spPr>
          <a:xfrm>
            <a:off x="1514520" y="574560"/>
            <a:ext cx="2057400" cy="1371600"/>
          </a:xfrm>
          <a:prstGeom prst="rect">
            <a:avLst/>
          </a:prstGeom>
          <a:blipFill rotWithShape="0">
            <a:blip r:embed="rId1"/>
            <a:srcRect/>
            <a:stretch/>
          </a:blip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 name=""/>
          <p:cNvSpPr/>
          <p:nvPr/>
        </p:nvSpPr>
        <p:spPr>
          <a:xfrm>
            <a:off x="3908520" y="2793960"/>
            <a:ext cx="2057400" cy="1371600"/>
          </a:xfrm>
          <a:prstGeom prst="rect">
            <a:avLst/>
          </a:prstGeom>
          <a:blipFill rotWithShape="0">
            <a:blip r:embed="rId2"/>
            <a:srcRect/>
            <a:stretch/>
          </a:blip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a:off x="6329520" y="574560"/>
            <a:ext cx="2057400" cy="1371600"/>
          </a:xfrm>
          <a:prstGeom prst="rect">
            <a:avLst/>
          </a:prstGeom>
          <a:blipFill rotWithShape="0">
            <a:blip r:embed="rId3"/>
            <a:srcRect/>
            <a:stretch/>
          </a:blip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4" name="most%20innovative%205-yrs%20copy" descr=""/>
          <p:cNvPicPr/>
          <p:nvPr/>
        </p:nvPicPr>
        <p:blipFill>
          <a:blip r:embed="rId4"/>
          <a:stretch/>
        </p:blipFill>
        <p:spPr>
          <a:xfrm>
            <a:off x="4143240" y="447840"/>
            <a:ext cx="1455840" cy="2055600"/>
          </a:xfrm>
          <a:prstGeom prst="rect">
            <a:avLst/>
          </a:prstGeom>
          <a:noFill/>
          <a:ln w="0">
            <a:noFill/>
          </a:ln>
        </p:spPr>
      </p:pic>
      <p:sp>
        <p:nvSpPr>
          <p:cNvPr id="15"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Tree>
  </p:cSld>
  <p:transition spd="med">
    <p:wipe dir="r"/>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
          <p:cNvSpPr/>
          <p:nvPr/>
        </p:nvSpPr>
        <p:spPr>
          <a:xfrm>
            <a:off x="1341360" y="1071720"/>
            <a:ext cx="5477040" cy="2819160"/>
          </a:xfrm>
          <a:prstGeom prst="rect">
            <a:avLst/>
          </a:prstGeom>
          <a:noFill/>
          <a:ln w="0">
            <a:noFill/>
          </a:ln>
        </p:spPr>
        <p:style>
          <a:lnRef idx="0"/>
          <a:fillRef idx="0"/>
          <a:effectRef idx="0"/>
          <a:fontRef idx="minor"/>
        </p:style>
        <p:txBody>
          <a:bodyPr lIns="90000" rIns="90000" tIns="46800" bIns="46800" anchor="t">
            <a:normAutofit fontScale="92500" lnSpcReduction="19999"/>
          </a:bodyPr>
          <a:p>
            <a:pPr lvl="4" marL="2057400" indent="-228600">
              <a:lnSpc>
                <a:spcPct val="90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0" lang="en-US" sz="1600" strike="noStrike" u="none">
                <a:solidFill>
                  <a:srgbClr val="000000"/>
                </a:solidFill>
                <a:effectLst/>
                <a:uFillTx/>
                <a:latin typeface="Frutiger 55 Roman"/>
              </a:rPr>
              <a:t>	</a:t>
            </a:r>
            <a:r>
              <a:rPr b="0" lang="en-US" sz="1600" strike="noStrike" u="none">
                <a:solidFill>
                  <a:srgbClr val="000000"/>
                </a:solidFill>
                <a:effectLst/>
                <a:uFillTx/>
                <a:latin typeface="Frutiger 55 Roman"/>
              </a:rPr>
              <a:t>	</a:t>
            </a:r>
            <a:r>
              <a:rPr b="1" lang="en-US" sz="1500" strike="noStrike" u="sng">
                <a:solidFill>
                  <a:srgbClr val="0066cc"/>
                </a:solidFill>
                <a:effectLst/>
                <a:uFillTx/>
                <a:latin typeface="Frutiger 55 Roman"/>
              </a:rPr>
              <a:t>1999</a:t>
            </a:r>
            <a:r>
              <a:rPr b="1" lang="en-US" sz="1500" strike="noStrike" u="sng">
                <a:solidFill>
                  <a:srgbClr val="0066cc"/>
                </a:solidFill>
                <a:effectLst/>
                <a:uFillTx/>
                <a:latin typeface="Frutiger 55 Roman"/>
              </a:rPr>
              <a:t>	</a:t>
            </a:r>
            <a:r>
              <a:rPr b="1" lang="en-US" sz="1500" strike="noStrike" u="sng">
                <a:solidFill>
                  <a:srgbClr val="278f3d"/>
                </a:solidFill>
                <a:effectLst/>
                <a:uFillTx/>
                <a:latin typeface="Frutiger 55 Roman"/>
              </a:rPr>
              <a:t>2000</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90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Age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36</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35</a:t>
            </a:r>
            <a:endParaRPr b="0" lang="en-US" sz="1500" strike="noStrike" u="none">
              <a:solidFill>
                <a:srgbClr val="000000"/>
              </a:solidFill>
              <a:effectLst/>
              <a:uFillTx/>
              <a:latin typeface="Times New Roman"/>
            </a:endParaRPr>
          </a:p>
          <a:p>
            <a:pPr marL="343080" indent="-343080">
              <a:lnSpc>
                <a:spcPct val="90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Tenure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3.8 yrs</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3.9 yrs</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Most Frequent</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Tenure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1-2 yrs</a:t>
            </a:r>
            <a:r>
              <a:rPr b="1" lang="en-US" sz="1500" strike="noStrike" u="none">
                <a:solidFill>
                  <a:srgbClr val="0000cc"/>
                </a:solidFill>
                <a:effectLst/>
                <a:uFillTx/>
                <a:latin typeface="Frutiger 55 Roman"/>
              </a:rPr>
              <a:t>	</a:t>
            </a:r>
            <a:r>
              <a:rPr b="1" lang="en-US" sz="1500" strike="noStrike" u="none">
                <a:solidFill>
                  <a:srgbClr val="0000cc"/>
                </a:solidFill>
                <a:effectLst/>
                <a:uFillTx/>
                <a:latin typeface="Frutiger 55 Roman"/>
              </a:rPr>
              <a:t>	</a:t>
            </a:r>
            <a:r>
              <a:rPr b="1" lang="en-US" sz="1500" strike="noStrike" u="none">
                <a:solidFill>
                  <a:srgbClr val="278f3d"/>
                </a:solidFill>
                <a:effectLst/>
                <a:uFillTx/>
                <a:latin typeface="Frutiger 55 Roman"/>
              </a:rPr>
              <a:t>0-1 yr</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Male/Female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59%/41%</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60%/40%</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Business Unit</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Most Affected</a:t>
            </a:r>
            <a:r>
              <a:rPr b="1" lang="en-US" sz="1500" strike="noStrike" u="none">
                <a:solidFill>
                  <a:srgbClr val="0066cc"/>
                </a:solidFill>
                <a:effectLst/>
                <a:uFillTx/>
                <a:latin typeface="Frutiger 55 Roman"/>
              </a:rPr>
              <a:t>	</a:t>
            </a:r>
            <a:r>
              <a:rPr b="1" lang="en-US" sz="1500" strike="noStrike" u="none">
                <a:solidFill>
                  <a:srgbClr val="0066cc"/>
                </a:solidFill>
                <a:effectLst/>
                <a:uFillTx/>
                <a:latin typeface="Frutiger 55 Roman"/>
              </a:rPr>
              <a:t>ENA</a:t>
            </a:r>
            <a:r>
              <a:rPr b="1" lang="en-US" sz="1500" strike="noStrike" u="none">
                <a:solidFill>
                  <a:srgbClr val="0000cc"/>
                </a:solidFill>
                <a:effectLst/>
                <a:uFillTx/>
                <a:latin typeface="Frutiger 55 Roman"/>
              </a:rPr>
              <a:t>	</a:t>
            </a:r>
            <a:r>
              <a:rPr b="1" lang="en-US" sz="1500" strike="noStrike" u="none">
                <a:solidFill>
                  <a:srgbClr val="278f3d"/>
                </a:solidFill>
                <a:effectLst/>
                <a:uFillTx/>
                <a:latin typeface="Frutiger 55 Roman"/>
              </a:rPr>
              <a:t>EEL</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1st Major Reason</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New Job (non-</a:t>
            </a:r>
            <a:r>
              <a:rPr b="1" lang="en-US" sz="800" strike="noStrike" u="none">
                <a:solidFill>
                  <a:srgbClr val="000000"/>
                </a:solidFill>
                <a:effectLst/>
                <a:uFillTx/>
                <a:latin typeface="Frutiger 55 Roman"/>
              </a:rPr>
              <a:t>	</a:t>
            </a:r>
            <a:r>
              <a:rPr b="1" lang="en-US" sz="800" strike="noStrike" u="none">
                <a:solidFill>
                  <a:srgbClr val="000000"/>
                </a:solidFill>
                <a:effectLst/>
                <a:uFillTx/>
                <a:latin typeface="Frutiger 55 Roman"/>
              </a:rPr>
              <a:t>	</a:t>
            </a:r>
            <a:r>
              <a:rPr b="1" lang="en-US" sz="800" strike="noStrike" u="none">
                <a:solidFill>
                  <a:srgbClr val="278f3d"/>
                </a:solidFill>
                <a:effectLst/>
                <a:uFillTx/>
                <a:latin typeface="Frutiger 55 Roman"/>
              </a:rPr>
              <a:t>Personal Reasons</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0066cc"/>
                </a:solidFill>
                <a:effectLst/>
                <a:uFillTx/>
                <a:latin typeface="Frutiger 55 Roman"/>
              </a:rPr>
              <a:t>competitor/unknown)</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2nd Major Reason</a:t>
            </a:r>
            <a:r>
              <a:rPr b="1" lang="en-US" sz="1600" strike="noStrike" u="none">
                <a:solidFill>
                  <a:srgbClr val="278f3d"/>
                </a:solidFill>
                <a:effectLst/>
                <a:uFillTx/>
                <a:latin typeface="Frutiger 55 Roman"/>
              </a:rPr>
              <a:t>	</a:t>
            </a:r>
            <a:r>
              <a:rPr b="1" lang="en-US" sz="800" strike="noStrike" u="none">
                <a:solidFill>
                  <a:srgbClr val="0066cc"/>
                </a:solidFill>
                <a:effectLst/>
                <a:uFillTx/>
                <a:latin typeface="Frutiger 55 Roman"/>
              </a:rPr>
              <a:t>Personal Reasons</a:t>
            </a:r>
            <a:r>
              <a:rPr b="1" lang="en-US" sz="800" strike="noStrike" u="none">
                <a:solidFill>
                  <a:srgbClr val="0066cc"/>
                </a:solidFill>
                <a:effectLst/>
                <a:uFillTx/>
                <a:latin typeface="Frutiger 55 Roman"/>
              </a:rPr>
              <a:t>	</a:t>
            </a:r>
            <a:r>
              <a:rPr b="1" lang="en-US" sz="800" strike="noStrike" u="none">
                <a:solidFill>
                  <a:srgbClr val="0066cc"/>
                </a:solidFill>
                <a:effectLst/>
                <a:uFillTx/>
                <a:latin typeface="Frutiger 55 Roman"/>
              </a:rPr>
              <a:t>	</a:t>
            </a:r>
            <a:r>
              <a:rPr b="1" lang="en-US" sz="800" strike="noStrike" u="none">
                <a:solidFill>
                  <a:srgbClr val="278f3d"/>
                </a:solidFill>
                <a:effectLst/>
                <a:uFillTx/>
                <a:latin typeface="Frutiger 55 Roman"/>
              </a:rPr>
              <a:t>New Job (non-</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competitor/unknown)</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600" strike="noStrike" u="none">
                <a:solidFill>
                  <a:srgbClr val="000000"/>
                </a:solidFill>
                <a:effectLst/>
                <a:uFillTx/>
                <a:latin typeface="Frutiger 55 Roman"/>
              </a:rPr>
              <a:t>	</a:t>
            </a:r>
            <a:endParaRPr b="0" lang="en-US" sz="1600" strike="noStrike" u="none">
              <a:solidFill>
                <a:srgbClr val="000000"/>
              </a:solidFill>
              <a:effectLst/>
              <a:uFillTx/>
              <a:latin typeface="Times New Roman"/>
            </a:endParaRPr>
          </a:p>
        </p:txBody>
      </p:sp>
      <p:sp>
        <p:nvSpPr>
          <p:cNvPr id="70" name=""/>
          <p:cNvSpPr/>
          <p:nvPr/>
        </p:nvSpPr>
        <p:spPr>
          <a:xfrm>
            <a:off x="1384200" y="4978440"/>
            <a:ext cx="7407360" cy="131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Voluntary Turnover is increasing, notably after All-Employee stock options vested in July.</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The most frequent tenure of voluntary separators is less than one year, indicating a revolving door.  The average employee who voluntarily terminates is age 35 (an experienced hire). </a:t>
            </a:r>
            <a:endParaRPr b="0" lang="en-US" sz="1600" strike="noStrike" u="none">
              <a:solidFill>
                <a:srgbClr val="000000"/>
              </a:solidFill>
              <a:effectLst/>
              <a:uFillTx/>
              <a:latin typeface="Times New Roman"/>
            </a:endParaRPr>
          </a:p>
        </p:txBody>
      </p:sp>
      <p:sp>
        <p:nvSpPr>
          <p:cNvPr id="71" name=""/>
          <p:cNvSpPr/>
          <p:nvPr/>
        </p:nvSpPr>
        <p:spPr>
          <a:xfrm>
            <a:off x="561960" y="171360"/>
            <a:ext cx="652140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Voluntary Turnover</a:t>
            </a:r>
            <a:endParaRPr b="0" lang="en-US" sz="3200" strike="noStrike" u="none">
              <a:solidFill>
                <a:srgbClr val="000000"/>
              </a:solidFill>
              <a:effectLst/>
              <a:uFillTx/>
              <a:latin typeface="Times New Roman"/>
            </a:endParaRPr>
          </a:p>
        </p:txBody>
      </p:sp>
      <p:sp>
        <p:nvSpPr>
          <p:cNvPr id="72" name=""/>
          <p:cNvSpPr/>
          <p:nvPr/>
        </p:nvSpPr>
        <p:spPr>
          <a:xfrm>
            <a:off x="1357200" y="6640560"/>
            <a:ext cx="69469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Turnover excludes Analysts and Associates who terminated to return to school.</a:t>
            </a:r>
            <a:endParaRPr b="0" lang="en-US" sz="600" strike="noStrike" u="none">
              <a:solidFill>
                <a:srgbClr val="000000"/>
              </a:solidFill>
              <a:effectLst/>
              <a:uFillTx/>
              <a:latin typeface="Times New Roman"/>
            </a:endParaRPr>
          </a:p>
        </p:txBody>
      </p:sp>
      <p:sp>
        <p:nvSpPr>
          <p:cNvPr id="73"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74"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035F0B8-6108-4D7A-9134-B2D1A881DD0F}"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graphicFrame>
        <p:nvGraphicFramePr>
          <p:cNvPr id="75" name=""/>
          <p:cNvGraphicFramePr/>
          <p:nvPr/>
        </p:nvGraphicFramePr>
        <p:xfrm>
          <a:off x="6005520" y="1598760"/>
          <a:ext cx="2922480" cy="2074680"/>
        </p:xfrm>
        <a:graphic>
          <a:graphicData uri="http://schemas.openxmlformats.org/presentationml/2006/ole">
            <p:oleObj r:id="rId1" spid="">
              <p:embed/>
              <p:pic>
                <p:nvPicPr>
                  <p:cNvPr id="76" name="" descr=""/>
                  <p:cNvPicPr/>
                  <p:nvPr/>
                </p:nvPicPr>
                <p:blipFill>
                  <a:blip r:embed="rId2"/>
                  <a:stretch/>
                </p:blipFill>
                <p:spPr>
                  <a:xfrm>
                    <a:off x="6005520" y="1598760"/>
                    <a:ext cx="2922480" cy="2074680"/>
                  </a:xfrm>
                  <a:prstGeom prst="rect">
                    <a:avLst/>
                  </a:prstGeom>
                  <a:noFill/>
                  <a:ln w="0">
                    <a:noFill/>
                  </a:ln>
                </p:spPr>
              </p:pic>
            </p:oleObj>
          </a:graphicData>
        </a:graphic>
      </p:graphicFrame>
    </p:spTree>
  </p:cSld>
  <p:transition spd="med">
    <p:wipe dir="r"/>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
          <p:cNvSpPr/>
          <p:nvPr/>
        </p:nvSpPr>
        <p:spPr>
          <a:xfrm>
            <a:off x="1341360" y="1071720"/>
            <a:ext cx="6286680" cy="2819160"/>
          </a:xfrm>
          <a:prstGeom prst="rect">
            <a:avLst/>
          </a:prstGeom>
          <a:noFill/>
          <a:ln w="0">
            <a:noFill/>
          </a:ln>
        </p:spPr>
        <p:style>
          <a:lnRef idx="0"/>
          <a:fillRef idx="0"/>
          <a:effectRef idx="0"/>
          <a:fontRef idx="minor"/>
        </p:style>
        <p:txBody>
          <a:bodyPr lIns="90000" rIns="90000" tIns="46800" bIns="46800" anchor="t">
            <a:normAutofit fontScale="62500" lnSpcReduction="19999"/>
          </a:bodyPr>
          <a:p>
            <a:pPr lvl="4" marL="2057400" indent="-22860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0" lang="en-US" sz="1600" strike="noStrike" u="none">
                <a:solidFill>
                  <a:srgbClr val="000000"/>
                </a:solidFill>
                <a:effectLst/>
                <a:uFillTx/>
                <a:latin typeface="Frutiger 55 Roman"/>
              </a:rPr>
              <a:t>	</a:t>
            </a:r>
            <a:r>
              <a:rPr b="0" lang="en-US" sz="1600" strike="noStrike" u="none">
                <a:solidFill>
                  <a:srgbClr val="000000"/>
                </a:solidFill>
                <a:effectLst/>
                <a:uFillTx/>
                <a:latin typeface="Frutiger 55 Roman"/>
              </a:rPr>
              <a:t>     </a:t>
            </a:r>
            <a:r>
              <a:rPr b="1" lang="en-US" sz="1500" strike="noStrike" u="sng">
                <a:solidFill>
                  <a:srgbClr val="0000ff"/>
                </a:solidFill>
                <a:effectLst/>
                <a:uFillTx/>
                <a:latin typeface="Frutiger 55 Roman"/>
              </a:rPr>
              <a:t>Voluntary </a:t>
            </a:r>
            <a:endParaRPr b="0" lang="en-US" sz="1500" strike="noStrike" u="none">
              <a:solidFill>
                <a:srgbClr val="000000"/>
              </a:solidFill>
              <a:effectLst/>
              <a:uFillTx/>
              <a:latin typeface="Times New Roman"/>
            </a:endParaRPr>
          </a:p>
          <a:p>
            <a:pPr lvl="4" marL="2057400" indent="-22860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sng">
                <a:solidFill>
                  <a:srgbClr val="0000ff"/>
                </a:solidFill>
                <a:effectLst/>
                <a:uFillTx/>
                <a:latin typeface="Frutiger 55 Roman"/>
              </a:rPr>
              <a:t>	</a:t>
            </a:r>
            <a:r>
              <a:rPr b="1" lang="en-US" sz="1500" strike="noStrike" u="sng">
                <a:solidFill>
                  <a:srgbClr val="0000ff"/>
                </a:solidFill>
                <a:effectLst/>
                <a:uFillTx/>
                <a:latin typeface="Frutiger 55 Roman"/>
              </a:rPr>
              <a:t>Turnover by Level*</a:t>
            </a:r>
            <a:r>
              <a:rPr b="0" lang="en-US" sz="1600" strike="noStrike" u="none">
                <a:solidFill>
                  <a:srgbClr val="000000"/>
                </a:solidFill>
                <a:effectLst/>
                <a:uFillTx/>
                <a:latin typeface="Frutiger 55 Roman"/>
              </a:rPr>
              <a:t> </a:t>
            </a:r>
            <a:r>
              <a:rPr b="1" lang="en-US" sz="1500" strike="noStrike" u="sng">
                <a:solidFill>
                  <a:srgbClr val="0066cc"/>
                </a:solidFill>
                <a:effectLst/>
                <a:uFillTx/>
                <a:latin typeface="Frutiger 55 Roman"/>
              </a:rPr>
              <a:t>	</a:t>
            </a:r>
            <a:r>
              <a:rPr b="1" lang="en-US" sz="1500" strike="noStrike" u="sng">
                <a:solidFill>
                  <a:srgbClr val="0066cc"/>
                </a:solidFill>
                <a:effectLst/>
                <a:uFillTx/>
                <a:latin typeface="Frutiger 55 Roman"/>
              </a:rPr>
              <a:t>	</a:t>
            </a:r>
            <a:r>
              <a:rPr b="1" lang="en-US" sz="1500" strike="noStrike" u="sng">
                <a:solidFill>
                  <a:srgbClr val="278f3d"/>
                </a:solidFill>
                <a:effectLst/>
                <a:uFillTx/>
                <a:latin typeface="Frutiger 55 Roman"/>
              </a:rPr>
              <a:t>Contribution Loss</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Upper Mgt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3.5%</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4.6%</a:t>
            </a:r>
            <a:endParaRPr b="0" lang="en-US" sz="15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000" strike="noStrike" u="none">
                <a:solidFill>
                  <a:srgbClr val="278f3d"/>
                </a:solidFill>
                <a:effectLst/>
                <a:uFillTx/>
                <a:latin typeface="Frutiger 55 Roman"/>
              </a:rPr>
              <a:t>Executive Committee, MD, VP</a:t>
            </a:r>
            <a:endParaRPr b="0" lang="en-US" sz="10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Middle Mgt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9.1%</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6.1%</a:t>
            </a:r>
            <a:endParaRPr b="0" lang="en-US" sz="15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000" strike="noStrike" u="none">
                <a:solidFill>
                  <a:srgbClr val="278f3d"/>
                </a:solidFill>
                <a:effectLst/>
                <a:uFillTx/>
                <a:latin typeface="Frutiger 55 Roman"/>
              </a:rPr>
              <a:t>Senior Director, Director</a:t>
            </a:r>
            <a:endParaRPr b="0" lang="en-US" sz="10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Lower Mgt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13.8%</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7.4%</a:t>
            </a:r>
            <a:endParaRPr b="0" lang="en-US" sz="15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000" strike="noStrike" u="none">
                <a:solidFill>
                  <a:srgbClr val="278f3d"/>
                </a:solidFill>
                <a:effectLst/>
                <a:uFillTx/>
                <a:latin typeface="Frutiger 55 Roman"/>
              </a:rPr>
              <a:t>Senior Manager, Manager</a:t>
            </a:r>
            <a:endParaRPr b="0" lang="en-US" sz="10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Analysts/Associate</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13.0%</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12.5%</a:t>
            </a:r>
            <a:endParaRPr b="0" lang="en-US" sz="1500" strike="noStrike" u="none">
              <a:solidFill>
                <a:srgbClr val="000000"/>
              </a:solidFill>
              <a:effectLst/>
              <a:uFillTx/>
              <a:latin typeface="Times New Roman"/>
            </a:endParaRPr>
          </a:p>
          <a:p>
            <a:pPr marL="343080" indent="-343080">
              <a:lnSpc>
                <a:spcPct val="90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000" strike="noStrike" u="none">
                <a:solidFill>
                  <a:srgbClr val="278f3d"/>
                </a:solidFill>
                <a:effectLst/>
                <a:uFillTx/>
                <a:latin typeface="Frutiger 55 Roman"/>
              </a:rPr>
              <a:t>Excludes Interns</a:t>
            </a:r>
            <a:endParaRPr b="0" lang="en-US" sz="10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0000cc"/>
                </a:solidFill>
                <a:effectLst/>
                <a:uFillTx/>
                <a:latin typeface="Frutiger 55 Roman"/>
              </a:rPr>
              <a:t>	</a:t>
            </a:r>
            <a:r>
              <a:rPr b="1" lang="en-US" sz="1500" strike="noStrike" u="none">
                <a:solidFill>
                  <a:srgbClr val="0000cc"/>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Staff to Sr. Specialist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10.5%</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8.6%</a:t>
            </a: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000" strike="noStrike" u="none">
                <a:solidFill>
                  <a:srgbClr val="278f3d"/>
                </a:solidFill>
                <a:effectLst/>
                <a:uFillTx/>
                <a:latin typeface="Frutiger 55 Roman"/>
              </a:rPr>
              <a:t>Junior Specialist, Specialist, Sr Spec</a:t>
            </a:r>
            <a:endParaRPr b="0" lang="en-US" sz="10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Administrative</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8.0%</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7.0%</a:t>
            </a: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500" strike="noStrike" u="none">
                <a:solidFill>
                  <a:srgbClr val="9b4199"/>
                </a:solidFill>
                <a:effectLst/>
                <a:uFillTx/>
                <a:latin typeface="Frutiger 55 Roman"/>
              </a:rPr>
              <a:t>COMPANY WIDE</a:t>
            </a:r>
            <a:r>
              <a:rPr b="1" lang="en-US" sz="1500" strike="noStrike" u="none">
                <a:solidFill>
                  <a:srgbClr val="9b4199"/>
                </a:solidFill>
                <a:effectLst/>
                <a:uFillTx/>
                <a:latin typeface="Frutiger 55 Roman"/>
              </a:rPr>
              <a:t>	</a:t>
            </a:r>
            <a:r>
              <a:rPr b="1" lang="en-US" sz="1500" strike="noStrike" u="none">
                <a:solidFill>
                  <a:srgbClr val="9b4199"/>
                </a:solidFill>
                <a:effectLst/>
                <a:uFillTx/>
                <a:latin typeface="Frutiger 55 Roman"/>
              </a:rPr>
              <a:t>9.6%</a:t>
            </a:r>
            <a:r>
              <a:rPr b="1" lang="en-US" sz="1500" strike="noStrike" u="none">
                <a:solidFill>
                  <a:srgbClr val="9b4199"/>
                </a:solidFill>
                <a:effectLst/>
                <a:uFillTx/>
                <a:latin typeface="Frutiger 55 Roman"/>
              </a:rPr>
              <a:t>	</a:t>
            </a:r>
            <a:r>
              <a:rPr b="1" lang="en-US" sz="1500" strike="noStrike" u="none">
                <a:solidFill>
                  <a:srgbClr val="9b4199"/>
                </a:solidFill>
                <a:effectLst/>
                <a:uFillTx/>
                <a:latin typeface="Frutiger 55 Roman"/>
              </a:rPr>
              <a:t>	</a:t>
            </a:r>
            <a:r>
              <a:rPr b="1" lang="en-US" sz="1500" strike="noStrike" u="none">
                <a:solidFill>
                  <a:srgbClr val="9b4199"/>
                </a:solidFill>
                <a:effectLst/>
                <a:uFillTx/>
                <a:latin typeface="Frutiger 55 Roman"/>
              </a:rPr>
              <a:t>	</a:t>
            </a:r>
            <a:r>
              <a:rPr b="1" lang="en-US" sz="1500" strike="noStrike" u="none">
                <a:solidFill>
                  <a:srgbClr val="9b4199"/>
                </a:solidFill>
                <a:effectLst/>
                <a:uFillTx/>
                <a:latin typeface="Frutiger 55 Roman"/>
              </a:rPr>
              <a:t>7.6%</a:t>
            </a:r>
            <a:endParaRPr b="0" lang="en-US" sz="1500" strike="noStrike" u="none">
              <a:solidFill>
                <a:srgbClr val="000000"/>
              </a:solidFill>
              <a:effectLst/>
              <a:uFillTx/>
              <a:latin typeface="Times New Roman"/>
            </a:endParaRPr>
          </a:p>
          <a:p>
            <a:pPr marL="343080" indent="-343080">
              <a:lnSpc>
                <a:spcPct val="75000"/>
              </a:lnSpc>
              <a:tabLst>
                <a:tab algn="l" pos="0"/>
                <a:tab algn="l" pos="2921040"/>
                <a:tab algn="l" pos="3772080"/>
                <a:tab algn="r" pos="4000680"/>
                <a:tab algn="r" pos="5207040"/>
                <a:tab algn="l" pos="5829480"/>
                <a:tab algn="ctr" pos="6350040"/>
                <a:tab algn="l" pos="6807240"/>
                <a:tab algn="l" pos="7315200"/>
                <a:tab algn="l" pos="8229600"/>
                <a:tab algn="l" pos="9144000"/>
                <a:tab algn="l" pos="10058400"/>
              </a:tabLst>
            </a:pPr>
            <a:r>
              <a:rPr b="1" lang="en-US" sz="1600" strike="noStrike" u="none">
                <a:solidFill>
                  <a:srgbClr val="000000"/>
                </a:solidFill>
                <a:effectLst/>
                <a:uFillTx/>
                <a:latin typeface="Frutiger 55 Roman"/>
              </a:rPr>
              <a:t>	</a:t>
            </a:r>
            <a:endParaRPr b="0" lang="en-US" sz="1600" strike="noStrike" u="none">
              <a:solidFill>
                <a:srgbClr val="000000"/>
              </a:solidFill>
              <a:effectLst/>
              <a:uFillTx/>
              <a:latin typeface="Times New Roman"/>
            </a:endParaRPr>
          </a:p>
        </p:txBody>
      </p:sp>
      <p:sp>
        <p:nvSpPr>
          <p:cNvPr id="78" name=""/>
          <p:cNvSpPr/>
          <p:nvPr/>
        </p:nvSpPr>
        <p:spPr>
          <a:xfrm>
            <a:off x="1397160" y="5194440"/>
            <a:ext cx="7534080" cy="11613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cc"/>
                </a:solidFill>
                <a:effectLst/>
                <a:uFillTx/>
                <a:latin typeface="Frutiger 55 Roman"/>
              </a:rPr>
              <a:t>Based on July to September data, voluntary turnover is increasing from 6% to 10%.   However, the contribution loss is still lower than turnover, indicating that the company is losing on average poorer performers.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cc"/>
                </a:solidFill>
                <a:effectLst/>
                <a:uFillTx/>
                <a:latin typeface="Frutiger 55 Roman"/>
              </a:rPr>
              <a:t>These rates are based on the population count of each organizational level.</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cc"/>
                </a:solidFill>
                <a:effectLst/>
                <a:uFillTx/>
                <a:latin typeface="Frutiger 55 Roman"/>
              </a:rPr>
              <a:t>For all organizational levels, the company is losing on average poorer performers.</a:t>
            </a:r>
            <a:endParaRPr b="0" lang="en-US" sz="1400" strike="noStrike" u="none">
              <a:solidFill>
                <a:srgbClr val="000000"/>
              </a:solidFill>
              <a:effectLst/>
              <a:uFillTx/>
              <a:latin typeface="Times New Roman"/>
            </a:endParaRPr>
          </a:p>
        </p:txBody>
      </p:sp>
      <p:sp>
        <p:nvSpPr>
          <p:cNvPr id="79" name=""/>
          <p:cNvSpPr/>
          <p:nvPr/>
        </p:nvSpPr>
        <p:spPr>
          <a:xfrm>
            <a:off x="561960" y="171360"/>
            <a:ext cx="836280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55 Roman"/>
              </a:rPr>
              <a:t>Turnover and Contribution Loss by Organizational Levels ( July 2000 to September 2000)</a:t>
            </a:r>
            <a:endParaRPr b="0" lang="en-US" sz="2400" strike="noStrike" u="none">
              <a:solidFill>
                <a:srgbClr val="000000"/>
              </a:solidFill>
              <a:effectLst/>
              <a:uFillTx/>
              <a:latin typeface="Times New Roman"/>
            </a:endParaRPr>
          </a:p>
        </p:txBody>
      </p:sp>
      <p:sp>
        <p:nvSpPr>
          <p:cNvPr id="80" name=""/>
          <p:cNvSpPr/>
          <p:nvPr/>
        </p:nvSpPr>
        <p:spPr>
          <a:xfrm>
            <a:off x="1357200" y="6640560"/>
            <a:ext cx="6946920" cy="3243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NOTE:  Turnover period includes July 2000 to September 2000 and excludes analysts who planned to return to school.  These rates have been annualized.</a:t>
            </a:r>
            <a:endParaRPr b="0" lang="en-US" sz="600" strike="noStrike" u="none">
              <a:solidFill>
                <a:srgbClr val="000000"/>
              </a:solidFill>
              <a:effectLst/>
              <a:uFillTx/>
              <a:latin typeface="Times New Roman"/>
            </a:endParaRPr>
          </a:p>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p:txBody>
      </p:sp>
      <p:sp>
        <p:nvSpPr>
          <p:cNvPr id="81"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82"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B6805D4-0429-4EDC-A571-1927AF4F2882}"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597960" y="306360"/>
            <a:ext cx="5596200" cy="68256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Executive Summary</a:t>
            </a:r>
            <a:endParaRPr b="1" i="1" lang="en-US" sz="3200" strike="noStrike" u="none">
              <a:solidFill>
                <a:srgbClr val="000000"/>
              </a:solidFill>
              <a:effectLst/>
              <a:uFillTx/>
              <a:latin typeface="Frutiger 55 Roman"/>
            </a:endParaRPr>
          </a:p>
        </p:txBody>
      </p:sp>
      <p:sp>
        <p:nvSpPr>
          <p:cNvPr id="17" name=""/>
          <p:cNvSpPr/>
          <p:nvPr/>
        </p:nvSpPr>
        <p:spPr>
          <a:xfrm>
            <a:off x="1336680" y="1098720"/>
            <a:ext cx="7275600" cy="4527360"/>
          </a:xfrm>
          <a:prstGeom prst="rect">
            <a:avLst/>
          </a:prstGeom>
          <a:noFill/>
          <a:ln w="0">
            <a:noFill/>
          </a:ln>
        </p:spPr>
        <p:style>
          <a:lnRef idx="0"/>
          <a:fillRef idx="0"/>
          <a:effectRef idx="0"/>
          <a:fontRef idx="minor"/>
        </p:style>
        <p:txBody>
          <a:bodyPr lIns="90000" rIns="90000" tIns="46800" bIns="46800" anchor="t">
            <a:normAutofit fontScale="92500" lnSpcReduction="9999"/>
          </a:bodyPr>
          <a:p>
            <a:pPr>
              <a:lnSpc>
                <a:spcPct val="90000"/>
              </a:lnSpc>
              <a:spcAft>
                <a:spcPts val="18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ff"/>
                </a:solidFill>
                <a:effectLst/>
                <a:uFillTx/>
                <a:latin typeface="Frutiger 55 Roman"/>
              </a:rPr>
              <a:t>Attracting Talent</a:t>
            </a:r>
            <a:endParaRPr b="0" lang="en-US" sz="16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Total new hires is increasing rapidy from 2,500 to over 4,500 from as a result of the company’s new business growth and increasing turnover since 1999. </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An enhanced company brand will likely have a positive impact for recruiting.  Enron is still an unknown to some college and experienced candidates. </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Enron’s offer acceptance ratio is decreasing (91% to 86%), and compensation is the major reason candidates decline offers.  Enron needs to increase marketing efforts related to non-compensation benefits such as entrepreneurial culture, free talent market, etc. as well as perform ongoing compensation market analysis. “Personal Reasons” is reported to be the second reason for declines. Offer acceptance ratio for college recruiting is 50% for 1999.</a:t>
            </a:r>
            <a:endParaRPr b="0" lang="en-US" sz="1200" strike="noStrike" u="none">
              <a:solidFill>
                <a:srgbClr val="000000"/>
              </a:solidFill>
              <a:effectLst/>
              <a:uFillTx/>
              <a:latin typeface="Times New Roman"/>
            </a:endParaRPr>
          </a:p>
          <a:p>
            <a:pPr>
              <a:lnSpc>
                <a:spcPct val="90000"/>
              </a:lnSpc>
              <a:spcAft>
                <a:spcPts val="18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ff"/>
                </a:solidFill>
                <a:effectLst/>
                <a:uFillTx/>
                <a:latin typeface="Frutiger 55 Roman"/>
              </a:rPr>
              <a:t>Retaining Talent</a:t>
            </a:r>
            <a:endParaRPr b="0" lang="en-US" sz="16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The Enron population is slightly younger and more diverse.  Average tenure plunged 37% from over 7 years to less than 5 years over the past year.</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Enron’s total turnover rate has almost doubled, increasing from 6.0% to 10.3% over the past year.  “Personal Reasons” is reported to be the main driver.  Of those who have left the company for both voluntary and involuntary reasons, these employees have on average been satisfactory or below performers, indicating that Enron is high-grading its workforce.</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The most frequent tenure of voluntary separators is less than 1 year, indicating a revolving door.  The average employee who voluntarily terminates is age 35, typically an experienced hire.  </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July to September 2000: By organizational levels, voluntary turnover is highest for the lower management at 13.8% annualized. However on average, the company is losing poorer performers rather than high performers.</a:t>
            </a:r>
            <a:endParaRPr b="0" lang="en-US" sz="1200" strike="noStrike" u="none">
              <a:solidFill>
                <a:srgbClr val="000000"/>
              </a:solidFill>
              <a:effectLst/>
              <a:uFillTx/>
              <a:latin typeface="Times New Roman"/>
            </a:endParaRPr>
          </a:p>
        </p:txBody>
      </p:sp>
      <p:sp>
        <p:nvSpPr>
          <p:cNvPr id="18" name=""/>
          <p:cNvSpPr/>
          <p:nvPr/>
        </p:nvSpPr>
        <p:spPr>
          <a:xfrm>
            <a:off x="1324080" y="6553080"/>
            <a:ext cx="64767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Presentation reflects domestic Enron employees, as well as international employees paid from headquarters. EOTT, PGE, EFS, Nepco and Wind employees were excluded, as well as contractors and temporary employees. 1999 data includes October 1998 to October 1999; 2000 data includes October 1999 to October 2000.</a:t>
            </a:r>
            <a:endParaRPr b="0" lang="en-US" sz="600" strike="noStrike" u="none">
              <a:solidFill>
                <a:srgbClr val="000000"/>
              </a:solidFill>
              <a:effectLst/>
              <a:uFillTx/>
              <a:latin typeface="Times New Roman"/>
            </a:endParaRPr>
          </a:p>
        </p:txBody>
      </p:sp>
      <p:sp>
        <p:nvSpPr>
          <p:cNvPr id="19"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20"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56EA195-0A26-4236-B5F1-8BDFCA2C2D58}"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1206360" y="115524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Attracting Top Talent</a:t>
            </a:r>
            <a:br>
              <a:rPr sz="2800"/>
            </a:br>
            <a:endParaRPr b="1" i="1" lang="en-US" sz="2800" strike="noStrike" u="none">
              <a:solidFill>
                <a:srgbClr val="000000"/>
              </a:solidFill>
              <a:effectLst/>
              <a:uFillTx/>
              <a:latin typeface="Frutiger 55 Roman"/>
            </a:endParaRPr>
          </a:p>
        </p:txBody>
      </p:sp>
      <p:sp>
        <p:nvSpPr>
          <p:cNvPr id="22" name="PlaceHolder 2"/>
          <p:cNvSpPr>
            <a:spLocks noGrp="1"/>
          </p:cNvSpPr>
          <p:nvPr>
            <p:ph type="subTitle"/>
          </p:nvPr>
        </p:nvSpPr>
        <p:spPr>
          <a:xfrm>
            <a:off x="1790640" y="3117960"/>
            <a:ext cx="6400800" cy="1752480"/>
          </a:xfrm>
          <a:prstGeom prst="rect">
            <a:avLst/>
          </a:prstGeom>
          <a:noFill/>
          <a:ln w="0">
            <a:noFill/>
          </a:ln>
        </p:spPr>
        <p:txBody>
          <a:bodyPr lIns="90000" rIns="90000" tIns="46800" bIns="46800" anchor="t">
            <a:noAutofit/>
          </a:bodyPr>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External Market Conditions</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Company’s Staffing Growth</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Recruiting Statistics</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Tree>
  </p:cSld>
  <p:transition spd="med">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
          <p:cNvSpPr/>
          <p:nvPr/>
        </p:nvSpPr>
        <p:spPr>
          <a:xfrm>
            <a:off x="590400" y="181080"/>
            <a:ext cx="7620120" cy="76176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Staffing Challenges</a:t>
            </a:r>
            <a:endParaRPr b="0" lang="en-US" sz="3200" strike="noStrike" u="none">
              <a:solidFill>
                <a:srgbClr val="000000"/>
              </a:solidFill>
              <a:effectLst/>
              <a:uFillTx/>
              <a:latin typeface="Times New Roman"/>
            </a:endParaRPr>
          </a:p>
        </p:txBody>
      </p:sp>
      <p:sp>
        <p:nvSpPr>
          <p:cNvPr id="24" name=""/>
          <p:cNvSpPr/>
          <p:nvPr/>
        </p:nvSpPr>
        <p:spPr>
          <a:xfrm>
            <a:off x="1425600" y="4051440"/>
            <a:ext cx="4049640" cy="1295280"/>
          </a:xfrm>
          <a:prstGeom prst="rect">
            <a:avLst/>
          </a:prstGeom>
          <a:noFill/>
          <a:ln w="0">
            <a:noFill/>
          </a:ln>
        </p:spPr>
        <p:style>
          <a:lnRef idx="0"/>
          <a:fillRef idx="0"/>
          <a:effectRef idx="0"/>
          <a:fontRef idx="minor"/>
        </p:style>
        <p:txBody>
          <a:bodyPr lIns="90000" rIns="90000" tIns="46800" bIns="46800" anchor="t">
            <a:normAutofit/>
          </a:bodyPr>
          <a:p>
            <a:pPr>
              <a:lnSpc>
                <a:spcPct val="115000"/>
              </a:lnSpc>
              <a:spcAft>
                <a:spcPts val="9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Enron’s staffing needs are increasing</a:t>
            </a:r>
            <a:endParaRPr b="0" lang="en-US" sz="1300" strike="noStrike" u="none">
              <a:solidFill>
                <a:srgbClr val="000000"/>
              </a:solidFill>
              <a:effectLst/>
              <a:uFillTx/>
              <a:latin typeface="Times New Roman"/>
            </a:endParaRPr>
          </a:p>
          <a:p>
            <a:pPr>
              <a:lnSpc>
                <a:spcPct val="115000"/>
              </a:lnSpc>
              <a:spcAft>
                <a:spcPts val="975"/>
              </a:spcAft>
              <a:buClr>
                <a:srgbClr val="fe660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Rapid Growth</a:t>
            </a:r>
            <a:endParaRPr b="0" lang="en-US" sz="1300" strike="noStrike" u="none">
              <a:solidFill>
                <a:srgbClr val="000000"/>
              </a:solidFill>
              <a:effectLst/>
              <a:uFillTx/>
              <a:latin typeface="Times New Roman"/>
            </a:endParaRPr>
          </a:p>
          <a:p>
            <a:pPr>
              <a:lnSpc>
                <a:spcPct val="2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a:t>
            </a:r>
            <a:r>
              <a:rPr b="0" i="1" lang="en-US" sz="900" strike="noStrike" u="none">
                <a:solidFill>
                  <a:srgbClr val="000000"/>
                </a:solidFill>
                <a:effectLst/>
                <a:uFillTx/>
                <a:latin typeface="Frutiger 55 Roman"/>
              </a:rPr>
              <a:t>New jobs created is estimated to be 10% or over 2,000 new hires.</a:t>
            </a:r>
            <a:endParaRPr b="0" lang="en-US" sz="900" strike="noStrike" u="none">
              <a:solidFill>
                <a:srgbClr val="000000"/>
              </a:solidFill>
              <a:effectLst/>
              <a:uFillTx/>
              <a:latin typeface="Times New Roman"/>
            </a:endParaRPr>
          </a:p>
          <a:p>
            <a:pPr>
              <a:lnSpc>
                <a:spcPct val="100000"/>
              </a:lnSpc>
              <a:spcAft>
                <a:spcPts val="975"/>
              </a:spcAft>
              <a:buClr>
                <a:srgbClr val="fe660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Rising Turnover</a:t>
            </a:r>
            <a:endParaRPr b="0" lang="en-US" sz="1300" strike="noStrike" u="none">
              <a:solidFill>
                <a:srgbClr val="000000"/>
              </a:solidFill>
              <a:effectLst/>
              <a:uFillTx/>
              <a:latin typeface="Times New Roman"/>
            </a:endParaRPr>
          </a:p>
          <a:p>
            <a:pPr>
              <a:lnSpc>
                <a:spcPct val="2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a:t>
            </a:r>
            <a:r>
              <a:rPr b="0" i="1" lang="en-US" sz="900" strike="noStrike" u="none">
                <a:solidFill>
                  <a:srgbClr val="000000"/>
                </a:solidFill>
                <a:effectLst/>
                <a:uFillTx/>
                <a:latin typeface="Frutiger 55 Roman"/>
              </a:rPr>
              <a:t>Turnover rates</a:t>
            </a:r>
            <a:r>
              <a:rPr b="1" i="1" lang="en-US" sz="1300" strike="noStrike" u="none">
                <a:solidFill>
                  <a:srgbClr val="000000"/>
                </a:solidFill>
                <a:effectLst/>
                <a:uFillTx/>
                <a:latin typeface="Frutiger 55 Roman"/>
              </a:rPr>
              <a:t> </a:t>
            </a:r>
            <a:r>
              <a:rPr b="0" i="1" lang="en-US" sz="900" strike="noStrike" u="none">
                <a:solidFill>
                  <a:srgbClr val="000000"/>
                </a:solidFill>
                <a:effectLst/>
                <a:uFillTx/>
                <a:latin typeface="Frutiger 55 Roman"/>
              </a:rPr>
              <a:t>have almost doubled accelerating replacements</a:t>
            </a:r>
            <a:endParaRPr b="0" lang="en-US" sz="900" strike="noStrike" u="none">
              <a:solidFill>
                <a:srgbClr val="000000"/>
              </a:solidFill>
              <a:effectLst/>
              <a:uFillTx/>
              <a:latin typeface="Times New Roman"/>
            </a:endParaRPr>
          </a:p>
        </p:txBody>
      </p:sp>
      <p:graphicFrame>
        <p:nvGraphicFramePr>
          <p:cNvPr id="25" name=""/>
          <p:cNvGraphicFramePr/>
          <p:nvPr/>
        </p:nvGraphicFramePr>
        <p:xfrm>
          <a:off x="5067360" y="1117440"/>
          <a:ext cx="3430440" cy="2489400"/>
        </p:xfrm>
        <a:graphic>
          <a:graphicData uri="http://schemas.openxmlformats.org/presentationml/2006/ole">
            <p:oleObj progId="Excel.Sheet.12" r:id="rId1" spid="">
              <p:embed/>
              <p:pic>
                <p:nvPicPr>
                  <p:cNvPr id="26" name="" descr=""/>
                  <p:cNvPicPr/>
                  <p:nvPr/>
                </p:nvPicPr>
                <p:blipFill>
                  <a:blip r:embed="rId2"/>
                  <a:stretch/>
                </p:blipFill>
                <p:spPr>
                  <a:xfrm>
                    <a:off x="5067360" y="1117440"/>
                    <a:ext cx="3430440" cy="2489400"/>
                  </a:xfrm>
                  <a:prstGeom prst="rect">
                    <a:avLst/>
                  </a:prstGeom>
                  <a:noFill/>
                  <a:ln w="0">
                    <a:noFill/>
                  </a:ln>
                </p:spPr>
              </p:pic>
            </p:oleObj>
          </a:graphicData>
        </a:graphic>
      </p:graphicFrame>
      <p:sp>
        <p:nvSpPr>
          <p:cNvPr id="27" name=""/>
          <p:cNvSpPr/>
          <p:nvPr/>
        </p:nvSpPr>
        <p:spPr>
          <a:xfrm>
            <a:off x="1311120" y="6539040"/>
            <a:ext cx="35420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US Census is source for domestic labor demand graph.</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Turnover excludes Analysts and Associates who terminated to return to school.</a:t>
            </a:r>
            <a:endParaRPr b="0" lang="en-US" sz="600" strike="noStrike" u="none">
              <a:solidFill>
                <a:srgbClr val="000000"/>
              </a:solidFill>
              <a:effectLst/>
              <a:uFillTx/>
              <a:latin typeface="Times New Roman"/>
            </a:endParaRPr>
          </a:p>
        </p:txBody>
      </p:sp>
      <p:graphicFrame>
        <p:nvGraphicFramePr>
          <p:cNvPr id="28" name=""/>
          <p:cNvGraphicFramePr/>
          <p:nvPr/>
        </p:nvGraphicFramePr>
        <p:xfrm>
          <a:off x="1438200" y="1168560"/>
          <a:ext cx="3390840" cy="2781000"/>
        </p:xfrm>
        <a:graphic>
          <a:graphicData uri="http://schemas.openxmlformats.org/presentationml/2006/ole">
            <p:oleObj r:id="rId3" spid="">
              <p:embed/>
              <p:pic>
                <p:nvPicPr>
                  <p:cNvPr id="29" name="" descr=""/>
                  <p:cNvPicPr/>
                  <p:nvPr/>
                </p:nvPicPr>
                <p:blipFill>
                  <a:blip r:embed="rId4"/>
                  <a:stretch/>
                </p:blipFill>
                <p:spPr>
                  <a:xfrm>
                    <a:off x="1438200" y="1168560"/>
                    <a:ext cx="3390840" cy="2781000"/>
                  </a:xfrm>
                  <a:prstGeom prst="rect">
                    <a:avLst/>
                  </a:prstGeom>
                  <a:noFill/>
                  <a:ln w="0">
                    <a:noFill/>
                  </a:ln>
                </p:spPr>
              </p:pic>
            </p:oleObj>
          </a:graphicData>
        </a:graphic>
      </p:graphicFrame>
      <p:sp>
        <p:nvSpPr>
          <p:cNvPr id="30" name=""/>
          <p:cNvSpPr/>
          <p:nvPr/>
        </p:nvSpPr>
        <p:spPr>
          <a:xfrm>
            <a:off x="1438200" y="1168560"/>
            <a:ext cx="3363840" cy="23875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1" name=""/>
          <p:cNvSpPr/>
          <p:nvPr/>
        </p:nvSpPr>
        <p:spPr>
          <a:xfrm>
            <a:off x="5184720" y="4051440"/>
            <a:ext cx="3287880" cy="736560"/>
          </a:xfrm>
          <a:prstGeom prst="rect">
            <a:avLst/>
          </a:prstGeom>
          <a:noFill/>
          <a:ln w="0">
            <a:noFill/>
          </a:ln>
        </p:spPr>
        <p:style>
          <a:lnRef idx="0"/>
          <a:fillRef idx="0"/>
          <a:effectRef idx="0"/>
          <a:fontRef idx="minor"/>
        </p:style>
        <p:txBody>
          <a:bodyPr lIns="90000" rIns="90000" tIns="46800" bIns="46800" anchor="t">
            <a:normAutofit lnSpcReduction="9999"/>
          </a:bodyPr>
          <a:p>
            <a:pPr>
              <a:lnSpc>
                <a:spcPct val="115000"/>
              </a:lnSpc>
              <a:spcAft>
                <a:spcPts val="9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Future labor market projections indicate a growing labor deficiency for knowledge workers.</a:t>
            </a:r>
            <a:endParaRPr b="0" lang="en-US" sz="1300" strike="noStrike" u="none">
              <a:solidFill>
                <a:srgbClr val="000000"/>
              </a:solidFill>
              <a:effectLst/>
              <a:uFillTx/>
              <a:latin typeface="Times New Roman"/>
            </a:endParaRPr>
          </a:p>
        </p:txBody>
      </p:sp>
      <p:sp>
        <p:nvSpPr>
          <p:cNvPr id="32" name=""/>
          <p:cNvSpPr/>
          <p:nvPr/>
        </p:nvSpPr>
        <p:spPr>
          <a:xfrm>
            <a:off x="1400040" y="5654520"/>
            <a:ext cx="707256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Increasing turnover and a competitive labor market  are competing factors that may impact Enron’s rapid growth rate. </a:t>
            </a:r>
            <a:endParaRPr b="0" lang="en-US" sz="1600" strike="noStrike" u="none">
              <a:solidFill>
                <a:srgbClr val="000000"/>
              </a:solidFill>
              <a:effectLst/>
              <a:uFillTx/>
              <a:latin typeface="Times New Roman"/>
            </a:endParaRPr>
          </a:p>
        </p:txBody>
      </p:sp>
      <p:sp>
        <p:nvSpPr>
          <p:cNvPr id="33"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34"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1CD0BF3-8227-46A1-8537-8B11D4187207}"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
          <p:cNvSpPr/>
          <p:nvPr/>
        </p:nvSpPr>
        <p:spPr>
          <a:xfrm>
            <a:off x="2286000" y="2343240"/>
            <a:ext cx="4476600" cy="396072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 name=""/>
          <p:cNvSpPr/>
          <p:nvPr/>
        </p:nvSpPr>
        <p:spPr>
          <a:xfrm>
            <a:off x="2676600" y="2771640"/>
            <a:ext cx="733320" cy="3343320"/>
          </a:xfrm>
          <a:prstGeom prst="rect">
            <a:avLst/>
          </a:prstGeom>
          <a:solidFill>
            <a:srgbClr val="ffff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 name=""/>
          <p:cNvSpPr/>
          <p:nvPr/>
        </p:nvSpPr>
        <p:spPr>
          <a:xfrm>
            <a:off x="3581280" y="2771640"/>
            <a:ext cx="733680" cy="3343320"/>
          </a:xfrm>
          <a:prstGeom prst="rect">
            <a:avLst/>
          </a:prstGeom>
          <a:solidFill>
            <a:srgbClr val="ccec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 name="PlaceHolder 1"/>
          <p:cNvSpPr>
            <a:spLocks noGrp="1"/>
          </p:cNvSpPr>
          <p:nvPr>
            <p:ph/>
          </p:nvPr>
        </p:nvSpPr>
        <p:spPr>
          <a:xfrm>
            <a:off x="1052640" y="804960"/>
            <a:ext cx="7772400" cy="1109520"/>
          </a:xfrm>
          <a:prstGeom prst="rect">
            <a:avLst/>
          </a:prstGeom>
          <a:noFill/>
          <a:ln w="0">
            <a:noFill/>
          </a:ln>
        </p:spPr>
        <p:txBody>
          <a:bodyPr lIns="90000" rIns="90000" tIns="46800" bIns="46800" anchor="t">
            <a:normAutofit fontScale="92500" lnSpcReduction="9999"/>
          </a:bodyPr>
          <a:p>
            <a:pPr indent="0">
              <a:lnSpc>
                <a:spcPct val="90000"/>
              </a:lnSpc>
              <a:spcAft>
                <a:spcPts val="13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Fortune’s Top 50 Companies among MBAs (4/17/00):</a:t>
            </a:r>
            <a:r>
              <a:rPr b="1" lang="en-US" sz="1200" strike="noStrike" u="none">
                <a:solidFill>
                  <a:srgbClr val="000000"/>
                </a:solidFill>
                <a:effectLst/>
                <a:uFillTx/>
                <a:latin typeface="Frutiger 55 Roman"/>
              </a:rPr>
              <a:t>	</a:t>
            </a:r>
            <a:endParaRPr b="1" lang="en-US" sz="1200" strike="noStrike" u="none">
              <a:solidFill>
                <a:srgbClr val="000000"/>
              </a:solidFill>
              <a:effectLst/>
              <a:uFillTx/>
              <a:latin typeface="Frutiger 55 Roman"/>
            </a:endParaRPr>
          </a:p>
          <a:p>
            <a:pPr lvl="1" marL="574560" indent="-234720">
              <a:lnSpc>
                <a:spcPct val="90000"/>
              </a:lnSpc>
              <a:spcAft>
                <a:spcPts val="1349"/>
              </a:spcAft>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Amazon.com jumped to 2nd place in 2000 from 130th in 1999</a:t>
            </a:r>
            <a:endParaRPr b="0" lang="en-US" sz="1200" strike="noStrike" u="none">
              <a:solidFill>
                <a:srgbClr val="000000"/>
              </a:solidFill>
              <a:effectLst/>
              <a:uFillTx/>
              <a:latin typeface="Frutiger 55 Roman"/>
            </a:endParaRPr>
          </a:p>
          <a:p>
            <a:pPr lvl="1" marL="574560" indent="-234720">
              <a:lnSpc>
                <a:spcPct val="90000"/>
              </a:lnSpc>
              <a:spcAft>
                <a:spcPts val="1349"/>
              </a:spcAft>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Yahoo.com leaped to 6th from 146th last year</a:t>
            </a:r>
            <a:endParaRPr b="0" lang="en-US" sz="1200" strike="noStrike" u="none">
              <a:solidFill>
                <a:srgbClr val="000000"/>
              </a:solidFill>
              <a:effectLst/>
              <a:uFillTx/>
              <a:latin typeface="Frutiger 55 Roman"/>
            </a:endParaRPr>
          </a:p>
          <a:p>
            <a:pPr lvl="1" marL="574560" indent="-234720">
              <a:lnSpc>
                <a:spcPct val="90000"/>
              </a:lnSpc>
              <a:spcAft>
                <a:spcPts val="1349"/>
              </a:spcAft>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Meanwhile, companies like Microsoft and Enron fell</a:t>
            </a:r>
            <a:endParaRPr b="0" lang="en-US" sz="1200" strike="noStrike" u="none">
              <a:solidFill>
                <a:srgbClr val="000000"/>
              </a:solidFill>
              <a:effectLst/>
              <a:uFillTx/>
              <a:latin typeface="Frutiger 55 Roman"/>
            </a:endParaRPr>
          </a:p>
        </p:txBody>
      </p:sp>
      <p:sp>
        <p:nvSpPr>
          <p:cNvPr id="39" name="PlaceHolder 2"/>
          <p:cNvSpPr>
            <a:spLocks noGrp="1"/>
          </p:cNvSpPr>
          <p:nvPr>
            <p:ph type="title"/>
          </p:nvPr>
        </p:nvSpPr>
        <p:spPr>
          <a:xfrm>
            <a:off x="685800" y="114480"/>
            <a:ext cx="7772400" cy="768240"/>
          </a:xfrm>
          <a:prstGeom prst="rect">
            <a:avLst/>
          </a:prstGeom>
          <a:noFill/>
          <a:ln w="0">
            <a:noFill/>
          </a:ln>
        </p:spPr>
        <p:txBody>
          <a:bodyPr lIns="90000" rIns="90000" tIns="46800" bIns="4680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MBA.com Phenomenon</a:t>
            </a:r>
            <a:endParaRPr b="1" i="1" lang="en-US" sz="3200" strike="noStrike" u="none">
              <a:solidFill>
                <a:srgbClr val="000000"/>
              </a:solidFill>
              <a:effectLst/>
              <a:uFillTx/>
              <a:latin typeface="Frutiger 55 Roman"/>
            </a:endParaRPr>
          </a:p>
        </p:txBody>
      </p:sp>
      <p:sp>
        <p:nvSpPr>
          <p:cNvPr id="40" name=""/>
          <p:cNvSpPr/>
          <p:nvPr/>
        </p:nvSpPr>
        <p:spPr>
          <a:xfrm>
            <a:off x="131040" y="6561000"/>
            <a:ext cx="30639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Source: Fortune, “So where do you want to work”, April 17,2000</a:t>
            </a:r>
            <a:endParaRPr b="0" lang="en-US" sz="800" strike="noStrike" u="none">
              <a:solidFill>
                <a:srgbClr val="000000"/>
              </a:solidFill>
              <a:effectLst/>
              <a:uFillTx/>
              <a:latin typeface="Times New Roman"/>
            </a:endParaRPr>
          </a:p>
        </p:txBody>
      </p:sp>
      <p:sp>
        <p:nvSpPr>
          <p:cNvPr id="41" name=""/>
          <p:cNvSpPr/>
          <p:nvPr/>
        </p:nvSpPr>
        <p:spPr>
          <a:xfrm>
            <a:off x="3176280" y="2413080"/>
            <a:ext cx="67644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Rank</a:t>
            </a:r>
            <a:endParaRPr b="0" lang="en-US" sz="1600" strike="noStrike" u="none">
              <a:solidFill>
                <a:srgbClr val="000000"/>
              </a:solidFill>
              <a:effectLst/>
              <a:uFillTx/>
              <a:latin typeface="Times New Roman"/>
            </a:endParaRPr>
          </a:p>
        </p:txBody>
      </p:sp>
      <p:sp>
        <p:nvSpPr>
          <p:cNvPr id="42" name=""/>
          <p:cNvSpPr/>
          <p:nvPr/>
        </p:nvSpPr>
        <p:spPr>
          <a:xfrm>
            <a:off x="2727000" y="2766960"/>
            <a:ext cx="631800" cy="333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2000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6</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7</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11</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15</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17</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28</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60</a:t>
            </a:r>
            <a:endParaRPr b="0" lang="en-US" sz="1600" strike="noStrike" u="none">
              <a:solidFill>
                <a:srgbClr val="000000"/>
              </a:solidFill>
              <a:effectLst/>
              <a:uFillTx/>
              <a:latin typeface="Times New Roman"/>
            </a:endParaRPr>
          </a:p>
        </p:txBody>
      </p:sp>
      <p:sp>
        <p:nvSpPr>
          <p:cNvPr id="43" name=""/>
          <p:cNvSpPr/>
          <p:nvPr/>
        </p:nvSpPr>
        <p:spPr>
          <a:xfrm>
            <a:off x="3630600" y="2766960"/>
            <a:ext cx="631800" cy="333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1999</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130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146</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25</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5</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14</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31</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24</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13</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77</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51</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44</a:t>
            </a:r>
            <a:endParaRPr b="0" lang="en-US" sz="1600" strike="noStrike" u="none">
              <a:solidFill>
                <a:srgbClr val="000000"/>
              </a:solidFill>
              <a:effectLst/>
              <a:uFillTx/>
              <a:latin typeface="Times New Roman"/>
            </a:endParaRPr>
          </a:p>
        </p:txBody>
      </p:sp>
      <p:sp>
        <p:nvSpPr>
          <p:cNvPr id="44" name=""/>
          <p:cNvSpPr/>
          <p:nvPr/>
        </p:nvSpPr>
        <p:spPr>
          <a:xfrm>
            <a:off x="4510800" y="2766960"/>
            <a:ext cx="2051280" cy="3334680"/>
          </a:xfrm>
          <a:prstGeom prst="rect">
            <a:avLst/>
          </a:prstGeom>
          <a:noFill/>
          <a:ln w="0">
            <a:noFill/>
          </a:ln>
        </p:spPr>
        <p:style>
          <a:lnRef idx="0"/>
          <a:fillRef idx="0"/>
          <a:effectRef idx="0"/>
          <a:fontRef idx="minor"/>
        </p:style>
        <p:txBody>
          <a:bodyPr wrap="none" lIns="90000" rIns="90000" tIns="46800" bIns="46800" anchor="t">
            <a:spAutoFit/>
          </a:bodyPr>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Company</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Amazon.com</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Yahoo</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Cisco Systems</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Microsoft</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Dell</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Intel</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IBM</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Lucent Technologies</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Hewlett-Packard</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3Com</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Sun Microsystems</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a:t>
            </a:r>
            <a:endParaRPr b="0" lang="en-US" sz="1600" strike="noStrike" u="none">
              <a:solidFill>
                <a:srgbClr val="000000"/>
              </a:solidFill>
              <a:effectLst/>
              <a:uFillTx/>
              <a:latin typeface="Times New Roman"/>
            </a:endParaRPr>
          </a:p>
        </p:txBody>
      </p:sp>
      <p:sp>
        <p:nvSpPr>
          <p:cNvPr id="45" name=""/>
          <p:cNvSpPr/>
          <p:nvPr/>
        </p:nvSpPr>
        <p:spPr>
          <a:xfrm>
            <a:off x="2676600" y="2695680"/>
            <a:ext cx="166680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 name=""/>
          <p:cNvSpPr/>
          <p:nvPr/>
        </p:nvSpPr>
        <p:spPr>
          <a:xfrm>
            <a:off x="1490040" y="2014560"/>
            <a:ext cx="51858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278f3d"/>
                </a:solidFill>
                <a:effectLst/>
                <a:uFillTx/>
                <a:latin typeface="Frutiger 55 Roman"/>
              </a:rPr>
              <a:t>Enron’s Offer Acceptance Ratio from 1999 College Recruiting is 50%.</a:t>
            </a:r>
            <a:endParaRPr b="0" lang="en-US" sz="1200" strike="noStrike" u="none">
              <a:solidFill>
                <a:srgbClr val="000000"/>
              </a:solidFill>
              <a:effectLst/>
              <a:uFillTx/>
              <a:latin typeface="Times New Roman"/>
            </a:endParaRPr>
          </a:p>
        </p:txBody>
      </p:sp>
    </p:spTree>
  </p:cSld>
  <p:transition spd="med">
    <p:wipe dir="r"/>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
          <p:cNvSpPr/>
          <p:nvPr/>
        </p:nvSpPr>
        <p:spPr>
          <a:xfrm>
            <a:off x="1338120" y="1065240"/>
            <a:ext cx="7513920" cy="2324160"/>
          </a:xfrm>
          <a:prstGeom prst="rect">
            <a:avLst/>
          </a:prstGeom>
          <a:noFill/>
          <a:ln w="0">
            <a:noFill/>
          </a:ln>
        </p:spPr>
        <p:style>
          <a:lnRef idx="0"/>
          <a:fillRef idx="0"/>
          <a:effectRef idx="0"/>
          <a:fontRef idx="minor"/>
        </p:style>
        <p:txBody>
          <a:bodyPr lIns="90000" rIns="90000" tIns="46800" bIns="46800" anchor="t">
            <a:normAutofit fontScale="77500" lnSpcReduction="19999"/>
          </a:bodyPr>
          <a:p>
            <a:pPr lvl="4" marL="1771560" indent="-228600">
              <a:lnSpc>
                <a:spcPct val="100000"/>
              </a:lnSpc>
              <a:tabLst>
                <a:tab algn="l" pos="0"/>
                <a:tab algn="l" pos="2971800"/>
                <a:tab algn="r" pos="4000680"/>
                <a:tab algn="l" pos="4406760"/>
                <a:tab algn="r" pos="5372280"/>
                <a:tab algn="ctr" pos="6350040"/>
                <a:tab algn="l" pos="7167600"/>
                <a:tab algn="l" pos="8191440"/>
                <a:tab algn="l" pos="9215280"/>
                <a:tab algn="l" pos="10239480"/>
              </a:tabLst>
            </a:pPr>
            <a:r>
              <a:rPr b="0" lang="en-US" sz="1400" strike="noStrike" u="none">
                <a:solidFill>
                  <a:srgbClr val="000000"/>
                </a:solidFill>
                <a:effectLst/>
                <a:uFillTx/>
                <a:latin typeface="Frutiger 55 Roman"/>
              </a:rPr>
              <a:t>	</a:t>
            </a:r>
            <a:r>
              <a:rPr b="0" lang="en-US" sz="1400" strike="noStrike" u="none">
                <a:solidFill>
                  <a:srgbClr val="000000"/>
                </a:solidFill>
                <a:effectLst/>
                <a:uFillTx/>
                <a:latin typeface="Frutiger 55 Roman"/>
              </a:rPr>
              <a:t>	</a:t>
            </a:r>
            <a:r>
              <a:rPr b="1" lang="en-US" sz="1600" strike="noStrike" u="sng">
                <a:solidFill>
                  <a:srgbClr val="0066cc"/>
                </a:solidFill>
                <a:effectLst/>
                <a:uFillTx/>
                <a:latin typeface="Frutiger 55 Roman"/>
              </a:rPr>
              <a:t>1999</a:t>
            </a:r>
            <a:r>
              <a:rPr b="1" lang="en-US" sz="1600" strike="noStrike" u="sng">
                <a:solidFill>
                  <a:srgbClr val="0066cc"/>
                </a:solidFill>
                <a:effectLst/>
                <a:uFillTx/>
                <a:latin typeface="Frutiger 55 Roman"/>
              </a:rPr>
              <a:t>	</a:t>
            </a:r>
            <a:r>
              <a:rPr b="1" lang="en-US" sz="1600" strike="noStrike" u="sng">
                <a:solidFill>
                  <a:srgbClr val="0000cc"/>
                </a:solidFill>
                <a:effectLst/>
                <a:uFillTx/>
                <a:latin typeface="Frutiger 55 Roman"/>
              </a:rPr>
              <a:t>	</a:t>
            </a:r>
            <a:r>
              <a:rPr b="1" lang="en-US" sz="1600" strike="noStrike" u="sng">
                <a:solidFill>
                  <a:srgbClr val="278f3d"/>
                </a:solidFill>
                <a:effectLst/>
                <a:uFillTx/>
                <a:latin typeface="Frutiger 55 Roman"/>
              </a:rPr>
              <a:t>2000</a:t>
            </a:r>
            <a:r>
              <a:rPr b="1" lang="en-US" sz="1600" strike="noStrike" u="sng">
                <a:solidFill>
                  <a:srgbClr val="ff0000"/>
                </a:solidFill>
                <a:effectLst/>
                <a:uFillTx/>
                <a:latin typeface="Frutiger 55 Roman"/>
              </a:rPr>
              <a:t>	</a:t>
            </a:r>
            <a:r>
              <a:rPr b="1" lang="en-US" sz="1600" strike="noStrike" u="sng">
                <a:solidFill>
                  <a:srgbClr val="ff0000"/>
                </a:solidFill>
                <a:effectLst/>
                <a:uFillTx/>
                <a:latin typeface="Frutiger 55 Roman"/>
              </a:rPr>
              <a:t>	</a:t>
            </a:r>
            <a:r>
              <a:rPr b="1" lang="en-US" sz="1600" strike="noStrike" u="sng">
                <a:solidFill>
                  <a:srgbClr val="3b0071"/>
                </a:solidFill>
                <a:effectLst/>
                <a:uFillTx/>
                <a:latin typeface="Frutiger 55 Roman"/>
              </a:rPr>
              <a:t>Benchmark*</a:t>
            </a:r>
            <a:endParaRPr b="0" lang="en-US" sz="16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Offer Acceptance Ratio</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91.4%</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86.4%</a:t>
            </a:r>
            <a:r>
              <a:rPr b="1" lang="en-US" sz="1600" strike="noStrike" u="none">
                <a:solidFill>
                  <a:srgbClr val="ff0000"/>
                </a:solidFill>
                <a:effectLst/>
                <a:uFillTx/>
                <a:latin typeface="Frutiger 55 Roman"/>
              </a:rPr>
              <a:t>	</a:t>
            </a:r>
            <a:r>
              <a:rPr b="1" lang="en-US" sz="1600" strike="noStrike" u="none">
                <a:solidFill>
                  <a:srgbClr val="ff0000"/>
                </a:solidFill>
                <a:effectLst/>
                <a:uFillTx/>
                <a:latin typeface="Frutiger 55 Roman"/>
              </a:rPr>
              <a:t>	</a:t>
            </a:r>
            <a:r>
              <a:rPr b="1" lang="en-US" sz="1600" strike="noStrike" u="none">
                <a:solidFill>
                  <a:srgbClr val="3b0071"/>
                </a:solidFill>
                <a:effectLst/>
                <a:uFillTx/>
                <a:latin typeface="Frutiger 55 Roman"/>
              </a:rPr>
              <a:t>90.5%</a:t>
            </a:r>
            <a:endParaRPr b="0" lang="en-US" sz="16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Days to Fill</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N/A</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44</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3b0071"/>
                </a:solidFill>
                <a:effectLst/>
                <a:uFillTx/>
                <a:latin typeface="Frutiger 55 Roman"/>
              </a:rPr>
              <a:t>50</a:t>
            </a: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Cost per Hire</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$6,557</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N/A</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3b0071"/>
                </a:solidFill>
                <a:effectLst/>
                <a:uFillTx/>
                <a:latin typeface="Frutiger 55 Roman"/>
              </a:rPr>
              <a:t>$5,249</a:t>
            </a: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1st Reason for Decline </a:t>
            </a:r>
            <a:r>
              <a:rPr b="1" lang="en-US" sz="16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Personal Reasons</a:t>
            </a:r>
            <a:r>
              <a:rPr b="1" lang="en-US" sz="800" strike="noStrike" u="none">
                <a:solidFill>
                  <a:srgbClr val="0066cc"/>
                </a:solidFill>
                <a:effectLst/>
                <a:uFillTx/>
                <a:latin typeface="Frutiger 55 Roman"/>
              </a:rPr>
              <a:t>	</a:t>
            </a:r>
            <a:r>
              <a:rPr b="1" lang="en-US" sz="800" strike="noStrike" u="none">
                <a:solidFill>
                  <a:srgbClr val="0066cc"/>
                </a:solidFill>
                <a:effectLst/>
                <a:uFillTx/>
                <a:latin typeface="Frutiger 55 Roman"/>
              </a:rPr>
              <a:t>	</a:t>
            </a:r>
            <a:r>
              <a:rPr b="1" lang="en-US" sz="800" strike="noStrike" u="none">
                <a:solidFill>
                  <a:srgbClr val="278f3d"/>
                </a:solidFill>
                <a:effectLst/>
                <a:uFillTx/>
                <a:latin typeface="Frutiger 55 Roman"/>
              </a:rPr>
              <a:t>Compensation</a:t>
            </a:r>
            <a:endParaRPr b="0" lang="en-US" sz="800" strike="noStrike" u="none">
              <a:solidFill>
                <a:srgbClr val="000000"/>
              </a:solidFill>
              <a:effectLst/>
              <a:uFillTx/>
              <a:latin typeface="Times New Roman"/>
            </a:endParaRPr>
          </a:p>
          <a:p>
            <a:pPr marL="343080" indent="-343080">
              <a:lnSpc>
                <a:spcPct val="30000"/>
              </a:lnSpc>
              <a:tabLst>
                <a:tab algn="l" pos="0"/>
                <a:tab algn="l" pos="2971800"/>
                <a:tab algn="r" pos="4000680"/>
                <a:tab algn="l" pos="4406760"/>
                <a:tab algn="r" pos="5372280"/>
                <a:tab algn="ctr" pos="6350040"/>
                <a:tab algn="l" pos="7167600"/>
                <a:tab algn="l" pos="8191440"/>
                <a:tab algn="l" pos="9215280"/>
                <a:tab algn="l" pos="10239480"/>
              </a:tabLst>
            </a:pPr>
            <a:endParaRPr b="0" lang="en-US" sz="800" strike="noStrike" u="none">
              <a:solidFill>
                <a:srgbClr val="000000"/>
              </a:solidFill>
              <a:effectLst/>
              <a:uFillTx/>
              <a:latin typeface="Times New Roman"/>
            </a:endParaRPr>
          </a:p>
          <a:p>
            <a:pPr marL="343080" indent="-343080">
              <a:lnSpc>
                <a:spcPct val="60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60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2nd Reason for Decline</a:t>
            </a:r>
            <a:r>
              <a:rPr b="1" lang="en-US" sz="16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Accepted Other Offer</a:t>
            </a:r>
            <a:r>
              <a:rPr b="1" lang="en-US" sz="1600" strike="noStrike" u="none">
                <a:solidFill>
                  <a:srgbClr val="000000"/>
                </a:solidFill>
                <a:effectLst/>
                <a:uFillTx/>
                <a:latin typeface="Frutiger 55 Roman"/>
              </a:rPr>
              <a:t>	</a:t>
            </a:r>
            <a:r>
              <a:rPr b="1" lang="en-US" sz="800" strike="noStrike" u="none">
                <a:solidFill>
                  <a:srgbClr val="278f3d"/>
                </a:solidFill>
                <a:effectLst/>
                <a:uFillTx/>
                <a:latin typeface="Frutiger 55 Roman"/>
              </a:rPr>
              <a:t>Personal Reasons</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endParaRPr b="0" lang="en-US" sz="1600" strike="noStrike" u="none">
              <a:solidFill>
                <a:srgbClr val="000000"/>
              </a:solidFill>
              <a:effectLst/>
              <a:uFillTx/>
              <a:latin typeface="Times New Roman"/>
            </a:endParaRPr>
          </a:p>
        </p:txBody>
      </p:sp>
      <p:sp>
        <p:nvSpPr>
          <p:cNvPr id="48" name=""/>
          <p:cNvSpPr/>
          <p:nvPr/>
        </p:nvSpPr>
        <p:spPr>
          <a:xfrm>
            <a:off x="581040" y="190440"/>
            <a:ext cx="738036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Recruiting Efforts-Experienced Hires</a:t>
            </a:r>
            <a:endParaRPr b="0" lang="en-US" sz="3200" strike="noStrike" u="none">
              <a:solidFill>
                <a:srgbClr val="000000"/>
              </a:solidFill>
              <a:effectLst/>
              <a:uFillTx/>
              <a:latin typeface="Times New Roman"/>
            </a:endParaRPr>
          </a:p>
        </p:txBody>
      </p:sp>
      <p:sp>
        <p:nvSpPr>
          <p:cNvPr id="49" name=""/>
          <p:cNvSpPr/>
          <p:nvPr/>
        </p:nvSpPr>
        <p:spPr>
          <a:xfrm>
            <a:off x="1336680" y="6642000"/>
            <a:ext cx="378144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Saratoga Institute, 1999 (non-bank financial companies)</a:t>
            </a:r>
            <a:endParaRPr b="0" lang="en-US" sz="600" strike="noStrike" u="none">
              <a:solidFill>
                <a:srgbClr val="000000"/>
              </a:solidFill>
              <a:effectLst/>
              <a:uFillTx/>
              <a:latin typeface="Times New Roman"/>
            </a:endParaRPr>
          </a:p>
        </p:txBody>
      </p:sp>
      <p:graphicFrame>
        <p:nvGraphicFramePr>
          <p:cNvPr id="50" name=""/>
          <p:cNvGraphicFramePr/>
          <p:nvPr/>
        </p:nvGraphicFramePr>
        <p:xfrm>
          <a:off x="3417840" y="3621240"/>
          <a:ext cx="2629080" cy="1496880"/>
        </p:xfrm>
        <a:graphic>
          <a:graphicData uri="http://schemas.openxmlformats.org/presentationml/2006/ole">
            <p:oleObj progId="PowerPoint.Show.12" r:id="rId1" spid="">
              <p:embed/>
              <p:pic>
                <p:nvPicPr>
                  <p:cNvPr id="51" name="" descr=""/>
                  <p:cNvPicPr/>
                  <p:nvPr/>
                </p:nvPicPr>
                <p:blipFill>
                  <a:blip r:embed="rId2"/>
                  <a:stretch/>
                </p:blipFill>
                <p:spPr>
                  <a:xfrm>
                    <a:off x="3417840" y="3621240"/>
                    <a:ext cx="2629080" cy="1496880"/>
                  </a:xfrm>
                  <a:prstGeom prst="rect">
                    <a:avLst/>
                  </a:prstGeom>
                  <a:noFill/>
                  <a:ln w="38160">
                    <a:solidFill>
                      <a:srgbClr val="000000"/>
                    </a:solidFill>
                    <a:miter/>
                  </a:ln>
                </p:spPr>
              </p:pic>
            </p:oleObj>
          </a:graphicData>
        </a:graphic>
      </p:graphicFrame>
      <p:sp>
        <p:nvSpPr>
          <p:cNvPr id="52" name=""/>
          <p:cNvSpPr/>
          <p:nvPr/>
        </p:nvSpPr>
        <p:spPr>
          <a:xfrm>
            <a:off x="1425600" y="5397480"/>
            <a:ext cx="7184880" cy="131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Enron’s offer acceptance ratio is decreasing.  Compensation is the major reason candidates decline offers.  Increased marketing for other employment benefits and ongoing compensation market studies may assist in this area. Personal reasons are reported to be the second driver related to Enron’s reputation for long hours.</a:t>
            </a:r>
            <a:endParaRPr b="0" lang="en-US" sz="1600" strike="noStrike" u="none">
              <a:solidFill>
                <a:srgbClr val="000000"/>
              </a:solidFill>
              <a:effectLst/>
              <a:uFillTx/>
              <a:latin typeface="Times New Roman"/>
            </a:endParaRPr>
          </a:p>
        </p:txBody>
      </p:sp>
      <p:sp>
        <p:nvSpPr>
          <p:cNvPr id="53"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54"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EF996BA-F656-4DE0-AED4-B05C5091C532}"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1206360" y="115524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Retaining Talent</a:t>
            </a:r>
            <a:br>
              <a:rPr sz="2800"/>
            </a:br>
            <a:endParaRPr b="1" i="1" lang="en-US" sz="2800" strike="noStrike" u="none">
              <a:solidFill>
                <a:srgbClr val="000000"/>
              </a:solidFill>
              <a:effectLst/>
              <a:uFillTx/>
              <a:latin typeface="Frutiger 55 Roman"/>
            </a:endParaRPr>
          </a:p>
        </p:txBody>
      </p:sp>
      <p:sp>
        <p:nvSpPr>
          <p:cNvPr id="56" name="PlaceHolder 2"/>
          <p:cNvSpPr>
            <a:spLocks noGrp="1"/>
          </p:cNvSpPr>
          <p:nvPr>
            <p:ph type="subTitle"/>
          </p:nvPr>
        </p:nvSpPr>
        <p:spPr>
          <a:xfrm>
            <a:off x="1790640" y="3117960"/>
            <a:ext cx="6400800" cy="1752480"/>
          </a:xfrm>
          <a:prstGeom prst="rect">
            <a:avLst/>
          </a:prstGeom>
          <a:noFill/>
          <a:ln w="0">
            <a:noFill/>
          </a:ln>
        </p:spPr>
        <p:txBody>
          <a:bodyPr lIns="90000" rIns="90000" tIns="46800" bIns="46800" anchor="t">
            <a:noAutofit/>
          </a:bodyPr>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Who is Enron?</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Turnover</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Contribution Loss</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Tree>
  </p:cSld>
  <p:transition spd="med">
    <p:wipe dir="r"/>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
          <p:cNvSpPr/>
          <p:nvPr/>
        </p:nvSpPr>
        <p:spPr>
          <a:xfrm>
            <a:off x="1324080" y="863640"/>
            <a:ext cx="6156360" cy="3930480"/>
          </a:xfrm>
          <a:prstGeom prst="rect">
            <a:avLst/>
          </a:prstGeom>
          <a:noFill/>
          <a:ln w="0">
            <a:noFill/>
          </a:ln>
        </p:spPr>
        <p:style>
          <a:lnRef idx="0"/>
          <a:fillRef idx="0"/>
          <a:effectRef idx="0"/>
          <a:fontRef idx="minor"/>
        </p:style>
        <p:txBody>
          <a:bodyPr lIns="90000" rIns="90000" tIns="46800" bIns="46800" anchor="t">
            <a:normAutofit/>
          </a:bodyPr>
          <a:p>
            <a:pPr lvl="4" marL="1771560" indent="-228600">
              <a:lnSpc>
                <a:spcPct val="100000"/>
              </a:lnSpc>
              <a:buClr>
                <a:srgbClr val="000000"/>
              </a:buClr>
              <a:buFont typeface="Frutiger 55 Roman"/>
              <a:buChar char="»"/>
              <a:tabLst>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100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	</a:t>
            </a:r>
            <a:r>
              <a:rPr b="1" lang="en-US" sz="1400" strike="noStrike" u="sng">
                <a:solidFill>
                  <a:srgbClr val="0066cc"/>
                </a:solidFill>
                <a:effectLst/>
                <a:uFillTx/>
                <a:latin typeface="Frutiger 55 Roman"/>
              </a:rPr>
              <a:t>1999</a:t>
            </a:r>
            <a:r>
              <a:rPr b="1" lang="en-US" sz="1400" strike="noStrike" u="sng">
                <a:solidFill>
                  <a:srgbClr val="0066cc"/>
                </a:solidFill>
                <a:effectLst/>
                <a:uFillTx/>
                <a:latin typeface="Frutiger 55 Roman"/>
              </a:rPr>
              <a:t>	</a:t>
            </a:r>
            <a:r>
              <a:rPr b="1" lang="en-US" sz="1400" strike="noStrike" u="sng">
                <a:solidFill>
                  <a:srgbClr val="0066cc"/>
                </a:solidFill>
                <a:effectLst/>
                <a:uFillTx/>
                <a:latin typeface="Frutiger 55 Roman"/>
              </a:rPr>
              <a:t>	</a:t>
            </a:r>
            <a:r>
              <a:rPr b="1" lang="en-US" sz="1400" strike="noStrike" u="sng">
                <a:solidFill>
                  <a:srgbClr val="278f3d"/>
                </a:solidFill>
                <a:effectLst/>
                <a:uFillTx/>
                <a:latin typeface="Frutiger 55 Roman"/>
              </a:rPr>
              <a:t>2000</a:t>
            </a:r>
            <a:r>
              <a:rPr b="1" lang="en-US" sz="1400" strike="noStrike" u="sng">
                <a:solidFill>
                  <a:srgbClr val="278f3d"/>
                </a:solidFill>
                <a:effectLst/>
                <a:uFillTx/>
                <a:latin typeface="Frutiger 55 Roman"/>
              </a:rPr>
              <a:t>	</a:t>
            </a:r>
            <a:r>
              <a:rPr b="1" lang="en-US" sz="1400" strike="noStrike" u="sng">
                <a:solidFill>
                  <a:srgbClr val="278f3d"/>
                </a:solidFill>
                <a:effectLst/>
                <a:uFillTx/>
                <a:latin typeface="Frutiger 55 Roman"/>
              </a:rPr>
              <a:t>	</a:t>
            </a:r>
            <a:r>
              <a:rPr b="1" lang="en-US" sz="1400" strike="noStrike" u="sng">
                <a:solidFill>
                  <a:srgbClr val="ffb310"/>
                </a:solidFill>
                <a:effectLst/>
                <a:uFillTx/>
                <a:latin typeface="Frutiger 55 Roman"/>
              </a:rPr>
              <a:t>2000</a:t>
            </a:r>
            <a:r>
              <a:rPr b="1" lang="en-US" sz="1400" strike="noStrike" u="sng">
                <a:solidFill>
                  <a:srgbClr val="278f3d"/>
                </a:solidFill>
                <a:effectLst/>
                <a:uFillTx/>
                <a:latin typeface="Frutiger 55 Roman"/>
              </a:rPr>
              <a:t>	</a:t>
            </a:r>
            <a:endParaRPr b="0" lang="en-US" sz="1400" strike="noStrike" u="none">
              <a:solidFill>
                <a:srgbClr val="000000"/>
              </a:solidFill>
              <a:effectLst/>
              <a:uFillTx/>
              <a:latin typeface="Times New Roman"/>
            </a:endParaRPr>
          </a:p>
          <a:p>
            <a:pPr marL="343080" indent="-343080">
              <a:lnSpc>
                <a:spcPct val="60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800" strike="noStrike" u="none">
                <a:solidFill>
                  <a:srgbClr val="278f3d"/>
                </a:solidFill>
                <a:effectLst/>
                <a:uFillTx/>
                <a:latin typeface="Frutiger 55 Roman"/>
              </a:rPr>
              <a:t>(including GPG)</a:t>
            </a:r>
            <a:r>
              <a:rPr b="1" lang="en-US" sz="800" strike="noStrike" u="none">
                <a:solidFill>
                  <a:srgbClr val="000000"/>
                </a:solidFill>
                <a:effectLst/>
                <a:uFillTx/>
                <a:latin typeface="Frutiger 55 Roman"/>
              </a:rPr>
              <a:t>	</a:t>
            </a:r>
            <a:r>
              <a:rPr b="1" lang="en-US" sz="800" strike="noStrike" u="none">
                <a:solidFill>
                  <a:srgbClr val="ffb310"/>
                </a:solidFill>
                <a:effectLst/>
                <a:uFillTx/>
                <a:latin typeface="Frutiger 55 Roman"/>
              </a:rPr>
              <a:t>(excluding GPG)</a:t>
            </a:r>
            <a:endParaRPr b="0" lang="en-US" sz="800" strike="noStrike" u="none">
              <a:solidFill>
                <a:srgbClr val="000000"/>
              </a:solidFill>
              <a:effectLst/>
              <a:uFillTx/>
              <a:latin typeface="Times New Roman"/>
            </a:endParaRPr>
          </a:p>
          <a:p>
            <a:pPr marL="343080" indent="-343080">
              <a:lnSpc>
                <a:spcPct val="120000"/>
              </a:lnSpc>
              <a:spcBef>
                <a:spcPts val="700"/>
              </a:spcBef>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Age</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40</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38</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36</a:t>
            </a:r>
            <a:endParaRPr b="0" lang="en-US" sz="1400" strike="noStrike" u="none">
              <a:solidFill>
                <a:srgbClr val="000000"/>
              </a:solidFill>
              <a:effectLst/>
              <a:uFillTx/>
              <a:latin typeface="Times New Roman"/>
            </a:endParaRPr>
          </a:p>
          <a:p>
            <a:pPr marL="343080" indent="-343080">
              <a:lnSpc>
                <a:spcPct val="100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Tenure</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7.6 yrs</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4.8 yrs</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2.7 yrs</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Most Frequent Tenure</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0-1 yr</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0-1 yr</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0-1 yr</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Male/Female</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65%/35%</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66%/34%</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62%/38%</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Ethnicity - Caucasian</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78%</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60%</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53%</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Education - Advanced</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20%</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15%</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17%</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Degrees</a:t>
            </a:r>
            <a:r>
              <a:rPr b="1" lang="en-US" sz="1400" strike="noStrike" u="none">
                <a:solidFill>
                  <a:srgbClr val="000000"/>
                </a:solidFill>
                <a:effectLst/>
                <a:uFillTx/>
                <a:latin typeface="Frutiger 55 Roman"/>
              </a:rPr>
              <a:t>	</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p:txBody>
      </p:sp>
      <p:sp>
        <p:nvSpPr>
          <p:cNvPr id="58" name=""/>
          <p:cNvSpPr/>
          <p:nvPr/>
        </p:nvSpPr>
        <p:spPr>
          <a:xfrm>
            <a:off x="1417680" y="5450040"/>
            <a:ext cx="7067520" cy="8251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The Enron population is slightly younger and more diverse.  Average tenure plunged 37% from 7.6 years to 4.8 years over the past two years.    </a:t>
            </a:r>
            <a:endParaRPr b="0" lang="en-US" sz="1600" strike="noStrike" u="none">
              <a:solidFill>
                <a:srgbClr val="000000"/>
              </a:solidFill>
              <a:effectLst/>
              <a:uFillTx/>
              <a:latin typeface="Times New Roman"/>
            </a:endParaRPr>
          </a:p>
        </p:txBody>
      </p:sp>
      <p:sp>
        <p:nvSpPr>
          <p:cNvPr id="59" name=""/>
          <p:cNvSpPr/>
          <p:nvPr/>
        </p:nvSpPr>
        <p:spPr>
          <a:xfrm>
            <a:off x="565200" y="195120"/>
            <a:ext cx="460512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Who is Enron?</a:t>
            </a:r>
            <a:endParaRPr b="0" lang="en-US" sz="3200" strike="noStrike" u="none">
              <a:solidFill>
                <a:srgbClr val="000000"/>
              </a:solidFill>
              <a:effectLst/>
              <a:uFillTx/>
              <a:latin typeface="Times New Roman"/>
            </a:endParaRPr>
          </a:p>
        </p:txBody>
      </p:sp>
      <p:pic>
        <p:nvPicPr>
          <p:cNvPr id="60" name="" descr=""/>
          <p:cNvPicPr/>
          <p:nvPr/>
        </p:nvPicPr>
        <p:blipFill>
          <a:blip r:embed="rId1"/>
          <a:stretch/>
        </p:blipFill>
        <p:spPr>
          <a:xfrm>
            <a:off x="7381800" y="1836720"/>
            <a:ext cx="1141560" cy="1744560"/>
          </a:xfrm>
          <a:prstGeom prst="rect">
            <a:avLst/>
          </a:prstGeom>
          <a:noFill/>
          <a:ln w="19080">
            <a:solidFill>
              <a:srgbClr val="000000"/>
            </a:solidFill>
            <a:miter/>
          </a:ln>
          <a:effectLst>
            <a:outerShdw dist="89604" dir="2700000" blurRad="0" rotWithShape="0">
              <a:srgbClr val="808080"/>
            </a:outerShdw>
          </a:effectLst>
        </p:spPr>
      </p:pic>
      <p:sp>
        <p:nvSpPr>
          <p:cNvPr id="61"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62"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4970C8F-386F-4F43-A3C5-79FB79AAD5D3}"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
          <p:cNvSpPr/>
          <p:nvPr/>
        </p:nvSpPr>
        <p:spPr>
          <a:xfrm>
            <a:off x="1347840" y="1052640"/>
            <a:ext cx="7416720" cy="2601720"/>
          </a:xfrm>
          <a:prstGeom prst="rect">
            <a:avLst/>
          </a:prstGeom>
          <a:noFill/>
          <a:ln w="0">
            <a:noFill/>
          </a:ln>
        </p:spPr>
        <p:style>
          <a:lnRef idx="0"/>
          <a:fillRef idx="0"/>
          <a:effectRef idx="0"/>
          <a:fontRef idx="minor"/>
        </p:style>
        <p:txBody>
          <a:bodyPr lIns="90000" rIns="90000" tIns="46800" bIns="46800" anchor="t">
            <a:normAutofit fontScale="55000" lnSpcReduction="19999"/>
          </a:bodyPr>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sng">
                <a:solidFill>
                  <a:srgbClr val="0066cc"/>
                </a:solidFill>
                <a:effectLst/>
                <a:uFillTx/>
                <a:latin typeface="Frutiger 55 Roman"/>
              </a:rPr>
              <a:t>1999</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sng">
                <a:solidFill>
                  <a:srgbClr val="278f3d"/>
                </a:solidFill>
                <a:effectLst/>
                <a:uFillTx/>
                <a:latin typeface="Frutiger 55 Roman"/>
              </a:rPr>
              <a:t>2000</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r>
              <a:rPr b="1" lang="en-US" sz="1500" strike="noStrike" u="sng">
                <a:solidFill>
                  <a:srgbClr val="3b0071"/>
                </a:solidFill>
                <a:effectLst/>
                <a:uFillTx/>
                <a:latin typeface="Frutiger 55 Roman"/>
              </a:rPr>
              <a:t>Benchmark</a:t>
            </a:r>
            <a:r>
              <a:rPr b="1" lang="en-US" sz="1500" strike="noStrike" u="none">
                <a:solidFill>
                  <a:srgbClr val="3b0071"/>
                </a:solidFill>
                <a:effectLst/>
                <a:uFillTx/>
                <a:latin typeface="Frutiger 55 Roman"/>
              </a:rPr>
              <a:t>*</a:t>
            </a:r>
            <a:endParaRPr b="0" lang="en-US" sz="1500" strike="noStrike" u="none">
              <a:solidFill>
                <a:srgbClr val="000000"/>
              </a:solidFill>
              <a:effectLst/>
              <a:uFillTx/>
              <a:latin typeface="Times New Roman"/>
            </a:endParaRPr>
          </a:p>
          <a:p>
            <a:pPr marL="343080" indent="-343080">
              <a:lnSpc>
                <a:spcPct val="13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Turnover Rate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6.0%</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10.3%</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3b0071"/>
                </a:solidFill>
                <a:effectLst/>
                <a:uFillTx/>
                <a:latin typeface="Frutiger 55 Roman"/>
              </a:rPr>
              <a:t>17.6%</a:t>
            </a:r>
            <a:endParaRPr b="0" lang="en-US" sz="15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Voluntary Rate</a:t>
            </a:r>
            <a:r>
              <a:rPr b="0" lang="en-US" sz="1500" strike="noStrike" u="none">
                <a:solidFill>
                  <a:srgbClr val="000000"/>
                </a:solidFill>
                <a:effectLst/>
                <a:uFillTx/>
                <a:latin typeface="Frutiger 55 Roman"/>
              </a:rPr>
              <a:t>	</a:t>
            </a:r>
            <a:r>
              <a:rPr b="0" lang="en-US" sz="1400" strike="noStrike" u="none">
                <a:solidFill>
                  <a:srgbClr val="0066cc"/>
                </a:solidFill>
                <a:effectLst/>
                <a:uFillTx/>
                <a:latin typeface="Frutiger 55 Roman"/>
              </a:rPr>
              <a:t>3.5%</a:t>
            </a:r>
            <a:r>
              <a:rPr b="0"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a:t>
            </a:r>
            <a:r>
              <a:rPr b="0" lang="en-US" sz="1500" strike="noStrike" u="none">
                <a:solidFill>
                  <a:srgbClr val="278f3d"/>
                </a:solidFill>
                <a:effectLst/>
                <a:uFillTx/>
                <a:latin typeface="Frutiger 55 Roman"/>
              </a:rPr>
              <a:t>5.6%</a:t>
            </a:r>
            <a:r>
              <a:rPr b="0" lang="en-US" sz="1500" strike="noStrike" u="none">
                <a:solidFill>
                  <a:srgbClr val="ff0000"/>
                </a:solidFill>
                <a:effectLst/>
                <a:uFillTx/>
                <a:latin typeface="Frutiger 55 Roman"/>
              </a:rPr>
              <a:t>	</a:t>
            </a:r>
            <a:r>
              <a:rPr b="0" lang="en-US" sz="1500" strike="noStrike" u="none">
                <a:solidFill>
                  <a:srgbClr val="ff0000"/>
                </a:solidFill>
                <a:effectLst/>
                <a:uFillTx/>
                <a:latin typeface="Frutiger 55 Roman"/>
              </a:rPr>
              <a:t>	</a:t>
            </a:r>
            <a:r>
              <a:rPr b="0" lang="en-US" sz="1500" strike="noStrike" u="none">
                <a:solidFill>
                  <a:srgbClr val="ff0000"/>
                </a:solidFill>
                <a:effectLst/>
                <a:uFillTx/>
                <a:latin typeface="Frutiger 55 Roman"/>
              </a:rPr>
              <a:t>	</a:t>
            </a:r>
            <a:r>
              <a:rPr b="0" lang="en-US" sz="1400" strike="noStrike" u="none">
                <a:solidFill>
                  <a:srgbClr val="3b0071"/>
                </a:solidFill>
                <a:effectLst/>
                <a:uFillTx/>
                <a:latin typeface="Frutiger 55 Roman"/>
              </a:rPr>
              <a:t>14.4%</a:t>
            </a:r>
            <a:endParaRPr b="0" lang="en-US" sz="14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0"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Involuntary Rate</a:t>
            </a:r>
            <a:r>
              <a:rPr b="1" lang="en-US" sz="1500" strike="noStrike" u="none">
                <a:solidFill>
                  <a:srgbClr val="000000"/>
                </a:solidFill>
                <a:effectLst/>
                <a:uFillTx/>
                <a:latin typeface="Frutiger 55 Roman"/>
              </a:rPr>
              <a:t>	</a:t>
            </a:r>
            <a:r>
              <a:rPr b="0" lang="en-US" sz="1400" strike="noStrike" u="none">
                <a:solidFill>
                  <a:srgbClr val="0066cc"/>
                </a:solidFill>
                <a:effectLst/>
                <a:uFillTx/>
                <a:latin typeface="Frutiger 55 Roman"/>
              </a:rPr>
              <a:t>2.5%</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0" lang="en-US" sz="1500" strike="noStrike" u="none">
                <a:solidFill>
                  <a:srgbClr val="278f3d"/>
                </a:solidFill>
                <a:effectLst/>
                <a:uFillTx/>
                <a:latin typeface="Frutiger 55 Roman"/>
              </a:rPr>
              <a:t>4.7%</a:t>
            </a:r>
            <a:r>
              <a:rPr b="0" lang="en-US" sz="1400" strike="noStrike" u="none">
                <a:solidFill>
                  <a:srgbClr val="ff0000"/>
                </a:solidFill>
                <a:effectLst/>
                <a:uFillTx/>
                <a:latin typeface="Frutiger 55 Roman"/>
              </a:rPr>
              <a:t>	</a:t>
            </a:r>
            <a:r>
              <a:rPr b="0" lang="en-US" sz="1400" strike="noStrike" u="none">
                <a:solidFill>
                  <a:srgbClr val="ff0000"/>
                </a:solidFill>
                <a:effectLst/>
                <a:uFillTx/>
                <a:latin typeface="Frutiger 55 Roman"/>
              </a:rPr>
              <a:t>  </a:t>
            </a:r>
            <a:r>
              <a:rPr b="0" lang="en-US" sz="1400" strike="noStrike" u="none">
                <a:solidFill>
                  <a:srgbClr val="ff0000"/>
                </a:solidFill>
                <a:effectLst/>
                <a:uFillTx/>
                <a:latin typeface="Frutiger 55 Roman"/>
              </a:rPr>
              <a:t>	</a:t>
            </a:r>
            <a:r>
              <a:rPr b="0" lang="en-US" sz="1400" strike="noStrike" u="none">
                <a:solidFill>
                  <a:srgbClr val="ff0000"/>
                </a:solidFill>
                <a:effectLst/>
                <a:uFillTx/>
                <a:latin typeface="Frutiger 55 Roman"/>
              </a:rPr>
              <a:t>	</a:t>
            </a:r>
            <a:r>
              <a:rPr b="0" lang="en-US" sz="1400" strike="noStrike" u="none">
                <a:solidFill>
                  <a:srgbClr val="3b0071"/>
                </a:solidFill>
                <a:effectLst/>
                <a:uFillTx/>
                <a:latin typeface="Frutiger 55 Roman"/>
              </a:rPr>
              <a:t>3.3%</a:t>
            </a:r>
            <a:endParaRPr b="0" lang="en-US" sz="1400" strike="noStrike" u="none">
              <a:solidFill>
                <a:srgbClr val="000000"/>
              </a:solidFill>
              <a:effectLst/>
              <a:uFillTx/>
              <a:latin typeface="Times New Roman"/>
            </a:endParaRPr>
          </a:p>
          <a:p>
            <a:pPr marL="343080" indent="-343080">
              <a:lnSpc>
                <a:spcPct val="18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Turnover Costs*</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$37M</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$74M</a:t>
            </a:r>
            <a:endParaRPr b="0" lang="en-US" sz="15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0" lang="en-US" sz="1500" strike="noStrike" u="none">
                <a:solidFill>
                  <a:srgbClr val="278f3d"/>
                </a:solidFill>
                <a:effectLst/>
                <a:uFillTx/>
                <a:latin typeface="Frutiger 55 Roman"/>
              </a:rPr>
              <a:t>	</a:t>
            </a:r>
            <a:r>
              <a:rPr b="0" lang="en-US" sz="1500" strike="noStrike" u="none">
                <a:solidFill>
                  <a:srgbClr val="000000"/>
                </a:solidFill>
                <a:effectLst/>
                <a:uFillTx/>
                <a:latin typeface="Frutiger 55 Roman"/>
              </a:rPr>
              <a:t>- Direct Costs</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0" lang="en-US" sz="1400" strike="noStrike" u="none">
                <a:solidFill>
                  <a:srgbClr val="0066cc"/>
                </a:solidFill>
                <a:effectLst/>
                <a:uFillTx/>
                <a:latin typeface="Frutiger 55 Roman"/>
              </a:rPr>
              <a:t>$10M</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0" lang="en-US" sz="1400" strike="noStrike" u="none">
                <a:solidFill>
                  <a:srgbClr val="278f3d"/>
                </a:solidFill>
                <a:effectLst/>
                <a:uFillTx/>
                <a:latin typeface="Frutiger 55 Roman"/>
              </a:rPr>
              <a:t>$20M</a:t>
            </a:r>
            <a:endParaRPr b="0" lang="en-US" sz="14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0"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Indirect Costs</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0" lang="en-US" sz="1400" strike="noStrike" u="none">
                <a:solidFill>
                  <a:srgbClr val="0066cc"/>
                </a:solidFill>
                <a:effectLst/>
                <a:uFillTx/>
                <a:latin typeface="Frutiger 55 Roman"/>
              </a:rPr>
              <a:t>$27M</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0" lang="en-US" sz="1400" strike="noStrike" u="none">
                <a:solidFill>
                  <a:srgbClr val="278f3d"/>
                </a:solidFill>
                <a:effectLst/>
                <a:uFillTx/>
                <a:latin typeface="Frutiger 55 Roman"/>
              </a:rPr>
              <a:t>$54M</a:t>
            </a:r>
            <a:endParaRPr b="0" lang="en-US" sz="1400" strike="noStrike" u="none">
              <a:solidFill>
                <a:srgbClr val="000000"/>
              </a:solidFill>
              <a:effectLst/>
              <a:uFillTx/>
              <a:latin typeface="Times New Roman"/>
            </a:endParaRPr>
          </a:p>
          <a:p>
            <a:pPr marL="343080" indent="-343080">
              <a:lnSpc>
                <a:spcPct val="15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1st Major Reason</a:t>
            </a:r>
            <a:r>
              <a:rPr b="1" lang="en-US" sz="8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Reorganization/Surplus</a:t>
            </a:r>
            <a:r>
              <a:rPr b="1" lang="en-US" sz="800" strike="noStrike" u="none">
                <a:solidFill>
                  <a:srgbClr val="0000cc"/>
                </a:solidFill>
                <a:effectLst/>
                <a:uFillTx/>
                <a:latin typeface="Frutiger 55 Roman"/>
              </a:rPr>
              <a:t>	</a:t>
            </a:r>
            <a:r>
              <a:rPr b="1" lang="en-US" sz="800" strike="noStrike" u="none">
                <a:solidFill>
                  <a:srgbClr val="278f3d"/>
                </a:solidFill>
                <a:effectLst/>
                <a:uFillTx/>
                <a:latin typeface="Frutiger 55 Roman"/>
              </a:rPr>
              <a:t>Personal Reasons</a:t>
            </a:r>
            <a:endParaRPr b="0" lang="en-US" sz="8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2nd Major Reason</a:t>
            </a:r>
            <a:r>
              <a:rPr b="1" lang="en-US" sz="1500" strike="noStrike" u="none">
                <a:solidFill>
                  <a:srgbClr val="0000cc"/>
                </a:solidFill>
                <a:effectLst/>
                <a:uFillTx/>
                <a:latin typeface="Frutiger 55 Roman"/>
              </a:rPr>
              <a:t>	</a:t>
            </a:r>
            <a:r>
              <a:rPr b="1" lang="en-US" sz="800" strike="noStrike" u="none">
                <a:solidFill>
                  <a:srgbClr val="0066cc"/>
                </a:solidFill>
                <a:effectLst/>
                <a:uFillTx/>
                <a:latin typeface="Frutiger 55 Roman"/>
              </a:rPr>
              <a:t>New Job (non-</a:t>
            </a:r>
            <a:r>
              <a:rPr b="1" lang="en-US" sz="800" strike="noStrike" u="none">
                <a:solidFill>
                  <a:srgbClr val="0066cc"/>
                </a:solidFill>
                <a:effectLst/>
                <a:uFillTx/>
                <a:latin typeface="Frutiger 55 Roman"/>
              </a:rPr>
              <a:t>	</a:t>
            </a:r>
            <a:r>
              <a:rPr b="1" lang="en-US" sz="800" strike="noStrike" u="none">
                <a:solidFill>
                  <a:srgbClr val="0066cc"/>
                </a:solidFill>
                <a:effectLst/>
                <a:uFillTx/>
                <a:latin typeface="Frutiger 55 Roman"/>
              </a:rPr>
              <a:t>	</a:t>
            </a:r>
            <a:r>
              <a:rPr b="1" lang="en-US" sz="800" strike="noStrike" u="none">
                <a:solidFill>
                  <a:srgbClr val="278f3d"/>
                </a:solidFill>
                <a:effectLst/>
                <a:uFillTx/>
                <a:latin typeface="Frutiger 55 Roman"/>
              </a:rPr>
              <a:t>New Job (non-</a:t>
            </a:r>
            <a:endParaRPr b="0" lang="en-US" sz="8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0066cc"/>
                </a:solidFill>
                <a:effectLst/>
                <a:uFillTx/>
                <a:latin typeface="Frutiger 55 Roman"/>
              </a:rPr>
              <a:t>competitor/unknown)</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competitor/unknown)</a:t>
            </a:r>
            <a:endParaRPr b="0" lang="en-US" sz="800" strike="noStrike" u="none">
              <a:solidFill>
                <a:srgbClr val="000000"/>
              </a:solidFill>
              <a:effectLst/>
              <a:uFillTx/>
              <a:latin typeface="Times New Roman"/>
            </a:endParaRPr>
          </a:p>
          <a:p>
            <a:pPr marL="343080" indent="-343080">
              <a:lnSpc>
                <a:spcPct val="6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800" strike="noStrike" u="none">
                <a:solidFill>
                  <a:srgbClr val="ff0000"/>
                </a:solidFill>
                <a:effectLst/>
                <a:uFillTx/>
                <a:latin typeface="Frutiger 55 Roman"/>
              </a:rPr>
              <a:t>	</a:t>
            </a:r>
            <a:r>
              <a:rPr b="1" lang="en-US" sz="800" strike="noStrike" u="none">
                <a:solidFill>
                  <a:srgbClr val="ff0000"/>
                </a:solidFill>
                <a:effectLst/>
                <a:uFillTx/>
                <a:latin typeface="Frutiger 55 Roman"/>
              </a:rPr>
              <a:t>	</a:t>
            </a:r>
            <a:r>
              <a:rPr b="1" lang="en-US" sz="800" strike="noStrike" u="none">
                <a:solidFill>
                  <a:srgbClr val="ff0000"/>
                </a:solidFill>
                <a:effectLst/>
                <a:uFillTx/>
                <a:latin typeface="Frutiger 55 Roman"/>
              </a:rPr>
              <a:t>	</a:t>
            </a:r>
            <a:endParaRPr b="0" lang="en-US" sz="800" strike="noStrike" u="none">
              <a:solidFill>
                <a:srgbClr val="000000"/>
              </a:solidFill>
              <a:effectLst/>
              <a:uFillTx/>
              <a:latin typeface="Times New Roman"/>
            </a:endParaRPr>
          </a:p>
        </p:txBody>
      </p:sp>
      <p:sp>
        <p:nvSpPr>
          <p:cNvPr id="64" name=""/>
          <p:cNvSpPr/>
          <p:nvPr/>
        </p:nvSpPr>
        <p:spPr>
          <a:xfrm>
            <a:off x="1311120" y="4910040"/>
            <a:ext cx="7067880" cy="705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Total Turnover rate and costs have almost doubled from 6% to 10% over the past year.  Employees state “Personal Reasons” is the driver.</a:t>
            </a:r>
            <a:endParaRPr b="0" lang="en-US" sz="16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0066cc"/>
                </a:solidFill>
                <a:effectLst/>
                <a:uFillTx/>
                <a:latin typeface="Frutiger 55 Roman"/>
              </a:rPr>
              <a:t> (“Personal Reasons” is one of 26 potential termination reasons).</a:t>
            </a:r>
            <a:r>
              <a:rPr b="1" i="1" lang="en-US" sz="900" strike="noStrike" u="none">
                <a:solidFill>
                  <a:srgbClr val="0066cc"/>
                </a:solidFill>
                <a:effectLst/>
                <a:uFillTx/>
                <a:latin typeface="Frutiger 55 Roman"/>
              </a:rPr>
              <a:t>  </a:t>
            </a:r>
            <a:endParaRPr b="0" lang="en-US" sz="900" strike="noStrike" u="none">
              <a:solidFill>
                <a:srgbClr val="000000"/>
              </a:solidFill>
              <a:effectLst/>
              <a:uFillTx/>
              <a:latin typeface="Times New Roman"/>
            </a:endParaRPr>
          </a:p>
        </p:txBody>
      </p:sp>
      <p:sp>
        <p:nvSpPr>
          <p:cNvPr id="65" name=""/>
          <p:cNvSpPr/>
          <p:nvPr/>
        </p:nvSpPr>
        <p:spPr>
          <a:xfrm>
            <a:off x="571680" y="181080"/>
            <a:ext cx="6949800" cy="76176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Overall Turnover</a:t>
            </a:r>
            <a:endParaRPr b="0" lang="en-US" sz="3200" strike="noStrike" u="none">
              <a:solidFill>
                <a:srgbClr val="000000"/>
              </a:solidFill>
              <a:effectLst/>
              <a:uFillTx/>
              <a:latin typeface="Times New Roman"/>
            </a:endParaRPr>
          </a:p>
        </p:txBody>
      </p:sp>
      <p:sp>
        <p:nvSpPr>
          <p:cNvPr id="66" name=""/>
          <p:cNvSpPr/>
          <p:nvPr/>
        </p:nvSpPr>
        <p:spPr>
          <a:xfrm>
            <a:off x="1332000" y="6475320"/>
            <a:ext cx="69850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Turnover excludes Analysts and Associates who terminated to return to school.</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Turnover costs estimated at $66,640 per termination ($18,202 direct costs; $48,438 indirect costs).</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Saratoga Institute, 1999 (non-bank financial companies)</a:t>
            </a:r>
            <a:endParaRPr b="0" lang="en-US" sz="600" strike="noStrike" u="none">
              <a:solidFill>
                <a:srgbClr val="000000"/>
              </a:solidFill>
              <a:effectLst/>
              <a:uFillTx/>
              <a:latin typeface="Times New Roman"/>
            </a:endParaRPr>
          </a:p>
        </p:txBody>
      </p:sp>
      <p:sp>
        <p:nvSpPr>
          <p:cNvPr id="67"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68"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48849E3-5B2E-4439-A8ED-71213B560646}"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3534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2000-11-03T15:29:14Z</dcterms:created>
  <dc:creator>vsobas</dc:creator>
  <dc:description/>
  <dc:language>en-US</dc:language>
  <cp:lastModifiedBy>sbrown</cp:lastModifiedBy>
  <cp:lastPrinted>2000-11-28T17:30:51Z</cp:lastPrinted>
  <dcterms:modified xsi:type="dcterms:W3CDTF">2000-11-28T18:05:25Z</dcterms:modified>
  <cp:revision>135</cp:revision>
  <dc:subject/>
  <dc:title>Title Goes Here-Frutiger 55 Roman/Bold; 32 Point</dc:title>
</cp:coreProperties>
</file>