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_rels/presentation.xml.rels" ContentType="application/vnd.openxmlformats-package.relationships+xml"/>
  <Override PartName="/ppt/media/image13.wmf" ContentType="image/x-wmf"/>
  <Override PartName="/ppt/media/image12.wmf" ContentType="image/x-wmf"/>
  <Override PartName="/ppt/media/image14.png" ContentType="image/png"/>
  <Override PartName="/ppt/media/image2.jpeg" ContentType="image/jpeg"/>
  <Override PartName="/ppt/media/image3.jpeg" ContentType="image/jpeg"/>
  <Override PartName="/ppt/media/image4.jpeg" ContentType="image/jpeg"/>
  <Override PartName="/ppt/media/image5.jpeg" ContentType="image/jpeg"/>
  <Override PartName="/ppt/media/image15.wmf" ContentType="image/x-wmf"/>
  <Override PartName="/ppt/media/image1.jpeg" ContentType="image/jpeg"/>
  <Override PartName="/ppt/media/image6.wmf" ContentType="image/x-wmf"/>
  <Override PartName="/ppt/media/image7.wmf" ContentType="image/x-wmf"/>
  <Override PartName="/ppt/media/image11.wmf" ContentType="image/x-wmf"/>
  <Override PartName="/ppt/media/image8.wmf" ContentType="image/x-wmf"/>
  <Override PartName="/ppt/media/image10.jpeg" ContentType="image/jpeg"/>
  <Override PartName="/ppt/media/image9.png" ContentType="image/png"/>
  <Override PartName="/ppt/embeddings/oleObject1.xlsx" ContentType="application/vnd.openxmlformats-officedocument.spreadsheetml.sheet"/>
  <Override PartName="/ppt/embeddings/oleObject1.pptx" ContentType="application/vnd.openxmlformats-officedocument.presentationml.presentation"/>
  <Override PartName="/ppt/embeddings/oleObject2.bin" ContentType="application/vnd.openxmlformats-officedocument.oleObject"/>
  <Override PartName="/ppt/embeddings/oleObject1.bin" ContentType="application/vnd.openxmlformats-officedocument.oleObject"/>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p:notesSz cx="6858000" cy="91979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solidFill>
          <a:srgbClr val="ffffff"/>
        </a:solidFill>
      </p:bgPr>
    </p:bg>
    <p:spTree>
      <p:nvGrpSpPr>
        <p:cNvPr id="1" name=""/>
        <p:cNvGrpSpPr/>
        <p:nvPr/>
      </p:nvGrpSpPr>
      <p:grpSpPr>
        <a:xfrm>
          <a:off x="0" y="0"/>
          <a:ext cx="0" cy="0"/>
          <a:chOff x="0" y="0"/>
          <a:chExt cx="0" cy="0"/>
        </a:xfrm>
      </p:grpSpPr>
      <p:pic>
        <p:nvPicPr>
          <p:cNvPr id="0" name="NoBar_crop" descr=""/>
          <p:cNvPicPr/>
          <p:nvPr/>
        </p:nvPicPr>
        <p:blipFill>
          <a:blip r:embed="rId2"/>
          <a:stretch/>
        </p:blipFill>
        <p:spPr>
          <a:xfrm>
            <a:off x="0" y="0"/>
            <a:ext cx="1646280" cy="6858000"/>
          </a:xfrm>
          <a:prstGeom prst="rect">
            <a:avLst/>
          </a:prstGeom>
          <a:noFill/>
          <a:ln w="0">
            <a:noFill/>
          </a:ln>
        </p:spPr>
      </p:pic>
      <p:sp>
        <p:nvSpPr>
          <p:cNvPr id="1" name="PlaceHolder 1"/>
          <p:cNvSpPr>
            <a:spLocks noGrp="1"/>
          </p:cNvSpPr>
          <p:nvPr>
            <p:ph type="title"/>
          </p:nvPr>
        </p:nvSpPr>
        <p:spPr>
          <a:xfrm>
            <a:off x="1294920" y="304560"/>
            <a:ext cx="8077320" cy="114300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Click to edit the title text format</a:t>
            </a:r>
            <a:endParaRPr b="1" i="1" lang="en-US" sz="3200" strike="noStrike" u="none">
              <a:solidFill>
                <a:srgbClr val="000000"/>
              </a:solidFill>
              <a:effectLst/>
              <a:uFillTx/>
              <a:latin typeface="Frutiger 55 Roman"/>
            </a:endParaRPr>
          </a:p>
        </p:txBody>
      </p:sp>
      <p:sp>
        <p:nvSpPr>
          <p:cNvPr id="2" name="PlaceHolder 2"/>
          <p:cNvSpPr>
            <a:spLocks noGrp="1"/>
          </p:cNvSpPr>
          <p:nvPr>
            <p:ph type="body"/>
          </p:nvPr>
        </p:nvSpPr>
        <p:spPr>
          <a:xfrm>
            <a:off x="1295280" y="1600200"/>
            <a:ext cx="7772400" cy="4114800"/>
          </a:xfrm>
          <a:prstGeom prst="rect">
            <a:avLst/>
          </a:prstGeom>
          <a:noFill/>
          <a:ln w="0">
            <a:noFill/>
          </a:ln>
        </p:spPr>
        <p:txBody>
          <a:bodyPr lIns="90000" rIns="90000" tIns="46800" bIns="46800" anchor="t">
            <a:normAutofit lnSpcReduction="9999"/>
          </a:bodyPr>
          <a:p>
            <a:pPr indent="0">
              <a:lnSpc>
                <a:spcPct val="90000"/>
              </a:lnSpc>
              <a:spcAft>
                <a:spcPts val="27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Click to edit the outline text format</a:t>
            </a:r>
            <a:endParaRPr b="1" lang="en-US" sz="2400" strike="noStrike" u="none">
              <a:solidFill>
                <a:srgbClr val="000000"/>
              </a:solidFill>
              <a:effectLst/>
              <a:uFillTx/>
              <a:latin typeface="Frutiger 55 Roman"/>
            </a:endParaRPr>
          </a:p>
          <a:p>
            <a:pPr lvl="1" marL="574560" indent="-234720">
              <a:lnSpc>
                <a:spcPct val="90000"/>
              </a:lnSpc>
              <a:spcAft>
                <a:spcPts val="2701"/>
              </a:spcAft>
              <a:buClr>
                <a:srgbClr val="ffb31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Second Outline Level</a:t>
            </a:r>
            <a:endParaRPr b="1" lang="en-US" sz="2400" strike="noStrike" u="none">
              <a:solidFill>
                <a:srgbClr val="000000"/>
              </a:solidFill>
              <a:effectLst/>
              <a:uFillTx/>
              <a:latin typeface="Frutiger 55 Roman"/>
            </a:endParaRPr>
          </a:p>
          <a:p>
            <a:pPr lvl="2" marL="965160">
              <a:lnSpc>
                <a:spcPct val="90000"/>
              </a:lnSpc>
              <a:spcAft>
                <a:spcPts val="2701"/>
              </a:spcAft>
              <a:buClr>
                <a:srgbClr val="ffb31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Third Outline Level</a:t>
            </a:r>
            <a:endParaRPr b="1" lang="en-US" sz="2400" strike="noStrike" u="none">
              <a:solidFill>
                <a:srgbClr val="000000"/>
              </a:solidFill>
              <a:effectLst/>
              <a:uFillTx/>
              <a:latin typeface="Frutiger 55 Roman"/>
            </a:endParaRPr>
          </a:p>
          <a:p>
            <a:pPr lvl="3" marL="1604880" indent="-234720">
              <a:lnSpc>
                <a:spcPct val="90000"/>
              </a:lnSpc>
              <a:spcAft>
                <a:spcPts val="2701"/>
              </a:spcAft>
              <a:buClr>
                <a:srgbClr val="ffb31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Fourth Outline Level</a:t>
            </a:r>
            <a:endParaRPr b="1" lang="en-US" sz="2400" strike="noStrike" u="none">
              <a:solidFill>
                <a:srgbClr val="000000"/>
              </a:solidFill>
              <a:effectLst/>
              <a:uFillTx/>
              <a:latin typeface="Frutiger 55 Roman"/>
            </a:endParaRPr>
          </a:p>
          <a:p>
            <a:pPr lvl="4" marL="2405160" indent="-228600">
              <a:lnSpc>
                <a:spcPct val="90000"/>
              </a:lnSpc>
              <a:spcAft>
                <a:spcPts val="2701"/>
              </a:spcAft>
              <a:buClr>
                <a:srgbClr val="00000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Fifth Outline Level</a:t>
            </a:r>
            <a:endParaRPr b="1" lang="en-US" sz="2400" strike="noStrike" u="none">
              <a:solidFill>
                <a:srgbClr val="000000"/>
              </a:solidFill>
              <a:effectLst/>
              <a:uFillTx/>
              <a:latin typeface="Frutiger 55 Roman"/>
            </a:endParaRPr>
          </a:p>
          <a:p>
            <a:pPr lvl="5" marL="2405160" indent="-228600">
              <a:lnSpc>
                <a:spcPct val="90000"/>
              </a:lnSpc>
              <a:spcAft>
                <a:spcPts val="2701"/>
              </a:spcAft>
              <a:buClr>
                <a:srgbClr val="00000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Sixth Outline Level</a:t>
            </a:r>
            <a:endParaRPr b="1" lang="en-US" sz="2400" strike="noStrike" u="none">
              <a:solidFill>
                <a:srgbClr val="000000"/>
              </a:solidFill>
              <a:effectLst/>
              <a:uFillTx/>
              <a:latin typeface="Frutiger 55 Roman"/>
            </a:endParaRPr>
          </a:p>
          <a:p>
            <a:pPr lvl="6" marL="2405160" indent="-228600">
              <a:lnSpc>
                <a:spcPct val="90000"/>
              </a:lnSpc>
              <a:spcAft>
                <a:spcPts val="2701"/>
              </a:spcAft>
              <a:buClr>
                <a:srgbClr val="00000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Seventh Outline Level</a:t>
            </a:r>
            <a:endParaRPr b="1" lang="en-US" sz="2400" strike="noStrike" u="none">
              <a:solidFill>
                <a:srgbClr val="000000"/>
              </a:solidFill>
              <a:effectLst/>
              <a:uFillTx/>
              <a:latin typeface="Frutiger 55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hartAndTx" preserve="1">
  <p:cSld name="Default">
    <p:bg>
      <p:bgPr>
        <a:solidFill>
          <a:srgbClr val="ffffff"/>
        </a:solidFill>
      </p:bgPr>
    </p:bg>
    <p:spTree>
      <p:nvGrpSpPr>
        <p:cNvPr id="1" name=""/>
        <p:cNvGrpSpPr/>
        <p:nvPr/>
      </p:nvGrpSpPr>
      <p:grpSpPr>
        <a:xfrm>
          <a:off x="0" y="0"/>
          <a:ext cx="0" cy="0"/>
          <a:chOff x="0" y="0"/>
          <a:chExt cx="0" cy="0"/>
        </a:xfrm>
      </p:grpSpPr>
      <p:pic>
        <p:nvPicPr>
          <p:cNvPr id="3" name="NoBar_crop" descr=""/>
          <p:cNvPicPr/>
          <p:nvPr/>
        </p:nvPicPr>
        <p:blipFill>
          <a:blip r:embed="rId2"/>
          <a:stretch/>
        </p:blipFill>
        <p:spPr>
          <a:xfrm>
            <a:off x="0" y="0"/>
            <a:ext cx="1646280" cy="6858000"/>
          </a:xfrm>
          <a:prstGeom prst="rect">
            <a:avLst/>
          </a:prstGeom>
          <a:noFill/>
          <a:ln w="0">
            <a:noFill/>
          </a:ln>
        </p:spPr>
      </p:pic>
      <p:sp>
        <p:nvSpPr>
          <p:cNvPr id="4" name="PlaceHolder 1"/>
          <p:cNvSpPr>
            <a:spLocks noGrp="1"/>
          </p:cNvSpPr>
          <p:nvPr>
            <p:ph type="title"/>
          </p:nvPr>
        </p:nvSpPr>
        <p:spPr>
          <a:xfrm>
            <a:off x="1294920" y="304560"/>
            <a:ext cx="8077320" cy="114300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Click to edit the title text format</a:t>
            </a:r>
            <a:endParaRPr b="1" i="1" lang="en-US" sz="3200" strike="noStrike" u="none">
              <a:solidFill>
                <a:srgbClr val="000000"/>
              </a:solidFill>
              <a:effectLst/>
              <a:uFillTx/>
              <a:latin typeface="Frutiger 55 Roman"/>
            </a:endParaRPr>
          </a:p>
        </p:txBody>
      </p:sp>
      <p:sp>
        <p:nvSpPr>
          <p:cNvPr id="5" name="PlaceHolder 2"/>
          <p:cNvSpPr>
            <a:spLocks noGrp="1"/>
          </p:cNvSpPr>
          <p:nvPr>
            <p:ph type="body"/>
          </p:nvPr>
        </p:nvSpPr>
        <p:spPr>
          <a:xfrm>
            <a:off x="1295280" y="1600200"/>
            <a:ext cx="7772400" cy="4114800"/>
          </a:xfrm>
          <a:prstGeom prst="rect">
            <a:avLst/>
          </a:prstGeom>
          <a:noFill/>
          <a:ln w="0">
            <a:noFill/>
          </a:ln>
        </p:spPr>
        <p:txBody>
          <a:bodyPr lIns="90000" rIns="90000" tIns="46800" bIns="46800" anchor="t">
            <a:normAutofit lnSpcReduction="9999"/>
          </a:bodyPr>
          <a:p>
            <a:pPr indent="0">
              <a:lnSpc>
                <a:spcPct val="90000"/>
              </a:lnSpc>
              <a:spcAft>
                <a:spcPts val="27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Click to edit the outline text format</a:t>
            </a:r>
            <a:endParaRPr b="1" lang="en-US" sz="2400" strike="noStrike" u="none">
              <a:solidFill>
                <a:srgbClr val="000000"/>
              </a:solidFill>
              <a:effectLst/>
              <a:uFillTx/>
              <a:latin typeface="Frutiger 55 Roman"/>
            </a:endParaRPr>
          </a:p>
          <a:p>
            <a:pPr lvl="1" marL="574560" indent="-234720">
              <a:lnSpc>
                <a:spcPct val="90000"/>
              </a:lnSpc>
              <a:spcAft>
                <a:spcPts val="2701"/>
              </a:spcAft>
              <a:buClr>
                <a:srgbClr val="ffb31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Second Outline Level</a:t>
            </a:r>
            <a:endParaRPr b="1" lang="en-US" sz="2400" strike="noStrike" u="none">
              <a:solidFill>
                <a:srgbClr val="000000"/>
              </a:solidFill>
              <a:effectLst/>
              <a:uFillTx/>
              <a:latin typeface="Frutiger 55 Roman"/>
            </a:endParaRPr>
          </a:p>
          <a:p>
            <a:pPr lvl="2" marL="965160">
              <a:lnSpc>
                <a:spcPct val="90000"/>
              </a:lnSpc>
              <a:spcAft>
                <a:spcPts val="2701"/>
              </a:spcAft>
              <a:buClr>
                <a:srgbClr val="ffb31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Third Outline Level</a:t>
            </a:r>
            <a:endParaRPr b="1" lang="en-US" sz="2400" strike="noStrike" u="none">
              <a:solidFill>
                <a:srgbClr val="000000"/>
              </a:solidFill>
              <a:effectLst/>
              <a:uFillTx/>
              <a:latin typeface="Frutiger 55 Roman"/>
            </a:endParaRPr>
          </a:p>
          <a:p>
            <a:pPr lvl="3" marL="1604880" indent="-234720">
              <a:lnSpc>
                <a:spcPct val="90000"/>
              </a:lnSpc>
              <a:spcAft>
                <a:spcPts val="2701"/>
              </a:spcAft>
              <a:buClr>
                <a:srgbClr val="ffb31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Fourth Outline Level</a:t>
            </a:r>
            <a:endParaRPr b="1" lang="en-US" sz="2400" strike="noStrike" u="none">
              <a:solidFill>
                <a:srgbClr val="000000"/>
              </a:solidFill>
              <a:effectLst/>
              <a:uFillTx/>
              <a:latin typeface="Frutiger 55 Roman"/>
            </a:endParaRPr>
          </a:p>
          <a:p>
            <a:pPr lvl="4" marL="2405160" indent="-228600">
              <a:lnSpc>
                <a:spcPct val="90000"/>
              </a:lnSpc>
              <a:spcAft>
                <a:spcPts val="2701"/>
              </a:spcAft>
              <a:buClr>
                <a:srgbClr val="00000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Fifth Outline Level</a:t>
            </a:r>
            <a:endParaRPr b="1" lang="en-US" sz="2400" strike="noStrike" u="none">
              <a:solidFill>
                <a:srgbClr val="000000"/>
              </a:solidFill>
              <a:effectLst/>
              <a:uFillTx/>
              <a:latin typeface="Frutiger 55 Roman"/>
            </a:endParaRPr>
          </a:p>
          <a:p>
            <a:pPr lvl="5" marL="2405160" indent="-228600">
              <a:lnSpc>
                <a:spcPct val="90000"/>
              </a:lnSpc>
              <a:spcAft>
                <a:spcPts val="2701"/>
              </a:spcAft>
              <a:buClr>
                <a:srgbClr val="00000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Sixth Outline Level</a:t>
            </a:r>
            <a:endParaRPr b="1" lang="en-US" sz="2400" strike="noStrike" u="none">
              <a:solidFill>
                <a:srgbClr val="000000"/>
              </a:solidFill>
              <a:effectLst/>
              <a:uFillTx/>
              <a:latin typeface="Frutiger 55 Roman"/>
            </a:endParaRPr>
          </a:p>
          <a:p>
            <a:pPr lvl="6" marL="2405160" indent="-228600">
              <a:lnSpc>
                <a:spcPct val="90000"/>
              </a:lnSpc>
              <a:spcAft>
                <a:spcPts val="2701"/>
              </a:spcAft>
              <a:buClr>
                <a:srgbClr val="00000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Seventh Outline Level</a:t>
            </a:r>
            <a:endParaRPr b="1" lang="en-US" sz="2400" strike="noStrike" u="none">
              <a:solidFill>
                <a:srgbClr val="000000"/>
              </a:solidFill>
              <a:effectLst/>
              <a:uFillTx/>
              <a:latin typeface="Frutiger 55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pic>
        <p:nvPicPr>
          <p:cNvPr id="6" name="NoBar_crop" descr=""/>
          <p:cNvPicPr/>
          <p:nvPr/>
        </p:nvPicPr>
        <p:blipFill>
          <a:blip r:embed="rId2"/>
          <a:stretch/>
        </p:blipFill>
        <p:spPr>
          <a:xfrm>
            <a:off x="0" y="0"/>
            <a:ext cx="1646280" cy="6858000"/>
          </a:xfrm>
          <a:prstGeom prst="rect">
            <a:avLst/>
          </a:prstGeom>
          <a:noFill/>
          <a:ln w="0">
            <a:noFill/>
          </a:ln>
        </p:spPr>
      </p:pic>
      <p:sp>
        <p:nvSpPr>
          <p:cNvPr id="7" name="PlaceHolder 1"/>
          <p:cNvSpPr>
            <a:spLocks noGrp="1"/>
          </p:cNvSpPr>
          <p:nvPr>
            <p:ph type="title"/>
          </p:nvPr>
        </p:nvSpPr>
        <p:spPr>
          <a:xfrm>
            <a:off x="1294920" y="304560"/>
            <a:ext cx="8077320" cy="114300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Click to edit the title text format</a:t>
            </a:r>
            <a:endParaRPr b="1" i="1" lang="en-US" sz="3200" strike="noStrike" u="none">
              <a:solidFill>
                <a:srgbClr val="000000"/>
              </a:solidFill>
              <a:effectLst/>
              <a:uFillTx/>
              <a:latin typeface="Frutiger 55 Roman"/>
            </a:endParaRPr>
          </a:p>
        </p:txBody>
      </p:sp>
      <p:sp>
        <p:nvSpPr>
          <p:cNvPr id="8" name="PlaceHolder 2"/>
          <p:cNvSpPr>
            <a:spLocks noGrp="1"/>
          </p:cNvSpPr>
          <p:nvPr>
            <p:ph type="body"/>
          </p:nvPr>
        </p:nvSpPr>
        <p:spPr>
          <a:xfrm>
            <a:off x="1295280" y="1600200"/>
            <a:ext cx="7772400" cy="4114800"/>
          </a:xfrm>
          <a:prstGeom prst="rect">
            <a:avLst/>
          </a:prstGeom>
          <a:noFill/>
          <a:ln w="0">
            <a:noFill/>
          </a:ln>
        </p:spPr>
        <p:txBody>
          <a:bodyPr lIns="90000" rIns="90000" tIns="46800" bIns="46800" anchor="t">
            <a:normAutofit lnSpcReduction="9999"/>
          </a:bodyPr>
          <a:p>
            <a:pPr indent="0">
              <a:lnSpc>
                <a:spcPct val="90000"/>
              </a:lnSpc>
              <a:spcAft>
                <a:spcPts val="27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Click to edit the outline text format</a:t>
            </a:r>
            <a:endParaRPr b="1" lang="en-US" sz="2400" strike="noStrike" u="none">
              <a:solidFill>
                <a:srgbClr val="000000"/>
              </a:solidFill>
              <a:effectLst/>
              <a:uFillTx/>
              <a:latin typeface="Frutiger 55 Roman"/>
            </a:endParaRPr>
          </a:p>
          <a:p>
            <a:pPr lvl="1" marL="574560" indent="-234720">
              <a:lnSpc>
                <a:spcPct val="90000"/>
              </a:lnSpc>
              <a:spcAft>
                <a:spcPts val="2701"/>
              </a:spcAft>
              <a:buClr>
                <a:srgbClr val="ffb31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Second Outline Level</a:t>
            </a:r>
            <a:endParaRPr b="1" lang="en-US" sz="2400" strike="noStrike" u="none">
              <a:solidFill>
                <a:srgbClr val="000000"/>
              </a:solidFill>
              <a:effectLst/>
              <a:uFillTx/>
              <a:latin typeface="Frutiger 55 Roman"/>
            </a:endParaRPr>
          </a:p>
          <a:p>
            <a:pPr lvl="2" marL="965160">
              <a:lnSpc>
                <a:spcPct val="90000"/>
              </a:lnSpc>
              <a:spcAft>
                <a:spcPts val="2701"/>
              </a:spcAft>
              <a:buClr>
                <a:srgbClr val="ffb31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Third Outline Level</a:t>
            </a:r>
            <a:endParaRPr b="1" lang="en-US" sz="2400" strike="noStrike" u="none">
              <a:solidFill>
                <a:srgbClr val="000000"/>
              </a:solidFill>
              <a:effectLst/>
              <a:uFillTx/>
              <a:latin typeface="Frutiger 55 Roman"/>
            </a:endParaRPr>
          </a:p>
          <a:p>
            <a:pPr lvl="3" marL="1604880" indent="-234720">
              <a:lnSpc>
                <a:spcPct val="90000"/>
              </a:lnSpc>
              <a:spcAft>
                <a:spcPts val="2701"/>
              </a:spcAft>
              <a:buClr>
                <a:srgbClr val="ffb31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Fourth Outline Level</a:t>
            </a:r>
            <a:endParaRPr b="1" lang="en-US" sz="2400" strike="noStrike" u="none">
              <a:solidFill>
                <a:srgbClr val="000000"/>
              </a:solidFill>
              <a:effectLst/>
              <a:uFillTx/>
              <a:latin typeface="Frutiger 55 Roman"/>
            </a:endParaRPr>
          </a:p>
          <a:p>
            <a:pPr lvl="4" marL="2405160" indent="-228600">
              <a:lnSpc>
                <a:spcPct val="90000"/>
              </a:lnSpc>
              <a:spcAft>
                <a:spcPts val="2701"/>
              </a:spcAft>
              <a:buClr>
                <a:srgbClr val="00000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Fifth Outline Level</a:t>
            </a:r>
            <a:endParaRPr b="1" lang="en-US" sz="2400" strike="noStrike" u="none">
              <a:solidFill>
                <a:srgbClr val="000000"/>
              </a:solidFill>
              <a:effectLst/>
              <a:uFillTx/>
              <a:latin typeface="Frutiger 55 Roman"/>
            </a:endParaRPr>
          </a:p>
          <a:p>
            <a:pPr lvl="5" marL="2405160" indent="-228600">
              <a:lnSpc>
                <a:spcPct val="90000"/>
              </a:lnSpc>
              <a:spcAft>
                <a:spcPts val="2701"/>
              </a:spcAft>
              <a:buClr>
                <a:srgbClr val="00000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Sixth Outline Level</a:t>
            </a:r>
            <a:endParaRPr b="1" lang="en-US" sz="2400" strike="noStrike" u="none">
              <a:solidFill>
                <a:srgbClr val="000000"/>
              </a:solidFill>
              <a:effectLst/>
              <a:uFillTx/>
              <a:latin typeface="Frutiger 55 Roman"/>
            </a:endParaRPr>
          </a:p>
          <a:p>
            <a:pPr lvl="6" marL="2405160" indent="-228600">
              <a:lnSpc>
                <a:spcPct val="90000"/>
              </a:lnSpc>
              <a:spcAft>
                <a:spcPts val="2701"/>
              </a:spcAft>
              <a:buClr>
                <a:srgbClr val="000000"/>
              </a:buClr>
              <a:buFont typeface="Frutiger 55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Seventh Outline Level</a:t>
            </a:r>
            <a:endParaRPr b="1" lang="en-US" sz="2400" strike="noStrike" u="none">
              <a:solidFill>
                <a:srgbClr val="000000"/>
              </a:solidFill>
              <a:effectLst/>
              <a:uFillTx/>
              <a:latin typeface="Frutiger 55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pic>
        <p:nvPicPr>
          <p:cNvPr id="9" name="NoBar_crop" descr=""/>
          <p:cNvPicPr/>
          <p:nvPr/>
        </p:nvPicPr>
        <p:blipFill>
          <a:blip r:embed="rId2"/>
          <a:stretch/>
        </p:blipFill>
        <p:spPr>
          <a:xfrm>
            <a:off x="0" y="0"/>
            <a:ext cx="1646280" cy="6858000"/>
          </a:xfrm>
          <a:prstGeom prst="rect">
            <a:avLst/>
          </a:prstGeom>
          <a:noFill/>
          <a:ln w="0">
            <a:noFill/>
          </a:ln>
        </p:spPr>
      </p:pic>
      <p:sp>
        <p:nvSpPr>
          <p:cNvPr id="10" name="PlaceHolder 1"/>
          <p:cNvSpPr>
            <a:spLocks noGrp="1"/>
          </p:cNvSpPr>
          <p:nvPr>
            <p:ph type="title"/>
          </p:nvPr>
        </p:nvSpPr>
        <p:spPr>
          <a:xfrm>
            <a:off x="1155600" y="2285640"/>
            <a:ext cx="7772400" cy="1600200"/>
          </a:xfrm>
          <a:prstGeom prst="rect">
            <a:avLst/>
          </a:prstGeom>
          <a:noFill/>
          <a:ln w="0">
            <a:noFill/>
          </a:ln>
        </p:spPr>
        <p:txBody>
          <a:bodyPr lIns="90000" rIns="90000" tIns="46800" bIns="46800" anchor="ctr">
            <a:noAutofit/>
          </a:bodyPr>
          <a:p>
            <a:pPr indent="0" algn="ctr">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000000"/>
                </a:solidFill>
                <a:effectLst/>
                <a:uFillTx/>
                <a:latin typeface="Frutiger 55 Roman"/>
              </a:rPr>
              <a:t>Click to edit the title text format</a:t>
            </a:r>
            <a:endParaRPr b="1" i="1" lang="en-US" sz="4800" strike="noStrike" u="none">
              <a:solidFill>
                <a:srgbClr val="000000"/>
              </a:solidFill>
              <a:effectLst/>
              <a:uFillTx/>
              <a:latin typeface="Frutiger 55 Roman"/>
            </a:endParaRPr>
          </a:p>
        </p:txBody>
      </p:sp>
      <p:sp>
        <p:nvSpPr>
          <p:cNvPr id="1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gn="ctr">
              <a:lnSpc>
                <a:spcPct val="125000"/>
              </a:lnSpc>
              <a:spcAft>
                <a:spcPts val="27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Frutiger 55 Roman"/>
              </a:rPr>
              <a:t>Click to edit the outline text format</a:t>
            </a:r>
            <a:endParaRPr b="0" lang="en-US" sz="2400" strike="noStrike" u="none">
              <a:solidFill>
                <a:srgbClr val="000000"/>
              </a:solidFill>
              <a:effectLst/>
              <a:uFillTx/>
              <a:latin typeface="Frutiger 55 Roman"/>
            </a:endParaRPr>
          </a:p>
          <a:p>
            <a:pPr lvl="1" marL="339840" indent="0" algn="ctr">
              <a:lnSpc>
                <a:spcPct val="90000"/>
              </a:lnSpc>
              <a:spcAft>
                <a:spcPts val="27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Frutiger 55 Roman"/>
              </a:rPr>
              <a:t>Second Outline Level</a:t>
            </a:r>
            <a:endParaRPr b="0" lang="en-US" sz="2400" strike="noStrike" u="none">
              <a:solidFill>
                <a:srgbClr val="000000"/>
              </a:solidFill>
              <a:effectLst/>
              <a:uFillTx/>
              <a:latin typeface="Frutiger 55 Roman"/>
            </a:endParaRPr>
          </a:p>
          <a:p>
            <a:pPr lvl="2" marL="914400" indent="50760" algn="ctr">
              <a:lnSpc>
                <a:spcPct val="90000"/>
              </a:lnSpc>
              <a:spcAft>
                <a:spcPts val="2701"/>
              </a:spcAft>
              <a:buClr>
                <a:srgbClr val="ffb310"/>
              </a:buClr>
              <a:buFont typeface="Frutiger 55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Third Outline Level</a:t>
            </a:r>
            <a:endParaRPr b="1" lang="en-US" sz="2400" strike="noStrike" u="none">
              <a:solidFill>
                <a:srgbClr val="000000"/>
              </a:solidFill>
              <a:effectLst/>
              <a:uFillTx/>
              <a:latin typeface="Frutiger 55 Roman"/>
            </a:endParaRPr>
          </a:p>
          <a:p>
            <a:pPr lvl="3" marL="1370160" algn="ctr">
              <a:lnSpc>
                <a:spcPct val="90000"/>
              </a:lnSpc>
              <a:spcAft>
                <a:spcPts val="2701"/>
              </a:spcAft>
              <a:buClr>
                <a:srgbClr val="ffb310"/>
              </a:buClr>
              <a:buFont typeface="Frutiger 55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Frutiger 55 Roman"/>
              </a:rPr>
              <a:t>Fourth Outline Level</a:t>
            </a:r>
            <a:endParaRPr b="0" lang="en-US" sz="2400" strike="noStrike" u="none">
              <a:solidFill>
                <a:srgbClr val="000000"/>
              </a:solidFill>
              <a:effectLst/>
              <a:uFillTx/>
              <a:latin typeface="Frutiger 55 Roman"/>
            </a:endParaRPr>
          </a:p>
          <a:p>
            <a:pPr lvl="4" marL="1828800" indent="347760" algn="ctr">
              <a:spcBef>
                <a:spcPts val="499"/>
              </a:spcBef>
              <a:buClr>
                <a:srgbClr val="000000"/>
              </a:buClr>
              <a:buFont typeface="Frutiger 55 Roman"/>
              <a:buChar char="»"/>
              <a:tabLst>
                <a:tab algn="l" pos="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55 Roman"/>
              </a:rPr>
              <a:t>Fifth Outline Level</a:t>
            </a:r>
            <a:endParaRPr b="0" lang="en-US" sz="2000" strike="noStrike" u="none">
              <a:solidFill>
                <a:srgbClr val="000000"/>
              </a:solidFill>
              <a:effectLst/>
              <a:uFillTx/>
              <a:latin typeface="Frutiger 55 Roman"/>
            </a:endParaRPr>
          </a:p>
          <a:p>
            <a:pPr lvl="5" marL="1828800" indent="347760">
              <a:spcBef>
                <a:spcPts val="499"/>
              </a:spcBef>
              <a:buClr>
                <a:srgbClr val="0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55 Roman"/>
              </a:rPr>
              <a:t>Sixth Outline Level</a:t>
            </a:r>
            <a:endParaRPr b="0" lang="en-US" sz="2000" strike="noStrike" u="none">
              <a:solidFill>
                <a:srgbClr val="000000"/>
              </a:solidFill>
              <a:effectLst/>
              <a:uFillTx/>
              <a:latin typeface="Frutiger 55 Roman"/>
            </a:endParaRPr>
          </a:p>
          <a:p>
            <a:pPr lvl="6" marL="1828800" indent="347760">
              <a:spcBef>
                <a:spcPts val="499"/>
              </a:spcBef>
              <a:buClr>
                <a:srgbClr val="0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Frutiger 55 Roman"/>
              </a:rPr>
              <a:t>Seventh Outline Level</a:t>
            </a:r>
            <a:endParaRPr b="0" lang="en-US" sz="2000" strike="noStrike" u="none">
              <a:solidFill>
                <a:srgbClr val="000000"/>
              </a:solidFill>
              <a:effectLst/>
              <a:uFillTx/>
              <a:latin typeface="Frutiger 55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1.wmf"/><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2.wmf"/><Relationship Id="rId3" Type="http://schemas.openxmlformats.org/officeDocument/2006/relationships/oleObject" Target="../embeddings/oleObject2.bin"/><Relationship Id="rId4" Type="http://schemas.openxmlformats.org/officeDocument/2006/relationships/image" Target="../media/image13.wmf"/><Relationship Id="rId5"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6.wmf"/><Relationship Id="rId3" Type="http://schemas.openxmlformats.org/officeDocument/2006/relationships/oleObject" Target="../embeddings/oleObject2.bin"/><Relationship Id="rId4" Type="http://schemas.openxmlformats.org/officeDocument/2006/relationships/image" Target="../media/image7.wmf"/><Relationship Id="rId5"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package" Target="../embeddings/oleObject1.pptx"/><Relationship Id="rId2" Type="http://schemas.openxmlformats.org/officeDocument/2006/relationships/image" Target="../media/image8.wmf"/><Relationship Id="rId3"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1371240" y="4217760"/>
            <a:ext cx="7475400" cy="1600200"/>
          </a:xfrm>
          <a:prstGeom prst="rect">
            <a:avLst/>
          </a:prstGeom>
          <a:noFill/>
          <a:ln w="0">
            <a:noFill/>
          </a:ln>
        </p:spPr>
        <p:txBody>
          <a:bodyPr lIns="90000" rIns="90000" tIns="46800" bIns="46800" anchor="ctr">
            <a:noAutofit/>
          </a:bodyPr>
          <a:p>
            <a:pPr indent="0" algn="ctr">
              <a:lnSpc>
                <a:spcPct val="75000"/>
              </a:lnSpc>
              <a:spcBef>
                <a:spcPts val="1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600" strike="noStrike" u="none">
                <a:solidFill>
                  <a:srgbClr val="000000"/>
                </a:solidFill>
                <a:effectLst/>
                <a:uFillTx/>
                <a:latin typeface="Frutiger 55 Roman"/>
              </a:rPr>
              <a:t>Attracting and Retaining Talent</a:t>
            </a:r>
            <a:br>
              <a:rPr sz="3600"/>
            </a:br>
            <a:r>
              <a:rPr b="1" i="1" lang="en-US" sz="3600" strike="noStrike" u="none">
                <a:solidFill>
                  <a:srgbClr val="000000"/>
                </a:solidFill>
                <a:effectLst/>
                <a:uFillTx/>
                <a:latin typeface="Frutiger 55 Roman"/>
              </a:rPr>
              <a:t>at Enron</a:t>
            </a:r>
            <a:endParaRPr b="1" i="1" lang="en-US" sz="3600" strike="noStrike" u="none">
              <a:solidFill>
                <a:srgbClr val="000000"/>
              </a:solidFill>
              <a:effectLst/>
              <a:uFillTx/>
              <a:latin typeface="Frutiger 55 Roman"/>
            </a:endParaRPr>
          </a:p>
        </p:txBody>
      </p:sp>
      <p:sp>
        <p:nvSpPr>
          <p:cNvPr id="13" name="PlaceHolder 2"/>
          <p:cNvSpPr>
            <a:spLocks noGrp="1"/>
          </p:cNvSpPr>
          <p:nvPr>
            <p:ph type="subTitle"/>
          </p:nvPr>
        </p:nvSpPr>
        <p:spPr>
          <a:xfrm>
            <a:off x="1284120" y="5732640"/>
            <a:ext cx="7515360" cy="591840"/>
          </a:xfrm>
          <a:prstGeom prst="rect">
            <a:avLst/>
          </a:prstGeom>
          <a:noFill/>
          <a:ln w="0">
            <a:noFill/>
          </a:ln>
        </p:spPr>
        <p:txBody>
          <a:bodyPr lIns="90000" rIns="90000" tIns="46800" bIns="46800" anchor="t">
            <a:noAutofit/>
          </a:bodyPr>
          <a:p>
            <a:pPr indent="0" algn="ctr">
              <a:lnSpc>
                <a:spcPct val="11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66cc"/>
                </a:solidFill>
                <a:effectLst/>
                <a:uFillTx/>
                <a:latin typeface="Frutiger 55 Roman"/>
              </a:rPr>
              <a:t>HR Analysis and Reporting</a:t>
            </a:r>
            <a:endParaRPr b="0" lang="en-US" sz="1600" strike="noStrike" u="none">
              <a:solidFill>
                <a:srgbClr val="000000"/>
              </a:solidFill>
              <a:effectLst/>
              <a:uFillTx/>
              <a:latin typeface="Frutiger 55 Roman"/>
            </a:endParaRPr>
          </a:p>
          <a:p>
            <a:pPr indent="0" algn="ctr">
              <a:lnSpc>
                <a:spcPct val="11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66cc"/>
                </a:solidFill>
                <a:effectLst/>
                <a:uFillTx/>
                <a:latin typeface="Frutiger 55 Roman"/>
              </a:rPr>
              <a:t>November 2000</a:t>
            </a:r>
            <a:endParaRPr b="0" lang="en-US" sz="1600" strike="noStrike" u="none">
              <a:solidFill>
                <a:srgbClr val="000000"/>
              </a:solidFill>
              <a:effectLst/>
              <a:uFillTx/>
              <a:latin typeface="Frutiger 55 Roman"/>
            </a:endParaRPr>
          </a:p>
        </p:txBody>
      </p:sp>
      <p:sp>
        <p:nvSpPr>
          <p:cNvPr id="14" name=""/>
          <p:cNvSpPr/>
          <p:nvPr/>
        </p:nvSpPr>
        <p:spPr>
          <a:xfrm>
            <a:off x="1514520" y="574560"/>
            <a:ext cx="2057400" cy="1371600"/>
          </a:xfrm>
          <a:prstGeom prst="rect">
            <a:avLst/>
          </a:prstGeom>
          <a:blipFill rotWithShape="0">
            <a:blip r:embed="rId1"/>
            <a:srcRect/>
            <a:stretch/>
          </a:blipFill>
          <a:ln w="9360">
            <a:solidFill>
              <a:srgbClr val="000000"/>
            </a:solidFill>
            <a:miter/>
          </a:ln>
          <a:effectLst>
            <a:outerShdw dist="107932"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 name=""/>
          <p:cNvSpPr/>
          <p:nvPr/>
        </p:nvSpPr>
        <p:spPr>
          <a:xfrm>
            <a:off x="3908520" y="2793960"/>
            <a:ext cx="2057400" cy="1371600"/>
          </a:xfrm>
          <a:prstGeom prst="rect">
            <a:avLst/>
          </a:prstGeom>
          <a:blipFill rotWithShape="0">
            <a:blip r:embed="rId2"/>
            <a:srcRect/>
            <a:stretch/>
          </a:blipFill>
          <a:ln w="9360">
            <a:solidFill>
              <a:srgbClr val="000000"/>
            </a:solidFill>
            <a:miter/>
          </a:ln>
          <a:effectLst>
            <a:outerShdw dist="107932"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 name=""/>
          <p:cNvSpPr/>
          <p:nvPr/>
        </p:nvSpPr>
        <p:spPr>
          <a:xfrm>
            <a:off x="6329520" y="574560"/>
            <a:ext cx="2057400" cy="1371600"/>
          </a:xfrm>
          <a:prstGeom prst="rect">
            <a:avLst/>
          </a:prstGeom>
          <a:blipFill rotWithShape="0">
            <a:blip r:embed="rId3"/>
            <a:srcRect/>
            <a:stretch/>
          </a:blipFill>
          <a:ln w="9360">
            <a:solidFill>
              <a:srgbClr val="000000"/>
            </a:solidFill>
            <a:miter/>
          </a:ln>
          <a:effectLst>
            <a:outerShdw dist="107932"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17" name="most%20innovative%205-yrs%20copy" descr=""/>
          <p:cNvPicPr/>
          <p:nvPr/>
        </p:nvPicPr>
        <p:blipFill>
          <a:blip r:embed="rId4"/>
          <a:stretch/>
        </p:blipFill>
        <p:spPr>
          <a:xfrm>
            <a:off x="4143240" y="447840"/>
            <a:ext cx="1455840" cy="2055600"/>
          </a:xfrm>
          <a:prstGeom prst="rect">
            <a:avLst/>
          </a:prstGeom>
          <a:noFill/>
          <a:ln w="0">
            <a:noFill/>
          </a:ln>
        </p:spPr>
      </p:pic>
      <p:sp>
        <p:nvSpPr>
          <p:cNvPr id="18" name=""/>
          <p:cNvSpPr/>
          <p:nvPr/>
        </p:nvSpPr>
        <p:spPr>
          <a:xfrm>
            <a:off x="76320" y="6464160"/>
            <a:ext cx="14731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55 Roman"/>
              </a:rPr>
              <a:t>Confidential and Proprietary</a:t>
            </a:r>
            <a:endParaRPr b="0" lang="en-US" sz="600" strike="noStrike" u="none">
              <a:solidFill>
                <a:srgbClr val="000000"/>
              </a:solidFill>
              <a:effectLst/>
              <a:uFillTx/>
              <a:latin typeface="Times New Roman"/>
            </a:endParaRPr>
          </a:p>
        </p:txBody>
      </p:sp>
    </p:spTree>
  </p:cSld>
  <p:transition spd="med">
    <p:wipe dir="r"/>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5" name=""/>
          <p:cNvSpPr/>
          <p:nvPr/>
        </p:nvSpPr>
        <p:spPr>
          <a:xfrm>
            <a:off x="1341360" y="1071720"/>
            <a:ext cx="5477040" cy="2819160"/>
          </a:xfrm>
          <a:prstGeom prst="rect">
            <a:avLst/>
          </a:prstGeom>
          <a:noFill/>
          <a:ln w="0">
            <a:noFill/>
          </a:ln>
        </p:spPr>
        <p:style>
          <a:lnRef idx="0"/>
          <a:fillRef idx="0"/>
          <a:effectRef idx="0"/>
          <a:fontRef idx="minor"/>
        </p:style>
        <p:txBody>
          <a:bodyPr lIns="90000" rIns="90000" tIns="46800" bIns="46800" anchor="t">
            <a:normAutofit fontScale="92500" lnSpcReduction="19999"/>
          </a:bodyPr>
          <a:p>
            <a:pPr lvl="4" marL="2057400" indent="-228600">
              <a:lnSpc>
                <a:spcPct val="90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0" lang="en-US" sz="1600" strike="noStrike" u="none">
                <a:solidFill>
                  <a:srgbClr val="000000"/>
                </a:solidFill>
                <a:effectLst/>
                <a:uFillTx/>
                <a:latin typeface="Frutiger 55 Roman"/>
              </a:rPr>
              <a:t>	</a:t>
            </a:r>
            <a:r>
              <a:rPr b="0" lang="en-US" sz="1600" strike="noStrike" u="none">
                <a:solidFill>
                  <a:srgbClr val="000000"/>
                </a:solidFill>
                <a:effectLst/>
                <a:uFillTx/>
                <a:latin typeface="Frutiger 55 Roman"/>
              </a:rPr>
              <a:t>	</a:t>
            </a:r>
            <a:r>
              <a:rPr b="1" lang="en-US" sz="1500" strike="noStrike" u="sng">
                <a:solidFill>
                  <a:srgbClr val="0066cc"/>
                </a:solidFill>
                <a:effectLst/>
                <a:uFillTx/>
                <a:latin typeface="Frutiger 55 Roman"/>
              </a:rPr>
              <a:t>1999</a:t>
            </a:r>
            <a:r>
              <a:rPr b="1" lang="en-US" sz="1500" strike="noStrike" u="sng">
                <a:solidFill>
                  <a:srgbClr val="0066cc"/>
                </a:solidFill>
                <a:effectLst/>
                <a:uFillTx/>
                <a:latin typeface="Frutiger 55 Roman"/>
              </a:rPr>
              <a:t>	</a:t>
            </a:r>
            <a:r>
              <a:rPr b="1" lang="en-US" sz="1500" strike="noStrike" u="sng">
                <a:solidFill>
                  <a:srgbClr val="278f3d"/>
                </a:solidFill>
                <a:effectLst/>
                <a:uFillTx/>
                <a:latin typeface="Frutiger 55 Roman"/>
              </a:rPr>
              <a:t>2000</a:t>
            </a:r>
            <a:r>
              <a:rPr b="1" lang="en-US" sz="1500" strike="noStrike" u="sng">
                <a:solidFill>
                  <a:srgbClr val="ff0000"/>
                </a:solidFill>
                <a:effectLst/>
                <a:uFillTx/>
                <a:latin typeface="Frutiger 55 Roman"/>
              </a:rPr>
              <a:t>	</a:t>
            </a:r>
            <a:r>
              <a:rPr b="1" lang="en-US" sz="1500" strike="noStrike" u="sng">
                <a:solidFill>
                  <a:srgbClr val="ff0000"/>
                </a:solidFill>
                <a:effectLst/>
                <a:uFillTx/>
                <a:latin typeface="Frutiger 55 Roman"/>
              </a:rPr>
              <a:t>	</a:t>
            </a:r>
            <a:endParaRPr b="0" lang="en-US" sz="1500" strike="noStrike" u="none">
              <a:solidFill>
                <a:srgbClr val="000000"/>
              </a:solidFill>
              <a:effectLst/>
              <a:uFillTx/>
              <a:latin typeface="Times New Roman"/>
            </a:endParaRPr>
          </a:p>
          <a:p>
            <a:pPr marL="343080" indent="-343080">
              <a:lnSpc>
                <a:spcPct val="90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Age</a:t>
            </a:r>
            <a:r>
              <a:rPr b="1" lang="en-US" sz="1500" strike="noStrike" u="none">
                <a:solidFill>
                  <a:srgbClr val="000000"/>
                </a:solidFill>
                <a:effectLst/>
                <a:uFillTx/>
                <a:latin typeface="Frutiger 55 Roman"/>
              </a:rPr>
              <a:t>	</a:t>
            </a:r>
            <a:r>
              <a:rPr b="1" lang="en-US" sz="1500" strike="noStrike" u="none">
                <a:solidFill>
                  <a:srgbClr val="0066cc"/>
                </a:solidFill>
                <a:effectLst/>
                <a:uFillTx/>
                <a:latin typeface="Frutiger 55 Roman"/>
              </a:rPr>
              <a:t>36</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35</a:t>
            </a:r>
            <a:endParaRPr b="0" lang="en-US" sz="1500" strike="noStrike" u="none">
              <a:solidFill>
                <a:srgbClr val="000000"/>
              </a:solidFill>
              <a:effectLst/>
              <a:uFillTx/>
              <a:latin typeface="Times New Roman"/>
            </a:endParaRPr>
          </a:p>
          <a:p>
            <a:pPr marL="343080" indent="-343080">
              <a:lnSpc>
                <a:spcPct val="90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Tenure</a:t>
            </a:r>
            <a:r>
              <a:rPr b="1" lang="en-US" sz="1500" strike="noStrike" u="none">
                <a:solidFill>
                  <a:srgbClr val="000000"/>
                </a:solidFill>
                <a:effectLst/>
                <a:uFillTx/>
                <a:latin typeface="Frutiger 55 Roman"/>
              </a:rPr>
              <a:t>	</a:t>
            </a:r>
            <a:r>
              <a:rPr b="1" lang="en-US" sz="1500" strike="noStrike" u="none">
                <a:solidFill>
                  <a:srgbClr val="0066cc"/>
                </a:solidFill>
                <a:effectLst/>
                <a:uFillTx/>
                <a:latin typeface="Frutiger 55 Roman"/>
              </a:rPr>
              <a:t>3.8 yrs</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3.9 yrs</a:t>
            </a: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Most Frequent</a:t>
            </a: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Tenure</a:t>
            </a:r>
            <a:r>
              <a:rPr b="1" lang="en-US" sz="1500" strike="noStrike" u="none">
                <a:solidFill>
                  <a:srgbClr val="000000"/>
                </a:solidFill>
                <a:effectLst/>
                <a:uFillTx/>
                <a:latin typeface="Frutiger 55 Roman"/>
              </a:rPr>
              <a:t>	</a:t>
            </a:r>
            <a:r>
              <a:rPr b="1" lang="en-US" sz="1500" strike="noStrike" u="none">
                <a:solidFill>
                  <a:srgbClr val="0066cc"/>
                </a:solidFill>
                <a:effectLst/>
                <a:uFillTx/>
                <a:latin typeface="Frutiger 55 Roman"/>
              </a:rPr>
              <a:t>1-2 yrs</a:t>
            </a:r>
            <a:r>
              <a:rPr b="1" lang="en-US" sz="1500" strike="noStrike" u="none">
                <a:solidFill>
                  <a:srgbClr val="0000cc"/>
                </a:solidFill>
                <a:effectLst/>
                <a:uFillTx/>
                <a:latin typeface="Frutiger 55 Roman"/>
              </a:rPr>
              <a:t>	</a:t>
            </a:r>
            <a:r>
              <a:rPr b="1" lang="en-US" sz="1500" strike="noStrike" u="none">
                <a:solidFill>
                  <a:srgbClr val="0000cc"/>
                </a:solidFill>
                <a:effectLst/>
                <a:uFillTx/>
                <a:latin typeface="Frutiger 55 Roman"/>
              </a:rPr>
              <a:t>	</a:t>
            </a:r>
            <a:r>
              <a:rPr b="1" lang="en-US" sz="1500" strike="noStrike" u="none">
                <a:solidFill>
                  <a:srgbClr val="278f3d"/>
                </a:solidFill>
                <a:effectLst/>
                <a:uFillTx/>
                <a:latin typeface="Frutiger 55 Roman"/>
              </a:rPr>
              <a:t>0-1 yr</a:t>
            </a:r>
            <a:r>
              <a:rPr b="1" lang="en-US" sz="1500" strike="noStrike" u="none">
                <a:solidFill>
                  <a:srgbClr val="ff0000"/>
                </a:solidFill>
                <a:effectLst/>
                <a:uFillTx/>
                <a:latin typeface="Frutiger 55 Roman"/>
              </a:rPr>
              <a:t>	</a:t>
            </a:r>
            <a:r>
              <a:rPr b="1" lang="en-US" sz="1500" strike="noStrike" u="none">
                <a:solidFill>
                  <a:srgbClr val="ff0000"/>
                </a:solidFill>
                <a:effectLst/>
                <a:uFillTx/>
                <a:latin typeface="Frutiger 55 Roman"/>
              </a:rPr>
              <a:t> </a:t>
            </a:r>
            <a:r>
              <a:rPr b="1" lang="en-US" sz="1500" strike="noStrike" u="none">
                <a:solidFill>
                  <a:srgbClr val="ff0000"/>
                </a:solidFill>
                <a:effectLst/>
                <a:uFillTx/>
                <a:latin typeface="Frutiger 55 Roman"/>
              </a:rPr>
              <a:t>	</a:t>
            </a: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Male/Female</a:t>
            </a:r>
            <a:r>
              <a:rPr b="1" lang="en-US" sz="1500" strike="noStrike" u="none">
                <a:solidFill>
                  <a:srgbClr val="000000"/>
                </a:solidFill>
                <a:effectLst/>
                <a:uFillTx/>
                <a:latin typeface="Frutiger 55 Roman"/>
              </a:rPr>
              <a:t>	</a:t>
            </a:r>
            <a:r>
              <a:rPr b="1" lang="en-US" sz="1500" strike="noStrike" u="none">
                <a:solidFill>
                  <a:srgbClr val="0066cc"/>
                </a:solidFill>
                <a:effectLst/>
                <a:uFillTx/>
                <a:latin typeface="Frutiger 55 Roman"/>
              </a:rPr>
              <a:t>59%/41%</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60%/40%</a:t>
            </a: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Business Unit</a:t>
            </a: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Most Affected</a:t>
            </a:r>
            <a:r>
              <a:rPr b="1" lang="en-US" sz="1500" strike="noStrike" u="none">
                <a:solidFill>
                  <a:srgbClr val="0066cc"/>
                </a:solidFill>
                <a:effectLst/>
                <a:uFillTx/>
                <a:latin typeface="Frutiger 55 Roman"/>
              </a:rPr>
              <a:t>	</a:t>
            </a:r>
            <a:r>
              <a:rPr b="1" lang="en-US" sz="1500" strike="noStrike" u="none">
                <a:solidFill>
                  <a:srgbClr val="0066cc"/>
                </a:solidFill>
                <a:effectLst/>
                <a:uFillTx/>
                <a:latin typeface="Frutiger 55 Roman"/>
              </a:rPr>
              <a:t>ENA</a:t>
            </a:r>
            <a:r>
              <a:rPr b="1" lang="en-US" sz="1500" strike="noStrike" u="none">
                <a:solidFill>
                  <a:srgbClr val="0000cc"/>
                </a:solidFill>
                <a:effectLst/>
                <a:uFillTx/>
                <a:latin typeface="Frutiger 55 Roman"/>
              </a:rPr>
              <a:t>	</a:t>
            </a:r>
            <a:r>
              <a:rPr b="1" lang="en-US" sz="1500" strike="noStrike" u="none">
                <a:solidFill>
                  <a:srgbClr val="278f3d"/>
                </a:solidFill>
                <a:effectLst/>
                <a:uFillTx/>
                <a:latin typeface="Frutiger 55 Roman"/>
              </a:rPr>
              <a:t>EEL</a:t>
            </a:r>
            <a:endParaRPr b="0" lang="en-US" sz="15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1st Major Reason</a:t>
            </a:r>
            <a:r>
              <a:rPr b="1" lang="en-US" sz="1600" strike="noStrike" u="none">
                <a:solidFill>
                  <a:srgbClr val="000000"/>
                </a:solidFill>
                <a:effectLst/>
                <a:uFillTx/>
                <a:latin typeface="Frutiger 55 Roman"/>
              </a:rPr>
              <a:t> </a:t>
            </a:r>
            <a:r>
              <a:rPr b="1" lang="en-US" sz="1600" strike="noStrike" u="none">
                <a:solidFill>
                  <a:srgbClr val="000000"/>
                </a:solidFill>
                <a:effectLst/>
                <a:uFillTx/>
                <a:latin typeface="Frutiger 55 Roman"/>
              </a:rPr>
              <a:t>	</a:t>
            </a:r>
            <a:r>
              <a:rPr b="1" lang="en-US" sz="800" strike="noStrike" u="none">
                <a:solidFill>
                  <a:srgbClr val="0066cc"/>
                </a:solidFill>
                <a:effectLst/>
                <a:uFillTx/>
                <a:latin typeface="Frutiger 55 Roman"/>
              </a:rPr>
              <a:t>New Job (non-</a:t>
            </a:r>
            <a:r>
              <a:rPr b="1" lang="en-US" sz="800" strike="noStrike" u="none">
                <a:solidFill>
                  <a:srgbClr val="000000"/>
                </a:solidFill>
                <a:effectLst/>
                <a:uFillTx/>
                <a:latin typeface="Frutiger 55 Roman"/>
              </a:rPr>
              <a:t>	</a:t>
            </a:r>
            <a:r>
              <a:rPr b="1" lang="en-US" sz="800" strike="noStrike" u="none">
                <a:solidFill>
                  <a:srgbClr val="000000"/>
                </a:solidFill>
                <a:effectLst/>
                <a:uFillTx/>
                <a:latin typeface="Frutiger 55 Roman"/>
              </a:rPr>
              <a:t>	</a:t>
            </a:r>
            <a:r>
              <a:rPr b="1" lang="en-US" sz="800" strike="noStrike" u="none">
                <a:solidFill>
                  <a:srgbClr val="278f3d"/>
                </a:solidFill>
                <a:effectLst/>
                <a:uFillTx/>
                <a:latin typeface="Frutiger 55 Roman"/>
              </a:rPr>
              <a:t>Personal Reasons</a:t>
            </a:r>
            <a:endParaRPr b="0" lang="en-US" sz="8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800" strike="noStrike" u="none">
                <a:solidFill>
                  <a:srgbClr val="278f3d"/>
                </a:solidFill>
                <a:effectLst/>
                <a:uFillTx/>
                <a:latin typeface="Frutiger 55 Roman"/>
              </a:rPr>
              <a:t>	</a:t>
            </a:r>
            <a:r>
              <a:rPr b="1" lang="en-US" sz="800" strike="noStrike" u="none">
                <a:solidFill>
                  <a:srgbClr val="278f3d"/>
                </a:solidFill>
                <a:effectLst/>
                <a:uFillTx/>
                <a:latin typeface="Frutiger 55 Roman"/>
              </a:rPr>
              <a:t>	</a:t>
            </a:r>
            <a:r>
              <a:rPr b="1" lang="en-US" sz="800" strike="noStrike" u="none">
                <a:solidFill>
                  <a:srgbClr val="0066cc"/>
                </a:solidFill>
                <a:effectLst/>
                <a:uFillTx/>
                <a:latin typeface="Frutiger 55 Roman"/>
              </a:rPr>
              <a:t>competitor/unknown)</a:t>
            </a:r>
            <a:endParaRPr b="0" lang="en-US" sz="8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endParaRPr b="0" lang="en-US" sz="8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2nd Major Reason</a:t>
            </a:r>
            <a:r>
              <a:rPr b="1" lang="en-US" sz="1600" strike="noStrike" u="none">
                <a:solidFill>
                  <a:srgbClr val="278f3d"/>
                </a:solidFill>
                <a:effectLst/>
                <a:uFillTx/>
                <a:latin typeface="Frutiger 55 Roman"/>
              </a:rPr>
              <a:t>	</a:t>
            </a:r>
            <a:r>
              <a:rPr b="1" lang="en-US" sz="800" strike="noStrike" u="none">
                <a:solidFill>
                  <a:srgbClr val="0066cc"/>
                </a:solidFill>
                <a:effectLst/>
                <a:uFillTx/>
                <a:latin typeface="Frutiger 55 Roman"/>
              </a:rPr>
              <a:t>Personal Reasons</a:t>
            </a:r>
            <a:r>
              <a:rPr b="1" lang="en-US" sz="800" strike="noStrike" u="none">
                <a:solidFill>
                  <a:srgbClr val="0066cc"/>
                </a:solidFill>
                <a:effectLst/>
                <a:uFillTx/>
                <a:latin typeface="Frutiger 55 Roman"/>
              </a:rPr>
              <a:t>	</a:t>
            </a:r>
            <a:r>
              <a:rPr b="1" lang="en-US" sz="800" strike="noStrike" u="none">
                <a:solidFill>
                  <a:srgbClr val="0066cc"/>
                </a:solidFill>
                <a:effectLst/>
                <a:uFillTx/>
                <a:latin typeface="Frutiger 55 Roman"/>
              </a:rPr>
              <a:t>	</a:t>
            </a:r>
            <a:r>
              <a:rPr b="1" lang="en-US" sz="800" strike="noStrike" u="none">
                <a:solidFill>
                  <a:srgbClr val="278f3d"/>
                </a:solidFill>
                <a:effectLst/>
                <a:uFillTx/>
                <a:latin typeface="Frutiger 55 Roman"/>
              </a:rPr>
              <a:t>New Job (non-</a:t>
            </a:r>
            <a:endParaRPr b="0" lang="en-US" sz="8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800" strike="noStrike" u="none">
                <a:solidFill>
                  <a:srgbClr val="278f3d"/>
                </a:solidFill>
                <a:effectLst/>
                <a:uFillTx/>
                <a:latin typeface="Frutiger 55 Roman"/>
              </a:rPr>
              <a:t>	</a:t>
            </a:r>
            <a:r>
              <a:rPr b="1" lang="en-US" sz="800" strike="noStrike" u="none">
                <a:solidFill>
                  <a:srgbClr val="278f3d"/>
                </a:solidFill>
                <a:effectLst/>
                <a:uFillTx/>
                <a:latin typeface="Frutiger 55 Roman"/>
              </a:rPr>
              <a:t>	</a:t>
            </a:r>
            <a:r>
              <a:rPr b="1" lang="en-US" sz="800" strike="noStrike" u="none">
                <a:solidFill>
                  <a:srgbClr val="278f3d"/>
                </a:solidFill>
                <a:effectLst/>
                <a:uFillTx/>
                <a:latin typeface="Frutiger 55 Roman"/>
              </a:rPr>
              <a:t>	</a:t>
            </a:r>
            <a:r>
              <a:rPr b="1" lang="en-US" sz="800" strike="noStrike" u="none">
                <a:solidFill>
                  <a:srgbClr val="278f3d"/>
                </a:solidFill>
                <a:effectLst/>
                <a:uFillTx/>
                <a:latin typeface="Frutiger 55 Roman"/>
              </a:rPr>
              <a:t>	</a:t>
            </a:r>
            <a:r>
              <a:rPr b="1" lang="en-US" sz="800" strike="noStrike" u="none">
                <a:solidFill>
                  <a:srgbClr val="278f3d"/>
                </a:solidFill>
                <a:effectLst/>
                <a:uFillTx/>
                <a:latin typeface="Frutiger 55 Roman"/>
              </a:rPr>
              <a:t>competitor/unknown)</a:t>
            </a:r>
            <a:endParaRPr b="0" lang="en-US" sz="8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75000"/>
              </a:lnSpc>
              <a:tabLst>
                <a:tab algn="l" pos="0"/>
                <a:tab algn="l" pos="2120760"/>
                <a:tab algn="l" pos="3492360"/>
                <a:tab algn="r" pos="4000680"/>
                <a:tab algn="r" pos="4749840"/>
                <a:tab algn="l" pos="5829480"/>
                <a:tab algn="ctr" pos="6350040"/>
                <a:tab algn="l" pos="6807240"/>
                <a:tab algn="l" pos="7315200"/>
                <a:tab algn="l" pos="8229600"/>
                <a:tab algn="l" pos="9144000"/>
                <a:tab algn="l" pos="10058400"/>
              </a:tabLst>
            </a:pPr>
            <a:r>
              <a:rPr b="1" lang="en-US" sz="1600" strike="noStrike" u="none">
                <a:solidFill>
                  <a:srgbClr val="000000"/>
                </a:solidFill>
                <a:effectLst/>
                <a:uFillTx/>
                <a:latin typeface="Frutiger 55 Roman"/>
              </a:rPr>
              <a:t>	</a:t>
            </a:r>
            <a:endParaRPr b="0" lang="en-US" sz="1600" strike="noStrike" u="none">
              <a:solidFill>
                <a:srgbClr val="000000"/>
              </a:solidFill>
              <a:effectLst/>
              <a:uFillTx/>
              <a:latin typeface="Times New Roman"/>
            </a:endParaRPr>
          </a:p>
        </p:txBody>
      </p:sp>
      <p:sp>
        <p:nvSpPr>
          <p:cNvPr id="76" name=""/>
          <p:cNvSpPr/>
          <p:nvPr/>
        </p:nvSpPr>
        <p:spPr>
          <a:xfrm>
            <a:off x="1384200" y="4978440"/>
            <a:ext cx="7407360" cy="1312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66cc"/>
                </a:solidFill>
                <a:effectLst/>
                <a:uFillTx/>
                <a:latin typeface="Frutiger 55 Roman"/>
              </a:rPr>
              <a:t>Voluntary Turnover is increasing, notably after All-Employee stock options vested in July.</a:t>
            </a:r>
            <a:endParaRPr b="0" lang="en-US" sz="16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66cc"/>
                </a:solidFill>
                <a:effectLst/>
                <a:uFillTx/>
                <a:latin typeface="Frutiger 55 Roman"/>
              </a:rPr>
              <a:t>The most frequent tenure of voluntary separators is less than one year, indicating a revolving door.  The average employee who voluntarily terminates is age 35 (an experienced hire). </a:t>
            </a:r>
            <a:endParaRPr b="0" lang="en-US" sz="1600" strike="noStrike" u="none">
              <a:solidFill>
                <a:srgbClr val="000000"/>
              </a:solidFill>
              <a:effectLst/>
              <a:uFillTx/>
              <a:latin typeface="Times New Roman"/>
            </a:endParaRPr>
          </a:p>
        </p:txBody>
      </p:sp>
      <p:sp>
        <p:nvSpPr>
          <p:cNvPr id="77" name=""/>
          <p:cNvSpPr/>
          <p:nvPr/>
        </p:nvSpPr>
        <p:spPr>
          <a:xfrm>
            <a:off x="561960" y="171360"/>
            <a:ext cx="6521400" cy="762120"/>
          </a:xfrm>
          <a:prstGeom prst="rect">
            <a:avLst/>
          </a:prstGeom>
          <a:noFill/>
          <a:ln w="0">
            <a:noFill/>
          </a:ln>
        </p:spPr>
        <p:style>
          <a:lnRef idx="0"/>
          <a:fillRef idx="0"/>
          <a:effectRef idx="0"/>
          <a:fontRef idx="minor"/>
        </p:style>
        <p:txBody>
          <a:bodyPr lIns="90000" rIns="90000" tIns="46800" bIns="46800"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Voluntary Turnover</a:t>
            </a:r>
            <a:endParaRPr b="0" lang="en-US" sz="3200" strike="noStrike" u="none">
              <a:solidFill>
                <a:srgbClr val="000000"/>
              </a:solidFill>
              <a:effectLst/>
              <a:uFillTx/>
              <a:latin typeface="Times New Roman"/>
            </a:endParaRPr>
          </a:p>
        </p:txBody>
      </p:sp>
      <p:sp>
        <p:nvSpPr>
          <p:cNvPr id="78" name=""/>
          <p:cNvSpPr/>
          <p:nvPr/>
        </p:nvSpPr>
        <p:spPr>
          <a:xfrm>
            <a:off x="1357200" y="6640560"/>
            <a:ext cx="69469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Frutiger 55 Roman"/>
              </a:rPr>
              <a:t>NOTE:  Turnover excludes Analysts and Associates who terminated to return to school.</a:t>
            </a:r>
            <a:endParaRPr b="0" lang="en-US" sz="600" strike="noStrike" u="none">
              <a:solidFill>
                <a:srgbClr val="000000"/>
              </a:solidFill>
              <a:effectLst/>
              <a:uFillTx/>
              <a:latin typeface="Times New Roman"/>
            </a:endParaRPr>
          </a:p>
        </p:txBody>
      </p:sp>
      <p:sp>
        <p:nvSpPr>
          <p:cNvPr id="79" name=""/>
          <p:cNvSpPr/>
          <p:nvPr/>
        </p:nvSpPr>
        <p:spPr>
          <a:xfrm>
            <a:off x="76320" y="6464160"/>
            <a:ext cx="14731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55 Roman"/>
              </a:rPr>
              <a:t>Confidential and Proprietary</a:t>
            </a:r>
            <a:endParaRPr b="0" lang="en-US" sz="600" strike="noStrike" u="none">
              <a:solidFill>
                <a:srgbClr val="000000"/>
              </a:solidFill>
              <a:effectLst/>
              <a:uFillTx/>
              <a:latin typeface="Times New Roman"/>
            </a:endParaRPr>
          </a:p>
        </p:txBody>
      </p:sp>
      <p:sp>
        <p:nvSpPr>
          <p:cNvPr id="80" name=""/>
          <p:cNvSpPr/>
          <p:nvPr/>
        </p:nvSpPr>
        <p:spPr>
          <a:xfrm>
            <a:off x="8408880" y="6494400"/>
            <a:ext cx="31752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6E80790-9A5B-41E2-8EA8-5E9325A86221}" type="slidenum">
              <a:rPr b="0" lang="en-US" sz="900" strike="noStrike" u="none">
                <a:solidFill>
                  <a:srgbClr val="000000"/>
                </a:solidFill>
                <a:effectLst/>
                <a:uFillTx/>
                <a:latin typeface="Frutiger 55 Roman"/>
              </a:rPr>
              <a:t>&lt;number&gt;</a:t>
            </a:fld>
            <a:endParaRPr b="0" lang="en-US" sz="900" strike="noStrike" u="none">
              <a:solidFill>
                <a:srgbClr val="000000"/>
              </a:solidFill>
              <a:effectLst/>
              <a:uFillTx/>
              <a:latin typeface="Times New Roman"/>
            </a:endParaRPr>
          </a:p>
        </p:txBody>
      </p:sp>
      <p:graphicFrame>
        <p:nvGraphicFramePr>
          <p:cNvPr id="81" name=""/>
          <p:cNvGraphicFramePr/>
          <p:nvPr/>
        </p:nvGraphicFramePr>
        <p:xfrm>
          <a:off x="6005520" y="1598760"/>
          <a:ext cx="2922480" cy="2074680"/>
        </p:xfrm>
        <a:graphic>
          <a:graphicData uri="http://schemas.openxmlformats.org/presentationml/2006/ole">
            <p:oleObj r:id="rId1" spid="">
              <p:embed/>
              <p:pic>
                <p:nvPicPr>
                  <p:cNvPr id="82" name="" descr=""/>
                  <p:cNvPicPr/>
                  <p:nvPr/>
                </p:nvPicPr>
                <p:blipFill>
                  <a:blip r:embed="rId2"/>
                  <a:stretch/>
                </p:blipFill>
                <p:spPr>
                  <a:xfrm>
                    <a:off x="6005520" y="1598760"/>
                    <a:ext cx="2922480" cy="2074680"/>
                  </a:xfrm>
                  <a:prstGeom prst="rect">
                    <a:avLst/>
                  </a:prstGeom>
                  <a:noFill/>
                  <a:ln w="0">
                    <a:noFill/>
                  </a:ln>
                </p:spPr>
              </p:pic>
            </p:oleObj>
          </a:graphicData>
        </a:graphic>
      </p:graphicFrame>
    </p:spTree>
  </p:cSld>
  <p:transition spd="med">
    <p:wipe dir="r"/>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83" name=""/>
          <p:cNvGraphicFramePr/>
          <p:nvPr/>
        </p:nvGraphicFramePr>
        <p:xfrm>
          <a:off x="701640" y="2438280"/>
          <a:ext cx="3882960" cy="3505320"/>
        </p:xfrm>
        <a:graphic>
          <a:graphicData uri="http://schemas.openxmlformats.org/presentationml/2006/ole">
            <p:oleObj r:id="rId1" spid="">
              <p:embed/>
              <p:pic>
                <p:nvPicPr>
                  <p:cNvPr id="84" name="" descr=""/>
                  <p:cNvPicPr/>
                  <p:nvPr/>
                </p:nvPicPr>
                <p:blipFill>
                  <a:blip r:embed="rId2"/>
                  <a:stretch/>
                </p:blipFill>
                <p:spPr>
                  <a:xfrm>
                    <a:off x="701640" y="2438280"/>
                    <a:ext cx="3882960" cy="3505320"/>
                  </a:xfrm>
                  <a:prstGeom prst="rect">
                    <a:avLst/>
                  </a:prstGeom>
                  <a:noFill/>
                  <a:ln w="0">
                    <a:noFill/>
                  </a:ln>
                </p:spPr>
              </p:pic>
            </p:oleObj>
          </a:graphicData>
        </a:graphic>
      </p:graphicFrame>
      <p:sp>
        <p:nvSpPr>
          <p:cNvPr id="85" name=""/>
          <p:cNvSpPr/>
          <p:nvPr/>
        </p:nvSpPr>
        <p:spPr>
          <a:xfrm>
            <a:off x="851040" y="1919160"/>
            <a:ext cx="3733560" cy="353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6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Arial"/>
              </a:rPr>
              <a:t>Voluntary Terminations </a:t>
            </a:r>
            <a:endParaRPr b="0" lang="en-US" sz="1700" strike="noStrike" u="none">
              <a:solidFill>
                <a:srgbClr val="000000"/>
              </a:solidFill>
              <a:effectLst/>
              <a:uFillTx/>
              <a:latin typeface="Times New Roman"/>
            </a:endParaRPr>
          </a:p>
        </p:txBody>
      </p:sp>
      <p:sp>
        <p:nvSpPr>
          <p:cNvPr id="86" name=""/>
          <p:cNvSpPr/>
          <p:nvPr/>
        </p:nvSpPr>
        <p:spPr>
          <a:xfrm>
            <a:off x="4584600" y="1919160"/>
            <a:ext cx="3657600" cy="353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6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Arial"/>
              </a:rPr>
              <a:t>Involuntary Terminations</a:t>
            </a:r>
            <a:endParaRPr b="0" lang="en-US" sz="1700" strike="noStrike" u="none">
              <a:solidFill>
                <a:srgbClr val="000000"/>
              </a:solidFill>
              <a:effectLst/>
              <a:uFillTx/>
              <a:latin typeface="Times New Roman"/>
            </a:endParaRPr>
          </a:p>
        </p:txBody>
      </p:sp>
      <p:graphicFrame>
        <p:nvGraphicFramePr>
          <p:cNvPr id="87" name=""/>
          <p:cNvGraphicFramePr/>
          <p:nvPr/>
        </p:nvGraphicFramePr>
        <p:xfrm>
          <a:off x="4435560" y="2444760"/>
          <a:ext cx="3992400" cy="3422520"/>
        </p:xfrm>
        <a:graphic>
          <a:graphicData uri="http://schemas.openxmlformats.org/presentationml/2006/ole">
            <p:oleObj r:id="rId3" spid="">
              <p:embed/>
              <p:pic>
                <p:nvPicPr>
                  <p:cNvPr id="88" name="" descr=""/>
                  <p:cNvPicPr/>
                  <p:nvPr/>
                </p:nvPicPr>
                <p:blipFill>
                  <a:blip r:embed="rId4"/>
                  <a:stretch/>
                </p:blipFill>
                <p:spPr>
                  <a:xfrm>
                    <a:off x="4435560" y="2444760"/>
                    <a:ext cx="3992400" cy="3422520"/>
                  </a:xfrm>
                  <a:prstGeom prst="rect">
                    <a:avLst/>
                  </a:prstGeom>
                  <a:noFill/>
                  <a:ln w="0">
                    <a:noFill/>
                  </a:ln>
                </p:spPr>
              </p:pic>
            </p:oleObj>
          </a:graphicData>
        </a:graphic>
      </p:graphicFrame>
      <p:sp>
        <p:nvSpPr>
          <p:cNvPr id="89" name=""/>
          <p:cNvSpPr/>
          <p:nvPr/>
        </p:nvSpPr>
        <p:spPr>
          <a:xfrm>
            <a:off x="1460520" y="5791320"/>
            <a:ext cx="3124080" cy="497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Annualized Contribution Loss = 6.7%</a:t>
            </a:r>
            <a:endParaRPr b="0" lang="en-US" sz="1200" strike="noStrike" u="none">
              <a:solidFill>
                <a:srgbClr val="000000"/>
              </a:solidFill>
              <a:effectLst/>
              <a:uFillTx/>
              <a:latin typeface="Times New Roman"/>
            </a:endParaRPr>
          </a:p>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Annualized Turnover = 8.9%</a:t>
            </a:r>
            <a:endParaRPr b="0" lang="en-US" sz="1200" strike="noStrike" u="none">
              <a:solidFill>
                <a:srgbClr val="000000"/>
              </a:solidFill>
              <a:effectLst/>
              <a:uFillTx/>
              <a:latin typeface="Times New Roman"/>
            </a:endParaRPr>
          </a:p>
        </p:txBody>
      </p:sp>
      <p:sp>
        <p:nvSpPr>
          <p:cNvPr id="90" name=""/>
          <p:cNvSpPr/>
          <p:nvPr/>
        </p:nvSpPr>
        <p:spPr>
          <a:xfrm>
            <a:off x="1371600" y="5715000"/>
            <a:ext cx="2895480" cy="685800"/>
          </a:xfrm>
          <a:prstGeom prst="rect">
            <a:avLst/>
          </a:prstGeom>
          <a:noFill/>
          <a:ln w="9360">
            <a:solidFill>
              <a:srgbClr val="000000"/>
            </a:solidFill>
            <a:miter/>
          </a:ln>
          <a:effectLst>
            <a:outerShdw dist="107932" dir="189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91" name=""/>
          <p:cNvSpPr/>
          <p:nvPr/>
        </p:nvSpPr>
        <p:spPr>
          <a:xfrm>
            <a:off x="5105520" y="5791320"/>
            <a:ext cx="3124080" cy="497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Annualized Contribution Loss = 1.8%</a:t>
            </a:r>
            <a:endParaRPr b="0" lang="en-US" sz="1200" strike="noStrike" u="none">
              <a:solidFill>
                <a:srgbClr val="000000"/>
              </a:solidFill>
              <a:effectLst/>
              <a:uFillTx/>
              <a:latin typeface="Times New Roman"/>
            </a:endParaRPr>
          </a:p>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Annualized Turnover = 4.0%</a:t>
            </a:r>
            <a:endParaRPr b="0" lang="en-US" sz="1200" strike="noStrike" u="none">
              <a:solidFill>
                <a:srgbClr val="000000"/>
              </a:solidFill>
              <a:effectLst/>
              <a:uFillTx/>
              <a:latin typeface="Times New Roman"/>
            </a:endParaRPr>
          </a:p>
        </p:txBody>
      </p:sp>
      <p:sp>
        <p:nvSpPr>
          <p:cNvPr id="92" name=""/>
          <p:cNvSpPr/>
          <p:nvPr/>
        </p:nvSpPr>
        <p:spPr>
          <a:xfrm>
            <a:off x="5029200" y="5715000"/>
            <a:ext cx="2895480" cy="685800"/>
          </a:xfrm>
          <a:prstGeom prst="rect">
            <a:avLst/>
          </a:prstGeom>
          <a:noFill/>
          <a:ln w="9360">
            <a:solidFill>
              <a:srgbClr val="000000"/>
            </a:solidFill>
            <a:miter/>
          </a:ln>
          <a:effectLst>
            <a:outerShdw dist="107932" dir="189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93" name=""/>
          <p:cNvSpPr/>
          <p:nvPr/>
        </p:nvSpPr>
        <p:spPr>
          <a:xfrm>
            <a:off x="1355760" y="911160"/>
            <a:ext cx="7788240" cy="887760"/>
          </a:xfrm>
          <a:prstGeom prst="rect">
            <a:avLst/>
          </a:prstGeom>
          <a:noFill/>
          <a:ln w="0">
            <a:noFill/>
          </a:ln>
        </p:spPr>
        <p:style>
          <a:lnRef idx="0"/>
          <a:fillRef idx="0"/>
          <a:effectRef idx="0"/>
          <a:fontRef idx="minor"/>
        </p:style>
        <p:txBody>
          <a:bodyPr lIns="90000" rIns="90000" tIns="46800" bIns="46800" anchor="t">
            <a:spAutoFit/>
          </a:bodyPr>
          <a:p>
            <a:pPr>
              <a:lnSpc>
                <a:spcPct val="80000"/>
              </a:lnSpc>
              <a:spcBef>
                <a:spcPts val="1049"/>
              </a:spcBef>
              <a:buClr>
                <a:srgbClr val="70bc1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70bc1f"/>
                </a:solidFill>
                <a:effectLst/>
                <a:uFillTx/>
                <a:latin typeface="Arial"/>
              </a:rPr>
              <a:t>Contribution Loss is a metric introduced this year that indicates the type of performers leaving ie. </a:t>
            </a:r>
            <a:r>
              <a:rPr b="0" lang="en-US" sz="1400" strike="noStrike" u="none">
                <a:solidFill>
                  <a:srgbClr val="70bc1f"/>
                </a:solidFill>
                <a:effectLst/>
                <a:uFillTx/>
                <a:latin typeface="Arial"/>
              </a:rPr>
              <a:t>	</a:t>
            </a:r>
            <a:r>
              <a:rPr b="0" lang="en-US" sz="1400" strike="noStrike" u="none">
                <a:solidFill>
                  <a:srgbClr val="70bc1f"/>
                </a:solidFill>
                <a:effectLst/>
                <a:uFillTx/>
                <a:latin typeface="Arial"/>
              </a:rPr>
              <a:t>High performers or low performers.</a:t>
            </a:r>
            <a:endParaRPr b="0" lang="en-US" sz="1400" strike="noStrike" u="none">
              <a:solidFill>
                <a:srgbClr val="000000"/>
              </a:solidFill>
              <a:effectLst/>
              <a:uFillTx/>
              <a:latin typeface="Times New Roman"/>
            </a:endParaRPr>
          </a:p>
          <a:p>
            <a:pPr lvl="1" marL="457200">
              <a:lnSpc>
                <a:spcPct val="80000"/>
              </a:lnSpc>
              <a:spcBef>
                <a:spcPts val="876"/>
              </a:spcBef>
              <a:buClr>
                <a:srgbClr val="70bc1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70bc1f"/>
                </a:solidFill>
                <a:effectLst/>
                <a:uFillTx/>
                <a:latin typeface="Arial"/>
              </a:rPr>
              <a:t>  Enron is currently high-grading in all business units ie replacing poor performers with </a:t>
            </a:r>
            <a:r>
              <a:rPr b="0" lang="en-US" sz="1400" strike="noStrike" u="none">
                <a:solidFill>
                  <a:srgbClr val="70bc1f"/>
                </a:solidFill>
                <a:effectLst/>
                <a:uFillTx/>
                <a:latin typeface="Arial"/>
              </a:rPr>
              <a:t>	</a:t>
            </a:r>
            <a:r>
              <a:rPr b="0" lang="en-US" sz="1400" strike="noStrike" u="none">
                <a:solidFill>
                  <a:srgbClr val="70bc1f"/>
                </a:solidFill>
                <a:effectLst/>
                <a:uFillTx/>
                <a:latin typeface="Arial"/>
              </a:rPr>
              <a:t>	</a:t>
            </a:r>
            <a:r>
              <a:rPr b="0" lang="en-US" sz="1400" strike="noStrike" u="none">
                <a:solidFill>
                  <a:srgbClr val="70bc1f"/>
                </a:solidFill>
                <a:effectLst/>
                <a:uFillTx/>
                <a:latin typeface="Arial"/>
              </a:rPr>
              <a:t>new hires.</a:t>
            </a:r>
            <a:endParaRPr b="0" lang="en-US" sz="1400" strike="noStrike" u="none">
              <a:solidFill>
                <a:srgbClr val="000000"/>
              </a:solidFill>
              <a:effectLst/>
              <a:uFillTx/>
              <a:latin typeface="Times New Roman"/>
            </a:endParaRPr>
          </a:p>
        </p:txBody>
      </p:sp>
      <p:sp>
        <p:nvSpPr>
          <p:cNvPr id="94" name="PlaceHolder 1"/>
          <p:cNvSpPr>
            <a:spLocks noGrp="1"/>
          </p:cNvSpPr>
          <p:nvPr>
            <p:ph type="title"/>
          </p:nvPr>
        </p:nvSpPr>
        <p:spPr>
          <a:xfrm>
            <a:off x="1294920" y="304560"/>
            <a:ext cx="8077320" cy="114300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Contribution Loss</a:t>
            </a:r>
            <a:endParaRPr b="1" i="1" lang="en-US" sz="3200" strike="noStrike" u="none">
              <a:solidFill>
                <a:srgbClr val="000000"/>
              </a:solidFill>
              <a:effectLst/>
              <a:uFillTx/>
              <a:latin typeface="Frutiger 55 Roman"/>
            </a:endParaRPr>
          </a:p>
        </p:txBody>
      </p:sp>
    </p:spTree>
  </p:cSld>
  <p:transition spd="med">
    <p:wipe dir="r"/>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 name=""/>
          <p:cNvSpPr/>
          <p:nvPr/>
        </p:nvSpPr>
        <p:spPr>
          <a:xfrm>
            <a:off x="1341360" y="1071720"/>
            <a:ext cx="6286680" cy="2819160"/>
          </a:xfrm>
          <a:prstGeom prst="rect">
            <a:avLst/>
          </a:prstGeom>
          <a:noFill/>
          <a:ln w="0">
            <a:noFill/>
          </a:ln>
        </p:spPr>
        <p:style>
          <a:lnRef idx="0"/>
          <a:fillRef idx="0"/>
          <a:effectRef idx="0"/>
          <a:fontRef idx="minor"/>
        </p:style>
        <p:txBody>
          <a:bodyPr lIns="90000" rIns="90000" tIns="46800" bIns="46800" anchor="t">
            <a:normAutofit/>
          </a:bodyPr>
          <a:p>
            <a:pPr lvl="4" marL="2057400" indent="-228600">
              <a:lnSpc>
                <a:spcPct val="90000"/>
              </a:lnSpc>
              <a:tabLst>
                <a:tab algn="l" pos="0"/>
                <a:tab algn="l" pos="2400480"/>
                <a:tab algn="l" pos="3772080"/>
                <a:tab algn="r" pos="4000680"/>
                <a:tab algn="r" pos="4749840"/>
                <a:tab algn="l" pos="5829480"/>
                <a:tab algn="ctr" pos="6350040"/>
                <a:tab algn="l" pos="6807240"/>
                <a:tab algn="l" pos="7315200"/>
                <a:tab algn="l" pos="8229600"/>
                <a:tab algn="l" pos="9144000"/>
                <a:tab algn="l" pos="10058400"/>
              </a:tabLst>
            </a:pPr>
            <a:r>
              <a:rPr b="0" lang="en-US" sz="1600" strike="noStrike" u="none">
                <a:solidFill>
                  <a:srgbClr val="000000"/>
                </a:solidFill>
                <a:effectLst/>
                <a:uFillTx/>
                <a:latin typeface="Frutiger 55 Roman"/>
              </a:rPr>
              <a:t>	</a:t>
            </a:r>
            <a:r>
              <a:rPr b="1" lang="en-US" sz="1500" strike="noStrike" u="sng">
                <a:solidFill>
                  <a:srgbClr val="0000ff"/>
                </a:solidFill>
                <a:effectLst/>
                <a:uFillTx/>
                <a:latin typeface="Frutiger 55 Roman"/>
              </a:rPr>
              <a:t>Voluntary </a:t>
            </a:r>
            <a:endParaRPr b="0" lang="en-US" sz="1500" strike="noStrike" u="none">
              <a:solidFill>
                <a:srgbClr val="000000"/>
              </a:solidFill>
              <a:effectLst/>
              <a:uFillTx/>
              <a:latin typeface="Times New Roman"/>
            </a:endParaRPr>
          </a:p>
          <a:p>
            <a:pPr lvl="4" marL="2057400" indent="-228600">
              <a:lnSpc>
                <a:spcPct val="90000"/>
              </a:lnSpc>
              <a:tabLst>
                <a:tab algn="l" pos="0"/>
                <a:tab algn="l" pos="2400480"/>
                <a:tab algn="l" pos="3772080"/>
                <a:tab algn="r" pos="4000680"/>
                <a:tab algn="r" pos="4749840"/>
                <a:tab algn="l" pos="5829480"/>
                <a:tab algn="ctr" pos="6350040"/>
                <a:tab algn="l" pos="6807240"/>
                <a:tab algn="l" pos="7315200"/>
                <a:tab algn="l" pos="8229600"/>
                <a:tab algn="l" pos="9144000"/>
                <a:tab algn="l" pos="10058400"/>
              </a:tabLst>
            </a:pPr>
            <a:r>
              <a:rPr b="1" lang="en-US" sz="1500" strike="noStrike" u="sng">
                <a:solidFill>
                  <a:srgbClr val="0000ff"/>
                </a:solidFill>
                <a:effectLst/>
                <a:uFillTx/>
                <a:latin typeface="Frutiger 55 Roman"/>
              </a:rPr>
              <a:t>	</a:t>
            </a:r>
            <a:r>
              <a:rPr b="1" lang="en-US" sz="1500" strike="noStrike" u="sng">
                <a:solidFill>
                  <a:srgbClr val="0000ff"/>
                </a:solidFill>
                <a:effectLst/>
                <a:uFillTx/>
                <a:latin typeface="Frutiger 55 Roman"/>
              </a:rPr>
              <a:t>Turnover*</a:t>
            </a:r>
            <a:r>
              <a:rPr b="0" lang="en-US" sz="1600" strike="noStrike" u="none">
                <a:solidFill>
                  <a:srgbClr val="000000"/>
                </a:solidFill>
                <a:effectLst/>
                <a:uFillTx/>
                <a:latin typeface="Frutiger 55 Roman"/>
              </a:rPr>
              <a:t> </a:t>
            </a:r>
            <a:r>
              <a:rPr b="1" lang="en-US" sz="1500" strike="noStrike" u="sng">
                <a:solidFill>
                  <a:srgbClr val="0066cc"/>
                </a:solidFill>
                <a:effectLst/>
                <a:uFillTx/>
                <a:latin typeface="Frutiger 55 Roman"/>
              </a:rPr>
              <a:t>	</a:t>
            </a:r>
            <a:r>
              <a:rPr b="1" lang="en-US" sz="1500" strike="noStrike" u="sng">
                <a:solidFill>
                  <a:srgbClr val="278f3d"/>
                </a:solidFill>
                <a:effectLst/>
                <a:uFillTx/>
                <a:latin typeface="Frutiger 55 Roman"/>
              </a:rPr>
              <a:t>Contribution Loss</a:t>
            </a:r>
            <a:r>
              <a:rPr b="1" lang="en-US" sz="1500" strike="noStrike" u="sng">
                <a:solidFill>
                  <a:srgbClr val="ff0000"/>
                </a:solidFill>
                <a:effectLst/>
                <a:uFillTx/>
                <a:latin typeface="Frutiger 55 Roman"/>
              </a:rPr>
              <a:t>	</a:t>
            </a:r>
            <a:r>
              <a:rPr b="1" lang="en-US" sz="1500" strike="noStrike" u="sng">
                <a:solidFill>
                  <a:srgbClr val="ff0000"/>
                </a:solidFill>
                <a:effectLst/>
                <a:uFillTx/>
                <a:latin typeface="Frutiger 55 Roman"/>
              </a:rPr>
              <a:t>	</a:t>
            </a:r>
            <a:endParaRPr b="0" lang="en-US" sz="1500" strike="noStrike" u="none">
              <a:solidFill>
                <a:srgbClr val="000000"/>
              </a:solidFill>
              <a:effectLst/>
              <a:uFillTx/>
              <a:latin typeface="Times New Roman"/>
            </a:endParaRPr>
          </a:p>
          <a:p>
            <a:pPr marL="343080" indent="-343080">
              <a:lnSpc>
                <a:spcPct val="90000"/>
              </a:lnSpc>
              <a:tabLst>
                <a:tab algn="l" pos="0"/>
                <a:tab algn="l" pos="2400480"/>
                <a:tab algn="l" pos="377208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Upper Mgt</a:t>
            </a:r>
            <a:r>
              <a:rPr b="1" lang="en-US" sz="1500" strike="noStrike" u="none">
                <a:solidFill>
                  <a:srgbClr val="000000"/>
                </a:solidFill>
                <a:effectLst/>
                <a:uFillTx/>
                <a:latin typeface="Frutiger 55 Roman"/>
              </a:rPr>
              <a:t>	</a:t>
            </a:r>
            <a:r>
              <a:rPr b="1" lang="en-US" sz="1500" strike="noStrike" u="none">
                <a:solidFill>
                  <a:srgbClr val="0000ff"/>
                </a:solidFill>
                <a:effectLst/>
                <a:uFillTx/>
                <a:latin typeface="Frutiger 55 Roman"/>
              </a:rPr>
              <a:t>0.3%</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0.1%</a:t>
            </a:r>
            <a:endParaRPr b="0" lang="en-US" sz="1500" strike="noStrike" u="none">
              <a:solidFill>
                <a:srgbClr val="000000"/>
              </a:solidFill>
              <a:effectLst/>
              <a:uFillTx/>
              <a:latin typeface="Times New Roman"/>
            </a:endParaRPr>
          </a:p>
          <a:p>
            <a:pPr marL="343080" indent="-343080">
              <a:lnSpc>
                <a:spcPct val="90000"/>
              </a:lnSpc>
              <a:tabLst>
                <a:tab algn="l" pos="0"/>
                <a:tab algn="l" pos="2400480"/>
                <a:tab algn="l" pos="3772080"/>
                <a:tab algn="r" pos="4000680"/>
                <a:tab algn="r" pos="4749840"/>
                <a:tab algn="l" pos="5829480"/>
                <a:tab algn="ctr" pos="6350040"/>
                <a:tab algn="l" pos="6807240"/>
                <a:tab algn="l" pos="7315200"/>
                <a:tab algn="l" pos="8229600"/>
                <a:tab algn="l" pos="9144000"/>
                <a:tab algn="l" pos="10058400"/>
              </a:tabLst>
            </a:pPr>
            <a:endParaRPr b="0" lang="en-US" sz="1500" strike="noStrike" u="none">
              <a:solidFill>
                <a:srgbClr val="000000"/>
              </a:solidFill>
              <a:effectLst/>
              <a:uFillTx/>
              <a:latin typeface="Times New Roman"/>
            </a:endParaRPr>
          </a:p>
          <a:p>
            <a:pPr marL="343080" indent="-343080">
              <a:lnSpc>
                <a:spcPct val="90000"/>
              </a:lnSpc>
              <a:tabLst>
                <a:tab algn="l" pos="0"/>
                <a:tab algn="l" pos="2400480"/>
                <a:tab algn="l" pos="377208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Middle Mgt</a:t>
            </a:r>
            <a:r>
              <a:rPr b="1" lang="en-US" sz="1500" strike="noStrike" u="none">
                <a:solidFill>
                  <a:srgbClr val="000000"/>
                </a:solidFill>
                <a:effectLst/>
                <a:uFillTx/>
                <a:latin typeface="Frutiger 55 Roman"/>
              </a:rPr>
              <a:t>	</a:t>
            </a:r>
            <a:r>
              <a:rPr b="1" lang="en-US" sz="1500" strike="noStrike" u="none">
                <a:solidFill>
                  <a:srgbClr val="0000ff"/>
                </a:solidFill>
                <a:effectLst/>
                <a:uFillTx/>
                <a:latin typeface="Frutiger 55 Roman"/>
              </a:rPr>
              <a:t>0.8%</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0.5%</a:t>
            </a:r>
            <a:endParaRPr b="0" lang="en-US" sz="1500" strike="noStrike" u="none">
              <a:solidFill>
                <a:srgbClr val="000000"/>
              </a:solidFill>
              <a:effectLst/>
              <a:uFillTx/>
              <a:latin typeface="Times New Roman"/>
            </a:endParaRPr>
          </a:p>
          <a:p>
            <a:pPr marL="343080" indent="-343080">
              <a:lnSpc>
                <a:spcPct val="75000"/>
              </a:lnSpc>
              <a:tabLst>
                <a:tab algn="l" pos="0"/>
                <a:tab algn="l" pos="2400480"/>
                <a:tab algn="l" pos="3772080"/>
                <a:tab algn="r" pos="4000680"/>
                <a:tab algn="r" pos="4749840"/>
                <a:tab algn="l" pos="5829480"/>
                <a:tab algn="ctr" pos="6350040"/>
                <a:tab algn="l" pos="6807240"/>
                <a:tab algn="l" pos="7315200"/>
                <a:tab algn="l" pos="8229600"/>
                <a:tab algn="l" pos="9144000"/>
                <a:tab algn="l" pos="10058400"/>
              </a:tabLst>
            </a:pPr>
            <a:endParaRPr b="0" lang="en-US" sz="1500" strike="noStrike" u="none">
              <a:solidFill>
                <a:srgbClr val="000000"/>
              </a:solidFill>
              <a:effectLst/>
              <a:uFillTx/>
              <a:latin typeface="Times New Roman"/>
            </a:endParaRPr>
          </a:p>
          <a:p>
            <a:pPr marL="343080" indent="-343080">
              <a:lnSpc>
                <a:spcPct val="75000"/>
              </a:lnSpc>
              <a:tabLst>
                <a:tab algn="l" pos="0"/>
                <a:tab algn="l" pos="2400480"/>
                <a:tab algn="l" pos="377208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Lower Mgt</a:t>
            </a:r>
            <a:r>
              <a:rPr b="1" lang="en-US" sz="1500" strike="noStrike" u="none">
                <a:solidFill>
                  <a:srgbClr val="000000"/>
                </a:solidFill>
                <a:effectLst/>
                <a:uFillTx/>
                <a:latin typeface="Frutiger 55 Roman"/>
              </a:rPr>
              <a:t>	</a:t>
            </a:r>
            <a:r>
              <a:rPr b="1" lang="en-US" sz="1500" strike="noStrike" u="none">
                <a:solidFill>
                  <a:srgbClr val="0000ff"/>
                </a:solidFill>
                <a:effectLst/>
                <a:uFillTx/>
                <a:latin typeface="Frutiger 55 Roman"/>
              </a:rPr>
              <a:t>1.5%</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0.8%</a:t>
            </a:r>
            <a:endParaRPr b="0" lang="en-US" sz="1500" strike="noStrike" u="none">
              <a:solidFill>
                <a:srgbClr val="000000"/>
              </a:solidFill>
              <a:effectLst/>
              <a:uFillTx/>
              <a:latin typeface="Times New Roman"/>
            </a:endParaRPr>
          </a:p>
          <a:p>
            <a:pPr marL="343080" indent="-343080">
              <a:lnSpc>
                <a:spcPct val="75000"/>
              </a:lnSpc>
              <a:tabLst>
                <a:tab algn="l" pos="0"/>
                <a:tab algn="l" pos="2400480"/>
                <a:tab algn="l" pos="3772080"/>
                <a:tab algn="r" pos="4000680"/>
                <a:tab algn="r" pos="4749840"/>
                <a:tab algn="l" pos="5829480"/>
                <a:tab algn="ctr" pos="6350040"/>
                <a:tab algn="l" pos="6807240"/>
                <a:tab algn="l" pos="7315200"/>
                <a:tab algn="l" pos="8229600"/>
                <a:tab algn="l" pos="9144000"/>
                <a:tab algn="l" pos="10058400"/>
              </a:tabLst>
            </a:pPr>
            <a:endParaRPr b="0" lang="en-US" sz="1500" strike="noStrike" u="none">
              <a:solidFill>
                <a:srgbClr val="000000"/>
              </a:solidFill>
              <a:effectLst/>
              <a:uFillTx/>
              <a:latin typeface="Times New Roman"/>
            </a:endParaRPr>
          </a:p>
          <a:p>
            <a:pPr marL="343080" indent="-343080">
              <a:lnSpc>
                <a:spcPct val="75000"/>
              </a:lnSpc>
              <a:tabLst>
                <a:tab algn="l" pos="0"/>
                <a:tab algn="l" pos="2400480"/>
                <a:tab algn="l" pos="377208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Analysts/Associate</a:t>
            </a:r>
            <a:r>
              <a:rPr b="1" lang="en-US" sz="1500" strike="noStrike" u="none">
                <a:solidFill>
                  <a:srgbClr val="000000"/>
                </a:solidFill>
                <a:effectLst/>
                <a:uFillTx/>
                <a:latin typeface="Frutiger 55 Roman"/>
              </a:rPr>
              <a:t>	</a:t>
            </a:r>
            <a:r>
              <a:rPr b="1" lang="en-US" sz="1500" strike="noStrike" u="none">
                <a:solidFill>
                  <a:srgbClr val="0000ff"/>
                </a:solidFill>
                <a:effectLst/>
                <a:uFillTx/>
                <a:latin typeface="Frutiger 55 Roman"/>
              </a:rPr>
              <a:t>0.5%</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0.5%</a:t>
            </a:r>
            <a:endParaRPr b="0" lang="en-US" sz="1500" strike="noStrike" u="none">
              <a:solidFill>
                <a:srgbClr val="000000"/>
              </a:solidFill>
              <a:effectLst/>
              <a:uFillTx/>
              <a:latin typeface="Times New Roman"/>
            </a:endParaRPr>
          </a:p>
          <a:p>
            <a:pPr marL="343080" indent="-343080">
              <a:lnSpc>
                <a:spcPct val="75000"/>
              </a:lnSpc>
              <a:tabLst>
                <a:tab algn="l" pos="0"/>
                <a:tab algn="l" pos="2400480"/>
                <a:tab algn="l" pos="377208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cc"/>
                </a:solidFill>
                <a:effectLst/>
                <a:uFillTx/>
                <a:latin typeface="Frutiger 55 Roman"/>
              </a:rPr>
              <a:t>	</a:t>
            </a:r>
            <a:r>
              <a:rPr b="1" lang="en-US" sz="1500" strike="noStrike" u="none">
                <a:solidFill>
                  <a:srgbClr val="0000cc"/>
                </a:solidFill>
                <a:effectLst/>
                <a:uFillTx/>
                <a:latin typeface="Frutiger 55 Roman"/>
              </a:rPr>
              <a:t>	</a:t>
            </a:r>
            <a:r>
              <a:rPr b="1" lang="en-US" sz="1500" strike="noStrike" u="none">
                <a:solidFill>
                  <a:srgbClr val="ff0000"/>
                </a:solidFill>
                <a:effectLst/>
                <a:uFillTx/>
                <a:latin typeface="Frutiger 55 Roman"/>
              </a:rPr>
              <a:t>	</a:t>
            </a:r>
            <a:r>
              <a:rPr b="1" lang="en-US" sz="1500" strike="noStrike" u="none">
                <a:solidFill>
                  <a:srgbClr val="ff0000"/>
                </a:solidFill>
                <a:effectLst/>
                <a:uFillTx/>
                <a:latin typeface="Frutiger 55 Roman"/>
              </a:rPr>
              <a:t> </a:t>
            </a:r>
            <a:r>
              <a:rPr b="1" lang="en-US" sz="1500" strike="noStrike" u="none">
                <a:solidFill>
                  <a:srgbClr val="ff0000"/>
                </a:solidFill>
                <a:effectLst/>
                <a:uFillTx/>
                <a:latin typeface="Frutiger 55 Roman"/>
              </a:rPr>
              <a:t>	</a:t>
            </a:r>
            <a:endParaRPr b="0" lang="en-US" sz="1500" strike="noStrike" u="none">
              <a:solidFill>
                <a:srgbClr val="000000"/>
              </a:solidFill>
              <a:effectLst/>
              <a:uFillTx/>
              <a:latin typeface="Times New Roman"/>
            </a:endParaRPr>
          </a:p>
          <a:p>
            <a:pPr marL="343080" indent="-343080">
              <a:lnSpc>
                <a:spcPct val="75000"/>
              </a:lnSpc>
              <a:tabLst>
                <a:tab algn="l" pos="0"/>
                <a:tab algn="l" pos="2400480"/>
                <a:tab algn="l" pos="377208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Staff to Sr. Specialist</a:t>
            </a:r>
            <a:r>
              <a:rPr b="1" lang="en-US" sz="1500" strike="noStrike" u="none">
                <a:solidFill>
                  <a:srgbClr val="000000"/>
                </a:solidFill>
                <a:effectLst/>
                <a:uFillTx/>
                <a:latin typeface="Frutiger 55 Roman"/>
              </a:rPr>
              <a:t>	</a:t>
            </a:r>
            <a:r>
              <a:rPr b="1" lang="en-US" sz="1500" strike="noStrike" u="none">
                <a:solidFill>
                  <a:srgbClr val="0000ff"/>
                </a:solidFill>
                <a:effectLst/>
                <a:uFillTx/>
                <a:latin typeface="Frutiger 55 Roman"/>
              </a:rPr>
              <a:t>4.3%</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3.5%</a:t>
            </a:r>
            <a:endParaRPr b="0" lang="en-US" sz="1500" strike="noStrike" u="none">
              <a:solidFill>
                <a:srgbClr val="000000"/>
              </a:solidFill>
              <a:effectLst/>
              <a:uFillTx/>
              <a:latin typeface="Times New Roman"/>
            </a:endParaRPr>
          </a:p>
          <a:p>
            <a:pPr marL="343080" indent="-343080">
              <a:lnSpc>
                <a:spcPct val="75000"/>
              </a:lnSpc>
              <a:tabLst>
                <a:tab algn="l" pos="0"/>
                <a:tab algn="l" pos="2400480"/>
                <a:tab algn="l" pos="3772080"/>
                <a:tab algn="r" pos="4000680"/>
                <a:tab algn="r" pos="4749840"/>
                <a:tab algn="l" pos="5829480"/>
                <a:tab algn="ctr" pos="6350040"/>
                <a:tab algn="l" pos="6807240"/>
                <a:tab algn="l" pos="7315200"/>
                <a:tab algn="l" pos="8229600"/>
                <a:tab algn="l" pos="9144000"/>
                <a:tab algn="l" pos="10058400"/>
              </a:tabLst>
            </a:pPr>
            <a:endParaRPr b="0" lang="en-US" sz="1500" strike="noStrike" u="none">
              <a:solidFill>
                <a:srgbClr val="000000"/>
              </a:solidFill>
              <a:effectLst/>
              <a:uFillTx/>
              <a:latin typeface="Times New Roman"/>
            </a:endParaRPr>
          </a:p>
          <a:p>
            <a:pPr marL="343080" indent="-343080">
              <a:lnSpc>
                <a:spcPct val="75000"/>
              </a:lnSpc>
              <a:tabLst>
                <a:tab algn="l" pos="0"/>
                <a:tab algn="l" pos="2400480"/>
                <a:tab algn="l" pos="3772080"/>
                <a:tab algn="r" pos="4000680"/>
                <a:tab algn="r" pos="4749840"/>
                <a:tab algn="l" pos="5829480"/>
                <a:tab algn="ctr" pos="6350040"/>
                <a:tab algn="l" pos="6807240"/>
                <a:tab algn="l" pos="7315200"/>
                <a:tab algn="l" pos="8229600"/>
                <a:tab algn="l" pos="9144000"/>
                <a:tab algn="l" pos="10058400"/>
              </a:tabLst>
            </a:pPr>
            <a:r>
              <a:rPr b="1" lang="en-US" sz="1500" strike="noStrike" u="none">
                <a:solidFill>
                  <a:srgbClr val="000000"/>
                </a:solidFill>
                <a:effectLst/>
                <a:uFillTx/>
                <a:latin typeface="Frutiger 55 Roman"/>
              </a:rPr>
              <a:t>Administrative</a:t>
            </a:r>
            <a:r>
              <a:rPr b="1" lang="en-US" sz="1500" strike="noStrike" u="none">
                <a:solidFill>
                  <a:srgbClr val="000000"/>
                </a:solidFill>
                <a:effectLst/>
                <a:uFillTx/>
                <a:latin typeface="Frutiger 55 Roman"/>
              </a:rPr>
              <a:t>	</a:t>
            </a:r>
            <a:r>
              <a:rPr b="1" lang="en-US" sz="1500" strike="noStrike" u="none">
                <a:solidFill>
                  <a:srgbClr val="0000ff"/>
                </a:solidFill>
                <a:effectLst/>
                <a:uFillTx/>
                <a:latin typeface="Frutiger 55 Roman"/>
              </a:rPr>
              <a:t>1.8%</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1.6%</a:t>
            </a:r>
            <a:endParaRPr b="0" lang="en-US" sz="1500" strike="noStrike" u="none">
              <a:solidFill>
                <a:srgbClr val="000000"/>
              </a:solidFill>
              <a:effectLst/>
              <a:uFillTx/>
              <a:latin typeface="Times New Roman"/>
            </a:endParaRPr>
          </a:p>
          <a:p>
            <a:pPr marL="343080" indent="-343080">
              <a:lnSpc>
                <a:spcPct val="75000"/>
              </a:lnSpc>
              <a:tabLst>
                <a:tab algn="l" pos="0"/>
                <a:tab algn="l" pos="2400480"/>
                <a:tab algn="l" pos="3772080"/>
                <a:tab algn="r" pos="4000680"/>
                <a:tab algn="r" pos="4749840"/>
                <a:tab algn="l" pos="5829480"/>
                <a:tab algn="ctr" pos="6350040"/>
                <a:tab algn="l" pos="6807240"/>
                <a:tab algn="l" pos="7315200"/>
                <a:tab algn="l" pos="8229600"/>
                <a:tab algn="l" pos="9144000"/>
                <a:tab algn="l" pos="10058400"/>
              </a:tabLst>
            </a:pPr>
            <a:r>
              <a:rPr b="1" lang="en-US" sz="1600" strike="noStrike" u="none">
                <a:solidFill>
                  <a:srgbClr val="000000"/>
                </a:solidFill>
                <a:effectLst/>
                <a:uFillTx/>
                <a:latin typeface="Frutiger 55 Roman"/>
              </a:rPr>
              <a:t>	</a:t>
            </a:r>
            <a:endParaRPr b="0" lang="en-US" sz="1600" strike="noStrike" u="none">
              <a:solidFill>
                <a:srgbClr val="000000"/>
              </a:solidFill>
              <a:effectLst/>
              <a:uFillTx/>
              <a:latin typeface="Times New Roman"/>
            </a:endParaRPr>
          </a:p>
        </p:txBody>
      </p:sp>
      <p:sp>
        <p:nvSpPr>
          <p:cNvPr id="96" name=""/>
          <p:cNvSpPr/>
          <p:nvPr/>
        </p:nvSpPr>
        <p:spPr>
          <a:xfrm>
            <a:off x="1384200" y="4978440"/>
            <a:ext cx="7407360" cy="8251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66cc"/>
                </a:solidFill>
                <a:effectLst/>
                <a:uFillTx/>
                <a:latin typeface="Frutiger 55 Roman"/>
              </a:rPr>
              <a:t>Voluntary Turnover is highest in the staff to senior specialist areas.</a:t>
            </a:r>
            <a:endParaRPr b="0" lang="en-US" sz="16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66cc"/>
                </a:solidFill>
                <a:effectLst/>
                <a:uFillTx/>
                <a:latin typeface="Frutiger 55 Roman"/>
              </a:rPr>
              <a:t>For all organizational levels, the company is losing on average poorer performers.</a:t>
            </a:r>
            <a:endParaRPr b="0" lang="en-US" sz="1600" strike="noStrike" u="none">
              <a:solidFill>
                <a:srgbClr val="000000"/>
              </a:solidFill>
              <a:effectLst/>
              <a:uFillTx/>
              <a:latin typeface="Times New Roman"/>
            </a:endParaRPr>
          </a:p>
        </p:txBody>
      </p:sp>
      <p:sp>
        <p:nvSpPr>
          <p:cNvPr id="97" name=""/>
          <p:cNvSpPr/>
          <p:nvPr/>
        </p:nvSpPr>
        <p:spPr>
          <a:xfrm>
            <a:off x="561960" y="171360"/>
            <a:ext cx="8109000" cy="762120"/>
          </a:xfrm>
          <a:prstGeom prst="rect">
            <a:avLst/>
          </a:prstGeom>
          <a:noFill/>
          <a:ln w="0">
            <a:noFill/>
          </a:ln>
        </p:spPr>
        <p:style>
          <a:lnRef idx="0"/>
          <a:fillRef idx="0"/>
          <a:effectRef idx="0"/>
          <a:fontRef idx="minor"/>
        </p:style>
        <p:txBody>
          <a:bodyPr lIns="90000" rIns="90000" tIns="46800" bIns="46800"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Turnover and Contribution Loss by Organizational Levels</a:t>
            </a:r>
            <a:endParaRPr b="0" lang="en-US" sz="3200" strike="noStrike" u="none">
              <a:solidFill>
                <a:srgbClr val="000000"/>
              </a:solidFill>
              <a:effectLst/>
              <a:uFillTx/>
              <a:latin typeface="Times New Roman"/>
            </a:endParaRPr>
          </a:p>
        </p:txBody>
      </p:sp>
      <p:sp>
        <p:nvSpPr>
          <p:cNvPr id="98" name=""/>
          <p:cNvSpPr/>
          <p:nvPr/>
        </p:nvSpPr>
        <p:spPr>
          <a:xfrm>
            <a:off x="1357200" y="6640560"/>
            <a:ext cx="6946920" cy="3243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Frutiger 55 Roman"/>
              </a:rPr>
              <a:t>* NOTE:  Turnover period includes July 2000 to September 2000 and excludes analysts who planned to return to school.  These rates have been annualized.</a:t>
            </a:r>
            <a:endParaRPr b="0" lang="en-US" sz="600" strike="noStrike" u="none">
              <a:solidFill>
                <a:srgbClr val="000000"/>
              </a:solidFill>
              <a:effectLst/>
              <a:uFillTx/>
              <a:latin typeface="Times New Roman"/>
            </a:endParaRPr>
          </a:p>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p:txBody>
      </p:sp>
      <p:sp>
        <p:nvSpPr>
          <p:cNvPr id="99" name=""/>
          <p:cNvSpPr/>
          <p:nvPr/>
        </p:nvSpPr>
        <p:spPr>
          <a:xfrm>
            <a:off x="76320" y="6464160"/>
            <a:ext cx="14731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55 Roman"/>
              </a:rPr>
              <a:t>Confidential and Proprietary</a:t>
            </a:r>
            <a:endParaRPr b="0" lang="en-US" sz="600" strike="noStrike" u="none">
              <a:solidFill>
                <a:srgbClr val="000000"/>
              </a:solidFill>
              <a:effectLst/>
              <a:uFillTx/>
              <a:latin typeface="Times New Roman"/>
            </a:endParaRPr>
          </a:p>
        </p:txBody>
      </p:sp>
      <p:sp>
        <p:nvSpPr>
          <p:cNvPr id="100" name=""/>
          <p:cNvSpPr/>
          <p:nvPr/>
        </p:nvSpPr>
        <p:spPr>
          <a:xfrm>
            <a:off x="8408880" y="6494400"/>
            <a:ext cx="31752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DF6E84A-F829-4939-84E1-6038D9440515}" type="slidenum">
              <a:rPr b="0" lang="en-US" sz="900" strike="noStrike" u="none">
                <a:solidFill>
                  <a:srgbClr val="000000"/>
                </a:solidFill>
                <a:effectLst/>
                <a:uFillTx/>
                <a:latin typeface="Frutiger 55 Roman"/>
              </a:rPr>
              <a:t>&lt;number&gt;</a:t>
            </a:fld>
            <a:endParaRPr b="0" lang="en-US" sz="900" strike="noStrike" u="none">
              <a:solidFill>
                <a:srgbClr val="000000"/>
              </a:solidFill>
              <a:effectLst/>
              <a:uFillTx/>
              <a:latin typeface="Times New Roman"/>
            </a:endParaRPr>
          </a:p>
        </p:txBody>
      </p:sp>
    </p:spTree>
  </p:cSld>
  <p:transition spd="med">
    <p:wipe dir="r"/>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1" name=""/>
          <p:cNvSpPr/>
          <p:nvPr/>
        </p:nvSpPr>
        <p:spPr>
          <a:xfrm>
            <a:off x="1346040" y="1065240"/>
            <a:ext cx="7291440" cy="738000"/>
          </a:xfrm>
          <a:prstGeom prst="rect">
            <a:avLst/>
          </a:prstGeom>
          <a:noFill/>
          <a:ln w="0">
            <a:noFill/>
          </a:ln>
        </p:spPr>
        <p:style>
          <a:lnRef idx="0"/>
          <a:fillRef idx="0"/>
          <a:effectRef idx="0"/>
          <a:fontRef idx="minor"/>
        </p:style>
        <p:txBody>
          <a:bodyPr lIns="90000" rIns="90000" tIns="46800" bIns="46800" anchor="t">
            <a:normAutofit/>
          </a:bodyPr>
          <a:p>
            <a:pPr>
              <a:lnSpc>
                <a:spcPct val="90000"/>
              </a:lnSpc>
              <a:spcAft>
                <a:spcPts val="2251"/>
              </a:spcAft>
              <a:tabLst>
                <a:tab algn="l" pos="0"/>
                <a:tab algn="r" pos="4681440"/>
                <a:tab algn="r" pos="7715160"/>
                <a:tab algn="l" pos="8229600"/>
                <a:tab algn="l" pos="9144000"/>
                <a:tab algn="l" pos="10058400"/>
              </a:tabLst>
            </a:pPr>
            <a:r>
              <a:rPr b="1" lang="en-US" sz="2000" strike="noStrike" u="none">
                <a:solidFill>
                  <a:srgbClr val="000000"/>
                </a:solidFill>
                <a:effectLst/>
                <a:uFillTx/>
                <a:latin typeface="Frutiger 55 Roman"/>
              </a:rPr>
              <a:t>Extensive overtime and burnout can cause high turnover, increased medical costs and poor morale.</a:t>
            </a:r>
            <a:endParaRPr b="0" lang="en-US" sz="2000" strike="noStrike" u="none">
              <a:solidFill>
                <a:srgbClr val="000000"/>
              </a:solidFill>
              <a:effectLst/>
              <a:uFillTx/>
              <a:latin typeface="Times New Roman"/>
            </a:endParaRPr>
          </a:p>
        </p:txBody>
      </p:sp>
      <p:sp>
        <p:nvSpPr>
          <p:cNvPr id="102" name=""/>
          <p:cNvSpPr/>
          <p:nvPr/>
        </p:nvSpPr>
        <p:spPr>
          <a:xfrm>
            <a:off x="581040" y="181080"/>
            <a:ext cx="5551560" cy="761760"/>
          </a:xfrm>
          <a:prstGeom prst="rect">
            <a:avLst/>
          </a:prstGeom>
          <a:noFill/>
          <a:ln w="0">
            <a:noFill/>
          </a:ln>
        </p:spPr>
        <p:style>
          <a:lnRef idx="0"/>
          <a:fillRef idx="0"/>
          <a:effectRef idx="0"/>
          <a:fontRef idx="minor"/>
        </p:style>
        <p:txBody>
          <a:bodyPr lIns="90000" rIns="90000" tIns="46800" bIns="46800"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Overtime Factor</a:t>
            </a:r>
            <a:endParaRPr b="0" lang="en-US" sz="3200" strike="noStrike" u="none">
              <a:solidFill>
                <a:srgbClr val="000000"/>
              </a:solidFill>
              <a:effectLst/>
              <a:uFillTx/>
              <a:latin typeface="Times New Roman"/>
            </a:endParaRPr>
          </a:p>
        </p:txBody>
      </p:sp>
      <p:sp>
        <p:nvSpPr>
          <p:cNvPr id="103" name=""/>
          <p:cNvSpPr/>
          <p:nvPr/>
        </p:nvSpPr>
        <p:spPr>
          <a:xfrm>
            <a:off x="4541760" y="2335320"/>
            <a:ext cx="3405240" cy="9522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66cc"/>
                </a:solidFill>
                <a:effectLst/>
                <a:uFillTx/>
                <a:latin typeface="Frutiger 55 Roman"/>
              </a:rPr>
              <a:t>Current Situation</a:t>
            </a:r>
            <a:endParaRPr b="0" lang="en-US" sz="1600" strike="noStrike" u="none">
              <a:solidFill>
                <a:srgbClr val="000000"/>
              </a:solidFill>
              <a:effectLst/>
              <a:uFillTx/>
              <a:latin typeface="Times New Roman"/>
            </a:endParaRPr>
          </a:p>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55 Roman"/>
              </a:rPr>
              <a:t>Overtime hours are currently not tracked for exempt employees.</a:t>
            </a:r>
            <a:endParaRPr b="0" lang="en-US" sz="1600" strike="noStrike" u="none">
              <a:solidFill>
                <a:srgbClr val="000000"/>
              </a:solidFill>
              <a:effectLst/>
              <a:uFillTx/>
              <a:latin typeface="Times New Roman"/>
            </a:endParaRPr>
          </a:p>
        </p:txBody>
      </p:sp>
      <p:sp>
        <p:nvSpPr>
          <p:cNvPr id="104" name=""/>
          <p:cNvSpPr/>
          <p:nvPr/>
        </p:nvSpPr>
        <p:spPr>
          <a:xfrm>
            <a:off x="4514760" y="4143240"/>
            <a:ext cx="3471840" cy="14396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ff0000"/>
                </a:solidFill>
                <a:effectLst/>
                <a:uFillTx/>
                <a:latin typeface="Frutiger 55 Roman"/>
              </a:rPr>
              <a:t>Proposed Action</a:t>
            </a:r>
            <a:endParaRPr b="0" lang="en-US" sz="1600" strike="noStrike" u="none">
              <a:solidFill>
                <a:srgbClr val="000000"/>
              </a:solidFill>
              <a:effectLst/>
              <a:uFillTx/>
              <a:latin typeface="Times New Roman"/>
            </a:endParaRPr>
          </a:p>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55 Roman"/>
              </a:rPr>
              <a:t>We propose a poll survey to assess overtime conditions.  Survey must be anonymous or results may be skewed.</a:t>
            </a:r>
            <a:endParaRPr b="0" lang="en-US" sz="1600" strike="noStrike" u="none">
              <a:solidFill>
                <a:srgbClr val="000000"/>
              </a:solidFill>
              <a:effectLst/>
              <a:uFillTx/>
              <a:latin typeface="Times New Roman"/>
            </a:endParaRPr>
          </a:p>
        </p:txBody>
      </p:sp>
      <p:pic>
        <p:nvPicPr>
          <p:cNvPr id="105" name="wkgroup2" descr=""/>
          <p:cNvPicPr/>
          <p:nvPr/>
        </p:nvPicPr>
        <p:blipFill>
          <a:blip r:embed="rId1"/>
          <a:stretch/>
        </p:blipFill>
        <p:spPr>
          <a:xfrm>
            <a:off x="1612800" y="2151000"/>
            <a:ext cx="2847960" cy="4079880"/>
          </a:xfrm>
          <a:prstGeom prst="rect">
            <a:avLst/>
          </a:prstGeom>
          <a:noFill/>
          <a:ln w="0">
            <a:noFill/>
          </a:ln>
        </p:spPr>
      </p:pic>
      <p:sp>
        <p:nvSpPr>
          <p:cNvPr id="106" name=""/>
          <p:cNvSpPr/>
          <p:nvPr/>
        </p:nvSpPr>
        <p:spPr>
          <a:xfrm>
            <a:off x="76320" y="6464160"/>
            <a:ext cx="14731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55 Roman"/>
              </a:rPr>
              <a:t>Confidential and Proprietary</a:t>
            </a:r>
            <a:endParaRPr b="0" lang="en-US" sz="600" strike="noStrike" u="none">
              <a:solidFill>
                <a:srgbClr val="000000"/>
              </a:solidFill>
              <a:effectLst/>
              <a:uFillTx/>
              <a:latin typeface="Times New Roman"/>
            </a:endParaRPr>
          </a:p>
        </p:txBody>
      </p:sp>
      <p:sp>
        <p:nvSpPr>
          <p:cNvPr id="107" name=""/>
          <p:cNvSpPr/>
          <p:nvPr/>
        </p:nvSpPr>
        <p:spPr>
          <a:xfrm>
            <a:off x="8408880" y="6494400"/>
            <a:ext cx="31752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D9B7EA2-6A14-4FA9-A56B-D956361F75F4}" type="slidenum">
              <a:rPr b="0" lang="en-US" sz="900" strike="noStrike" u="none">
                <a:solidFill>
                  <a:srgbClr val="000000"/>
                </a:solidFill>
                <a:effectLst/>
                <a:uFillTx/>
                <a:latin typeface="Frutiger 55 Roman"/>
              </a:rPr>
              <a:t>&lt;number&gt;</a:t>
            </a:fld>
            <a:endParaRPr b="0" lang="en-US" sz="900" strike="noStrike" u="none">
              <a:solidFill>
                <a:srgbClr val="000000"/>
              </a:solidFill>
              <a:effectLst/>
              <a:uFillTx/>
              <a:latin typeface="Times New Roman"/>
            </a:endParaRPr>
          </a:p>
        </p:txBody>
      </p:sp>
    </p:spTree>
  </p:cSld>
  <p:transition spd="med">
    <p:wipe dir="r"/>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
          <p:cNvSpPr/>
          <p:nvPr/>
        </p:nvSpPr>
        <p:spPr>
          <a:xfrm>
            <a:off x="581040" y="181080"/>
            <a:ext cx="8194680" cy="761760"/>
          </a:xfrm>
          <a:prstGeom prst="rect">
            <a:avLst/>
          </a:prstGeom>
          <a:noFill/>
          <a:ln w="0">
            <a:noFill/>
          </a:ln>
        </p:spPr>
        <p:style>
          <a:lnRef idx="0"/>
          <a:fillRef idx="0"/>
          <a:effectRef idx="0"/>
          <a:fontRef idx="minor"/>
        </p:style>
        <p:txBody>
          <a:bodyPr lIns="90000" rIns="90000" tIns="46800" bIns="46800"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Flexible Work Options</a:t>
            </a:r>
            <a:endParaRPr b="0" lang="en-US" sz="3200" strike="noStrike" u="none">
              <a:solidFill>
                <a:srgbClr val="000000"/>
              </a:solidFill>
              <a:effectLst/>
              <a:uFillTx/>
              <a:latin typeface="Times New Roman"/>
            </a:endParaRPr>
          </a:p>
        </p:txBody>
      </p:sp>
      <p:sp>
        <p:nvSpPr>
          <p:cNvPr id="109" name=""/>
          <p:cNvSpPr/>
          <p:nvPr/>
        </p:nvSpPr>
        <p:spPr>
          <a:xfrm>
            <a:off x="1425600" y="1143000"/>
            <a:ext cx="6562800" cy="1905120"/>
          </a:xfrm>
          <a:prstGeom prst="rect">
            <a:avLst/>
          </a:prstGeom>
          <a:noFill/>
          <a:ln w="0">
            <a:noFill/>
          </a:ln>
        </p:spPr>
        <p:style>
          <a:lnRef idx="0"/>
          <a:fillRef idx="0"/>
          <a:effectRef idx="0"/>
          <a:fontRef idx="minor"/>
        </p:style>
        <p:txBody>
          <a:bodyPr lIns="90000" rIns="90000" tIns="46800" bIns="46800" anchor="t">
            <a:normAutofit/>
          </a:bodyPr>
          <a:p>
            <a:pPr lvl="4" marL="1771560" indent="-228600">
              <a:lnSpc>
                <a:spcPct val="100000"/>
              </a:lnSpc>
              <a:tabLst>
                <a:tab algn="l" pos="0"/>
                <a:tab algn="l" pos="4292640"/>
                <a:tab algn="l" pos="5664240"/>
                <a:tab algn="r" pos="5829480"/>
                <a:tab algn="ctr" pos="6350040"/>
                <a:tab algn="l" pos="7167600"/>
                <a:tab algn="l" pos="8191440"/>
                <a:tab algn="l" pos="9215280"/>
                <a:tab algn="l" pos="10239480"/>
              </a:tabLst>
            </a:pPr>
            <a:r>
              <a:rPr b="0" lang="en-US" sz="1400" strike="noStrike" u="none">
                <a:solidFill>
                  <a:srgbClr val="000000"/>
                </a:solidFill>
                <a:effectLst/>
                <a:uFillTx/>
                <a:latin typeface="Frutiger 55 Roman"/>
              </a:rPr>
              <a:t>	</a:t>
            </a:r>
            <a:r>
              <a:rPr b="0" lang="en-US" sz="1400" strike="noStrike" u="none">
                <a:solidFill>
                  <a:srgbClr val="000000"/>
                </a:solidFill>
                <a:effectLst/>
                <a:uFillTx/>
                <a:latin typeface="Frutiger 55 Roman"/>
              </a:rPr>
              <a:t>	</a:t>
            </a:r>
            <a:r>
              <a:rPr b="1" lang="en-US" sz="1600" strike="noStrike" u="sng">
                <a:solidFill>
                  <a:srgbClr val="0066cc"/>
                </a:solidFill>
                <a:effectLst/>
                <a:uFillTx/>
                <a:latin typeface="Frutiger 55 Roman"/>
              </a:rPr>
              <a:t>1999</a:t>
            </a:r>
            <a:r>
              <a:rPr b="1" lang="en-US" sz="1600" strike="noStrike" u="sng">
                <a:solidFill>
                  <a:srgbClr val="0000cc"/>
                </a:solidFill>
                <a:effectLst/>
                <a:uFillTx/>
                <a:latin typeface="Frutiger 55 Roman"/>
              </a:rPr>
              <a:t>	</a:t>
            </a:r>
            <a:r>
              <a:rPr b="1" lang="en-US" sz="1600" strike="noStrike" u="sng">
                <a:solidFill>
                  <a:srgbClr val="278f3d"/>
                </a:solidFill>
                <a:effectLst/>
                <a:uFillTx/>
                <a:latin typeface="Frutiger 55 Roman"/>
              </a:rPr>
              <a:t>2000</a:t>
            </a:r>
            <a:r>
              <a:rPr b="1" lang="en-US" sz="1600" strike="noStrike" u="sng">
                <a:solidFill>
                  <a:srgbClr val="ff0000"/>
                </a:solidFill>
                <a:effectLst/>
                <a:uFillTx/>
                <a:latin typeface="Frutiger 55 Roman"/>
              </a:rPr>
              <a:t>	</a:t>
            </a:r>
            <a:endParaRPr b="0" lang="en-US" sz="1600" strike="noStrike" u="none">
              <a:solidFill>
                <a:srgbClr val="000000"/>
              </a:solidFill>
              <a:effectLst/>
              <a:uFillTx/>
              <a:latin typeface="Times New Roman"/>
            </a:endParaRPr>
          </a:p>
          <a:p>
            <a:pPr marL="343080" indent="-343080">
              <a:lnSpc>
                <a:spcPct val="100000"/>
              </a:lnSpc>
              <a:tabLst>
                <a:tab algn="l" pos="0"/>
                <a:tab algn="l" pos="4292640"/>
                <a:tab algn="l" pos="5664240"/>
                <a:tab algn="r" pos="5829480"/>
                <a:tab algn="ctr" pos="6350040"/>
                <a:tab algn="l" pos="7167600"/>
                <a:tab algn="l" pos="8191440"/>
                <a:tab algn="l" pos="9215280"/>
                <a:tab algn="l" pos="10239480"/>
              </a:tabLst>
            </a:pPr>
            <a:r>
              <a:rPr b="1" lang="en-US" sz="1600" strike="noStrike" u="none">
                <a:solidFill>
                  <a:srgbClr val="000000"/>
                </a:solidFill>
                <a:effectLst/>
                <a:uFillTx/>
                <a:latin typeface="Frutiger 55 Roman"/>
              </a:rPr>
              <a:t>Part-time and Reduced Hours</a:t>
            </a:r>
            <a:r>
              <a:rPr b="1" lang="en-US" sz="1600" strike="noStrike" u="none">
                <a:solidFill>
                  <a:srgbClr val="000000"/>
                </a:solidFill>
                <a:effectLst/>
                <a:uFillTx/>
                <a:latin typeface="Frutiger 55 Roman"/>
              </a:rPr>
              <a:t>	</a:t>
            </a:r>
            <a:r>
              <a:rPr b="1" lang="en-US" sz="1600" strike="noStrike" u="none">
                <a:solidFill>
                  <a:srgbClr val="0066cc"/>
                </a:solidFill>
                <a:effectLst/>
                <a:uFillTx/>
                <a:latin typeface="Frutiger 55 Roman"/>
              </a:rPr>
              <a:t>1.3%</a:t>
            </a:r>
            <a:r>
              <a:rPr b="1" lang="en-US" sz="1600" strike="noStrike" u="none">
                <a:solidFill>
                  <a:srgbClr val="000000"/>
                </a:solidFill>
                <a:effectLst/>
                <a:uFillTx/>
                <a:latin typeface="Frutiger 55 Roman"/>
              </a:rPr>
              <a:t>	</a:t>
            </a:r>
            <a:r>
              <a:rPr b="1" lang="en-US" sz="1600" strike="noStrike" u="none">
                <a:solidFill>
                  <a:srgbClr val="278f3d"/>
                </a:solidFill>
                <a:effectLst/>
                <a:uFillTx/>
                <a:latin typeface="Frutiger 55 Roman"/>
              </a:rPr>
              <a:t>0.7%</a:t>
            </a:r>
            <a:r>
              <a:rPr b="1" lang="en-US" sz="1600" strike="noStrike" u="none">
                <a:solidFill>
                  <a:srgbClr val="ff0000"/>
                </a:solidFill>
                <a:effectLst/>
                <a:uFillTx/>
                <a:latin typeface="Frutiger 55 Roman"/>
              </a:rPr>
              <a:t>	</a:t>
            </a:r>
            <a:endParaRPr b="0" lang="en-US" sz="1600" strike="noStrike" u="none">
              <a:solidFill>
                <a:srgbClr val="000000"/>
              </a:solidFill>
              <a:effectLst/>
              <a:uFillTx/>
              <a:latin typeface="Times New Roman"/>
            </a:endParaRPr>
          </a:p>
          <a:p>
            <a:pPr marL="343080" indent="-343080">
              <a:lnSpc>
                <a:spcPct val="100000"/>
              </a:lnSpc>
              <a:tabLst>
                <a:tab algn="l" pos="0"/>
                <a:tab algn="l" pos="4292640"/>
                <a:tab algn="l" pos="5664240"/>
                <a:tab algn="r" pos="5829480"/>
                <a:tab algn="ctr" pos="6350040"/>
                <a:tab algn="l" pos="7167600"/>
                <a:tab algn="l" pos="8191440"/>
                <a:tab algn="l" pos="9215280"/>
                <a:tab algn="l" pos="10239480"/>
              </a:tabLst>
            </a:pPr>
            <a:r>
              <a:rPr b="1" lang="en-US" sz="1600" strike="noStrike" u="none">
                <a:solidFill>
                  <a:srgbClr val="000000"/>
                </a:solidFill>
                <a:effectLst/>
                <a:uFillTx/>
                <a:latin typeface="Frutiger 55 Roman"/>
              </a:rPr>
              <a:t>Employees / Full-time Employees</a:t>
            </a:r>
            <a:endParaRPr b="0" lang="en-US" sz="1600" strike="noStrike" u="none">
              <a:solidFill>
                <a:srgbClr val="000000"/>
              </a:solidFill>
              <a:effectLst/>
              <a:uFillTx/>
              <a:latin typeface="Times New Roman"/>
            </a:endParaRPr>
          </a:p>
          <a:p>
            <a:pPr marL="343080" indent="-343080">
              <a:lnSpc>
                <a:spcPct val="100000"/>
              </a:lnSpc>
              <a:tabLst>
                <a:tab algn="l" pos="0"/>
                <a:tab algn="l" pos="4292640"/>
                <a:tab algn="l" pos="5664240"/>
                <a:tab algn="r" pos="5829480"/>
                <a:tab algn="ctr" pos="6350040"/>
                <a:tab algn="l" pos="7167600"/>
                <a:tab algn="l" pos="8191440"/>
                <a:tab algn="l" pos="9215280"/>
                <a:tab algn="l" pos="10239480"/>
              </a:tabLst>
            </a:pPr>
            <a:endParaRPr b="0" lang="en-US" sz="1600" strike="noStrike" u="none">
              <a:solidFill>
                <a:srgbClr val="000000"/>
              </a:solidFill>
              <a:effectLst/>
              <a:uFillTx/>
              <a:latin typeface="Times New Roman"/>
            </a:endParaRPr>
          </a:p>
          <a:p>
            <a:pPr marL="343080" indent="-343080">
              <a:lnSpc>
                <a:spcPct val="85000"/>
              </a:lnSpc>
              <a:tabLst>
                <a:tab algn="l" pos="0"/>
                <a:tab algn="l" pos="4292640"/>
                <a:tab algn="l" pos="5664240"/>
                <a:tab algn="r" pos="5829480"/>
                <a:tab algn="ctr" pos="6350040"/>
                <a:tab algn="l" pos="7167600"/>
                <a:tab algn="l" pos="8191440"/>
                <a:tab algn="l" pos="9215280"/>
                <a:tab algn="l" pos="10239480"/>
              </a:tabLst>
            </a:pPr>
            <a:r>
              <a:rPr b="1" lang="en-US" sz="1600" strike="noStrike" u="none">
                <a:solidFill>
                  <a:srgbClr val="000000"/>
                </a:solidFill>
                <a:effectLst/>
                <a:uFillTx/>
                <a:latin typeface="Frutiger 55 Roman"/>
              </a:rPr>
              <a:t>Number of Part-time and </a:t>
            </a:r>
            <a:r>
              <a:rPr b="1" lang="en-US" sz="1600" strike="noStrike" u="none">
                <a:solidFill>
                  <a:srgbClr val="000000"/>
                </a:solidFill>
                <a:effectLst/>
                <a:uFillTx/>
                <a:latin typeface="Frutiger 55 Roman"/>
              </a:rPr>
              <a:t>	</a:t>
            </a:r>
            <a:r>
              <a:rPr b="1" lang="en-US" sz="1600" strike="noStrike" u="none">
                <a:solidFill>
                  <a:srgbClr val="0066cc"/>
                </a:solidFill>
                <a:effectLst/>
                <a:uFillTx/>
                <a:latin typeface="Frutiger 55 Roman"/>
              </a:rPr>
              <a:t>101</a:t>
            </a:r>
            <a:r>
              <a:rPr b="1" lang="en-US" sz="1600" strike="noStrike" u="none">
                <a:solidFill>
                  <a:srgbClr val="000000"/>
                </a:solidFill>
                <a:effectLst/>
                <a:uFillTx/>
                <a:latin typeface="Frutiger 55 Roman"/>
              </a:rPr>
              <a:t>	</a:t>
            </a:r>
            <a:r>
              <a:rPr b="1" lang="en-US" sz="1600" strike="noStrike" u="none">
                <a:solidFill>
                  <a:srgbClr val="278f3d"/>
                </a:solidFill>
                <a:effectLst/>
                <a:uFillTx/>
                <a:latin typeface="Frutiger 55 Roman"/>
              </a:rPr>
              <a:t>92</a:t>
            </a:r>
            <a:endParaRPr b="0" lang="en-US" sz="1600" strike="noStrike" u="none">
              <a:solidFill>
                <a:srgbClr val="000000"/>
              </a:solidFill>
              <a:effectLst/>
              <a:uFillTx/>
              <a:latin typeface="Times New Roman"/>
            </a:endParaRPr>
          </a:p>
          <a:p>
            <a:pPr marL="343080" indent="-343080">
              <a:lnSpc>
                <a:spcPct val="85000"/>
              </a:lnSpc>
              <a:tabLst>
                <a:tab algn="l" pos="0"/>
                <a:tab algn="l" pos="4292640"/>
                <a:tab algn="l" pos="5664240"/>
                <a:tab algn="r" pos="5829480"/>
                <a:tab algn="ctr" pos="6350040"/>
                <a:tab algn="l" pos="7167600"/>
                <a:tab algn="l" pos="8191440"/>
                <a:tab algn="l" pos="9215280"/>
                <a:tab algn="l" pos="10239480"/>
              </a:tabLst>
            </a:pPr>
            <a:r>
              <a:rPr b="1" lang="en-US" sz="1600" strike="noStrike" u="none">
                <a:solidFill>
                  <a:srgbClr val="000000"/>
                </a:solidFill>
                <a:effectLst/>
                <a:uFillTx/>
                <a:latin typeface="Frutiger 55 Roman"/>
              </a:rPr>
              <a:t>Reduced Hours Employees</a:t>
            </a:r>
            <a:endParaRPr b="0" lang="en-US" sz="1600" strike="noStrike" u="none">
              <a:solidFill>
                <a:srgbClr val="000000"/>
              </a:solidFill>
              <a:effectLst/>
              <a:uFillTx/>
              <a:latin typeface="Times New Roman"/>
            </a:endParaRPr>
          </a:p>
          <a:p>
            <a:pPr marL="343080" indent="-343080">
              <a:lnSpc>
                <a:spcPct val="85000"/>
              </a:lnSpc>
              <a:tabLst>
                <a:tab algn="l" pos="0"/>
                <a:tab algn="l" pos="4292640"/>
                <a:tab algn="l" pos="5664240"/>
                <a:tab algn="r" pos="5829480"/>
                <a:tab algn="ctr" pos="6350040"/>
                <a:tab algn="l" pos="7167600"/>
                <a:tab algn="l" pos="8191440"/>
                <a:tab algn="l" pos="9215280"/>
                <a:tab algn="l" pos="10239480"/>
              </a:tabLst>
            </a:pPr>
            <a:endParaRPr b="0" lang="en-US" sz="1600" strike="noStrike" u="none">
              <a:solidFill>
                <a:srgbClr val="000000"/>
              </a:solidFill>
              <a:effectLst/>
              <a:uFillTx/>
              <a:latin typeface="Times New Roman"/>
            </a:endParaRPr>
          </a:p>
        </p:txBody>
      </p:sp>
      <p:sp>
        <p:nvSpPr>
          <p:cNvPr id="110" name=""/>
          <p:cNvSpPr/>
          <p:nvPr/>
        </p:nvSpPr>
        <p:spPr>
          <a:xfrm>
            <a:off x="1425600" y="5394240"/>
            <a:ext cx="6940440" cy="8251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66cc"/>
                </a:solidFill>
                <a:effectLst/>
                <a:uFillTx/>
                <a:latin typeface="Frutiger 55 Roman"/>
              </a:rPr>
              <a:t>The percentage of employees who work part-time or reduced hours decreased 46%.  Management should consider flexible work options as a retention tool for top performers when the need arises. </a:t>
            </a:r>
            <a:endParaRPr b="0" lang="en-US" sz="1600" strike="noStrike" u="none">
              <a:solidFill>
                <a:srgbClr val="000000"/>
              </a:solidFill>
              <a:effectLst/>
              <a:uFillTx/>
              <a:latin typeface="Times New Roman"/>
            </a:endParaRPr>
          </a:p>
        </p:txBody>
      </p:sp>
      <p:sp>
        <p:nvSpPr>
          <p:cNvPr id="111" name=""/>
          <p:cNvSpPr/>
          <p:nvPr/>
        </p:nvSpPr>
        <p:spPr>
          <a:xfrm>
            <a:off x="76320" y="6464160"/>
            <a:ext cx="14731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55 Roman"/>
              </a:rPr>
              <a:t>Confidential and Proprietary</a:t>
            </a:r>
            <a:endParaRPr b="0" lang="en-US" sz="600" strike="noStrike" u="none">
              <a:solidFill>
                <a:srgbClr val="000000"/>
              </a:solidFill>
              <a:effectLst/>
              <a:uFillTx/>
              <a:latin typeface="Times New Roman"/>
            </a:endParaRPr>
          </a:p>
        </p:txBody>
      </p:sp>
      <p:pic>
        <p:nvPicPr>
          <p:cNvPr id="112" name="" descr=""/>
          <p:cNvPicPr/>
          <p:nvPr/>
        </p:nvPicPr>
        <p:blipFill>
          <a:blip r:embed="rId1"/>
          <a:stretch/>
        </p:blipFill>
        <p:spPr>
          <a:xfrm>
            <a:off x="3665520" y="3722760"/>
            <a:ext cx="2040120" cy="987480"/>
          </a:xfrm>
          <a:prstGeom prst="rect">
            <a:avLst/>
          </a:prstGeom>
          <a:noFill/>
          <a:ln w="0">
            <a:noFill/>
          </a:ln>
        </p:spPr>
      </p:pic>
      <p:sp>
        <p:nvSpPr>
          <p:cNvPr id="113" name=""/>
          <p:cNvSpPr/>
          <p:nvPr/>
        </p:nvSpPr>
        <p:spPr>
          <a:xfrm>
            <a:off x="8408880" y="6494400"/>
            <a:ext cx="31752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DAE9849-1035-49DA-A097-B25E10F26790}" type="slidenum">
              <a:rPr b="0" lang="en-US" sz="900" strike="noStrike" u="none">
                <a:solidFill>
                  <a:srgbClr val="000000"/>
                </a:solidFill>
                <a:effectLst/>
                <a:uFillTx/>
                <a:latin typeface="Frutiger 55 Roman"/>
              </a:rPr>
              <a:t>&lt;number&gt;</a:t>
            </a:fld>
            <a:endParaRPr b="0" lang="en-US" sz="900" strike="noStrike" u="none">
              <a:solidFill>
                <a:srgbClr val="000000"/>
              </a:solidFill>
              <a:effectLst/>
              <a:uFillTx/>
              <a:latin typeface="Times New Roman"/>
            </a:endParaRPr>
          </a:p>
        </p:txBody>
      </p:sp>
    </p:spTree>
  </p:cSld>
  <p:transition spd="med">
    <p:wipe dir="r"/>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597960" y="306360"/>
            <a:ext cx="5596200" cy="68256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Executive Summary</a:t>
            </a:r>
            <a:endParaRPr b="1" i="1" lang="en-US" sz="3200" strike="noStrike" u="none">
              <a:solidFill>
                <a:srgbClr val="000000"/>
              </a:solidFill>
              <a:effectLst/>
              <a:uFillTx/>
              <a:latin typeface="Frutiger 55 Roman"/>
            </a:endParaRPr>
          </a:p>
        </p:txBody>
      </p:sp>
      <p:sp>
        <p:nvSpPr>
          <p:cNvPr id="20" name=""/>
          <p:cNvSpPr/>
          <p:nvPr/>
        </p:nvSpPr>
        <p:spPr>
          <a:xfrm>
            <a:off x="1336680" y="1098720"/>
            <a:ext cx="7275600" cy="4527360"/>
          </a:xfrm>
          <a:prstGeom prst="rect">
            <a:avLst/>
          </a:prstGeom>
          <a:noFill/>
          <a:ln w="0">
            <a:noFill/>
          </a:ln>
        </p:spPr>
        <p:style>
          <a:lnRef idx="0"/>
          <a:fillRef idx="0"/>
          <a:effectRef idx="0"/>
          <a:fontRef idx="minor"/>
        </p:style>
        <p:txBody>
          <a:bodyPr lIns="90000" rIns="90000" tIns="46800" bIns="46800" anchor="t">
            <a:normAutofit fontScale="92500" lnSpcReduction="9999"/>
          </a:bodyPr>
          <a:p>
            <a:pPr>
              <a:lnSpc>
                <a:spcPct val="90000"/>
              </a:lnSpc>
              <a:spcAft>
                <a:spcPts val="18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ff"/>
                </a:solidFill>
                <a:effectLst/>
                <a:uFillTx/>
                <a:latin typeface="Frutiger 55 Roman"/>
              </a:rPr>
              <a:t>Attracting Talent</a:t>
            </a:r>
            <a:endParaRPr b="0" lang="en-US" sz="1600" strike="noStrike" u="none">
              <a:solidFill>
                <a:srgbClr val="000000"/>
              </a:solidFill>
              <a:effectLst/>
              <a:uFillTx/>
              <a:latin typeface="Times New Roman"/>
            </a:endParaRPr>
          </a:p>
          <a:p>
            <a:pPr>
              <a:lnSpc>
                <a:spcPct val="90000"/>
              </a:lnSpc>
              <a:spcAft>
                <a:spcPts val="1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An enhanced company brand will likely have a positive impact for recruiting.  Enron is still an unknown to some college and experienced candidates.</a:t>
            </a:r>
            <a:endParaRPr b="0" lang="en-US" sz="1200" strike="noStrike" u="none">
              <a:solidFill>
                <a:srgbClr val="000000"/>
              </a:solidFill>
              <a:effectLst/>
              <a:uFillTx/>
              <a:latin typeface="Times New Roman"/>
            </a:endParaRPr>
          </a:p>
          <a:p>
            <a:pPr>
              <a:lnSpc>
                <a:spcPct val="90000"/>
              </a:lnSpc>
              <a:spcAft>
                <a:spcPts val="1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Enron’s new hire count increased by 68% in 2000 due to both the company’s business growth and a rising turnover rate.  The increasing labor market deficiency and Enron’s rising turnover rates are competing factors that may suppress the company’s rapid growth rate.</a:t>
            </a:r>
            <a:endParaRPr b="0" lang="en-US" sz="1200" strike="noStrike" u="none">
              <a:solidFill>
                <a:srgbClr val="000000"/>
              </a:solidFill>
              <a:effectLst/>
              <a:uFillTx/>
              <a:latin typeface="Times New Roman"/>
            </a:endParaRPr>
          </a:p>
          <a:p>
            <a:pPr>
              <a:lnSpc>
                <a:spcPct val="90000"/>
              </a:lnSpc>
              <a:spcAft>
                <a:spcPts val="1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Enron’s offer acceptance ratio is decreasing (91% to 86%), and compensation is the major reason candidates decline offers.  Enron needs to increase marketing efforts related to non-compensation benefits such as entrepreneurial culture, free talent market, etc. as well as perform ongoing compensation market analysis. “Personal Reasons” is reported to be the second reason for declines, again another reason for WorkLife initiatives.</a:t>
            </a:r>
            <a:endParaRPr b="0" lang="en-US" sz="1200" strike="noStrike" u="none">
              <a:solidFill>
                <a:srgbClr val="000000"/>
              </a:solidFill>
              <a:effectLst/>
              <a:uFillTx/>
              <a:latin typeface="Times New Roman"/>
            </a:endParaRPr>
          </a:p>
          <a:p>
            <a:pPr>
              <a:lnSpc>
                <a:spcPct val="90000"/>
              </a:lnSpc>
              <a:spcAft>
                <a:spcPts val="18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ff"/>
                </a:solidFill>
                <a:effectLst/>
                <a:uFillTx/>
                <a:latin typeface="Frutiger 55 Roman"/>
              </a:rPr>
              <a:t>Retaining Talent</a:t>
            </a:r>
            <a:endParaRPr b="0" lang="en-US" sz="1600" strike="noStrike" u="none">
              <a:solidFill>
                <a:srgbClr val="000000"/>
              </a:solidFill>
              <a:effectLst/>
              <a:uFillTx/>
              <a:latin typeface="Times New Roman"/>
            </a:endParaRPr>
          </a:p>
          <a:p>
            <a:pPr>
              <a:lnSpc>
                <a:spcPct val="90000"/>
              </a:lnSpc>
              <a:spcAft>
                <a:spcPts val="1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Enron’s total turnover rate has almost doubled, increasing from 6.0% to 10.0% over the past year.  “Personal Reasons” is reported to be the main driver.  Of those who have left the company for both voluntary and involuntary reasons, these employees have on average been satisfactory or below performers, indicating that Enron is high-grading its workforce.</a:t>
            </a:r>
            <a:endParaRPr b="0" lang="en-US" sz="1200" strike="noStrike" u="none">
              <a:solidFill>
                <a:srgbClr val="000000"/>
              </a:solidFill>
              <a:effectLst/>
              <a:uFillTx/>
              <a:latin typeface="Times New Roman"/>
            </a:endParaRPr>
          </a:p>
          <a:p>
            <a:pPr>
              <a:lnSpc>
                <a:spcPct val="90000"/>
              </a:lnSpc>
              <a:spcAft>
                <a:spcPts val="1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By organizational levels, turnover is highest for the staff to senior specialists. However on average, the company is losing poorer performers rather than high performers.</a:t>
            </a:r>
            <a:endParaRPr b="0" lang="en-US" sz="1200" strike="noStrike" u="none">
              <a:solidFill>
                <a:srgbClr val="000000"/>
              </a:solidFill>
              <a:effectLst/>
              <a:uFillTx/>
              <a:latin typeface="Times New Roman"/>
            </a:endParaRPr>
          </a:p>
          <a:p>
            <a:pPr>
              <a:lnSpc>
                <a:spcPct val="90000"/>
              </a:lnSpc>
              <a:spcAft>
                <a:spcPts val="1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The Enron population is slightly younger and more diverse.  Average tenure plunged 37% from over 7 years to less than 5 years over the past year.</a:t>
            </a:r>
            <a:endParaRPr b="0" lang="en-US" sz="1200" strike="noStrike" u="none">
              <a:solidFill>
                <a:srgbClr val="000000"/>
              </a:solidFill>
              <a:effectLst/>
              <a:uFillTx/>
              <a:latin typeface="Times New Roman"/>
            </a:endParaRPr>
          </a:p>
          <a:p>
            <a:pPr>
              <a:lnSpc>
                <a:spcPct val="90000"/>
              </a:lnSpc>
              <a:spcAft>
                <a:spcPts val="13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The most frequent tenure of voluntary separators is less than 1 year, indicating a revolving door.  The average employee who voluntarily terminates is age 35, typically an experienced hire.  </a:t>
            </a:r>
            <a:endParaRPr b="0" lang="en-US" sz="1200" strike="noStrike" u="none">
              <a:solidFill>
                <a:srgbClr val="000000"/>
              </a:solidFill>
              <a:effectLst/>
              <a:uFillTx/>
              <a:latin typeface="Times New Roman"/>
            </a:endParaRPr>
          </a:p>
        </p:txBody>
      </p:sp>
      <p:sp>
        <p:nvSpPr>
          <p:cNvPr id="21" name=""/>
          <p:cNvSpPr/>
          <p:nvPr/>
        </p:nvSpPr>
        <p:spPr>
          <a:xfrm>
            <a:off x="1324080" y="6553080"/>
            <a:ext cx="647676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Frutiger 55 Roman"/>
              </a:rPr>
              <a:t>NOTE:  Presentation reflects domestic Enron employees, as well as international employees paid from headquarters. EOTT, PGE, EFS, Nepco and Wind employees were excluded, as well as contractors and temporary employees. 1999 data includes October 1998 to October 1999; 2000 data includes October 1999 to October 2000.</a:t>
            </a:r>
            <a:endParaRPr b="0" lang="en-US" sz="600" strike="noStrike" u="none">
              <a:solidFill>
                <a:srgbClr val="000000"/>
              </a:solidFill>
              <a:effectLst/>
              <a:uFillTx/>
              <a:latin typeface="Times New Roman"/>
            </a:endParaRPr>
          </a:p>
        </p:txBody>
      </p:sp>
      <p:sp>
        <p:nvSpPr>
          <p:cNvPr id="22" name=""/>
          <p:cNvSpPr/>
          <p:nvPr/>
        </p:nvSpPr>
        <p:spPr>
          <a:xfrm>
            <a:off x="76320" y="6464160"/>
            <a:ext cx="14731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55 Roman"/>
              </a:rPr>
              <a:t>Confidential and Proprietary</a:t>
            </a:r>
            <a:endParaRPr b="0" lang="en-US" sz="600" strike="noStrike" u="none">
              <a:solidFill>
                <a:srgbClr val="000000"/>
              </a:solidFill>
              <a:effectLst/>
              <a:uFillTx/>
              <a:latin typeface="Times New Roman"/>
            </a:endParaRPr>
          </a:p>
        </p:txBody>
      </p:sp>
      <p:sp>
        <p:nvSpPr>
          <p:cNvPr id="23" name=""/>
          <p:cNvSpPr/>
          <p:nvPr/>
        </p:nvSpPr>
        <p:spPr>
          <a:xfrm>
            <a:off x="8408880" y="6494400"/>
            <a:ext cx="31752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1A47079-0AFA-43C5-A567-42D73D62001A}" type="slidenum">
              <a:rPr b="0" lang="en-US" sz="900" strike="noStrike" u="none">
                <a:solidFill>
                  <a:srgbClr val="000000"/>
                </a:solidFill>
                <a:effectLst/>
                <a:uFillTx/>
                <a:latin typeface="Frutiger 55 Roman"/>
              </a:rPr>
              <a:t>&lt;number&gt;</a:t>
            </a:fld>
            <a:endParaRPr b="0" lang="en-US" sz="900" strike="noStrike" u="none">
              <a:solidFill>
                <a:srgbClr val="000000"/>
              </a:solidFill>
              <a:effectLst/>
              <a:uFillTx/>
              <a:latin typeface="Times New Roman"/>
            </a:endParaRPr>
          </a:p>
        </p:txBody>
      </p:sp>
    </p:spTree>
  </p:cSld>
  <p:transition spd="med">
    <p:wipe dir="r"/>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1206360" y="1155240"/>
            <a:ext cx="7772400" cy="1600200"/>
          </a:xfrm>
          <a:prstGeom prst="rect">
            <a:avLst/>
          </a:prstGeom>
          <a:noFill/>
          <a:ln w="0">
            <a:noFill/>
          </a:ln>
        </p:spPr>
        <p:txBody>
          <a:bodyPr lIns="90000" rIns="90000" tIns="46800" bIns="46800" anchor="ctr">
            <a:noAutofit/>
          </a:bodyPr>
          <a:p>
            <a:pPr indent="0" algn="ctr">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Attracting Top Talent</a:t>
            </a:r>
            <a:br>
              <a:rPr sz="2800"/>
            </a:br>
            <a:endParaRPr b="1" i="1" lang="en-US" sz="2800" strike="noStrike" u="none">
              <a:solidFill>
                <a:srgbClr val="000000"/>
              </a:solidFill>
              <a:effectLst/>
              <a:uFillTx/>
              <a:latin typeface="Frutiger 55 Roman"/>
            </a:endParaRPr>
          </a:p>
        </p:txBody>
      </p:sp>
      <p:sp>
        <p:nvSpPr>
          <p:cNvPr id="25" name="PlaceHolder 2"/>
          <p:cNvSpPr>
            <a:spLocks noGrp="1"/>
          </p:cNvSpPr>
          <p:nvPr>
            <p:ph type="subTitle"/>
          </p:nvPr>
        </p:nvSpPr>
        <p:spPr>
          <a:xfrm>
            <a:off x="1790640" y="3117960"/>
            <a:ext cx="6400800" cy="1752480"/>
          </a:xfrm>
          <a:prstGeom prst="rect">
            <a:avLst/>
          </a:prstGeom>
          <a:noFill/>
          <a:ln w="0">
            <a:noFill/>
          </a:ln>
        </p:spPr>
        <p:txBody>
          <a:bodyPr lIns="90000" rIns="90000" tIns="46800" bIns="46800" anchor="t">
            <a:noAutofit/>
          </a:bodyPr>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Frutiger 55 Roman"/>
              </a:rPr>
              <a:t>External Market Conditions</a:t>
            </a:r>
            <a:endParaRPr b="0" lang="en-US" sz="1600" strike="noStrike" u="none">
              <a:solidFill>
                <a:srgbClr val="000000"/>
              </a:solidFill>
              <a:effectLst/>
              <a:uFillTx/>
              <a:latin typeface="Frutiger 55 Roman"/>
            </a:endParaRPr>
          </a:p>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Frutiger 55 Roman"/>
              </a:rPr>
              <a:t>Company’s Staffing Growth</a:t>
            </a:r>
            <a:endParaRPr b="0" lang="en-US" sz="1600" strike="noStrike" u="none">
              <a:solidFill>
                <a:srgbClr val="000000"/>
              </a:solidFill>
              <a:effectLst/>
              <a:uFillTx/>
              <a:latin typeface="Frutiger 55 Roman"/>
            </a:endParaRPr>
          </a:p>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Frutiger 55 Roman"/>
              </a:rPr>
              <a:t>Recruiting Statistics</a:t>
            </a:r>
            <a:endParaRPr b="0" lang="en-US" sz="1600" strike="noStrike" u="none">
              <a:solidFill>
                <a:srgbClr val="000000"/>
              </a:solidFill>
              <a:effectLst/>
              <a:uFillTx/>
              <a:latin typeface="Frutiger 55 Roman"/>
            </a:endParaRPr>
          </a:p>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p:txBody>
      </p:sp>
    </p:spTree>
  </p:cSld>
  <p:transition spd="med">
    <p:wipe dir="r"/>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 name=""/>
          <p:cNvSpPr/>
          <p:nvPr/>
        </p:nvSpPr>
        <p:spPr>
          <a:xfrm>
            <a:off x="590400" y="181080"/>
            <a:ext cx="7620120" cy="761760"/>
          </a:xfrm>
          <a:prstGeom prst="rect">
            <a:avLst/>
          </a:prstGeom>
          <a:noFill/>
          <a:ln w="0">
            <a:noFill/>
          </a:ln>
        </p:spPr>
        <p:style>
          <a:lnRef idx="0"/>
          <a:fillRef idx="0"/>
          <a:effectRef idx="0"/>
          <a:fontRef idx="minor"/>
        </p:style>
        <p:txBody>
          <a:bodyPr lIns="90000" rIns="90000" tIns="46800" bIns="46800"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Staffing Challenges</a:t>
            </a:r>
            <a:endParaRPr b="0" lang="en-US" sz="3200" strike="noStrike" u="none">
              <a:solidFill>
                <a:srgbClr val="000000"/>
              </a:solidFill>
              <a:effectLst/>
              <a:uFillTx/>
              <a:latin typeface="Times New Roman"/>
            </a:endParaRPr>
          </a:p>
        </p:txBody>
      </p:sp>
      <p:sp>
        <p:nvSpPr>
          <p:cNvPr id="27" name=""/>
          <p:cNvSpPr/>
          <p:nvPr/>
        </p:nvSpPr>
        <p:spPr>
          <a:xfrm>
            <a:off x="1425600" y="4051440"/>
            <a:ext cx="4049640" cy="1295280"/>
          </a:xfrm>
          <a:prstGeom prst="rect">
            <a:avLst/>
          </a:prstGeom>
          <a:noFill/>
          <a:ln w="0">
            <a:noFill/>
          </a:ln>
        </p:spPr>
        <p:style>
          <a:lnRef idx="0"/>
          <a:fillRef idx="0"/>
          <a:effectRef idx="0"/>
          <a:fontRef idx="minor"/>
        </p:style>
        <p:txBody>
          <a:bodyPr lIns="90000" rIns="90000" tIns="46800" bIns="46800" anchor="t">
            <a:normAutofit/>
          </a:bodyPr>
          <a:p>
            <a:pPr>
              <a:lnSpc>
                <a:spcPct val="115000"/>
              </a:lnSpc>
              <a:spcAft>
                <a:spcPts val="97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Frutiger 55 Roman"/>
              </a:rPr>
              <a:t>Enron’s staffing needs are increasing</a:t>
            </a:r>
            <a:endParaRPr b="0" lang="en-US" sz="1300" strike="noStrike" u="none">
              <a:solidFill>
                <a:srgbClr val="000000"/>
              </a:solidFill>
              <a:effectLst/>
              <a:uFillTx/>
              <a:latin typeface="Times New Roman"/>
            </a:endParaRPr>
          </a:p>
          <a:p>
            <a:pPr>
              <a:lnSpc>
                <a:spcPct val="115000"/>
              </a:lnSpc>
              <a:spcAft>
                <a:spcPts val="975"/>
              </a:spcAft>
              <a:buClr>
                <a:srgbClr val="fe660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Frutiger 55 Roman"/>
              </a:rPr>
              <a:t>  Rapid Growth</a:t>
            </a:r>
            <a:endParaRPr b="0" lang="en-US" sz="1300" strike="noStrike" u="none">
              <a:solidFill>
                <a:srgbClr val="000000"/>
              </a:solidFill>
              <a:effectLst/>
              <a:uFillTx/>
              <a:latin typeface="Times New Roman"/>
            </a:endParaRPr>
          </a:p>
          <a:p>
            <a:pPr>
              <a:lnSpc>
                <a:spcPct val="20000"/>
              </a:lnSpc>
              <a:spcAft>
                <a:spcPts val="67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Frutiger 55 Roman"/>
              </a:rPr>
              <a:t>     </a:t>
            </a:r>
            <a:r>
              <a:rPr b="0" i="1" lang="en-US" sz="900" strike="noStrike" u="none">
                <a:solidFill>
                  <a:srgbClr val="000000"/>
                </a:solidFill>
                <a:effectLst/>
                <a:uFillTx/>
                <a:latin typeface="Frutiger 55 Roman"/>
              </a:rPr>
              <a:t>New jobs created is estimated to be 10% or over 2,000 new hires.</a:t>
            </a:r>
            <a:endParaRPr b="0" lang="en-US" sz="900" strike="noStrike" u="none">
              <a:solidFill>
                <a:srgbClr val="000000"/>
              </a:solidFill>
              <a:effectLst/>
              <a:uFillTx/>
              <a:latin typeface="Times New Roman"/>
            </a:endParaRPr>
          </a:p>
          <a:p>
            <a:pPr>
              <a:lnSpc>
                <a:spcPct val="100000"/>
              </a:lnSpc>
              <a:spcAft>
                <a:spcPts val="975"/>
              </a:spcAft>
              <a:buClr>
                <a:srgbClr val="fe660d"/>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Frutiger 55 Roman"/>
              </a:rPr>
              <a:t>  Rising Turnover</a:t>
            </a:r>
            <a:endParaRPr b="0" lang="en-US" sz="1300" strike="noStrike" u="none">
              <a:solidFill>
                <a:srgbClr val="000000"/>
              </a:solidFill>
              <a:effectLst/>
              <a:uFillTx/>
              <a:latin typeface="Times New Roman"/>
            </a:endParaRPr>
          </a:p>
          <a:p>
            <a:pPr>
              <a:lnSpc>
                <a:spcPct val="20000"/>
              </a:lnSpc>
              <a:spcAft>
                <a:spcPts val="67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Frutiger 55 Roman"/>
              </a:rPr>
              <a:t>     </a:t>
            </a:r>
            <a:r>
              <a:rPr b="0" i="1" lang="en-US" sz="900" strike="noStrike" u="none">
                <a:solidFill>
                  <a:srgbClr val="000000"/>
                </a:solidFill>
                <a:effectLst/>
                <a:uFillTx/>
                <a:latin typeface="Frutiger 55 Roman"/>
              </a:rPr>
              <a:t>Turnover rates</a:t>
            </a:r>
            <a:r>
              <a:rPr b="1" i="1" lang="en-US" sz="1300" strike="noStrike" u="none">
                <a:solidFill>
                  <a:srgbClr val="000000"/>
                </a:solidFill>
                <a:effectLst/>
                <a:uFillTx/>
                <a:latin typeface="Frutiger 55 Roman"/>
              </a:rPr>
              <a:t> </a:t>
            </a:r>
            <a:r>
              <a:rPr b="0" i="1" lang="en-US" sz="900" strike="noStrike" u="none">
                <a:solidFill>
                  <a:srgbClr val="000000"/>
                </a:solidFill>
                <a:effectLst/>
                <a:uFillTx/>
                <a:latin typeface="Frutiger 55 Roman"/>
              </a:rPr>
              <a:t>have almost doubled accelerating replacements</a:t>
            </a:r>
            <a:endParaRPr b="0" lang="en-US" sz="900" strike="noStrike" u="none">
              <a:solidFill>
                <a:srgbClr val="000000"/>
              </a:solidFill>
              <a:effectLst/>
              <a:uFillTx/>
              <a:latin typeface="Times New Roman"/>
            </a:endParaRPr>
          </a:p>
        </p:txBody>
      </p:sp>
      <p:graphicFrame>
        <p:nvGraphicFramePr>
          <p:cNvPr id="28" name=""/>
          <p:cNvGraphicFramePr/>
          <p:nvPr/>
        </p:nvGraphicFramePr>
        <p:xfrm>
          <a:off x="5067360" y="1117440"/>
          <a:ext cx="3430440" cy="2489400"/>
        </p:xfrm>
        <a:graphic>
          <a:graphicData uri="http://schemas.openxmlformats.org/presentationml/2006/ole">
            <p:oleObj progId="Excel.Sheet.12" r:id="rId1" spid="">
              <p:embed/>
              <p:pic>
                <p:nvPicPr>
                  <p:cNvPr id="29" name="" descr=""/>
                  <p:cNvPicPr/>
                  <p:nvPr/>
                </p:nvPicPr>
                <p:blipFill>
                  <a:blip r:embed="rId2"/>
                  <a:stretch/>
                </p:blipFill>
                <p:spPr>
                  <a:xfrm>
                    <a:off x="5067360" y="1117440"/>
                    <a:ext cx="3430440" cy="2489400"/>
                  </a:xfrm>
                  <a:prstGeom prst="rect">
                    <a:avLst/>
                  </a:prstGeom>
                  <a:noFill/>
                  <a:ln w="0">
                    <a:noFill/>
                  </a:ln>
                </p:spPr>
              </p:pic>
            </p:oleObj>
          </a:graphicData>
        </a:graphic>
      </p:graphicFrame>
      <p:sp>
        <p:nvSpPr>
          <p:cNvPr id="30" name=""/>
          <p:cNvSpPr/>
          <p:nvPr/>
        </p:nvSpPr>
        <p:spPr>
          <a:xfrm>
            <a:off x="1311120" y="6539040"/>
            <a:ext cx="354204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Frutiger 55 Roman"/>
              </a:rPr>
              <a:t>NOTE:  US Census is source for domestic labor demand graph.</a:t>
            </a:r>
            <a:endParaRPr b="0" lang="en-US" sz="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Frutiger 55 Roman"/>
              </a:rPr>
              <a:t>Turnover excludes Analysts and Associates who terminated to return to school.</a:t>
            </a:r>
            <a:endParaRPr b="0" lang="en-US" sz="600" strike="noStrike" u="none">
              <a:solidFill>
                <a:srgbClr val="000000"/>
              </a:solidFill>
              <a:effectLst/>
              <a:uFillTx/>
              <a:latin typeface="Times New Roman"/>
            </a:endParaRPr>
          </a:p>
        </p:txBody>
      </p:sp>
      <p:graphicFrame>
        <p:nvGraphicFramePr>
          <p:cNvPr id="31" name=""/>
          <p:cNvGraphicFramePr/>
          <p:nvPr/>
        </p:nvGraphicFramePr>
        <p:xfrm>
          <a:off x="1438200" y="1168560"/>
          <a:ext cx="3390840" cy="2781000"/>
        </p:xfrm>
        <a:graphic>
          <a:graphicData uri="http://schemas.openxmlformats.org/presentationml/2006/ole">
            <p:oleObj r:id="rId3" spid="">
              <p:embed/>
              <p:pic>
                <p:nvPicPr>
                  <p:cNvPr id="32" name="" descr=""/>
                  <p:cNvPicPr/>
                  <p:nvPr/>
                </p:nvPicPr>
                <p:blipFill>
                  <a:blip r:embed="rId4"/>
                  <a:stretch/>
                </p:blipFill>
                <p:spPr>
                  <a:xfrm>
                    <a:off x="1438200" y="1168560"/>
                    <a:ext cx="3390840" cy="2781000"/>
                  </a:xfrm>
                  <a:prstGeom prst="rect">
                    <a:avLst/>
                  </a:prstGeom>
                  <a:noFill/>
                  <a:ln w="0">
                    <a:noFill/>
                  </a:ln>
                </p:spPr>
              </p:pic>
            </p:oleObj>
          </a:graphicData>
        </a:graphic>
      </p:graphicFrame>
      <p:sp>
        <p:nvSpPr>
          <p:cNvPr id="33" name=""/>
          <p:cNvSpPr/>
          <p:nvPr/>
        </p:nvSpPr>
        <p:spPr>
          <a:xfrm>
            <a:off x="1438200" y="1168560"/>
            <a:ext cx="3363840" cy="238752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4" name=""/>
          <p:cNvSpPr/>
          <p:nvPr/>
        </p:nvSpPr>
        <p:spPr>
          <a:xfrm>
            <a:off x="5184720" y="4051440"/>
            <a:ext cx="3287880" cy="736560"/>
          </a:xfrm>
          <a:prstGeom prst="rect">
            <a:avLst/>
          </a:prstGeom>
          <a:noFill/>
          <a:ln w="0">
            <a:noFill/>
          </a:ln>
        </p:spPr>
        <p:style>
          <a:lnRef idx="0"/>
          <a:fillRef idx="0"/>
          <a:effectRef idx="0"/>
          <a:fontRef idx="minor"/>
        </p:style>
        <p:txBody>
          <a:bodyPr lIns="90000" rIns="90000" tIns="46800" bIns="46800" anchor="t">
            <a:normAutofit lnSpcReduction="9999"/>
          </a:bodyPr>
          <a:p>
            <a:pPr>
              <a:lnSpc>
                <a:spcPct val="115000"/>
              </a:lnSpc>
              <a:spcAft>
                <a:spcPts val="97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Frutiger 55 Roman"/>
              </a:rPr>
              <a:t>Future labor market projections indicate a growing labor deficiency for knowledge workers.</a:t>
            </a:r>
            <a:endParaRPr b="0" lang="en-US" sz="1300" strike="noStrike" u="none">
              <a:solidFill>
                <a:srgbClr val="000000"/>
              </a:solidFill>
              <a:effectLst/>
              <a:uFillTx/>
              <a:latin typeface="Times New Roman"/>
            </a:endParaRPr>
          </a:p>
        </p:txBody>
      </p:sp>
      <p:sp>
        <p:nvSpPr>
          <p:cNvPr id="35" name=""/>
          <p:cNvSpPr/>
          <p:nvPr/>
        </p:nvSpPr>
        <p:spPr>
          <a:xfrm>
            <a:off x="1400040" y="5654520"/>
            <a:ext cx="7072560" cy="581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66cc"/>
                </a:solidFill>
                <a:effectLst/>
                <a:uFillTx/>
                <a:latin typeface="Frutiger 55 Roman"/>
              </a:rPr>
              <a:t>Increasing turnover and a competitive labor market  are competing factors that may impact Enron’s rapid growth rate. </a:t>
            </a:r>
            <a:endParaRPr b="0" lang="en-US" sz="1600" strike="noStrike" u="none">
              <a:solidFill>
                <a:srgbClr val="000000"/>
              </a:solidFill>
              <a:effectLst/>
              <a:uFillTx/>
              <a:latin typeface="Times New Roman"/>
            </a:endParaRPr>
          </a:p>
        </p:txBody>
      </p:sp>
      <p:sp>
        <p:nvSpPr>
          <p:cNvPr id="36" name=""/>
          <p:cNvSpPr/>
          <p:nvPr/>
        </p:nvSpPr>
        <p:spPr>
          <a:xfrm>
            <a:off x="76320" y="6464160"/>
            <a:ext cx="14731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55 Roman"/>
              </a:rPr>
              <a:t>Confidential and Proprietary</a:t>
            </a:r>
            <a:endParaRPr b="0" lang="en-US" sz="600" strike="noStrike" u="none">
              <a:solidFill>
                <a:srgbClr val="000000"/>
              </a:solidFill>
              <a:effectLst/>
              <a:uFillTx/>
              <a:latin typeface="Times New Roman"/>
            </a:endParaRPr>
          </a:p>
        </p:txBody>
      </p:sp>
      <p:sp>
        <p:nvSpPr>
          <p:cNvPr id="37" name=""/>
          <p:cNvSpPr/>
          <p:nvPr/>
        </p:nvSpPr>
        <p:spPr>
          <a:xfrm>
            <a:off x="8408880" y="6494400"/>
            <a:ext cx="31752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B2234E5-F772-4F74-B1CC-D29D9E966C7F}" type="slidenum">
              <a:rPr b="0" lang="en-US" sz="900" strike="noStrike" u="none">
                <a:solidFill>
                  <a:srgbClr val="000000"/>
                </a:solidFill>
                <a:effectLst/>
                <a:uFillTx/>
                <a:latin typeface="Frutiger 55 Roman"/>
              </a:rPr>
              <a:t>&lt;number&gt;</a:t>
            </a:fld>
            <a:endParaRPr b="0" lang="en-US" sz="900" strike="noStrike" u="none">
              <a:solidFill>
                <a:srgbClr val="000000"/>
              </a:solidFill>
              <a:effectLst/>
              <a:uFillTx/>
              <a:latin typeface="Times New Roman"/>
            </a:endParaRPr>
          </a:p>
        </p:txBody>
      </p:sp>
    </p:spTree>
  </p:cSld>
  <p:transition spd="med">
    <p:wipe dir="r"/>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
          <p:cNvSpPr/>
          <p:nvPr/>
        </p:nvSpPr>
        <p:spPr>
          <a:xfrm>
            <a:off x="2286000" y="2343240"/>
            <a:ext cx="4476600" cy="3960720"/>
          </a:xfrm>
          <a:prstGeom prst="rect">
            <a:avLst/>
          </a:prstGeom>
          <a:solidFill>
            <a:srgbClr val="ffffff"/>
          </a:solid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9" name=""/>
          <p:cNvSpPr/>
          <p:nvPr/>
        </p:nvSpPr>
        <p:spPr>
          <a:xfrm>
            <a:off x="2676600" y="2771640"/>
            <a:ext cx="733320" cy="3343320"/>
          </a:xfrm>
          <a:prstGeom prst="rect">
            <a:avLst/>
          </a:prstGeom>
          <a:solidFill>
            <a:srgbClr val="ffffcc"/>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0" name=""/>
          <p:cNvSpPr/>
          <p:nvPr/>
        </p:nvSpPr>
        <p:spPr>
          <a:xfrm>
            <a:off x="3581280" y="2771640"/>
            <a:ext cx="733680" cy="3343320"/>
          </a:xfrm>
          <a:prstGeom prst="rect">
            <a:avLst/>
          </a:prstGeom>
          <a:solidFill>
            <a:srgbClr val="ccec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1" name="PlaceHolder 1"/>
          <p:cNvSpPr>
            <a:spLocks noGrp="1"/>
          </p:cNvSpPr>
          <p:nvPr>
            <p:ph/>
          </p:nvPr>
        </p:nvSpPr>
        <p:spPr>
          <a:xfrm>
            <a:off x="1052640" y="804960"/>
            <a:ext cx="7772400" cy="1109520"/>
          </a:xfrm>
          <a:prstGeom prst="rect">
            <a:avLst/>
          </a:prstGeom>
          <a:noFill/>
          <a:ln w="0">
            <a:noFill/>
          </a:ln>
        </p:spPr>
        <p:txBody>
          <a:bodyPr lIns="90000" rIns="90000" tIns="46800" bIns="46800" anchor="t">
            <a:normAutofit fontScale="92500" lnSpcReduction="9999"/>
          </a:bodyPr>
          <a:p>
            <a:pPr indent="0">
              <a:lnSpc>
                <a:spcPct val="90000"/>
              </a:lnSpc>
              <a:spcAft>
                <a:spcPts val="13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Fortune’s Top 50 Companies among MBAs (4/17/00):</a:t>
            </a:r>
            <a:r>
              <a:rPr b="1" lang="en-US" sz="1200" strike="noStrike" u="none">
                <a:solidFill>
                  <a:srgbClr val="000000"/>
                </a:solidFill>
                <a:effectLst/>
                <a:uFillTx/>
                <a:latin typeface="Frutiger 55 Roman"/>
              </a:rPr>
              <a:t>	</a:t>
            </a:r>
            <a:endParaRPr b="1" lang="en-US" sz="1200" strike="noStrike" u="none">
              <a:solidFill>
                <a:srgbClr val="000000"/>
              </a:solidFill>
              <a:effectLst/>
              <a:uFillTx/>
              <a:latin typeface="Frutiger 55 Roman"/>
            </a:endParaRPr>
          </a:p>
          <a:p>
            <a:pPr lvl="1" marL="574560" indent="-234720">
              <a:lnSpc>
                <a:spcPct val="90000"/>
              </a:lnSpc>
              <a:spcAft>
                <a:spcPts val="1349"/>
              </a:spcAft>
              <a:buClr>
                <a:srgbClr val="0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Amazon.com jumped to 2nd place in 2000 from 130th in 1999</a:t>
            </a:r>
            <a:endParaRPr b="0" lang="en-US" sz="1200" strike="noStrike" u="none">
              <a:solidFill>
                <a:srgbClr val="000000"/>
              </a:solidFill>
              <a:effectLst/>
              <a:uFillTx/>
              <a:latin typeface="Frutiger 55 Roman"/>
            </a:endParaRPr>
          </a:p>
          <a:p>
            <a:pPr lvl="1" marL="574560" indent="-234720">
              <a:lnSpc>
                <a:spcPct val="90000"/>
              </a:lnSpc>
              <a:spcAft>
                <a:spcPts val="1349"/>
              </a:spcAft>
              <a:buClr>
                <a:srgbClr val="0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Yahoo.com leaped to 6th from 146th last year</a:t>
            </a:r>
            <a:endParaRPr b="0" lang="en-US" sz="1200" strike="noStrike" u="none">
              <a:solidFill>
                <a:srgbClr val="000000"/>
              </a:solidFill>
              <a:effectLst/>
              <a:uFillTx/>
              <a:latin typeface="Frutiger 55 Roman"/>
            </a:endParaRPr>
          </a:p>
          <a:p>
            <a:pPr lvl="1" marL="574560" indent="-234720">
              <a:lnSpc>
                <a:spcPct val="90000"/>
              </a:lnSpc>
              <a:spcAft>
                <a:spcPts val="1349"/>
              </a:spcAft>
              <a:buClr>
                <a:srgbClr val="000000"/>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Meanwhile, companies like Microsoft and Enron fell</a:t>
            </a:r>
            <a:endParaRPr b="0" lang="en-US" sz="1200" strike="noStrike" u="none">
              <a:solidFill>
                <a:srgbClr val="000000"/>
              </a:solidFill>
              <a:effectLst/>
              <a:uFillTx/>
              <a:latin typeface="Frutiger 55 Roman"/>
            </a:endParaRPr>
          </a:p>
        </p:txBody>
      </p:sp>
      <p:sp>
        <p:nvSpPr>
          <p:cNvPr id="42" name="PlaceHolder 2"/>
          <p:cNvSpPr>
            <a:spLocks noGrp="1"/>
          </p:cNvSpPr>
          <p:nvPr>
            <p:ph type="title"/>
          </p:nvPr>
        </p:nvSpPr>
        <p:spPr>
          <a:xfrm>
            <a:off x="685800" y="114480"/>
            <a:ext cx="7772400" cy="768240"/>
          </a:xfrm>
          <a:prstGeom prst="rect">
            <a:avLst/>
          </a:prstGeom>
          <a:noFill/>
          <a:ln w="0">
            <a:noFill/>
          </a:ln>
        </p:spPr>
        <p:txBody>
          <a:bodyPr lIns="90000" rIns="90000" tIns="46800" bIns="46800" anchor="ctr">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MBA.com Phenomenon</a:t>
            </a:r>
            <a:endParaRPr b="1" i="1" lang="en-US" sz="3200" strike="noStrike" u="none">
              <a:solidFill>
                <a:srgbClr val="000000"/>
              </a:solidFill>
              <a:effectLst/>
              <a:uFillTx/>
              <a:latin typeface="Frutiger 55 Roman"/>
            </a:endParaRPr>
          </a:p>
        </p:txBody>
      </p:sp>
      <p:sp>
        <p:nvSpPr>
          <p:cNvPr id="43" name=""/>
          <p:cNvSpPr/>
          <p:nvPr/>
        </p:nvSpPr>
        <p:spPr>
          <a:xfrm>
            <a:off x="131040" y="6561000"/>
            <a:ext cx="306396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800" strike="noStrike" u="none">
                <a:solidFill>
                  <a:srgbClr val="000000"/>
                </a:solidFill>
                <a:effectLst/>
                <a:uFillTx/>
                <a:latin typeface="Arial"/>
              </a:rPr>
              <a:t>Source: Fortune, “So where do you want to work”, April 17,2000</a:t>
            </a:r>
            <a:endParaRPr b="0" lang="en-US" sz="800" strike="noStrike" u="none">
              <a:solidFill>
                <a:srgbClr val="000000"/>
              </a:solidFill>
              <a:effectLst/>
              <a:uFillTx/>
              <a:latin typeface="Times New Roman"/>
            </a:endParaRPr>
          </a:p>
        </p:txBody>
      </p:sp>
      <p:sp>
        <p:nvSpPr>
          <p:cNvPr id="44" name=""/>
          <p:cNvSpPr/>
          <p:nvPr/>
        </p:nvSpPr>
        <p:spPr>
          <a:xfrm>
            <a:off x="3176280" y="2413080"/>
            <a:ext cx="67644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Rank</a:t>
            </a:r>
            <a:endParaRPr b="0" lang="en-US" sz="1600" strike="noStrike" u="none">
              <a:solidFill>
                <a:srgbClr val="000000"/>
              </a:solidFill>
              <a:effectLst/>
              <a:uFillTx/>
              <a:latin typeface="Times New Roman"/>
            </a:endParaRPr>
          </a:p>
        </p:txBody>
      </p:sp>
      <p:sp>
        <p:nvSpPr>
          <p:cNvPr id="45" name=""/>
          <p:cNvSpPr/>
          <p:nvPr/>
        </p:nvSpPr>
        <p:spPr>
          <a:xfrm>
            <a:off x="2727000" y="2766960"/>
            <a:ext cx="631800" cy="3334680"/>
          </a:xfrm>
          <a:prstGeom prst="rect">
            <a:avLst/>
          </a:prstGeom>
          <a:noFill/>
          <a:ln w="0">
            <a:noFill/>
          </a:ln>
        </p:spPr>
        <p:style>
          <a:lnRef idx="0"/>
          <a:fillRef idx="0"/>
          <a:effectRef idx="0"/>
          <a:fontRef idx="minor"/>
        </p:style>
        <p:txBody>
          <a:bodyPr wrap="none" lIns="90000" rIns="90000" tIns="46800" bIns="46800" anchor="t">
            <a:spAutoFit/>
          </a:bodyPr>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2000</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6</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7</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10</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11</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12</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15</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17</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22</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28</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30</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60</a:t>
            </a:r>
            <a:endParaRPr b="0" lang="en-US" sz="1600" strike="noStrike" u="none">
              <a:solidFill>
                <a:srgbClr val="000000"/>
              </a:solidFill>
              <a:effectLst/>
              <a:uFillTx/>
              <a:latin typeface="Times New Roman"/>
            </a:endParaRPr>
          </a:p>
        </p:txBody>
      </p:sp>
      <p:sp>
        <p:nvSpPr>
          <p:cNvPr id="46" name=""/>
          <p:cNvSpPr/>
          <p:nvPr/>
        </p:nvSpPr>
        <p:spPr>
          <a:xfrm>
            <a:off x="3630600" y="2766960"/>
            <a:ext cx="631800" cy="3334680"/>
          </a:xfrm>
          <a:prstGeom prst="rect">
            <a:avLst/>
          </a:prstGeom>
          <a:noFill/>
          <a:ln w="0">
            <a:noFill/>
          </a:ln>
        </p:spPr>
        <p:style>
          <a:lnRef idx="0"/>
          <a:fillRef idx="0"/>
          <a:effectRef idx="0"/>
          <a:fontRef idx="minor"/>
        </p:style>
        <p:txBody>
          <a:bodyPr wrap="none" lIns="90000" rIns="90000" tIns="46800" bIns="46800" anchor="t">
            <a:spAutoFit/>
          </a:bodyPr>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1999</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130</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146</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25</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5</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14</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22</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31</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24</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13</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77</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51</a:t>
            </a: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44</a:t>
            </a:r>
            <a:endParaRPr b="0" lang="en-US" sz="1600" strike="noStrike" u="none">
              <a:solidFill>
                <a:srgbClr val="000000"/>
              </a:solidFill>
              <a:effectLst/>
              <a:uFillTx/>
              <a:latin typeface="Times New Roman"/>
            </a:endParaRPr>
          </a:p>
        </p:txBody>
      </p:sp>
      <p:sp>
        <p:nvSpPr>
          <p:cNvPr id="47" name=""/>
          <p:cNvSpPr/>
          <p:nvPr/>
        </p:nvSpPr>
        <p:spPr>
          <a:xfrm>
            <a:off x="4510800" y="2766960"/>
            <a:ext cx="2051280" cy="3334680"/>
          </a:xfrm>
          <a:prstGeom prst="rect">
            <a:avLst/>
          </a:prstGeom>
          <a:noFill/>
          <a:ln w="0">
            <a:noFill/>
          </a:ln>
        </p:spPr>
        <p:style>
          <a:lnRef idx="0"/>
          <a:fillRef idx="0"/>
          <a:effectRef idx="0"/>
          <a:fontRef idx="minor"/>
        </p:style>
        <p:txBody>
          <a:bodyPr wrap="none" lIns="90000" rIns="90000" tIns="46800" bIns="46800" anchor="t">
            <a:spAutoFit/>
          </a:bodyPr>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Company</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Amazon.com</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Yahoo</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Cisco Systems</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Microsoft</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Dell</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Intel</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IBM</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Lucent Technologies</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Hewlett-Packard</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3Com</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Sun Microsystems</a:t>
            </a: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Enron</a:t>
            </a:r>
            <a:endParaRPr b="0" lang="en-US" sz="1600" strike="noStrike" u="none">
              <a:solidFill>
                <a:srgbClr val="000000"/>
              </a:solidFill>
              <a:effectLst/>
              <a:uFillTx/>
              <a:latin typeface="Times New Roman"/>
            </a:endParaRPr>
          </a:p>
        </p:txBody>
      </p:sp>
      <p:sp>
        <p:nvSpPr>
          <p:cNvPr id="48" name=""/>
          <p:cNvSpPr/>
          <p:nvPr/>
        </p:nvSpPr>
        <p:spPr>
          <a:xfrm>
            <a:off x="2676600" y="2695680"/>
            <a:ext cx="1666800" cy="0"/>
          </a:xfrm>
          <a:prstGeom prst="line">
            <a:avLst/>
          </a:prstGeom>
          <a:ln w="381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9" name=""/>
          <p:cNvSpPr/>
          <p:nvPr/>
        </p:nvSpPr>
        <p:spPr>
          <a:xfrm>
            <a:off x="1490040" y="2014560"/>
            <a:ext cx="518580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278f3d"/>
                </a:solidFill>
                <a:effectLst/>
                <a:uFillTx/>
                <a:latin typeface="Frutiger 55 Roman"/>
              </a:rPr>
              <a:t>Enron’s Offer Acceptance Ratio from 1999 College Recruiting is 50%.</a:t>
            </a:r>
            <a:endParaRPr b="0" lang="en-US" sz="1200" strike="noStrike" u="none">
              <a:solidFill>
                <a:srgbClr val="000000"/>
              </a:solidFill>
              <a:effectLst/>
              <a:uFillTx/>
              <a:latin typeface="Times New Roman"/>
            </a:endParaRPr>
          </a:p>
        </p:txBody>
      </p:sp>
    </p:spTree>
  </p:cSld>
  <p:transition spd="med">
    <p:wipe dir="r"/>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
          <p:cNvSpPr/>
          <p:nvPr/>
        </p:nvSpPr>
        <p:spPr>
          <a:xfrm>
            <a:off x="1338120" y="1065240"/>
            <a:ext cx="7513920" cy="2324160"/>
          </a:xfrm>
          <a:prstGeom prst="rect">
            <a:avLst/>
          </a:prstGeom>
          <a:noFill/>
          <a:ln w="0">
            <a:noFill/>
          </a:ln>
        </p:spPr>
        <p:style>
          <a:lnRef idx="0"/>
          <a:fillRef idx="0"/>
          <a:effectRef idx="0"/>
          <a:fontRef idx="minor"/>
        </p:style>
        <p:txBody>
          <a:bodyPr lIns="90000" rIns="90000" tIns="46800" bIns="46800" anchor="t">
            <a:normAutofit fontScale="77500" lnSpcReduction="19999"/>
          </a:bodyPr>
          <a:p>
            <a:pPr lvl="4" marL="1771560" indent="-228600">
              <a:lnSpc>
                <a:spcPct val="100000"/>
              </a:lnSpc>
              <a:tabLst>
                <a:tab algn="l" pos="0"/>
                <a:tab algn="l" pos="2971800"/>
                <a:tab algn="r" pos="4000680"/>
                <a:tab algn="l" pos="4406760"/>
                <a:tab algn="r" pos="5372280"/>
                <a:tab algn="ctr" pos="6350040"/>
                <a:tab algn="l" pos="7167600"/>
                <a:tab algn="l" pos="8191440"/>
                <a:tab algn="l" pos="9215280"/>
                <a:tab algn="l" pos="10239480"/>
              </a:tabLst>
            </a:pPr>
            <a:r>
              <a:rPr b="0" lang="en-US" sz="1400" strike="noStrike" u="none">
                <a:solidFill>
                  <a:srgbClr val="000000"/>
                </a:solidFill>
                <a:effectLst/>
                <a:uFillTx/>
                <a:latin typeface="Frutiger 55 Roman"/>
              </a:rPr>
              <a:t>	</a:t>
            </a:r>
            <a:r>
              <a:rPr b="0" lang="en-US" sz="1400" strike="noStrike" u="none">
                <a:solidFill>
                  <a:srgbClr val="000000"/>
                </a:solidFill>
                <a:effectLst/>
                <a:uFillTx/>
                <a:latin typeface="Frutiger 55 Roman"/>
              </a:rPr>
              <a:t>	</a:t>
            </a:r>
            <a:r>
              <a:rPr b="1" lang="en-US" sz="1600" strike="noStrike" u="sng">
                <a:solidFill>
                  <a:srgbClr val="0066cc"/>
                </a:solidFill>
                <a:effectLst/>
                <a:uFillTx/>
                <a:latin typeface="Frutiger 55 Roman"/>
              </a:rPr>
              <a:t>1999</a:t>
            </a:r>
            <a:r>
              <a:rPr b="1" lang="en-US" sz="1600" strike="noStrike" u="sng">
                <a:solidFill>
                  <a:srgbClr val="0066cc"/>
                </a:solidFill>
                <a:effectLst/>
                <a:uFillTx/>
                <a:latin typeface="Frutiger 55 Roman"/>
              </a:rPr>
              <a:t>	</a:t>
            </a:r>
            <a:r>
              <a:rPr b="1" lang="en-US" sz="1600" strike="noStrike" u="sng">
                <a:solidFill>
                  <a:srgbClr val="0000cc"/>
                </a:solidFill>
                <a:effectLst/>
                <a:uFillTx/>
                <a:latin typeface="Frutiger 55 Roman"/>
              </a:rPr>
              <a:t>	</a:t>
            </a:r>
            <a:r>
              <a:rPr b="1" lang="en-US" sz="1600" strike="noStrike" u="sng">
                <a:solidFill>
                  <a:srgbClr val="278f3d"/>
                </a:solidFill>
                <a:effectLst/>
                <a:uFillTx/>
                <a:latin typeface="Frutiger 55 Roman"/>
              </a:rPr>
              <a:t>2000</a:t>
            </a:r>
            <a:r>
              <a:rPr b="1" lang="en-US" sz="1600" strike="noStrike" u="sng">
                <a:solidFill>
                  <a:srgbClr val="ff0000"/>
                </a:solidFill>
                <a:effectLst/>
                <a:uFillTx/>
                <a:latin typeface="Frutiger 55 Roman"/>
              </a:rPr>
              <a:t>	</a:t>
            </a:r>
            <a:r>
              <a:rPr b="1" lang="en-US" sz="1600" strike="noStrike" u="sng">
                <a:solidFill>
                  <a:srgbClr val="ff0000"/>
                </a:solidFill>
                <a:effectLst/>
                <a:uFillTx/>
                <a:latin typeface="Frutiger 55 Roman"/>
              </a:rPr>
              <a:t>	</a:t>
            </a:r>
            <a:r>
              <a:rPr b="1" lang="en-US" sz="1600" strike="noStrike" u="sng">
                <a:solidFill>
                  <a:srgbClr val="3b0071"/>
                </a:solidFill>
                <a:effectLst/>
                <a:uFillTx/>
                <a:latin typeface="Frutiger 55 Roman"/>
              </a:rPr>
              <a:t>Benchmark*</a:t>
            </a:r>
            <a:endParaRPr b="0" lang="en-US" sz="1600" strike="noStrike" u="none">
              <a:solidFill>
                <a:srgbClr val="000000"/>
              </a:solidFill>
              <a:effectLst/>
              <a:uFillTx/>
              <a:latin typeface="Times New Roman"/>
            </a:endParaRPr>
          </a:p>
          <a:p>
            <a:pPr marL="343080" indent="-343080">
              <a:lnSpc>
                <a:spcPct val="100000"/>
              </a:lnSpc>
              <a:tabLst>
                <a:tab algn="l" pos="0"/>
                <a:tab algn="l" pos="2971800"/>
                <a:tab algn="r" pos="4000680"/>
                <a:tab algn="l" pos="4406760"/>
                <a:tab algn="r" pos="5372280"/>
                <a:tab algn="ctr" pos="6350040"/>
                <a:tab algn="l" pos="7167600"/>
                <a:tab algn="l" pos="8191440"/>
                <a:tab algn="l" pos="9215280"/>
                <a:tab algn="l" pos="10239480"/>
              </a:tabLst>
            </a:pPr>
            <a:endParaRPr b="0" lang="en-US" sz="1600" strike="noStrike" u="none">
              <a:solidFill>
                <a:srgbClr val="000000"/>
              </a:solidFill>
              <a:effectLst/>
              <a:uFillTx/>
              <a:latin typeface="Times New Roman"/>
            </a:endParaRPr>
          </a:p>
          <a:p>
            <a:pPr marL="343080" indent="-343080">
              <a:lnSpc>
                <a:spcPct val="100000"/>
              </a:lnSpc>
              <a:tabLst>
                <a:tab algn="l" pos="0"/>
                <a:tab algn="l" pos="2971800"/>
                <a:tab algn="r" pos="4000680"/>
                <a:tab algn="l" pos="4406760"/>
                <a:tab algn="r" pos="5372280"/>
                <a:tab algn="ctr" pos="6350040"/>
                <a:tab algn="l" pos="7167600"/>
                <a:tab algn="l" pos="8191440"/>
                <a:tab algn="l" pos="9215280"/>
                <a:tab algn="l" pos="10239480"/>
              </a:tabLst>
            </a:pPr>
            <a:r>
              <a:rPr b="1" lang="en-US" sz="1600" strike="noStrike" u="none">
                <a:solidFill>
                  <a:srgbClr val="000000"/>
                </a:solidFill>
                <a:effectLst/>
                <a:uFillTx/>
                <a:latin typeface="Frutiger 55 Roman"/>
              </a:rPr>
              <a:t>Offer Acceptance Ratio</a:t>
            </a:r>
            <a:r>
              <a:rPr b="1" lang="en-US" sz="1600" strike="noStrike" u="none">
                <a:solidFill>
                  <a:srgbClr val="000000"/>
                </a:solidFill>
                <a:effectLst/>
                <a:uFillTx/>
                <a:latin typeface="Frutiger 55 Roman"/>
              </a:rPr>
              <a:t>	</a:t>
            </a:r>
            <a:r>
              <a:rPr b="1" lang="en-US" sz="1600" strike="noStrike" u="none">
                <a:solidFill>
                  <a:srgbClr val="0066cc"/>
                </a:solidFill>
                <a:effectLst/>
                <a:uFillTx/>
                <a:latin typeface="Frutiger 55 Roman"/>
              </a:rPr>
              <a:t>91.4%</a:t>
            </a:r>
            <a:r>
              <a:rPr b="1" lang="en-US" sz="1600" strike="noStrike" u="none">
                <a:solidFill>
                  <a:srgbClr val="000000"/>
                </a:solidFill>
                <a:effectLst/>
                <a:uFillTx/>
                <a:latin typeface="Frutiger 55 Roman"/>
              </a:rPr>
              <a:t>	</a:t>
            </a:r>
            <a:r>
              <a:rPr b="1" lang="en-US" sz="1600" strike="noStrike" u="none">
                <a:solidFill>
                  <a:srgbClr val="000000"/>
                </a:solidFill>
                <a:effectLst/>
                <a:uFillTx/>
                <a:latin typeface="Frutiger 55 Roman"/>
              </a:rPr>
              <a:t>	</a:t>
            </a:r>
            <a:r>
              <a:rPr b="1" lang="en-US" sz="1600" strike="noStrike" u="none">
                <a:solidFill>
                  <a:srgbClr val="278f3d"/>
                </a:solidFill>
                <a:effectLst/>
                <a:uFillTx/>
                <a:latin typeface="Frutiger 55 Roman"/>
              </a:rPr>
              <a:t>86.4%</a:t>
            </a:r>
            <a:r>
              <a:rPr b="1" lang="en-US" sz="1600" strike="noStrike" u="none">
                <a:solidFill>
                  <a:srgbClr val="ff0000"/>
                </a:solidFill>
                <a:effectLst/>
                <a:uFillTx/>
                <a:latin typeface="Frutiger 55 Roman"/>
              </a:rPr>
              <a:t>	</a:t>
            </a:r>
            <a:r>
              <a:rPr b="1" lang="en-US" sz="1600" strike="noStrike" u="none">
                <a:solidFill>
                  <a:srgbClr val="ff0000"/>
                </a:solidFill>
                <a:effectLst/>
                <a:uFillTx/>
                <a:latin typeface="Frutiger 55 Roman"/>
              </a:rPr>
              <a:t>	</a:t>
            </a:r>
            <a:r>
              <a:rPr b="1" lang="en-US" sz="1600" strike="noStrike" u="none">
                <a:solidFill>
                  <a:srgbClr val="3b0071"/>
                </a:solidFill>
                <a:effectLst/>
                <a:uFillTx/>
                <a:latin typeface="Frutiger 55 Roman"/>
              </a:rPr>
              <a:t>90.5%</a:t>
            </a:r>
            <a:endParaRPr b="0" lang="en-US" sz="1600" strike="noStrike" u="none">
              <a:solidFill>
                <a:srgbClr val="000000"/>
              </a:solidFill>
              <a:effectLst/>
              <a:uFillTx/>
              <a:latin typeface="Times New Roman"/>
            </a:endParaRPr>
          </a:p>
          <a:p>
            <a:pPr marL="343080" indent="-343080">
              <a:lnSpc>
                <a:spcPct val="100000"/>
              </a:lnSpc>
              <a:tabLst>
                <a:tab algn="l" pos="0"/>
                <a:tab algn="l" pos="2971800"/>
                <a:tab algn="r" pos="4000680"/>
                <a:tab algn="l" pos="4406760"/>
                <a:tab algn="r" pos="5372280"/>
                <a:tab algn="ctr" pos="6350040"/>
                <a:tab algn="l" pos="7167600"/>
                <a:tab algn="l" pos="8191440"/>
                <a:tab algn="l" pos="9215280"/>
                <a:tab algn="l" pos="10239480"/>
              </a:tabLst>
            </a:pPr>
            <a:endParaRPr b="0" lang="en-US" sz="1600" strike="noStrike" u="none">
              <a:solidFill>
                <a:srgbClr val="000000"/>
              </a:solidFill>
              <a:effectLst/>
              <a:uFillTx/>
              <a:latin typeface="Times New Roman"/>
            </a:endParaRPr>
          </a:p>
          <a:p>
            <a:pPr marL="343080" indent="-343080">
              <a:lnSpc>
                <a:spcPct val="85000"/>
              </a:lnSpc>
              <a:tabLst>
                <a:tab algn="l" pos="0"/>
                <a:tab algn="l" pos="2971800"/>
                <a:tab algn="r" pos="4000680"/>
                <a:tab algn="l" pos="4406760"/>
                <a:tab algn="r" pos="5372280"/>
                <a:tab algn="ctr" pos="6350040"/>
                <a:tab algn="l" pos="7167600"/>
                <a:tab algn="l" pos="8191440"/>
                <a:tab algn="l" pos="9215280"/>
                <a:tab algn="l" pos="10239480"/>
              </a:tabLst>
            </a:pPr>
            <a:r>
              <a:rPr b="1" lang="en-US" sz="1600" strike="noStrike" u="none">
                <a:solidFill>
                  <a:srgbClr val="000000"/>
                </a:solidFill>
                <a:effectLst/>
                <a:uFillTx/>
                <a:latin typeface="Frutiger 55 Roman"/>
              </a:rPr>
              <a:t>Days to Fill</a:t>
            </a:r>
            <a:r>
              <a:rPr b="1" lang="en-US" sz="1600" strike="noStrike" u="none">
                <a:solidFill>
                  <a:srgbClr val="000000"/>
                </a:solidFill>
                <a:effectLst/>
                <a:uFillTx/>
                <a:latin typeface="Frutiger 55 Roman"/>
              </a:rPr>
              <a:t>	</a:t>
            </a:r>
            <a:r>
              <a:rPr b="1" lang="en-US" sz="1600" strike="noStrike" u="none">
                <a:solidFill>
                  <a:srgbClr val="0066cc"/>
                </a:solidFill>
                <a:effectLst/>
                <a:uFillTx/>
                <a:latin typeface="Frutiger 55 Roman"/>
              </a:rPr>
              <a:t>N/A</a:t>
            </a:r>
            <a:r>
              <a:rPr b="1" lang="en-US" sz="1600" strike="noStrike" u="none">
                <a:solidFill>
                  <a:srgbClr val="000000"/>
                </a:solidFill>
                <a:effectLst/>
                <a:uFillTx/>
                <a:latin typeface="Frutiger 55 Roman"/>
              </a:rPr>
              <a:t>	</a:t>
            </a:r>
            <a:r>
              <a:rPr b="1" lang="en-US" sz="1600" strike="noStrike" u="none">
                <a:solidFill>
                  <a:srgbClr val="000000"/>
                </a:solidFill>
                <a:effectLst/>
                <a:uFillTx/>
                <a:latin typeface="Frutiger 55 Roman"/>
              </a:rPr>
              <a:t>	</a:t>
            </a:r>
            <a:r>
              <a:rPr b="1" lang="en-US" sz="1600" strike="noStrike" u="none">
                <a:solidFill>
                  <a:srgbClr val="278f3d"/>
                </a:solidFill>
                <a:effectLst/>
                <a:uFillTx/>
                <a:latin typeface="Frutiger 55 Roman"/>
              </a:rPr>
              <a:t>44</a:t>
            </a:r>
            <a:r>
              <a:rPr b="1" lang="en-US" sz="1600" strike="noStrike" u="none">
                <a:solidFill>
                  <a:srgbClr val="000000"/>
                </a:solidFill>
                <a:effectLst/>
                <a:uFillTx/>
                <a:latin typeface="Frutiger 55 Roman"/>
              </a:rPr>
              <a:t>	</a:t>
            </a:r>
            <a:r>
              <a:rPr b="1" lang="en-US" sz="1600" strike="noStrike" u="none">
                <a:solidFill>
                  <a:srgbClr val="000000"/>
                </a:solidFill>
                <a:effectLst/>
                <a:uFillTx/>
                <a:latin typeface="Frutiger 55 Roman"/>
              </a:rPr>
              <a:t>	</a:t>
            </a:r>
            <a:r>
              <a:rPr b="1" lang="en-US" sz="1600" strike="noStrike" u="none">
                <a:solidFill>
                  <a:srgbClr val="3b0071"/>
                </a:solidFill>
                <a:effectLst/>
                <a:uFillTx/>
                <a:latin typeface="Frutiger 55 Roman"/>
              </a:rPr>
              <a:t>50</a:t>
            </a:r>
            <a:endParaRPr b="0" lang="en-US" sz="1600" strike="noStrike" u="none">
              <a:solidFill>
                <a:srgbClr val="000000"/>
              </a:solidFill>
              <a:effectLst/>
              <a:uFillTx/>
              <a:latin typeface="Times New Roman"/>
            </a:endParaRPr>
          </a:p>
          <a:p>
            <a:pPr marL="343080" indent="-343080">
              <a:lnSpc>
                <a:spcPct val="85000"/>
              </a:lnSpc>
              <a:tabLst>
                <a:tab algn="l" pos="0"/>
                <a:tab algn="l" pos="2971800"/>
                <a:tab algn="r" pos="4000680"/>
                <a:tab algn="l" pos="4406760"/>
                <a:tab algn="r" pos="5372280"/>
                <a:tab algn="ctr" pos="6350040"/>
                <a:tab algn="l" pos="7167600"/>
                <a:tab algn="l" pos="8191440"/>
                <a:tab algn="l" pos="9215280"/>
                <a:tab algn="l" pos="10239480"/>
              </a:tabLst>
            </a:pPr>
            <a:endParaRPr b="0" lang="en-US" sz="1600" strike="noStrike" u="none">
              <a:solidFill>
                <a:srgbClr val="000000"/>
              </a:solidFill>
              <a:effectLst/>
              <a:uFillTx/>
              <a:latin typeface="Times New Roman"/>
            </a:endParaRPr>
          </a:p>
          <a:p>
            <a:pPr marL="343080" indent="-343080">
              <a:lnSpc>
                <a:spcPct val="85000"/>
              </a:lnSpc>
              <a:tabLst>
                <a:tab algn="l" pos="0"/>
                <a:tab algn="l" pos="2971800"/>
                <a:tab algn="r" pos="4000680"/>
                <a:tab algn="l" pos="4406760"/>
                <a:tab algn="r" pos="5372280"/>
                <a:tab algn="ctr" pos="6350040"/>
                <a:tab algn="l" pos="7167600"/>
                <a:tab algn="l" pos="8191440"/>
                <a:tab algn="l" pos="9215280"/>
                <a:tab algn="l" pos="10239480"/>
              </a:tabLst>
            </a:pPr>
            <a:r>
              <a:rPr b="1" lang="en-US" sz="1600" strike="noStrike" u="none">
                <a:solidFill>
                  <a:srgbClr val="000000"/>
                </a:solidFill>
                <a:effectLst/>
                <a:uFillTx/>
                <a:latin typeface="Frutiger 55 Roman"/>
              </a:rPr>
              <a:t>Cost per Hire</a:t>
            </a:r>
            <a:r>
              <a:rPr b="1" lang="en-US" sz="1600" strike="noStrike" u="none">
                <a:solidFill>
                  <a:srgbClr val="000000"/>
                </a:solidFill>
                <a:effectLst/>
                <a:uFillTx/>
                <a:latin typeface="Frutiger 55 Roman"/>
              </a:rPr>
              <a:t>	</a:t>
            </a:r>
            <a:r>
              <a:rPr b="1" lang="en-US" sz="1600" strike="noStrike" u="none">
                <a:solidFill>
                  <a:srgbClr val="0066cc"/>
                </a:solidFill>
                <a:effectLst/>
                <a:uFillTx/>
                <a:latin typeface="Frutiger 55 Roman"/>
              </a:rPr>
              <a:t>$6,557</a:t>
            </a:r>
            <a:r>
              <a:rPr b="1" lang="en-US" sz="1600" strike="noStrike" u="none">
                <a:solidFill>
                  <a:srgbClr val="000000"/>
                </a:solidFill>
                <a:effectLst/>
                <a:uFillTx/>
                <a:latin typeface="Frutiger 55 Roman"/>
              </a:rPr>
              <a:t>	</a:t>
            </a:r>
            <a:r>
              <a:rPr b="1" lang="en-US" sz="1600" strike="noStrike" u="none">
                <a:solidFill>
                  <a:srgbClr val="000000"/>
                </a:solidFill>
                <a:effectLst/>
                <a:uFillTx/>
                <a:latin typeface="Frutiger 55 Roman"/>
              </a:rPr>
              <a:t>	</a:t>
            </a:r>
            <a:r>
              <a:rPr b="1" lang="en-US" sz="1600" strike="noStrike" u="none">
                <a:solidFill>
                  <a:srgbClr val="278f3d"/>
                </a:solidFill>
                <a:effectLst/>
                <a:uFillTx/>
                <a:latin typeface="Frutiger 55 Roman"/>
              </a:rPr>
              <a:t>N/A</a:t>
            </a:r>
            <a:r>
              <a:rPr b="1" lang="en-US" sz="1600" strike="noStrike" u="none">
                <a:solidFill>
                  <a:srgbClr val="000000"/>
                </a:solidFill>
                <a:effectLst/>
                <a:uFillTx/>
                <a:latin typeface="Frutiger 55 Roman"/>
              </a:rPr>
              <a:t>	</a:t>
            </a:r>
            <a:r>
              <a:rPr b="1" lang="en-US" sz="1600" strike="noStrike" u="none">
                <a:solidFill>
                  <a:srgbClr val="000000"/>
                </a:solidFill>
                <a:effectLst/>
                <a:uFillTx/>
                <a:latin typeface="Frutiger 55 Roman"/>
              </a:rPr>
              <a:t>	</a:t>
            </a:r>
            <a:r>
              <a:rPr b="1" lang="en-US" sz="1600" strike="noStrike" u="none">
                <a:solidFill>
                  <a:srgbClr val="3b0071"/>
                </a:solidFill>
                <a:effectLst/>
                <a:uFillTx/>
                <a:latin typeface="Frutiger 55 Roman"/>
              </a:rPr>
              <a:t>$5,249</a:t>
            </a:r>
            <a:endParaRPr b="0" lang="en-US" sz="1600" strike="noStrike" u="none">
              <a:solidFill>
                <a:srgbClr val="000000"/>
              </a:solidFill>
              <a:effectLst/>
              <a:uFillTx/>
              <a:latin typeface="Times New Roman"/>
            </a:endParaRPr>
          </a:p>
          <a:p>
            <a:pPr marL="343080" indent="-343080">
              <a:lnSpc>
                <a:spcPct val="85000"/>
              </a:lnSpc>
              <a:tabLst>
                <a:tab algn="l" pos="0"/>
                <a:tab algn="l" pos="2971800"/>
                <a:tab algn="r" pos="4000680"/>
                <a:tab algn="l" pos="4406760"/>
                <a:tab algn="r" pos="5372280"/>
                <a:tab algn="ctr" pos="6350040"/>
                <a:tab algn="l" pos="7167600"/>
                <a:tab algn="l" pos="8191440"/>
                <a:tab algn="l" pos="9215280"/>
                <a:tab algn="l" pos="10239480"/>
              </a:tabLst>
            </a:pPr>
            <a:endParaRPr b="0" lang="en-US" sz="1600" strike="noStrike" u="none">
              <a:solidFill>
                <a:srgbClr val="000000"/>
              </a:solidFill>
              <a:effectLst/>
              <a:uFillTx/>
              <a:latin typeface="Times New Roman"/>
            </a:endParaRPr>
          </a:p>
          <a:p>
            <a:pPr marL="343080" indent="-343080">
              <a:lnSpc>
                <a:spcPct val="85000"/>
              </a:lnSpc>
              <a:tabLst>
                <a:tab algn="l" pos="0"/>
                <a:tab algn="l" pos="2971800"/>
                <a:tab algn="r" pos="4000680"/>
                <a:tab algn="l" pos="4406760"/>
                <a:tab algn="r" pos="5372280"/>
                <a:tab algn="ctr" pos="6350040"/>
                <a:tab algn="l" pos="7167600"/>
                <a:tab algn="l" pos="8191440"/>
                <a:tab algn="l" pos="9215280"/>
                <a:tab algn="l" pos="10239480"/>
              </a:tabLst>
            </a:pPr>
            <a:r>
              <a:rPr b="1" lang="en-US" sz="1600" strike="noStrike" u="none">
                <a:solidFill>
                  <a:srgbClr val="000000"/>
                </a:solidFill>
                <a:effectLst/>
                <a:uFillTx/>
                <a:latin typeface="Frutiger 55 Roman"/>
              </a:rPr>
              <a:t>1st Reason for Decline </a:t>
            </a:r>
            <a:r>
              <a:rPr b="1" lang="en-US" sz="1600" strike="noStrike" u="none">
                <a:solidFill>
                  <a:srgbClr val="000000"/>
                </a:solidFill>
                <a:effectLst/>
                <a:uFillTx/>
                <a:latin typeface="Frutiger 55 Roman"/>
              </a:rPr>
              <a:t>	</a:t>
            </a:r>
            <a:r>
              <a:rPr b="1" lang="en-US" sz="800" strike="noStrike" u="none">
                <a:solidFill>
                  <a:srgbClr val="0066cc"/>
                </a:solidFill>
                <a:effectLst/>
                <a:uFillTx/>
                <a:latin typeface="Frutiger 55 Roman"/>
              </a:rPr>
              <a:t>Personal Reasons</a:t>
            </a:r>
            <a:r>
              <a:rPr b="1" lang="en-US" sz="800" strike="noStrike" u="none">
                <a:solidFill>
                  <a:srgbClr val="0066cc"/>
                </a:solidFill>
                <a:effectLst/>
                <a:uFillTx/>
                <a:latin typeface="Frutiger 55 Roman"/>
              </a:rPr>
              <a:t>	</a:t>
            </a:r>
            <a:r>
              <a:rPr b="1" lang="en-US" sz="800" strike="noStrike" u="none">
                <a:solidFill>
                  <a:srgbClr val="0066cc"/>
                </a:solidFill>
                <a:effectLst/>
                <a:uFillTx/>
                <a:latin typeface="Frutiger 55 Roman"/>
              </a:rPr>
              <a:t>	</a:t>
            </a:r>
            <a:r>
              <a:rPr b="1" lang="en-US" sz="800" strike="noStrike" u="none">
                <a:solidFill>
                  <a:srgbClr val="278f3d"/>
                </a:solidFill>
                <a:effectLst/>
                <a:uFillTx/>
                <a:latin typeface="Frutiger 55 Roman"/>
              </a:rPr>
              <a:t>Compensation</a:t>
            </a:r>
            <a:endParaRPr b="0" lang="en-US" sz="800" strike="noStrike" u="none">
              <a:solidFill>
                <a:srgbClr val="000000"/>
              </a:solidFill>
              <a:effectLst/>
              <a:uFillTx/>
              <a:latin typeface="Times New Roman"/>
            </a:endParaRPr>
          </a:p>
          <a:p>
            <a:pPr marL="343080" indent="-343080">
              <a:lnSpc>
                <a:spcPct val="30000"/>
              </a:lnSpc>
              <a:tabLst>
                <a:tab algn="l" pos="0"/>
                <a:tab algn="l" pos="2971800"/>
                <a:tab algn="r" pos="4000680"/>
                <a:tab algn="l" pos="4406760"/>
                <a:tab algn="r" pos="5372280"/>
                <a:tab algn="ctr" pos="6350040"/>
                <a:tab algn="l" pos="7167600"/>
                <a:tab algn="l" pos="8191440"/>
                <a:tab algn="l" pos="9215280"/>
                <a:tab algn="l" pos="10239480"/>
              </a:tabLst>
            </a:pPr>
            <a:endParaRPr b="0" lang="en-US" sz="800" strike="noStrike" u="none">
              <a:solidFill>
                <a:srgbClr val="000000"/>
              </a:solidFill>
              <a:effectLst/>
              <a:uFillTx/>
              <a:latin typeface="Times New Roman"/>
            </a:endParaRPr>
          </a:p>
          <a:p>
            <a:pPr marL="343080" indent="-343080">
              <a:lnSpc>
                <a:spcPct val="60000"/>
              </a:lnSpc>
              <a:tabLst>
                <a:tab algn="l" pos="0"/>
                <a:tab algn="l" pos="2971800"/>
                <a:tab algn="r" pos="4000680"/>
                <a:tab algn="l" pos="4406760"/>
                <a:tab algn="r" pos="5372280"/>
                <a:tab algn="ctr" pos="6350040"/>
                <a:tab algn="l" pos="7167600"/>
                <a:tab algn="l" pos="8191440"/>
                <a:tab algn="l" pos="9215280"/>
                <a:tab algn="l" pos="10239480"/>
              </a:tabLst>
            </a:pPr>
            <a:endParaRPr b="0" lang="en-US" sz="1600" strike="noStrike" u="none">
              <a:solidFill>
                <a:srgbClr val="000000"/>
              </a:solidFill>
              <a:effectLst/>
              <a:uFillTx/>
              <a:latin typeface="Times New Roman"/>
            </a:endParaRPr>
          </a:p>
          <a:p>
            <a:pPr marL="343080" indent="-343080">
              <a:lnSpc>
                <a:spcPct val="60000"/>
              </a:lnSpc>
              <a:tabLst>
                <a:tab algn="l" pos="0"/>
                <a:tab algn="l" pos="2971800"/>
                <a:tab algn="r" pos="4000680"/>
                <a:tab algn="l" pos="4406760"/>
                <a:tab algn="r" pos="5372280"/>
                <a:tab algn="ctr" pos="6350040"/>
                <a:tab algn="l" pos="7167600"/>
                <a:tab algn="l" pos="8191440"/>
                <a:tab algn="l" pos="9215280"/>
                <a:tab algn="l" pos="10239480"/>
              </a:tabLst>
            </a:pPr>
            <a:r>
              <a:rPr b="1" lang="en-US" sz="1600" strike="noStrike" u="none">
                <a:solidFill>
                  <a:srgbClr val="000000"/>
                </a:solidFill>
                <a:effectLst/>
                <a:uFillTx/>
                <a:latin typeface="Frutiger 55 Roman"/>
              </a:rPr>
              <a:t>2nd Reason for Decline</a:t>
            </a:r>
            <a:r>
              <a:rPr b="1" lang="en-US" sz="1600" strike="noStrike" u="none">
                <a:solidFill>
                  <a:srgbClr val="000000"/>
                </a:solidFill>
                <a:effectLst/>
                <a:uFillTx/>
                <a:latin typeface="Frutiger 55 Roman"/>
              </a:rPr>
              <a:t>	</a:t>
            </a:r>
            <a:r>
              <a:rPr b="1" lang="en-US" sz="800" strike="noStrike" u="none">
                <a:solidFill>
                  <a:srgbClr val="0066cc"/>
                </a:solidFill>
                <a:effectLst/>
                <a:uFillTx/>
                <a:latin typeface="Frutiger 55 Roman"/>
              </a:rPr>
              <a:t>Accepted Other Offer</a:t>
            </a:r>
            <a:r>
              <a:rPr b="1" lang="en-US" sz="1600" strike="noStrike" u="none">
                <a:solidFill>
                  <a:srgbClr val="000000"/>
                </a:solidFill>
                <a:effectLst/>
                <a:uFillTx/>
                <a:latin typeface="Frutiger 55 Roman"/>
              </a:rPr>
              <a:t>	</a:t>
            </a:r>
            <a:r>
              <a:rPr b="1" lang="en-US" sz="800" strike="noStrike" u="none">
                <a:solidFill>
                  <a:srgbClr val="278f3d"/>
                </a:solidFill>
                <a:effectLst/>
                <a:uFillTx/>
                <a:latin typeface="Frutiger 55 Roman"/>
              </a:rPr>
              <a:t>Personal Reasons</a:t>
            </a:r>
            <a:r>
              <a:rPr b="1" lang="en-US" sz="1600" strike="noStrike" u="none">
                <a:solidFill>
                  <a:srgbClr val="000000"/>
                </a:solidFill>
                <a:effectLst/>
                <a:uFillTx/>
                <a:latin typeface="Frutiger 55 Roman"/>
              </a:rPr>
              <a:t>	</a:t>
            </a:r>
            <a:r>
              <a:rPr b="1" lang="en-US" sz="1600" strike="noStrike" u="none">
                <a:solidFill>
                  <a:srgbClr val="000000"/>
                </a:solidFill>
                <a:effectLst/>
                <a:uFillTx/>
                <a:latin typeface="Frutiger 55 Roman"/>
              </a:rPr>
              <a:t>	</a:t>
            </a:r>
            <a:endParaRPr b="0" lang="en-US" sz="1600" strike="noStrike" u="none">
              <a:solidFill>
                <a:srgbClr val="000000"/>
              </a:solidFill>
              <a:effectLst/>
              <a:uFillTx/>
              <a:latin typeface="Times New Roman"/>
            </a:endParaRPr>
          </a:p>
        </p:txBody>
      </p:sp>
      <p:sp>
        <p:nvSpPr>
          <p:cNvPr id="51" name=""/>
          <p:cNvSpPr/>
          <p:nvPr/>
        </p:nvSpPr>
        <p:spPr>
          <a:xfrm>
            <a:off x="581040" y="190440"/>
            <a:ext cx="7380360" cy="762120"/>
          </a:xfrm>
          <a:prstGeom prst="rect">
            <a:avLst/>
          </a:prstGeom>
          <a:noFill/>
          <a:ln w="0">
            <a:noFill/>
          </a:ln>
        </p:spPr>
        <p:style>
          <a:lnRef idx="0"/>
          <a:fillRef idx="0"/>
          <a:effectRef idx="0"/>
          <a:fontRef idx="minor"/>
        </p:style>
        <p:txBody>
          <a:bodyPr lIns="90000" rIns="90000" tIns="46800" bIns="46800"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Recruiting Efforts-Experienced Hires</a:t>
            </a:r>
            <a:endParaRPr b="0" lang="en-US" sz="3200" strike="noStrike" u="none">
              <a:solidFill>
                <a:srgbClr val="000000"/>
              </a:solidFill>
              <a:effectLst/>
              <a:uFillTx/>
              <a:latin typeface="Times New Roman"/>
            </a:endParaRPr>
          </a:p>
        </p:txBody>
      </p:sp>
      <p:sp>
        <p:nvSpPr>
          <p:cNvPr id="52" name=""/>
          <p:cNvSpPr/>
          <p:nvPr/>
        </p:nvSpPr>
        <p:spPr>
          <a:xfrm>
            <a:off x="1336680" y="6642000"/>
            <a:ext cx="378144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Frutiger 55 Roman"/>
              </a:rPr>
              <a:t>* Saratoga Institute, 1999 (non-bank financial companies)</a:t>
            </a:r>
            <a:endParaRPr b="0" lang="en-US" sz="600" strike="noStrike" u="none">
              <a:solidFill>
                <a:srgbClr val="000000"/>
              </a:solidFill>
              <a:effectLst/>
              <a:uFillTx/>
              <a:latin typeface="Times New Roman"/>
            </a:endParaRPr>
          </a:p>
        </p:txBody>
      </p:sp>
      <p:graphicFrame>
        <p:nvGraphicFramePr>
          <p:cNvPr id="53" name=""/>
          <p:cNvGraphicFramePr/>
          <p:nvPr/>
        </p:nvGraphicFramePr>
        <p:xfrm>
          <a:off x="3417840" y="3621240"/>
          <a:ext cx="2629080" cy="1496880"/>
        </p:xfrm>
        <a:graphic>
          <a:graphicData uri="http://schemas.openxmlformats.org/presentationml/2006/ole">
            <p:oleObj progId="PowerPoint.Show.12" r:id="rId1" spid="">
              <p:embed/>
              <p:pic>
                <p:nvPicPr>
                  <p:cNvPr id="54" name="" descr=""/>
                  <p:cNvPicPr/>
                  <p:nvPr/>
                </p:nvPicPr>
                <p:blipFill>
                  <a:blip r:embed="rId2"/>
                  <a:stretch/>
                </p:blipFill>
                <p:spPr>
                  <a:xfrm>
                    <a:off x="3417840" y="3621240"/>
                    <a:ext cx="2629080" cy="1496880"/>
                  </a:xfrm>
                  <a:prstGeom prst="rect">
                    <a:avLst/>
                  </a:prstGeom>
                  <a:noFill/>
                  <a:ln w="38160">
                    <a:solidFill>
                      <a:srgbClr val="000000"/>
                    </a:solidFill>
                    <a:miter/>
                  </a:ln>
                </p:spPr>
              </p:pic>
            </p:oleObj>
          </a:graphicData>
        </a:graphic>
      </p:graphicFrame>
      <p:sp>
        <p:nvSpPr>
          <p:cNvPr id="55" name=""/>
          <p:cNvSpPr/>
          <p:nvPr/>
        </p:nvSpPr>
        <p:spPr>
          <a:xfrm>
            <a:off x="1425600" y="5397480"/>
            <a:ext cx="7184880" cy="1312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66cc"/>
                </a:solidFill>
                <a:effectLst/>
                <a:uFillTx/>
                <a:latin typeface="Frutiger 55 Roman"/>
              </a:rPr>
              <a:t>Enron’s offer acceptance ratio is decreasing.  Compensation is the major reason candidates decline offers.  Increased marketing for other employment benefits and ongoing compensation market studies may assist in this area. Personal reasons are reported to be the second driver related to Enron’s reputation for long hours.</a:t>
            </a:r>
            <a:endParaRPr b="0" lang="en-US" sz="1600" strike="noStrike" u="none">
              <a:solidFill>
                <a:srgbClr val="000000"/>
              </a:solidFill>
              <a:effectLst/>
              <a:uFillTx/>
              <a:latin typeface="Times New Roman"/>
            </a:endParaRPr>
          </a:p>
        </p:txBody>
      </p:sp>
      <p:sp>
        <p:nvSpPr>
          <p:cNvPr id="56" name=""/>
          <p:cNvSpPr/>
          <p:nvPr/>
        </p:nvSpPr>
        <p:spPr>
          <a:xfrm>
            <a:off x="76320" y="6464160"/>
            <a:ext cx="14731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55 Roman"/>
              </a:rPr>
              <a:t>Confidential and Proprietary</a:t>
            </a:r>
            <a:endParaRPr b="0" lang="en-US" sz="600" strike="noStrike" u="none">
              <a:solidFill>
                <a:srgbClr val="000000"/>
              </a:solidFill>
              <a:effectLst/>
              <a:uFillTx/>
              <a:latin typeface="Times New Roman"/>
            </a:endParaRPr>
          </a:p>
        </p:txBody>
      </p:sp>
      <p:sp>
        <p:nvSpPr>
          <p:cNvPr id="57" name=""/>
          <p:cNvSpPr/>
          <p:nvPr/>
        </p:nvSpPr>
        <p:spPr>
          <a:xfrm>
            <a:off x="8408880" y="6494400"/>
            <a:ext cx="31752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AB76E5B-1B61-4944-9B70-97260BBB8178}" type="slidenum">
              <a:rPr b="0" lang="en-US" sz="900" strike="noStrike" u="none">
                <a:solidFill>
                  <a:srgbClr val="000000"/>
                </a:solidFill>
                <a:effectLst/>
                <a:uFillTx/>
                <a:latin typeface="Frutiger 55 Roman"/>
              </a:rPr>
              <a:t>&lt;number&gt;</a:t>
            </a:fld>
            <a:endParaRPr b="0" lang="en-US" sz="900" strike="noStrike" u="none">
              <a:solidFill>
                <a:srgbClr val="000000"/>
              </a:solidFill>
              <a:effectLst/>
              <a:uFillTx/>
              <a:latin typeface="Times New Roman"/>
            </a:endParaRPr>
          </a:p>
        </p:txBody>
      </p:sp>
    </p:spTree>
  </p:cSld>
  <p:transition spd="med">
    <p:wipe dir="r"/>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1206360" y="1155240"/>
            <a:ext cx="7772400" cy="1600200"/>
          </a:xfrm>
          <a:prstGeom prst="rect">
            <a:avLst/>
          </a:prstGeom>
          <a:noFill/>
          <a:ln w="0">
            <a:noFill/>
          </a:ln>
        </p:spPr>
        <p:txBody>
          <a:bodyPr lIns="90000" rIns="90000" tIns="46800" bIns="46800" anchor="ctr">
            <a:noAutofit/>
          </a:bodyPr>
          <a:p>
            <a:pPr indent="0" algn="ctr">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Retaining Talent</a:t>
            </a:r>
            <a:br>
              <a:rPr sz="2800"/>
            </a:br>
            <a:endParaRPr b="1" i="1" lang="en-US" sz="2800" strike="noStrike" u="none">
              <a:solidFill>
                <a:srgbClr val="000000"/>
              </a:solidFill>
              <a:effectLst/>
              <a:uFillTx/>
              <a:latin typeface="Frutiger 55 Roman"/>
            </a:endParaRPr>
          </a:p>
        </p:txBody>
      </p:sp>
      <p:sp>
        <p:nvSpPr>
          <p:cNvPr id="59" name="PlaceHolder 2"/>
          <p:cNvSpPr>
            <a:spLocks noGrp="1"/>
          </p:cNvSpPr>
          <p:nvPr>
            <p:ph type="subTitle"/>
          </p:nvPr>
        </p:nvSpPr>
        <p:spPr>
          <a:xfrm>
            <a:off x="1790640" y="3117960"/>
            <a:ext cx="6400800" cy="1752480"/>
          </a:xfrm>
          <a:prstGeom prst="rect">
            <a:avLst/>
          </a:prstGeom>
          <a:noFill/>
          <a:ln w="0">
            <a:noFill/>
          </a:ln>
        </p:spPr>
        <p:txBody>
          <a:bodyPr lIns="90000" rIns="90000" tIns="46800" bIns="46800" anchor="t">
            <a:noAutofit/>
          </a:bodyPr>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Frutiger 55 Roman"/>
              </a:rPr>
              <a:t>Who is Enron?</a:t>
            </a:r>
            <a:endParaRPr b="0" lang="en-US" sz="1600" strike="noStrike" u="none">
              <a:solidFill>
                <a:srgbClr val="000000"/>
              </a:solidFill>
              <a:effectLst/>
              <a:uFillTx/>
              <a:latin typeface="Frutiger 55 Roman"/>
            </a:endParaRPr>
          </a:p>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Frutiger 55 Roman"/>
              </a:rPr>
              <a:t>Turnover</a:t>
            </a:r>
            <a:endParaRPr b="0" lang="en-US" sz="1600" strike="noStrike" u="none">
              <a:solidFill>
                <a:srgbClr val="000000"/>
              </a:solidFill>
              <a:effectLst/>
              <a:uFillTx/>
              <a:latin typeface="Frutiger 55 Roman"/>
            </a:endParaRPr>
          </a:p>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Frutiger 55 Roman"/>
              </a:rPr>
              <a:t>Contribution Loss</a:t>
            </a:r>
            <a:endParaRPr b="0" lang="en-US" sz="1600" strike="noStrike" u="none">
              <a:solidFill>
                <a:srgbClr val="000000"/>
              </a:solidFill>
              <a:effectLst/>
              <a:uFillTx/>
              <a:latin typeface="Frutiger 55 Roman"/>
            </a:endParaRPr>
          </a:p>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a:p>
            <a:pPr indent="0">
              <a:lnSpc>
                <a:spcPct val="125000"/>
              </a:lnSpc>
              <a:spcAft>
                <a:spcPts val="18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Frutiger 55 Roman"/>
            </a:endParaRPr>
          </a:p>
        </p:txBody>
      </p:sp>
    </p:spTree>
  </p:cSld>
  <p:transition spd="med">
    <p:wipe dir="r"/>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
          <p:cNvSpPr/>
          <p:nvPr/>
        </p:nvSpPr>
        <p:spPr>
          <a:xfrm>
            <a:off x="1324080" y="863640"/>
            <a:ext cx="6156360" cy="3930480"/>
          </a:xfrm>
          <a:prstGeom prst="rect">
            <a:avLst/>
          </a:prstGeom>
          <a:noFill/>
          <a:ln w="0">
            <a:noFill/>
          </a:ln>
        </p:spPr>
        <p:style>
          <a:lnRef idx="0"/>
          <a:fillRef idx="0"/>
          <a:effectRef idx="0"/>
          <a:fontRef idx="minor"/>
        </p:style>
        <p:txBody>
          <a:bodyPr lIns="90000" rIns="90000" tIns="46800" bIns="46800" anchor="t">
            <a:normAutofit/>
          </a:bodyPr>
          <a:p>
            <a:pPr lvl="4" marL="1771560" indent="-228600">
              <a:lnSpc>
                <a:spcPct val="100000"/>
              </a:lnSpc>
              <a:buClr>
                <a:srgbClr val="000000"/>
              </a:buClr>
              <a:buFont typeface="Frutiger 55 Roman"/>
              <a:buChar char="»"/>
              <a:tabLst>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endParaRPr b="0" lang="en-US" sz="1400" strike="noStrike" u="none">
              <a:solidFill>
                <a:srgbClr val="000000"/>
              </a:solidFill>
              <a:effectLst/>
              <a:uFillTx/>
              <a:latin typeface="Times New Roman"/>
            </a:endParaRPr>
          </a:p>
          <a:p>
            <a:pPr marL="343080" indent="-343080">
              <a:lnSpc>
                <a:spcPct val="100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r>
              <a:rPr b="1" lang="en-US" sz="1400" strike="noStrike" u="none">
                <a:solidFill>
                  <a:srgbClr val="000000"/>
                </a:solidFill>
                <a:effectLst/>
                <a:uFillTx/>
                <a:latin typeface="Frutiger 55 Roman"/>
              </a:rPr>
              <a:t>	</a:t>
            </a:r>
            <a:r>
              <a:rPr b="1" lang="en-US" sz="1400" strike="noStrike" u="none">
                <a:solidFill>
                  <a:srgbClr val="0066cc"/>
                </a:solidFill>
                <a:effectLst/>
                <a:uFillTx/>
                <a:latin typeface="Frutiger 55 Roman"/>
              </a:rPr>
              <a:t>	</a:t>
            </a:r>
            <a:r>
              <a:rPr b="1" lang="en-US" sz="1400" strike="noStrike" u="sng">
                <a:solidFill>
                  <a:srgbClr val="0066cc"/>
                </a:solidFill>
                <a:effectLst/>
                <a:uFillTx/>
                <a:latin typeface="Frutiger 55 Roman"/>
              </a:rPr>
              <a:t>1999</a:t>
            </a:r>
            <a:r>
              <a:rPr b="1" lang="en-US" sz="1400" strike="noStrike" u="sng">
                <a:solidFill>
                  <a:srgbClr val="0066cc"/>
                </a:solidFill>
                <a:effectLst/>
                <a:uFillTx/>
                <a:latin typeface="Frutiger 55 Roman"/>
              </a:rPr>
              <a:t>	</a:t>
            </a:r>
            <a:r>
              <a:rPr b="1" lang="en-US" sz="1400" strike="noStrike" u="sng">
                <a:solidFill>
                  <a:srgbClr val="0066cc"/>
                </a:solidFill>
                <a:effectLst/>
                <a:uFillTx/>
                <a:latin typeface="Frutiger 55 Roman"/>
              </a:rPr>
              <a:t>	</a:t>
            </a:r>
            <a:r>
              <a:rPr b="1" lang="en-US" sz="1400" strike="noStrike" u="sng">
                <a:solidFill>
                  <a:srgbClr val="278f3d"/>
                </a:solidFill>
                <a:effectLst/>
                <a:uFillTx/>
                <a:latin typeface="Frutiger 55 Roman"/>
              </a:rPr>
              <a:t>2000</a:t>
            </a:r>
            <a:r>
              <a:rPr b="1" lang="en-US" sz="1400" strike="noStrike" u="sng">
                <a:solidFill>
                  <a:srgbClr val="278f3d"/>
                </a:solidFill>
                <a:effectLst/>
                <a:uFillTx/>
                <a:latin typeface="Frutiger 55 Roman"/>
              </a:rPr>
              <a:t>	</a:t>
            </a:r>
            <a:r>
              <a:rPr b="1" lang="en-US" sz="1400" strike="noStrike" u="sng">
                <a:solidFill>
                  <a:srgbClr val="278f3d"/>
                </a:solidFill>
                <a:effectLst/>
                <a:uFillTx/>
                <a:latin typeface="Frutiger 55 Roman"/>
              </a:rPr>
              <a:t>	</a:t>
            </a:r>
            <a:r>
              <a:rPr b="1" lang="en-US" sz="1400" strike="noStrike" u="sng">
                <a:solidFill>
                  <a:srgbClr val="ffb310"/>
                </a:solidFill>
                <a:effectLst/>
                <a:uFillTx/>
                <a:latin typeface="Frutiger 55 Roman"/>
              </a:rPr>
              <a:t>2000</a:t>
            </a:r>
            <a:r>
              <a:rPr b="1" lang="en-US" sz="1400" strike="noStrike" u="sng">
                <a:solidFill>
                  <a:srgbClr val="278f3d"/>
                </a:solidFill>
                <a:effectLst/>
                <a:uFillTx/>
                <a:latin typeface="Frutiger 55 Roman"/>
              </a:rPr>
              <a:t>	</a:t>
            </a:r>
            <a:endParaRPr b="0" lang="en-US" sz="1400" strike="noStrike" u="none">
              <a:solidFill>
                <a:srgbClr val="000000"/>
              </a:solidFill>
              <a:effectLst/>
              <a:uFillTx/>
              <a:latin typeface="Times New Roman"/>
            </a:endParaRPr>
          </a:p>
          <a:p>
            <a:pPr marL="343080" indent="-343080">
              <a:lnSpc>
                <a:spcPct val="60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r>
              <a:rPr b="1" lang="en-US" sz="1400" strike="noStrike" u="none">
                <a:solidFill>
                  <a:srgbClr val="000000"/>
                </a:solidFill>
                <a:effectLst/>
                <a:uFillTx/>
                <a:latin typeface="Frutiger 55 Roman"/>
              </a:rPr>
              <a:t>	</a:t>
            </a:r>
            <a:r>
              <a:rPr b="1" lang="en-US" sz="1400" strike="noStrike" u="none">
                <a:solidFill>
                  <a:srgbClr val="000000"/>
                </a:solidFill>
                <a:effectLst/>
                <a:uFillTx/>
                <a:latin typeface="Frutiger 55 Roman"/>
              </a:rPr>
              <a:t>	</a:t>
            </a:r>
            <a:r>
              <a:rPr b="1" lang="en-US" sz="1400" strike="noStrike" u="none">
                <a:solidFill>
                  <a:srgbClr val="000000"/>
                </a:solidFill>
                <a:effectLst/>
                <a:uFillTx/>
                <a:latin typeface="Frutiger 55 Roman"/>
              </a:rPr>
              <a:t>	</a:t>
            </a:r>
            <a:r>
              <a:rPr b="1" lang="en-US" sz="1400" strike="noStrike" u="none">
                <a:solidFill>
                  <a:srgbClr val="000000"/>
                </a:solidFill>
                <a:effectLst/>
                <a:uFillTx/>
                <a:latin typeface="Frutiger 55 Roman"/>
              </a:rPr>
              <a:t>	</a:t>
            </a:r>
            <a:r>
              <a:rPr b="1" lang="en-US" sz="800" strike="noStrike" u="none">
                <a:solidFill>
                  <a:srgbClr val="278f3d"/>
                </a:solidFill>
                <a:effectLst/>
                <a:uFillTx/>
                <a:latin typeface="Frutiger 55 Roman"/>
              </a:rPr>
              <a:t>(including GPG)</a:t>
            </a:r>
            <a:r>
              <a:rPr b="1" lang="en-US" sz="800" strike="noStrike" u="none">
                <a:solidFill>
                  <a:srgbClr val="000000"/>
                </a:solidFill>
                <a:effectLst/>
                <a:uFillTx/>
                <a:latin typeface="Frutiger 55 Roman"/>
              </a:rPr>
              <a:t>	</a:t>
            </a:r>
            <a:r>
              <a:rPr b="1" lang="en-US" sz="800" strike="noStrike" u="none">
                <a:solidFill>
                  <a:srgbClr val="ffb310"/>
                </a:solidFill>
                <a:effectLst/>
                <a:uFillTx/>
                <a:latin typeface="Frutiger 55 Roman"/>
              </a:rPr>
              <a:t>(excluding GPG)</a:t>
            </a:r>
            <a:endParaRPr b="0" lang="en-US" sz="800" strike="noStrike" u="none">
              <a:solidFill>
                <a:srgbClr val="000000"/>
              </a:solidFill>
              <a:effectLst/>
              <a:uFillTx/>
              <a:latin typeface="Times New Roman"/>
            </a:endParaRPr>
          </a:p>
          <a:p>
            <a:pPr marL="343080" indent="-343080">
              <a:lnSpc>
                <a:spcPct val="120000"/>
              </a:lnSpc>
              <a:spcBef>
                <a:spcPts val="700"/>
              </a:spcBef>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r>
              <a:rPr b="1" lang="en-US" sz="1400" strike="noStrike" u="none">
                <a:solidFill>
                  <a:srgbClr val="000000"/>
                </a:solidFill>
                <a:effectLst/>
                <a:uFillTx/>
                <a:latin typeface="Frutiger 55 Roman"/>
              </a:rPr>
              <a:t>Age</a:t>
            </a:r>
            <a:r>
              <a:rPr b="1" lang="en-US" sz="1400" strike="noStrike" u="none">
                <a:solidFill>
                  <a:srgbClr val="000000"/>
                </a:solidFill>
                <a:effectLst/>
                <a:uFillTx/>
                <a:latin typeface="Frutiger 55 Roman"/>
              </a:rPr>
              <a:t>	</a:t>
            </a:r>
            <a:r>
              <a:rPr b="1" lang="en-US" sz="1400" strike="noStrike" u="none">
                <a:solidFill>
                  <a:srgbClr val="000000"/>
                </a:solidFill>
                <a:effectLst/>
                <a:uFillTx/>
                <a:latin typeface="Frutiger 55 Roman"/>
              </a:rPr>
              <a:t>	</a:t>
            </a:r>
            <a:r>
              <a:rPr b="1" lang="en-US" sz="1400" strike="noStrike" u="none">
                <a:solidFill>
                  <a:srgbClr val="0066cc"/>
                </a:solidFill>
                <a:effectLst/>
                <a:uFillTx/>
                <a:latin typeface="Frutiger 55 Roman"/>
              </a:rPr>
              <a:t>40</a:t>
            </a:r>
            <a:r>
              <a:rPr b="1" lang="en-US" sz="1400" strike="noStrike" u="none">
                <a:solidFill>
                  <a:srgbClr val="000000"/>
                </a:solidFill>
                <a:effectLst/>
                <a:uFillTx/>
                <a:latin typeface="Frutiger 55 Roman"/>
              </a:rPr>
              <a:t>	</a:t>
            </a:r>
            <a:r>
              <a:rPr b="1" lang="en-US" sz="1400" strike="noStrike" u="none">
                <a:solidFill>
                  <a:srgbClr val="000000"/>
                </a:solidFill>
                <a:effectLst/>
                <a:uFillTx/>
                <a:latin typeface="Frutiger 55 Roman"/>
              </a:rPr>
              <a:t>	</a:t>
            </a:r>
            <a:r>
              <a:rPr b="1" lang="en-US" sz="1400" strike="noStrike" u="none">
                <a:solidFill>
                  <a:srgbClr val="278f3d"/>
                </a:solidFill>
                <a:effectLst/>
                <a:uFillTx/>
                <a:latin typeface="Frutiger 55 Roman"/>
              </a:rPr>
              <a:t>38</a:t>
            </a:r>
            <a:r>
              <a:rPr b="1" lang="en-US" sz="1400" strike="noStrike" u="none">
                <a:solidFill>
                  <a:srgbClr val="278f3d"/>
                </a:solidFill>
                <a:effectLst/>
                <a:uFillTx/>
                <a:latin typeface="Frutiger 55 Roman"/>
              </a:rPr>
              <a:t>	</a:t>
            </a:r>
            <a:r>
              <a:rPr b="1" lang="en-US" sz="1400" strike="noStrike" u="none">
                <a:solidFill>
                  <a:srgbClr val="278f3d"/>
                </a:solidFill>
                <a:effectLst/>
                <a:uFillTx/>
                <a:latin typeface="Frutiger 55 Roman"/>
              </a:rPr>
              <a:t>	</a:t>
            </a:r>
            <a:r>
              <a:rPr b="1" lang="en-US" sz="1400" strike="noStrike" u="none">
                <a:solidFill>
                  <a:srgbClr val="ffb310"/>
                </a:solidFill>
                <a:effectLst/>
                <a:uFillTx/>
                <a:latin typeface="Frutiger 55 Roman"/>
              </a:rPr>
              <a:t>36</a:t>
            </a:r>
            <a:endParaRPr b="0" lang="en-US" sz="1400" strike="noStrike" u="none">
              <a:solidFill>
                <a:srgbClr val="000000"/>
              </a:solidFill>
              <a:effectLst/>
              <a:uFillTx/>
              <a:latin typeface="Times New Roman"/>
            </a:endParaRPr>
          </a:p>
          <a:p>
            <a:pPr marL="343080" indent="-343080">
              <a:lnSpc>
                <a:spcPct val="100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r>
              <a:rPr b="1" lang="en-US" sz="1400" strike="noStrike" u="none">
                <a:solidFill>
                  <a:srgbClr val="000000"/>
                </a:solidFill>
                <a:effectLst/>
                <a:uFillTx/>
                <a:latin typeface="Frutiger 55 Roman"/>
              </a:rPr>
              <a:t>Tenure</a:t>
            </a:r>
            <a:r>
              <a:rPr b="1" lang="en-US" sz="1400" strike="noStrike" u="none">
                <a:solidFill>
                  <a:srgbClr val="000000"/>
                </a:solidFill>
                <a:effectLst/>
                <a:uFillTx/>
                <a:latin typeface="Frutiger 55 Roman"/>
              </a:rPr>
              <a:t>	</a:t>
            </a:r>
            <a:r>
              <a:rPr b="1" lang="en-US" sz="1400" strike="noStrike" u="none">
                <a:solidFill>
                  <a:srgbClr val="0066cc"/>
                </a:solidFill>
                <a:effectLst/>
                <a:uFillTx/>
                <a:latin typeface="Frutiger 55 Roman"/>
              </a:rPr>
              <a:t>7.6 yrs</a:t>
            </a:r>
            <a:r>
              <a:rPr b="1" lang="en-US" sz="1400" strike="noStrike" u="none">
                <a:solidFill>
                  <a:srgbClr val="278f3d"/>
                </a:solidFill>
                <a:effectLst/>
                <a:uFillTx/>
                <a:latin typeface="Frutiger 55 Roman"/>
              </a:rPr>
              <a:t>	</a:t>
            </a:r>
            <a:r>
              <a:rPr b="1" lang="en-US" sz="1400" strike="noStrike" u="none">
                <a:solidFill>
                  <a:srgbClr val="278f3d"/>
                </a:solidFill>
                <a:effectLst/>
                <a:uFillTx/>
                <a:latin typeface="Frutiger 55 Roman"/>
              </a:rPr>
              <a:t>	</a:t>
            </a:r>
            <a:r>
              <a:rPr b="1" lang="en-US" sz="1400" strike="noStrike" u="none">
                <a:solidFill>
                  <a:srgbClr val="278f3d"/>
                </a:solidFill>
                <a:effectLst/>
                <a:uFillTx/>
                <a:latin typeface="Frutiger 55 Roman"/>
              </a:rPr>
              <a:t>4.8 yrs</a:t>
            </a:r>
            <a:r>
              <a:rPr b="1" lang="en-US" sz="1400" strike="noStrike" u="none">
                <a:solidFill>
                  <a:srgbClr val="278f3d"/>
                </a:solidFill>
                <a:effectLst/>
                <a:uFillTx/>
                <a:latin typeface="Frutiger 55 Roman"/>
              </a:rPr>
              <a:t>	</a:t>
            </a:r>
            <a:r>
              <a:rPr b="1" lang="en-US" sz="1400" strike="noStrike" u="none">
                <a:solidFill>
                  <a:srgbClr val="278f3d"/>
                </a:solidFill>
                <a:effectLst/>
                <a:uFillTx/>
                <a:latin typeface="Frutiger 55 Roman"/>
              </a:rPr>
              <a:t>	</a:t>
            </a:r>
            <a:r>
              <a:rPr b="1" lang="en-US" sz="1400" strike="noStrike" u="none">
                <a:solidFill>
                  <a:srgbClr val="ffb310"/>
                </a:solidFill>
                <a:effectLst/>
                <a:uFillTx/>
                <a:latin typeface="Frutiger 55 Roman"/>
              </a:rPr>
              <a:t>2.7 yrs</a:t>
            </a: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r>
              <a:rPr b="1" lang="en-US" sz="1400" strike="noStrike" u="none">
                <a:solidFill>
                  <a:srgbClr val="000000"/>
                </a:solidFill>
                <a:effectLst/>
                <a:uFillTx/>
                <a:latin typeface="Frutiger 55 Roman"/>
              </a:rPr>
              <a:t>Most Frequent Tenure</a:t>
            </a:r>
            <a:r>
              <a:rPr b="1" lang="en-US" sz="1400" strike="noStrike" u="none">
                <a:solidFill>
                  <a:srgbClr val="000000"/>
                </a:solidFill>
                <a:effectLst/>
                <a:uFillTx/>
                <a:latin typeface="Frutiger 55 Roman"/>
              </a:rPr>
              <a:t>	</a:t>
            </a:r>
            <a:r>
              <a:rPr b="1" lang="en-US" sz="1400" strike="noStrike" u="none">
                <a:solidFill>
                  <a:srgbClr val="0066cc"/>
                </a:solidFill>
                <a:effectLst/>
                <a:uFillTx/>
                <a:latin typeface="Frutiger 55 Roman"/>
              </a:rPr>
              <a:t>0-1 yr</a:t>
            </a:r>
            <a:r>
              <a:rPr b="1" lang="en-US" sz="1400" strike="noStrike" u="none">
                <a:solidFill>
                  <a:srgbClr val="000000"/>
                </a:solidFill>
                <a:effectLst/>
                <a:uFillTx/>
                <a:latin typeface="Frutiger 55 Roman"/>
              </a:rPr>
              <a:t>	</a:t>
            </a:r>
            <a:r>
              <a:rPr b="1" lang="en-US" sz="1400" strike="noStrike" u="none">
                <a:solidFill>
                  <a:srgbClr val="000000"/>
                </a:solidFill>
                <a:effectLst/>
                <a:uFillTx/>
                <a:latin typeface="Frutiger 55 Roman"/>
              </a:rPr>
              <a:t>	</a:t>
            </a:r>
            <a:r>
              <a:rPr b="1" lang="en-US" sz="1400" strike="noStrike" u="none">
                <a:solidFill>
                  <a:srgbClr val="278f3d"/>
                </a:solidFill>
                <a:effectLst/>
                <a:uFillTx/>
                <a:latin typeface="Frutiger 55 Roman"/>
              </a:rPr>
              <a:t>0-1 yr</a:t>
            </a:r>
            <a:r>
              <a:rPr b="1" lang="en-US" sz="1400" strike="noStrike" u="none">
                <a:solidFill>
                  <a:srgbClr val="278f3d"/>
                </a:solidFill>
                <a:effectLst/>
                <a:uFillTx/>
                <a:latin typeface="Frutiger 55 Roman"/>
              </a:rPr>
              <a:t>	</a:t>
            </a:r>
            <a:r>
              <a:rPr b="1" lang="en-US" sz="1400" strike="noStrike" u="none">
                <a:solidFill>
                  <a:srgbClr val="278f3d"/>
                </a:solidFill>
                <a:effectLst/>
                <a:uFillTx/>
                <a:latin typeface="Frutiger 55 Roman"/>
              </a:rPr>
              <a:t>	</a:t>
            </a:r>
            <a:r>
              <a:rPr b="1" lang="en-US" sz="1400" strike="noStrike" u="none">
                <a:solidFill>
                  <a:srgbClr val="ffb310"/>
                </a:solidFill>
                <a:effectLst/>
                <a:uFillTx/>
                <a:latin typeface="Frutiger 55 Roman"/>
              </a:rPr>
              <a:t>0-1 yr</a:t>
            </a: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r>
              <a:rPr b="1" lang="en-US" sz="1400" strike="noStrike" u="none">
                <a:solidFill>
                  <a:srgbClr val="000000"/>
                </a:solidFill>
                <a:effectLst/>
                <a:uFillTx/>
                <a:latin typeface="Frutiger 55 Roman"/>
              </a:rPr>
              <a:t>Male/Female</a:t>
            </a:r>
            <a:r>
              <a:rPr b="1" lang="en-US" sz="1400" strike="noStrike" u="none">
                <a:solidFill>
                  <a:srgbClr val="000000"/>
                </a:solidFill>
                <a:effectLst/>
                <a:uFillTx/>
                <a:latin typeface="Frutiger 55 Roman"/>
              </a:rPr>
              <a:t>	</a:t>
            </a:r>
            <a:r>
              <a:rPr b="1" lang="en-US" sz="1400" strike="noStrike" u="none">
                <a:solidFill>
                  <a:srgbClr val="0066cc"/>
                </a:solidFill>
                <a:effectLst/>
                <a:uFillTx/>
                <a:latin typeface="Frutiger 55 Roman"/>
              </a:rPr>
              <a:t>65%/35%</a:t>
            </a:r>
            <a:r>
              <a:rPr b="1" lang="en-US" sz="1400" strike="noStrike" u="none">
                <a:solidFill>
                  <a:srgbClr val="000000"/>
                </a:solidFill>
                <a:effectLst/>
                <a:uFillTx/>
                <a:latin typeface="Frutiger 55 Roman"/>
              </a:rPr>
              <a:t>	</a:t>
            </a:r>
            <a:r>
              <a:rPr b="1" lang="en-US" sz="1400" strike="noStrike" u="none">
                <a:solidFill>
                  <a:srgbClr val="278f3d"/>
                </a:solidFill>
                <a:effectLst/>
                <a:uFillTx/>
                <a:latin typeface="Frutiger 55 Roman"/>
              </a:rPr>
              <a:t>66%/34%</a:t>
            </a:r>
            <a:r>
              <a:rPr b="1" lang="en-US" sz="1400" strike="noStrike" u="none">
                <a:solidFill>
                  <a:srgbClr val="278f3d"/>
                </a:solidFill>
                <a:effectLst/>
                <a:uFillTx/>
                <a:latin typeface="Frutiger 55 Roman"/>
              </a:rPr>
              <a:t>	</a:t>
            </a:r>
            <a:r>
              <a:rPr b="1" lang="en-US" sz="1400" strike="noStrike" u="none">
                <a:solidFill>
                  <a:srgbClr val="ffb310"/>
                </a:solidFill>
                <a:effectLst/>
                <a:uFillTx/>
                <a:latin typeface="Frutiger 55 Roman"/>
              </a:rPr>
              <a:t>62%/38%</a:t>
            </a: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r>
              <a:rPr b="1" lang="en-US" sz="1400" strike="noStrike" u="none">
                <a:solidFill>
                  <a:srgbClr val="000000"/>
                </a:solidFill>
                <a:effectLst/>
                <a:uFillTx/>
                <a:latin typeface="Frutiger 55 Roman"/>
              </a:rPr>
              <a:t>Ethnicity - Caucasian</a:t>
            </a:r>
            <a:r>
              <a:rPr b="1" lang="en-US" sz="1400" strike="noStrike" u="none">
                <a:solidFill>
                  <a:srgbClr val="000000"/>
                </a:solidFill>
                <a:effectLst/>
                <a:uFillTx/>
                <a:latin typeface="Frutiger 55 Roman"/>
              </a:rPr>
              <a:t>	</a:t>
            </a:r>
            <a:r>
              <a:rPr b="1" lang="en-US" sz="1400" strike="noStrike" u="none">
                <a:solidFill>
                  <a:srgbClr val="0066cc"/>
                </a:solidFill>
                <a:effectLst/>
                <a:uFillTx/>
                <a:latin typeface="Frutiger 55 Roman"/>
              </a:rPr>
              <a:t>78%</a:t>
            </a:r>
            <a:r>
              <a:rPr b="1" lang="en-US" sz="1400" strike="noStrike" u="none">
                <a:solidFill>
                  <a:srgbClr val="000000"/>
                </a:solidFill>
                <a:effectLst/>
                <a:uFillTx/>
                <a:latin typeface="Frutiger 55 Roman"/>
              </a:rPr>
              <a:t>	</a:t>
            </a:r>
            <a:r>
              <a:rPr b="1" lang="en-US" sz="1400" strike="noStrike" u="none">
                <a:solidFill>
                  <a:srgbClr val="000000"/>
                </a:solidFill>
                <a:effectLst/>
                <a:uFillTx/>
                <a:latin typeface="Frutiger 55 Roman"/>
              </a:rPr>
              <a:t>	</a:t>
            </a:r>
            <a:r>
              <a:rPr b="1" lang="en-US" sz="1400" strike="noStrike" u="none">
                <a:solidFill>
                  <a:srgbClr val="278f3d"/>
                </a:solidFill>
                <a:effectLst/>
                <a:uFillTx/>
                <a:latin typeface="Frutiger 55 Roman"/>
              </a:rPr>
              <a:t>60%</a:t>
            </a:r>
            <a:r>
              <a:rPr b="1" lang="en-US" sz="1400" strike="noStrike" u="none">
                <a:solidFill>
                  <a:srgbClr val="278f3d"/>
                </a:solidFill>
                <a:effectLst/>
                <a:uFillTx/>
                <a:latin typeface="Frutiger 55 Roman"/>
              </a:rPr>
              <a:t>	</a:t>
            </a:r>
            <a:r>
              <a:rPr b="1" lang="en-US" sz="1400" strike="noStrike" u="none">
                <a:solidFill>
                  <a:srgbClr val="278f3d"/>
                </a:solidFill>
                <a:effectLst/>
                <a:uFillTx/>
                <a:latin typeface="Frutiger 55 Roman"/>
              </a:rPr>
              <a:t>	</a:t>
            </a:r>
            <a:r>
              <a:rPr b="1" lang="en-US" sz="1400" strike="noStrike" u="none">
                <a:solidFill>
                  <a:srgbClr val="ffb310"/>
                </a:solidFill>
                <a:effectLst/>
                <a:uFillTx/>
                <a:latin typeface="Frutiger 55 Roman"/>
              </a:rPr>
              <a:t>53%</a:t>
            </a: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r>
              <a:rPr b="1" lang="en-US" sz="1400" strike="noStrike" u="none">
                <a:solidFill>
                  <a:srgbClr val="000000"/>
                </a:solidFill>
                <a:effectLst/>
                <a:uFillTx/>
                <a:latin typeface="Frutiger 55 Roman"/>
              </a:rPr>
              <a:t>Education - Advanced</a:t>
            </a:r>
            <a:r>
              <a:rPr b="1" lang="en-US" sz="1400" strike="noStrike" u="none">
                <a:solidFill>
                  <a:srgbClr val="000000"/>
                </a:solidFill>
                <a:effectLst/>
                <a:uFillTx/>
                <a:latin typeface="Frutiger 55 Roman"/>
              </a:rPr>
              <a:t>	</a:t>
            </a:r>
            <a:r>
              <a:rPr b="1" lang="en-US" sz="1400" strike="noStrike" u="none">
                <a:solidFill>
                  <a:srgbClr val="0066cc"/>
                </a:solidFill>
                <a:effectLst/>
                <a:uFillTx/>
                <a:latin typeface="Frutiger 55 Roman"/>
              </a:rPr>
              <a:t>20%</a:t>
            </a:r>
            <a:r>
              <a:rPr b="1" lang="en-US" sz="1400" strike="noStrike" u="none">
                <a:solidFill>
                  <a:srgbClr val="000000"/>
                </a:solidFill>
                <a:effectLst/>
                <a:uFillTx/>
                <a:latin typeface="Frutiger 55 Roman"/>
              </a:rPr>
              <a:t>	</a:t>
            </a:r>
            <a:r>
              <a:rPr b="1" lang="en-US" sz="1400" strike="noStrike" u="none">
                <a:solidFill>
                  <a:srgbClr val="000000"/>
                </a:solidFill>
                <a:effectLst/>
                <a:uFillTx/>
                <a:latin typeface="Frutiger 55 Roman"/>
              </a:rPr>
              <a:t>	</a:t>
            </a:r>
            <a:r>
              <a:rPr b="1" lang="en-US" sz="1400" strike="noStrike" u="none">
                <a:solidFill>
                  <a:srgbClr val="278f3d"/>
                </a:solidFill>
                <a:effectLst/>
                <a:uFillTx/>
                <a:latin typeface="Frutiger 55 Roman"/>
              </a:rPr>
              <a:t>15%</a:t>
            </a:r>
            <a:r>
              <a:rPr b="1" lang="en-US" sz="1400" strike="noStrike" u="none">
                <a:solidFill>
                  <a:srgbClr val="278f3d"/>
                </a:solidFill>
                <a:effectLst/>
                <a:uFillTx/>
                <a:latin typeface="Frutiger 55 Roman"/>
              </a:rPr>
              <a:t>	</a:t>
            </a:r>
            <a:r>
              <a:rPr b="1" lang="en-US" sz="1400" strike="noStrike" u="none">
                <a:solidFill>
                  <a:srgbClr val="278f3d"/>
                </a:solidFill>
                <a:effectLst/>
                <a:uFillTx/>
                <a:latin typeface="Frutiger 55 Roman"/>
              </a:rPr>
              <a:t>	</a:t>
            </a:r>
            <a:r>
              <a:rPr b="1" lang="en-US" sz="1400" strike="noStrike" u="none">
                <a:solidFill>
                  <a:srgbClr val="ffb310"/>
                </a:solidFill>
                <a:effectLst/>
                <a:uFillTx/>
                <a:latin typeface="Frutiger 55 Roman"/>
              </a:rPr>
              <a:t>17%</a:t>
            </a: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r>
              <a:rPr b="1" lang="en-US" sz="1400" strike="noStrike" u="none">
                <a:solidFill>
                  <a:srgbClr val="000000"/>
                </a:solidFill>
                <a:effectLst/>
                <a:uFillTx/>
                <a:latin typeface="Frutiger 55 Roman"/>
              </a:rPr>
              <a:t>Degrees</a:t>
            </a:r>
            <a:r>
              <a:rPr b="1" lang="en-US" sz="1400" strike="noStrike" u="none">
                <a:solidFill>
                  <a:srgbClr val="000000"/>
                </a:solidFill>
                <a:effectLst/>
                <a:uFillTx/>
                <a:latin typeface="Frutiger 55 Roman"/>
              </a:rPr>
              <a:t>	</a:t>
            </a: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endParaRPr b="0" lang="en-US" sz="1400" strike="noStrike" u="none">
              <a:solidFill>
                <a:srgbClr val="000000"/>
              </a:solidFill>
              <a:effectLst/>
              <a:uFillTx/>
              <a:latin typeface="Times New Roman"/>
            </a:endParaRPr>
          </a:p>
          <a:p>
            <a:pPr marL="343080" indent="-343080">
              <a:lnSpc>
                <a:spcPct val="85000"/>
              </a:lnSpc>
              <a:tabLst>
                <a:tab algn="l" pos="0"/>
                <a:tab algn="l" pos="2629080"/>
                <a:tab algn="r" pos="3200400"/>
                <a:tab algn="l" pos="3772080"/>
                <a:tab algn="r" pos="4457880"/>
                <a:tab algn="l" pos="4978440"/>
                <a:tab algn="l" pos="5486400"/>
                <a:tab algn="l" pos="6172200"/>
                <a:tab algn="l" pos="6858000"/>
                <a:tab algn="l" pos="7543800"/>
                <a:tab algn="l" pos="8229600"/>
                <a:tab algn="l" pos="8915400"/>
                <a:tab algn="l" pos="9601200"/>
                <a:tab algn="l" pos="10287000"/>
              </a:tabLst>
            </a:pPr>
            <a:endParaRPr b="0" lang="en-US" sz="1400" strike="noStrike" u="none">
              <a:solidFill>
                <a:srgbClr val="000000"/>
              </a:solidFill>
              <a:effectLst/>
              <a:uFillTx/>
              <a:latin typeface="Times New Roman"/>
            </a:endParaRPr>
          </a:p>
        </p:txBody>
      </p:sp>
      <p:sp>
        <p:nvSpPr>
          <p:cNvPr id="61" name=""/>
          <p:cNvSpPr/>
          <p:nvPr/>
        </p:nvSpPr>
        <p:spPr>
          <a:xfrm>
            <a:off x="1417680" y="5450040"/>
            <a:ext cx="7067520" cy="8251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66cc"/>
                </a:solidFill>
                <a:effectLst/>
                <a:uFillTx/>
                <a:latin typeface="Frutiger 55 Roman"/>
              </a:rPr>
              <a:t>The Enron population is slightly younger and more diverse.  Average tenure plunged 37% from 7.6 years to 4.8 years over the past two years.    </a:t>
            </a:r>
            <a:endParaRPr b="0" lang="en-US" sz="1600" strike="noStrike" u="none">
              <a:solidFill>
                <a:srgbClr val="000000"/>
              </a:solidFill>
              <a:effectLst/>
              <a:uFillTx/>
              <a:latin typeface="Times New Roman"/>
            </a:endParaRPr>
          </a:p>
        </p:txBody>
      </p:sp>
      <p:sp>
        <p:nvSpPr>
          <p:cNvPr id="62" name=""/>
          <p:cNvSpPr/>
          <p:nvPr/>
        </p:nvSpPr>
        <p:spPr>
          <a:xfrm>
            <a:off x="565200" y="195120"/>
            <a:ext cx="4605120" cy="762120"/>
          </a:xfrm>
          <a:prstGeom prst="rect">
            <a:avLst/>
          </a:prstGeom>
          <a:noFill/>
          <a:ln w="0">
            <a:noFill/>
          </a:ln>
        </p:spPr>
        <p:style>
          <a:lnRef idx="0"/>
          <a:fillRef idx="0"/>
          <a:effectRef idx="0"/>
          <a:fontRef idx="minor"/>
        </p:style>
        <p:txBody>
          <a:bodyPr lIns="90000" rIns="90000" tIns="46800" bIns="46800"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Who is Enron?</a:t>
            </a:r>
            <a:endParaRPr b="0" lang="en-US" sz="3200" strike="noStrike" u="none">
              <a:solidFill>
                <a:srgbClr val="000000"/>
              </a:solidFill>
              <a:effectLst/>
              <a:uFillTx/>
              <a:latin typeface="Times New Roman"/>
            </a:endParaRPr>
          </a:p>
        </p:txBody>
      </p:sp>
      <p:pic>
        <p:nvPicPr>
          <p:cNvPr id="63" name="" descr=""/>
          <p:cNvPicPr/>
          <p:nvPr/>
        </p:nvPicPr>
        <p:blipFill>
          <a:blip r:embed="rId1"/>
          <a:stretch/>
        </p:blipFill>
        <p:spPr>
          <a:xfrm>
            <a:off x="7381800" y="1836720"/>
            <a:ext cx="1141560" cy="1744560"/>
          </a:xfrm>
          <a:prstGeom prst="rect">
            <a:avLst/>
          </a:prstGeom>
          <a:noFill/>
          <a:ln w="19080">
            <a:solidFill>
              <a:srgbClr val="000000"/>
            </a:solidFill>
            <a:miter/>
          </a:ln>
          <a:effectLst>
            <a:outerShdw dist="89604" dir="2700000" blurRad="0" rotWithShape="0">
              <a:srgbClr val="808080"/>
            </a:outerShdw>
          </a:effectLst>
        </p:spPr>
      </p:pic>
      <p:sp>
        <p:nvSpPr>
          <p:cNvPr id="64" name=""/>
          <p:cNvSpPr/>
          <p:nvPr/>
        </p:nvSpPr>
        <p:spPr>
          <a:xfrm>
            <a:off x="76320" y="6464160"/>
            <a:ext cx="14731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55 Roman"/>
              </a:rPr>
              <a:t>Confidential and Proprietary</a:t>
            </a:r>
            <a:endParaRPr b="0" lang="en-US" sz="600" strike="noStrike" u="none">
              <a:solidFill>
                <a:srgbClr val="000000"/>
              </a:solidFill>
              <a:effectLst/>
              <a:uFillTx/>
              <a:latin typeface="Times New Roman"/>
            </a:endParaRPr>
          </a:p>
        </p:txBody>
      </p:sp>
      <p:sp>
        <p:nvSpPr>
          <p:cNvPr id="65" name=""/>
          <p:cNvSpPr/>
          <p:nvPr/>
        </p:nvSpPr>
        <p:spPr>
          <a:xfrm>
            <a:off x="8408880" y="6494400"/>
            <a:ext cx="31752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4F899FE-3DEA-4824-A650-2018216B0C68}" type="slidenum">
              <a:rPr b="0" lang="en-US" sz="900" strike="noStrike" u="none">
                <a:solidFill>
                  <a:srgbClr val="000000"/>
                </a:solidFill>
                <a:effectLst/>
                <a:uFillTx/>
                <a:latin typeface="Frutiger 55 Roman"/>
              </a:rPr>
              <a:t>&lt;number&gt;</a:t>
            </a:fld>
            <a:endParaRPr b="0" lang="en-US" sz="900" strike="noStrike" u="none">
              <a:solidFill>
                <a:srgbClr val="000000"/>
              </a:solidFill>
              <a:effectLst/>
              <a:uFillTx/>
              <a:latin typeface="Times New Roman"/>
            </a:endParaRPr>
          </a:p>
        </p:txBody>
      </p:sp>
    </p:spTree>
  </p:cSld>
  <p:transition spd="med">
    <p:wipe dir="r"/>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 name=""/>
          <p:cNvSpPr/>
          <p:nvPr/>
        </p:nvSpPr>
        <p:spPr>
          <a:xfrm>
            <a:off x="1895400" y="3919680"/>
            <a:ext cx="2673360" cy="1349280"/>
          </a:xfrm>
          <a:prstGeom prst="rect">
            <a:avLst/>
          </a:prstGeom>
          <a:blipFill rotWithShape="0">
            <a:blip r:embed="rId1"/>
            <a:srcRect/>
            <a:tile tx="0" ty="0" sx="100000" sy="100000" algn="ctr"/>
          </a:blipFill>
          <a:ln w="1908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7" name=""/>
          <p:cNvSpPr/>
          <p:nvPr/>
        </p:nvSpPr>
        <p:spPr>
          <a:xfrm>
            <a:off x="1347840" y="1052640"/>
            <a:ext cx="7416720" cy="2601720"/>
          </a:xfrm>
          <a:prstGeom prst="rect">
            <a:avLst/>
          </a:prstGeom>
          <a:noFill/>
          <a:ln w="0">
            <a:noFill/>
          </a:ln>
        </p:spPr>
        <p:style>
          <a:lnRef idx="0"/>
          <a:fillRef idx="0"/>
          <a:effectRef idx="0"/>
          <a:fontRef idx="minor"/>
        </p:style>
        <p:txBody>
          <a:bodyPr lIns="90000" rIns="90000" tIns="46800" bIns="46800" anchor="t">
            <a:normAutofit fontScale="55000" lnSpcReduction="19999"/>
          </a:bodyPr>
          <a:p>
            <a:pPr marL="343080" indent="-343080">
              <a:lnSpc>
                <a:spcPct val="10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sng">
                <a:solidFill>
                  <a:srgbClr val="0066cc"/>
                </a:solidFill>
                <a:effectLst/>
                <a:uFillTx/>
                <a:latin typeface="Frutiger 55 Roman"/>
              </a:rPr>
              <a:t>1999</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sng">
                <a:solidFill>
                  <a:srgbClr val="278f3d"/>
                </a:solidFill>
                <a:effectLst/>
                <a:uFillTx/>
                <a:latin typeface="Frutiger 55 Roman"/>
              </a:rPr>
              <a:t>2000</a:t>
            </a:r>
            <a:r>
              <a:rPr b="1" lang="en-US" sz="1500" strike="noStrike" u="sng">
                <a:solidFill>
                  <a:srgbClr val="ff0000"/>
                </a:solidFill>
                <a:effectLst/>
                <a:uFillTx/>
                <a:latin typeface="Frutiger 55 Roman"/>
              </a:rPr>
              <a:t>	</a:t>
            </a:r>
            <a:r>
              <a:rPr b="1" lang="en-US" sz="1500" strike="noStrike" u="sng">
                <a:solidFill>
                  <a:srgbClr val="ff0000"/>
                </a:solidFill>
                <a:effectLst/>
                <a:uFillTx/>
                <a:latin typeface="Frutiger 55 Roman"/>
              </a:rPr>
              <a:t>	</a:t>
            </a:r>
            <a:r>
              <a:rPr b="1" lang="en-US" sz="1500" strike="noStrike" u="sng">
                <a:solidFill>
                  <a:srgbClr val="ff0000"/>
                </a:solidFill>
                <a:effectLst/>
                <a:uFillTx/>
                <a:latin typeface="Frutiger 55 Roman"/>
              </a:rPr>
              <a:t>	</a:t>
            </a:r>
            <a:r>
              <a:rPr b="1" lang="en-US" sz="1500" strike="noStrike" u="sng">
                <a:solidFill>
                  <a:srgbClr val="3b0071"/>
                </a:solidFill>
                <a:effectLst/>
                <a:uFillTx/>
                <a:latin typeface="Frutiger 55 Roman"/>
              </a:rPr>
              <a:t>Benchmark</a:t>
            </a:r>
            <a:r>
              <a:rPr b="1" lang="en-US" sz="1500" strike="noStrike" u="none">
                <a:solidFill>
                  <a:srgbClr val="3b0071"/>
                </a:solidFill>
                <a:effectLst/>
                <a:uFillTx/>
                <a:latin typeface="Frutiger 55 Roman"/>
              </a:rPr>
              <a:t>*</a:t>
            </a:r>
            <a:endParaRPr b="0" lang="en-US" sz="1500" strike="noStrike" u="none">
              <a:solidFill>
                <a:srgbClr val="000000"/>
              </a:solidFill>
              <a:effectLst/>
              <a:uFillTx/>
              <a:latin typeface="Times New Roman"/>
            </a:endParaRPr>
          </a:p>
          <a:p>
            <a:pPr marL="343080" indent="-343080">
              <a:lnSpc>
                <a:spcPct val="13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1" lang="en-US" sz="1500" strike="noStrike" u="none">
                <a:solidFill>
                  <a:srgbClr val="000000"/>
                </a:solidFill>
                <a:effectLst/>
                <a:uFillTx/>
                <a:latin typeface="Frutiger 55 Roman"/>
              </a:rPr>
              <a:t>Turnover Rate</a:t>
            </a:r>
            <a:r>
              <a:rPr b="1" lang="en-US" sz="1500" strike="noStrike" u="none">
                <a:solidFill>
                  <a:srgbClr val="000000"/>
                </a:solidFill>
                <a:effectLst/>
                <a:uFillTx/>
                <a:latin typeface="Frutiger 55 Roman"/>
              </a:rPr>
              <a:t>	</a:t>
            </a:r>
            <a:r>
              <a:rPr b="1" lang="en-US" sz="1500" strike="noStrike" u="none">
                <a:solidFill>
                  <a:srgbClr val="0066cc"/>
                </a:solidFill>
                <a:effectLst/>
                <a:uFillTx/>
                <a:latin typeface="Frutiger 55 Roman"/>
              </a:rPr>
              <a:t>6.0%</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10.3%</a:t>
            </a:r>
            <a:r>
              <a:rPr b="1" lang="en-US" sz="1500" strike="noStrike" u="none">
                <a:solidFill>
                  <a:srgbClr val="ff0000"/>
                </a:solidFill>
                <a:effectLst/>
                <a:uFillTx/>
                <a:latin typeface="Frutiger 55 Roman"/>
              </a:rPr>
              <a:t>	</a:t>
            </a:r>
            <a:r>
              <a:rPr b="1" lang="en-US" sz="1500" strike="noStrike" u="none">
                <a:solidFill>
                  <a:srgbClr val="ff0000"/>
                </a:solidFill>
                <a:effectLst/>
                <a:uFillTx/>
                <a:latin typeface="Frutiger 55 Roman"/>
              </a:rPr>
              <a:t>	</a:t>
            </a:r>
            <a:r>
              <a:rPr b="1" lang="en-US" sz="1500" strike="noStrike" u="none">
                <a:solidFill>
                  <a:srgbClr val="ff0000"/>
                </a:solidFill>
                <a:effectLst/>
                <a:uFillTx/>
                <a:latin typeface="Frutiger 55 Roman"/>
              </a:rPr>
              <a:t>	</a:t>
            </a:r>
            <a:r>
              <a:rPr b="1" lang="en-US" sz="1500" strike="noStrike" u="none">
                <a:solidFill>
                  <a:srgbClr val="3b0071"/>
                </a:solidFill>
                <a:effectLst/>
                <a:uFillTx/>
                <a:latin typeface="Frutiger 55 Roman"/>
              </a:rPr>
              <a:t>17.6%</a:t>
            </a:r>
            <a:endParaRPr b="0" lang="en-US" sz="1500" strike="noStrike" u="none">
              <a:solidFill>
                <a:srgbClr val="000000"/>
              </a:solidFill>
              <a:effectLst/>
              <a:uFillTx/>
              <a:latin typeface="Times New Roman"/>
            </a:endParaRPr>
          </a:p>
          <a:p>
            <a:pPr marL="343080" indent="-343080">
              <a:lnSpc>
                <a:spcPct val="10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1" lang="en-US" sz="1500" strike="noStrike" u="none">
                <a:solidFill>
                  <a:srgbClr val="000000"/>
                </a:solidFill>
                <a:effectLst/>
                <a:uFillTx/>
                <a:latin typeface="Frutiger 55 Roman"/>
              </a:rPr>
              <a:t>	</a:t>
            </a:r>
            <a:r>
              <a:rPr b="0" lang="en-US" sz="1500" strike="noStrike" u="none">
                <a:solidFill>
                  <a:srgbClr val="000000"/>
                </a:solidFill>
                <a:effectLst/>
                <a:uFillTx/>
                <a:latin typeface="Frutiger 55 Roman"/>
              </a:rPr>
              <a:t>- Voluntary Rate</a:t>
            </a:r>
            <a:r>
              <a:rPr b="0" lang="en-US" sz="1500" strike="noStrike" u="none">
                <a:solidFill>
                  <a:srgbClr val="000000"/>
                </a:solidFill>
                <a:effectLst/>
                <a:uFillTx/>
                <a:latin typeface="Frutiger 55 Roman"/>
              </a:rPr>
              <a:t>	</a:t>
            </a:r>
            <a:r>
              <a:rPr b="0" lang="en-US" sz="1400" strike="noStrike" u="none">
                <a:solidFill>
                  <a:srgbClr val="0066cc"/>
                </a:solidFill>
                <a:effectLst/>
                <a:uFillTx/>
                <a:latin typeface="Frutiger 55 Roman"/>
              </a:rPr>
              <a:t>3.5%</a:t>
            </a:r>
            <a:r>
              <a:rPr b="0" lang="en-US" sz="1500" strike="noStrike" u="none">
                <a:solidFill>
                  <a:srgbClr val="000000"/>
                </a:solidFill>
                <a:effectLst/>
                <a:uFillTx/>
                <a:latin typeface="Frutiger 55 Roman"/>
              </a:rPr>
              <a:t>	</a:t>
            </a:r>
            <a:r>
              <a:rPr b="0" lang="en-US" sz="1500" strike="noStrike" u="none">
                <a:solidFill>
                  <a:srgbClr val="000000"/>
                </a:solidFill>
                <a:effectLst/>
                <a:uFillTx/>
                <a:latin typeface="Frutiger 55 Roman"/>
              </a:rPr>
              <a:t>	</a:t>
            </a:r>
            <a:r>
              <a:rPr b="0" lang="en-US" sz="1500" strike="noStrike" u="none">
                <a:solidFill>
                  <a:srgbClr val="278f3d"/>
                </a:solidFill>
                <a:effectLst/>
                <a:uFillTx/>
                <a:latin typeface="Frutiger 55 Roman"/>
              </a:rPr>
              <a:t>5.6%</a:t>
            </a:r>
            <a:r>
              <a:rPr b="0" lang="en-US" sz="1500" strike="noStrike" u="none">
                <a:solidFill>
                  <a:srgbClr val="ff0000"/>
                </a:solidFill>
                <a:effectLst/>
                <a:uFillTx/>
                <a:latin typeface="Frutiger 55 Roman"/>
              </a:rPr>
              <a:t>	</a:t>
            </a:r>
            <a:r>
              <a:rPr b="0" lang="en-US" sz="1500" strike="noStrike" u="none">
                <a:solidFill>
                  <a:srgbClr val="ff0000"/>
                </a:solidFill>
                <a:effectLst/>
                <a:uFillTx/>
                <a:latin typeface="Frutiger 55 Roman"/>
              </a:rPr>
              <a:t>	</a:t>
            </a:r>
            <a:r>
              <a:rPr b="0" lang="en-US" sz="1500" strike="noStrike" u="none">
                <a:solidFill>
                  <a:srgbClr val="ff0000"/>
                </a:solidFill>
                <a:effectLst/>
                <a:uFillTx/>
                <a:latin typeface="Frutiger 55 Roman"/>
              </a:rPr>
              <a:t>	</a:t>
            </a:r>
            <a:r>
              <a:rPr b="0" lang="en-US" sz="1400" strike="noStrike" u="none">
                <a:solidFill>
                  <a:srgbClr val="3b0071"/>
                </a:solidFill>
                <a:effectLst/>
                <a:uFillTx/>
                <a:latin typeface="Frutiger 55 Roman"/>
              </a:rPr>
              <a:t>14.4%</a:t>
            </a:r>
            <a:endParaRPr b="0" lang="en-US" sz="1400" strike="noStrike" u="none">
              <a:solidFill>
                <a:srgbClr val="000000"/>
              </a:solidFill>
              <a:effectLst/>
              <a:uFillTx/>
              <a:latin typeface="Times New Roman"/>
            </a:endParaRPr>
          </a:p>
          <a:p>
            <a:pPr marL="343080" indent="-343080">
              <a:lnSpc>
                <a:spcPct val="10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0" lang="en-US" sz="1500" strike="noStrike" u="none">
                <a:solidFill>
                  <a:srgbClr val="000000"/>
                </a:solidFill>
                <a:effectLst/>
                <a:uFillTx/>
                <a:latin typeface="Frutiger 55 Roman"/>
              </a:rPr>
              <a:t>	</a:t>
            </a:r>
            <a:r>
              <a:rPr b="0" lang="en-US" sz="1500" strike="noStrike" u="none">
                <a:solidFill>
                  <a:srgbClr val="000000"/>
                </a:solidFill>
                <a:effectLst/>
                <a:uFillTx/>
                <a:latin typeface="Frutiger 55 Roman"/>
              </a:rPr>
              <a:t>- Involuntary Rate</a:t>
            </a:r>
            <a:r>
              <a:rPr b="1" lang="en-US" sz="1500" strike="noStrike" u="none">
                <a:solidFill>
                  <a:srgbClr val="000000"/>
                </a:solidFill>
                <a:effectLst/>
                <a:uFillTx/>
                <a:latin typeface="Frutiger 55 Roman"/>
              </a:rPr>
              <a:t>	</a:t>
            </a:r>
            <a:r>
              <a:rPr b="0" lang="en-US" sz="1400" strike="noStrike" u="none">
                <a:solidFill>
                  <a:srgbClr val="0066cc"/>
                </a:solidFill>
                <a:effectLst/>
                <a:uFillTx/>
                <a:latin typeface="Frutiger 55 Roman"/>
              </a:rPr>
              <a:t>2.5%</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0" lang="en-US" sz="1500" strike="noStrike" u="none">
                <a:solidFill>
                  <a:srgbClr val="278f3d"/>
                </a:solidFill>
                <a:effectLst/>
                <a:uFillTx/>
                <a:latin typeface="Frutiger 55 Roman"/>
              </a:rPr>
              <a:t>4.7%</a:t>
            </a:r>
            <a:r>
              <a:rPr b="0" lang="en-US" sz="1400" strike="noStrike" u="none">
                <a:solidFill>
                  <a:srgbClr val="ff0000"/>
                </a:solidFill>
                <a:effectLst/>
                <a:uFillTx/>
                <a:latin typeface="Frutiger 55 Roman"/>
              </a:rPr>
              <a:t>	</a:t>
            </a:r>
            <a:r>
              <a:rPr b="0" lang="en-US" sz="1400" strike="noStrike" u="none">
                <a:solidFill>
                  <a:srgbClr val="ff0000"/>
                </a:solidFill>
                <a:effectLst/>
                <a:uFillTx/>
                <a:latin typeface="Frutiger 55 Roman"/>
              </a:rPr>
              <a:t>  </a:t>
            </a:r>
            <a:r>
              <a:rPr b="0" lang="en-US" sz="1400" strike="noStrike" u="none">
                <a:solidFill>
                  <a:srgbClr val="ff0000"/>
                </a:solidFill>
                <a:effectLst/>
                <a:uFillTx/>
                <a:latin typeface="Frutiger 55 Roman"/>
              </a:rPr>
              <a:t>	</a:t>
            </a:r>
            <a:r>
              <a:rPr b="0" lang="en-US" sz="1400" strike="noStrike" u="none">
                <a:solidFill>
                  <a:srgbClr val="ff0000"/>
                </a:solidFill>
                <a:effectLst/>
                <a:uFillTx/>
                <a:latin typeface="Frutiger 55 Roman"/>
              </a:rPr>
              <a:t>	</a:t>
            </a:r>
            <a:r>
              <a:rPr b="0" lang="en-US" sz="1400" strike="noStrike" u="none">
                <a:solidFill>
                  <a:srgbClr val="3b0071"/>
                </a:solidFill>
                <a:effectLst/>
                <a:uFillTx/>
                <a:latin typeface="Frutiger 55 Roman"/>
              </a:rPr>
              <a:t>3.3%</a:t>
            </a:r>
            <a:endParaRPr b="0" lang="en-US" sz="1400" strike="noStrike" u="none">
              <a:solidFill>
                <a:srgbClr val="000000"/>
              </a:solidFill>
              <a:effectLst/>
              <a:uFillTx/>
              <a:latin typeface="Times New Roman"/>
            </a:endParaRPr>
          </a:p>
          <a:p>
            <a:pPr marL="343080" indent="-343080">
              <a:lnSpc>
                <a:spcPct val="18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1" lang="en-US" sz="1500" strike="noStrike" u="none">
                <a:solidFill>
                  <a:srgbClr val="000000"/>
                </a:solidFill>
                <a:effectLst/>
                <a:uFillTx/>
                <a:latin typeface="Frutiger 55 Roman"/>
              </a:rPr>
              <a:t>Turnover Costs*</a:t>
            </a:r>
            <a:r>
              <a:rPr b="1" lang="en-US" sz="1500" strike="noStrike" u="none">
                <a:solidFill>
                  <a:srgbClr val="000000"/>
                </a:solidFill>
                <a:effectLst/>
                <a:uFillTx/>
                <a:latin typeface="Frutiger 55 Roman"/>
              </a:rPr>
              <a:t>	</a:t>
            </a:r>
            <a:r>
              <a:rPr b="1" lang="en-US" sz="1500" strike="noStrike" u="none">
                <a:solidFill>
                  <a:srgbClr val="0066cc"/>
                </a:solidFill>
                <a:effectLst/>
                <a:uFillTx/>
                <a:latin typeface="Frutiger 55 Roman"/>
              </a:rPr>
              <a:t>$37M</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1" lang="en-US" sz="1500" strike="noStrike" u="none">
                <a:solidFill>
                  <a:srgbClr val="278f3d"/>
                </a:solidFill>
                <a:effectLst/>
                <a:uFillTx/>
                <a:latin typeface="Frutiger 55 Roman"/>
              </a:rPr>
              <a:t>$74M</a:t>
            </a:r>
            <a:endParaRPr b="0" lang="en-US" sz="1500" strike="noStrike" u="none">
              <a:solidFill>
                <a:srgbClr val="000000"/>
              </a:solidFill>
              <a:effectLst/>
              <a:uFillTx/>
              <a:latin typeface="Times New Roman"/>
            </a:endParaRPr>
          </a:p>
          <a:p>
            <a:pPr marL="343080" indent="-343080">
              <a:lnSpc>
                <a:spcPct val="10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0" lang="en-US" sz="1500" strike="noStrike" u="none">
                <a:solidFill>
                  <a:srgbClr val="278f3d"/>
                </a:solidFill>
                <a:effectLst/>
                <a:uFillTx/>
                <a:latin typeface="Frutiger 55 Roman"/>
              </a:rPr>
              <a:t>	</a:t>
            </a:r>
            <a:r>
              <a:rPr b="0" lang="en-US" sz="1500" strike="noStrike" u="none">
                <a:solidFill>
                  <a:srgbClr val="000000"/>
                </a:solidFill>
                <a:effectLst/>
                <a:uFillTx/>
                <a:latin typeface="Frutiger 55 Roman"/>
              </a:rPr>
              <a:t>- Direct Costs</a:t>
            </a:r>
            <a:r>
              <a:rPr b="1" lang="en-US" sz="1500" strike="noStrike" u="none">
                <a:solidFill>
                  <a:srgbClr val="000000"/>
                </a:solidFill>
                <a:effectLst/>
                <a:uFillTx/>
                <a:latin typeface="Frutiger 55 Roman"/>
              </a:rPr>
              <a:t>	</a:t>
            </a:r>
            <a:r>
              <a:rPr b="1" lang="en-US" sz="1500" strike="noStrike" u="none">
                <a:solidFill>
                  <a:srgbClr val="000000"/>
                </a:solidFill>
                <a:effectLst/>
                <a:uFillTx/>
                <a:latin typeface="Frutiger 55 Roman"/>
              </a:rPr>
              <a:t> </a:t>
            </a:r>
            <a:r>
              <a:rPr b="0" lang="en-US" sz="1400" strike="noStrike" u="none">
                <a:solidFill>
                  <a:srgbClr val="0066cc"/>
                </a:solidFill>
                <a:effectLst/>
                <a:uFillTx/>
                <a:latin typeface="Frutiger 55 Roman"/>
              </a:rPr>
              <a:t>$10M</a:t>
            </a:r>
            <a:r>
              <a:rPr b="1" lang="en-US" sz="1400" strike="noStrike" u="none">
                <a:solidFill>
                  <a:srgbClr val="0066cc"/>
                </a:solidFill>
                <a:effectLst/>
                <a:uFillTx/>
                <a:latin typeface="Frutiger 55 Roman"/>
              </a:rPr>
              <a:t>	</a:t>
            </a:r>
            <a:r>
              <a:rPr b="1" lang="en-US" sz="1400" strike="noStrike" u="none">
                <a:solidFill>
                  <a:srgbClr val="0066cc"/>
                </a:solidFill>
                <a:effectLst/>
                <a:uFillTx/>
                <a:latin typeface="Frutiger 55 Roman"/>
              </a:rPr>
              <a:t> </a:t>
            </a:r>
            <a:r>
              <a:rPr b="1" lang="en-US" sz="1400" strike="noStrike" u="none">
                <a:solidFill>
                  <a:srgbClr val="0066cc"/>
                </a:solidFill>
                <a:effectLst/>
                <a:uFillTx/>
                <a:latin typeface="Frutiger 55 Roman"/>
              </a:rPr>
              <a:t>	</a:t>
            </a:r>
            <a:r>
              <a:rPr b="0" lang="en-US" sz="1400" strike="noStrike" u="none">
                <a:solidFill>
                  <a:srgbClr val="278f3d"/>
                </a:solidFill>
                <a:effectLst/>
                <a:uFillTx/>
                <a:latin typeface="Frutiger 55 Roman"/>
              </a:rPr>
              <a:t>$20M</a:t>
            </a:r>
            <a:endParaRPr b="0" lang="en-US" sz="1400" strike="noStrike" u="none">
              <a:solidFill>
                <a:srgbClr val="000000"/>
              </a:solidFill>
              <a:effectLst/>
              <a:uFillTx/>
              <a:latin typeface="Times New Roman"/>
            </a:endParaRPr>
          </a:p>
          <a:p>
            <a:pPr marL="343080" indent="-343080">
              <a:lnSpc>
                <a:spcPct val="10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0" lang="en-US" sz="1500" strike="noStrike" u="none">
                <a:solidFill>
                  <a:srgbClr val="000000"/>
                </a:solidFill>
                <a:effectLst/>
                <a:uFillTx/>
                <a:latin typeface="Frutiger 55 Roman"/>
              </a:rPr>
              <a:t>	</a:t>
            </a:r>
            <a:r>
              <a:rPr b="0" lang="en-US" sz="1500" strike="noStrike" u="none">
                <a:solidFill>
                  <a:srgbClr val="000000"/>
                </a:solidFill>
                <a:effectLst/>
                <a:uFillTx/>
                <a:latin typeface="Frutiger 55 Roman"/>
              </a:rPr>
              <a:t>- Indirect Costs</a:t>
            </a:r>
            <a:r>
              <a:rPr b="1" lang="en-US" sz="1500" strike="noStrike" u="none">
                <a:solidFill>
                  <a:srgbClr val="ff0000"/>
                </a:solidFill>
                <a:effectLst/>
                <a:uFillTx/>
                <a:latin typeface="Frutiger 55 Roman"/>
              </a:rPr>
              <a:t>	</a:t>
            </a:r>
            <a:r>
              <a:rPr b="1" lang="en-US" sz="1500" strike="noStrike" u="none">
                <a:solidFill>
                  <a:srgbClr val="ff0000"/>
                </a:solidFill>
                <a:effectLst/>
                <a:uFillTx/>
                <a:latin typeface="Frutiger 55 Roman"/>
              </a:rPr>
              <a:t> </a:t>
            </a:r>
            <a:r>
              <a:rPr b="0" lang="en-US" sz="1400" strike="noStrike" u="none">
                <a:solidFill>
                  <a:srgbClr val="0066cc"/>
                </a:solidFill>
                <a:effectLst/>
                <a:uFillTx/>
                <a:latin typeface="Frutiger 55 Roman"/>
              </a:rPr>
              <a:t>$27M</a:t>
            </a:r>
            <a:r>
              <a:rPr b="1" lang="en-US" sz="1400" strike="noStrike" u="none">
                <a:solidFill>
                  <a:srgbClr val="0066cc"/>
                </a:solidFill>
                <a:effectLst/>
                <a:uFillTx/>
                <a:latin typeface="Frutiger 55 Roman"/>
              </a:rPr>
              <a:t>	</a:t>
            </a:r>
            <a:r>
              <a:rPr b="1" lang="en-US" sz="1400" strike="noStrike" u="none">
                <a:solidFill>
                  <a:srgbClr val="0066cc"/>
                </a:solidFill>
                <a:effectLst/>
                <a:uFillTx/>
                <a:latin typeface="Frutiger 55 Roman"/>
              </a:rPr>
              <a:t> </a:t>
            </a:r>
            <a:r>
              <a:rPr b="1" lang="en-US" sz="1400" strike="noStrike" u="none">
                <a:solidFill>
                  <a:srgbClr val="0066cc"/>
                </a:solidFill>
                <a:effectLst/>
                <a:uFillTx/>
                <a:latin typeface="Frutiger 55 Roman"/>
              </a:rPr>
              <a:t>	</a:t>
            </a:r>
            <a:r>
              <a:rPr b="0" lang="en-US" sz="1400" strike="noStrike" u="none">
                <a:solidFill>
                  <a:srgbClr val="278f3d"/>
                </a:solidFill>
                <a:effectLst/>
                <a:uFillTx/>
                <a:latin typeface="Frutiger 55 Roman"/>
              </a:rPr>
              <a:t>$54M</a:t>
            </a:r>
            <a:endParaRPr b="0" lang="en-US" sz="1400" strike="noStrike" u="none">
              <a:solidFill>
                <a:srgbClr val="000000"/>
              </a:solidFill>
              <a:effectLst/>
              <a:uFillTx/>
              <a:latin typeface="Times New Roman"/>
            </a:endParaRPr>
          </a:p>
          <a:p>
            <a:pPr marL="343080" indent="-343080">
              <a:lnSpc>
                <a:spcPct val="15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1" lang="en-US" sz="1500" strike="noStrike" u="none">
                <a:solidFill>
                  <a:srgbClr val="000000"/>
                </a:solidFill>
                <a:effectLst/>
                <a:uFillTx/>
                <a:latin typeface="Frutiger 55 Roman"/>
              </a:rPr>
              <a:t>1st Major Reason</a:t>
            </a:r>
            <a:r>
              <a:rPr b="1" lang="en-US" sz="800" strike="noStrike" u="none">
                <a:solidFill>
                  <a:srgbClr val="000000"/>
                </a:solidFill>
                <a:effectLst/>
                <a:uFillTx/>
                <a:latin typeface="Frutiger 55 Roman"/>
              </a:rPr>
              <a:t>	</a:t>
            </a:r>
            <a:r>
              <a:rPr b="1" lang="en-US" sz="800" strike="noStrike" u="none">
                <a:solidFill>
                  <a:srgbClr val="0066cc"/>
                </a:solidFill>
                <a:effectLst/>
                <a:uFillTx/>
                <a:latin typeface="Frutiger 55 Roman"/>
              </a:rPr>
              <a:t>Reorganization/Surplus</a:t>
            </a:r>
            <a:r>
              <a:rPr b="1" lang="en-US" sz="800" strike="noStrike" u="none">
                <a:solidFill>
                  <a:srgbClr val="0000cc"/>
                </a:solidFill>
                <a:effectLst/>
                <a:uFillTx/>
                <a:latin typeface="Frutiger 55 Roman"/>
              </a:rPr>
              <a:t>	</a:t>
            </a:r>
            <a:r>
              <a:rPr b="1" lang="en-US" sz="800" strike="noStrike" u="none">
                <a:solidFill>
                  <a:srgbClr val="278f3d"/>
                </a:solidFill>
                <a:effectLst/>
                <a:uFillTx/>
                <a:latin typeface="Frutiger 55 Roman"/>
              </a:rPr>
              <a:t>Personal Reasons</a:t>
            </a:r>
            <a:endParaRPr b="0" lang="en-US" sz="800" strike="noStrike" u="none">
              <a:solidFill>
                <a:srgbClr val="000000"/>
              </a:solidFill>
              <a:effectLst/>
              <a:uFillTx/>
              <a:latin typeface="Times New Roman"/>
            </a:endParaRPr>
          </a:p>
          <a:p>
            <a:pPr marL="343080" indent="-343080">
              <a:lnSpc>
                <a:spcPct val="10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1" lang="en-US" sz="1500" strike="noStrike" u="none">
                <a:solidFill>
                  <a:srgbClr val="000000"/>
                </a:solidFill>
                <a:effectLst/>
                <a:uFillTx/>
                <a:latin typeface="Frutiger 55 Roman"/>
              </a:rPr>
              <a:t>2nd Major Reason</a:t>
            </a:r>
            <a:r>
              <a:rPr b="1" lang="en-US" sz="1500" strike="noStrike" u="none">
                <a:solidFill>
                  <a:srgbClr val="0000cc"/>
                </a:solidFill>
                <a:effectLst/>
                <a:uFillTx/>
                <a:latin typeface="Frutiger 55 Roman"/>
              </a:rPr>
              <a:t>	</a:t>
            </a:r>
            <a:r>
              <a:rPr b="1" lang="en-US" sz="800" strike="noStrike" u="none">
                <a:solidFill>
                  <a:srgbClr val="0066cc"/>
                </a:solidFill>
                <a:effectLst/>
                <a:uFillTx/>
                <a:latin typeface="Frutiger 55 Roman"/>
              </a:rPr>
              <a:t>New Job (non-</a:t>
            </a:r>
            <a:r>
              <a:rPr b="1" lang="en-US" sz="800" strike="noStrike" u="none">
                <a:solidFill>
                  <a:srgbClr val="0066cc"/>
                </a:solidFill>
                <a:effectLst/>
                <a:uFillTx/>
                <a:latin typeface="Frutiger 55 Roman"/>
              </a:rPr>
              <a:t>	</a:t>
            </a:r>
            <a:r>
              <a:rPr b="1" lang="en-US" sz="800" strike="noStrike" u="none">
                <a:solidFill>
                  <a:srgbClr val="0066cc"/>
                </a:solidFill>
                <a:effectLst/>
                <a:uFillTx/>
                <a:latin typeface="Frutiger 55 Roman"/>
              </a:rPr>
              <a:t>	</a:t>
            </a:r>
            <a:r>
              <a:rPr b="1" lang="en-US" sz="800" strike="noStrike" u="none">
                <a:solidFill>
                  <a:srgbClr val="278f3d"/>
                </a:solidFill>
                <a:effectLst/>
                <a:uFillTx/>
                <a:latin typeface="Frutiger 55 Roman"/>
              </a:rPr>
              <a:t>New Job (non-</a:t>
            </a:r>
            <a:endParaRPr b="0" lang="en-US" sz="800" strike="noStrike" u="none">
              <a:solidFill>
                <a:srgbClr val="000000"/>
              </a:solidFill>
              <a:effectLst/>
              <a:uFillTx/>
              <a:latin typeface="Times New Roman"/>
            </a:endParaRPr>
          </a:p>
          <a:p>
            <a:pPr marL="343080" indent="-343080">
              <a:lnSpc>
                <a:spcPct val="10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1" lang="en-US" sz="800" strike="noStrike" u="none">
                <a:solidFill>
                  <a:srgbClr val="278f3d"/>
                </a:solidFill>
                <a:effectLst/>
                <a:uFillTx/>
                <a:latin typeface="Frutiger 55 Roman"/>
              </a:rPr>
              <a:t>	</a:t>
            </a:r>
            <a:r>
              <a:rPr b="1" lang="en-US" sz="800" strike="noStrike" u="none">
                <a:solidFill>
                  <a:srgbClr val="278f3d"/>
                </a:solidFill>
                <a:effectLst/>
                <a:uFillTx/>
                <a:latin typeface="Frutiger 55 Roman"/>
              </a:rPr>
              <a:t>	</a:t>
            </a:r>
            <a:r>
              <a:rPr b="1" lang="en-US" sz="800" strike="noStrike" u="none">
                <a:solidFill>
                  <a:srgbClr val="0066cc"/>
                </a:solidFill>
                <a:effectLst/>
                <a:uFillTx/>
                <a:latin typeface="Frutiger 55 Roman"/>
              </a:rPr>
              <a:t>competitor/unknown)</a:t>
            </a:r>
            <a:r>
              <a:rPr b="1" lang="en-US" sz="800" strike="noStrike" u="none">
                <a:solidFill>
                  <a:srgbClr val="278f3d"/>
                </a:solidFill>
                <a:effectLst/>
                <a:uFillTx/>
                <a:latin typeface="Frutiger 55 Roman"/>
              </a:rPr>
              <a:t>	</a:t>
            </a:r>
            <a:r>
              <a:rPr b="1" lang="en-US" sz="800" strike="noStrike" u="none">
                <a:solidFill>
                  <a:srgbClr val="278f3d"/>
                </a:solidFill>
                <a:effectLst/>
                <a:uFillTx/>
                <a:latin typeface="Frutiger 55 Roman"/>
              </a:rPr>
              <a:t>competitor/unknown)</a:t>
            </a:r>
            <a:endParaRPr b="0" lang="en-US" sz="800" strike="noStrike" u="none">
              <a:solidFill>
                <a:srgbClr val="000000"/>
              </a:solidFill>
              <a:effectLst/>
              <a:uFillTx/>
              <a:latin typeface="Times New Roman"/>
            </a:endParaRPr>
          </a:p>
          <a:p>
            <a:pPr marL="343080" indent="-343080">
              <a:lnSpc>
                <a:spcPct val="60000"/>
              </a:lnSpc>
              <a:tabLst>
                <a:tab algn="l" pos="0"/>
                <a:tab algn="l" pos="2971800"/>
                <a:tab algn="r" pos="4000680"/>
                <a:tab algn="l" pos="4406760"/>
                <a:tab algn="r" pos="5372280"/>
                <a:tab algn="l" pos="5664240"/>
                <a:tab algn="ctr" pos="6350040"/>
                <a:tab algn="l" pos="6400800"/>
                <a:tab algn="l" pos="7315200"/>
                <a:tab algn="l" pos="8229600"/>
                <a:tab algn="l" pos="9144000"/>
                <a:tab algn="l" pos="10058400"/>
              </a:tabLst>
            </a:pPr>
            <a:r>
              <a:rPr b="1" lang="en-US" sz="800" strike="noStrike" u="none">
                <a:solidFill>
                  <a:srgbClr val="ff0000"/>
                </a:solidFill>
                <a:effectLst/>
                <a:uFillTx/>
                <a:latin typeface="Frutiger 55 Roman"/>
              </a:rPr>
              <a:t>	</a:t>
            </a:r>
            <a:r>
              <a:rPr b="1" lang="en-US" sz="800" strike="noStrike" u="none">
                <a:solidFill>
                  <a:srgbClr val="ff0000"/>
                </a:solidFill>
                <a:effectLst/>
                <a:uFillTx/>
                <a:latin typeface="Frutiger 55 Roman"/>
              </a:rPr>
              <a:t>	</a:t>
            </a:r>
            <a:r>
              <a:rPr b="1" lang="en-US" sz="800" strike="noStrike" u="none">
                <a:solidFill>
                  <a:srgbClr val="ff0000"/>
                </a:solidFill>
                <a:effectLst/>
                <a:uFillTx/>
                <a:latin typeface="Frutiger 55 Roman"/>
              </a:rPr>
              <a:t>	</a:t>
            </a:r>
            <a:endParaRPr b="0" lang="en-US" sz="800" strike="noStrike" u="none">
              <a:solidFill>
                <a:srgbClr val="000000"/>
              </a:solidFill>
              <a:effectLst/>
              <a:uFillTx/>
              <a:latin typeface="Times New Roman"/>
            </a:endParaRPr>
          </a:p>
        </p:txBody>
      </p:sp>
      <p:sp>
        <p:nvSpPr>
          <p:cNvPr id="68" name=""/>
          <p:cNvSpPr/>
          <p:nvPr/>
        </p:nvSpPr>
        <p:spPr>
          <a:xfrm>
            <a:off x="1298520" y="5570640"/>
            <a:ext cx="7067520" cy="7052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66cc"/>
                </a:solidFill>
                <a:effectLst/>
                <a:uFillTx/>
                <a:latin typeface="Frutiger 55 Roman"/>
              </a:rPr>
              <a:t>Turnover rate and costs have almost doubled from 6% to 10% over the past year.  Employees state “Personal Reasons” is the driver.</a:t>
            </a:r>
            <a:endParaRPr b="0" lang="en-US" sz="1600" strike="noStrike" u="none">
              <a:solidFill>
                <a:srgbClr val="000000"/>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800" strike="noStrike" u="none">
                <a:solidFill>
                  <a:srgbClr val="0066cc"/>
                </a:solidFill>
                <a:effectLst/>
                <a:uFillTx/>
                <a:latin typeface="Frutiger 55 Roman"/>
              </a:rPr>
              <a:t> (“Personal Reasons” is one of 26 potential termination reasons).</a:t>
            </a:r>
            <a:r>
              <a:rPr b="1" i="1" lang="en-US" sz="900" strike="noStrike" u="none">
                <a:solidFill>
                  <a:srgbClr val="0066cc"/>
                </a:solidFill>
                <a:effectLst/>
                <a:uFillTx/>
                <a:latin typeface="Frutiger 55 Roman"/>
              </a:rPr>
              <a:t>  </a:t>
            </a:r>
            <a:endParaRPr b="0" lang="en-US" sz="900" strike="noStrike" u="none">
              <a:solidFill>
                <a:srgbClr val="000000"/>
              </a:solidFill>
              <a:effectLst/>
              <a:uFillTx/>
              <a:latin typeface="Times New Roman"/>
            </a:endParaRPr>
          </a:p>
        </p:txBody>
      </p:sp>
      <p:sp>
        <p:nvSpPr>
          <p:cNvPr id="69" name=""/>
          <p:cNvSpPr/>
          <p:nvPr/>
        </p:nvSpPr>
        <p:spPr>
          <a:xfrm>
            <a:off x="571680" y="181080"/>
            <a:ext cx="6949800" cy="761760"/>
          </a:xfrm>
          <a:prstGeom prst="rect">
            <a:avLst/>
          </a:prstGeom>
          <a:noFill/>
          <a:ln w="0">
            <a:noFill/>
          </a:ln>
        </p:spPr>
        <p:style>
          <a:lnRef idx="0"/>
          <a:fillRef idx="0"/>
          <a:effectRef idx="0"/>
          <a:fontRef idx="minor"/>
        </p:style>
        <p:txBody>
          <a:bodyPr lIns="90000" rIns="90000" tIns="46800" bIns="46800"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Frutiger 55 Roman"/>
              </a:rPr>
              <a:t>Overall Turnover</a:t>
            </a:r>
            <a:endParaRPr b="0" lang="en-US" sz="3200" strike="noStrike" u="none">
              <a:solidFill>
                <a:srgbClr val="000000"/>
              </a:solidFill>
              <a:effectLst/>
              <a:uFillTx/>
              <a:latin typeface="Times New Roman"/>
            </a:endParaRPr>
          </a:p>
        </p:txBody>
      </p:sp>
      <p:sp>
        <p:nvSpPr>
          <p:cNvPr id="70" name=""/>
          <p:cNvSpPr/>
          <p:nvPr/>
        </p:nvSpPr>
        <p:spPr>
          <a:xfrm>
            <a:off x="1951200" y="3940200"/>
            <a:ext cx="2625480" cy="1323000"/>
          </a:xfrm>
          <a:prstGeom prst="rect">
            <a:avLst/>
          </a:prstGeom>
          <a:noFill/>
          <a:ln w="0">
            <a:noFill/>
          </a:ln>
        </p:spPr>
        <p:style>
          <a:lnRef idx="0"/>
          <a:fillRef idx="0"/>
          <a:effectRef idx="0"/>
          <a:fontRef idx="minor"/>
        </p:style>
        <p:txBody>
          <a:bodyPr lIns="90000" rIns="90000" tIns="46800" bIns="46800" anchor="t">
            <a:spAutoFit/>
          </a:bodyPr>
          <a:p>
            <a:pPr algn="ctr">
              <a:lnSpc>
                <a:spcPct val="140000"/>
              </a:lnSpc>
              <a:spcBef>
                <a:spcPts val="751"/>
              </a:spcBef>
              <a:tabLst>
                <a:tab algn="l" pos="0"/>
                <a:tab algn="r" pos="234936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Arial"/>
              </a:rPr>
              <a:t>Q3 2000 Turnover</a:t>
            </a:r>
            <a:endParaRPr b="0" lang="en-US" sz="1200" strike="noStrike" u="none">
              <a:solidFill>
                <a:srgbClr val="000000"/>
              </a:solidFill>
              <a:effectLst/>
              <a:uFillTx/>
              <a:latin typeface="Times New Roman"/>
            </a:endParaRPr>
          </a:p>
          <a:p>
            <a:pPr>
              <a:lnSpc>
                <a:spcPct val="140000"/>
              </a:lnSpc>
              <a:spcBef>
                <a:spcPts val="751"/>
              </a:spcBef>
              <a:tabLst>
                <a:tab algn="l" pos="0"/>
                <a:tab algn="r" pos="234936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Turnover Rate</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21.7%</a:t>
            </a:r>
            <a:endParaRPr b="0" lang="en-US" sz="1200" strike="noStrike" u="none">
              <a:solidFill>
                <a:srgbClr val="000000"/>
              </a:solidFill>
              <a:effectLst/>
              <a:uFillTx/>
              <a:latin typeface="Times New Roman"/>
            </a:endParaRPr>
          </a:p>
          <a:p>
            <a:pPr>
              <a:lnSpc>
                <a:spcPct val="100000"/>
              </a:lnSpc>
              <a:tabLst>
                <a:tab algn="l" pos="0"/>
                <a:tab algn="r" pos="234936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 Voluntary Rate</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0" lang="en-US" sz="1200" strike="noStrike" u="none">
                <a:solidFill>
                  <a:srgbClr val="000000"/>
                </a:solidFill>
                <a:effectLst/>
                <a:uFillTx/>
                <a:latin typeface="Arial"/>
              </a:rPr>
              <a:t>15.3%</a:t>
            </a:r>
            <a:endParaRPr b="0" lang="en-US" sz="1200" strike="noStrike" u="none">
              <a:solidFill>
                <a:srgbClr val="000000"/>
              </a:solidFill>
              <a:effectLst/>
              <a:uFillTx/>
              <a:latin typeface="Times New Roman"/>
            </a:endParaRPr>
          </a:p>
          <a:p>
            <a:pPr>
              <a:lnSpc>
                <a:spcPct val="100000"/>
              </a:lnSpc>
              <a:tabLst>
                <a:tab algn="l" pos="0"/>
                <a:tab algn="r" pos="234936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 Involuntary Rate</a:t>
            </a:r>
            <a:r>
              <a:rPr b="1"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6.5%</a:t>
            </a:r>
            <a:endParaRPr b="0" lang="en-US" sz="1200" strike="noStrike" u="none">
              <a:solidFill>
                <a:srgbClr val="000000"/>
              </a:solidFill>
              <a:effectLst/>
              <a:uFillTx/>
              <a:latin typeface="Times New Roman"/>
            </a:endParaRPr>
          </a:p>
          <a:p>
            <a:pPr>
              <a:lnSpc>
                <a:spcPct val="140000"/>
              </a:lnSpc>
              <a:tabLst>
                <a:tab algn="l" pos="0"/>
                <a:tab algn="r" pos="234936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Major Reason         </a:t>
            </a:r>
            <a:r>
              <a:rPr b="1" lang="en-US" sz="1200" strike="noStrike" u="none">
                <a:solidFill>
                  <a:srgbClr val="000000"/>
                </a:solidFill>
                <a:effectLst/>
                <a:uFillTx/>
                <a:latin typeface="Arial"/>
              </a:rPr>
              <a:t>	</a:t>
            </a:r>
            <a:r>
              <a:rPr b="1" lang="en-US" sz="800" strike="noStrike" u="none">
                <a:solidFill>
                  <a:srgbClr val="000000"/>
                </a:solidFill>
                <a:effectLst/>
                <a:uFillTx/>
                <a:latin typeface="Arial"/>
              </a:rPr>
              <a:t>Personal Reasons</a:t>
            </a:r>
            <a:endParaRPr b="0" lang="en-US" sz="800" strike="noStrike" u="none">
              <a:solidFill>
                <a:srgbClr val="000000"/>
              </a:solidFill>
              <a:effectLst/>
              <a:uFillTx/>
              <a:latin typeface="Times New Roman"/>
            </a:endParaRPr>
          </a:p>
        </p:txBody>
      </p:sp>
      <p:sp>
        <p:nvSpPr>
          <p:cNvPr id="71" name=""/>
          <p:cNvSpPr/>
          <p:nvPr/>
        </p:nvSpPr>
        <p:spPr>
          <a:xfrm>
            <a:off x="1332000" y="6475320"/>
            <a:ext cx="698508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Frutiger 55 Roman"/>
              </a:rPr>
              <a:t>NOTE:  Turnover excludes Analysts and Associates who terminated to return to school.</a:t>
            </a:r>
            <a:endParaRPr b="0" lang="en-US" sz="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Frutiger 55 Roman"/>
              </a:rPr>
              <a:t>* Turnover costs estimated at $66,640 per termination ($18,202 direct costs; $48,438 indirect costs).</a:t>
            </a:r>
            <a:endParaRPr b="0" lang="en-US" sz="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Frutiger 55 Roman"/>
              </a:rPr>
              <a:t>* Saratoga Institute, 1999 (non-bank financial companies)</a:t>
            </a:r>
            <a:endParaRPr b="0" lang="en-US" sz="600" strike="noStrike" u="none">
              <a:solidFill>
                <a:srgbClr val="000000"/>
              </a:solidFill>
              <a:effectLst/>
              <a:uFillTx/>
              <a:latin typeface="Times New Roman"/>
            </a:endParaRPr>
          </a:p>
        </p:txBody>
      </p:sp>
      <p:sp>
        <p:nvSpPr>
          <p:cNvPr id="72" name="PlaceHolder 1"/>
          <p:cNvSpPr>
            <a:spLocks noGrp="1"/>
          </p:cNvSpPr>
          <p:nvPr>
            <p:ph/>
          </p:nvPr>
        </p:nvSpPr>
        <p:spPr>
          <a:xfrm>
            <a:off x="4776840" y="4076280"/>
            <a:ext cx="3186000" cy="1079640"/>
          </a:xfrm>
          <a:prstGeom prst="rect">
            <a:avLst/>
          </a:prstGeom>
          <a:noFill/>
          <a:ln w="0">
            <a:noFill/>
          </a:ln>
        </p:spPr>
        <p:txBody>
          <a:bodyPr lIns="90000" rIns="90000" tIns="46800" bIns="46800" anchor="t">
            <a:normAutofit/>
          </a:bodyPr>
          <a:p>
            <a:pPr indent="0">
              <a:lnSpc>
                <a:spcPct val="110000"/>
              </a:lnSpc>
              <a:spcAft>
                <a:spcPts val="1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Frutiger 55 Roman"/>
              </a:rPr>
              <a:t>Turnover rate and costs has almost doubled from 1999 to 2000.</a:t>
            </a:r>
            <a:endParaRPr b="1" lang="en-US" sz="1000" strike="noStrike" u="none">
              <a:solidFill>
                <a:srgbClr val="000000"/>
              </a:solidFill>
              <a:effectLst/>
              <a:uFillTx/>
              <a:latin typeface="Frutiger 55 Roman"/>
            </a:endParaRPr>
          </a:p>
          <a:p>
            <a:pPr indent="0">
              <a:lnSpc>
                <a:spcPct val="110000"/>
              </a:lnSpc>
              <a:spcAft>
                <a:spcPts val="1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Frutiger 55 Roman"/>
              </a:rPr>
              <a:t>Q3 2000 annualized turnover rate (21.7%) is indicating that turnover is on the rise.</a:t>
            </a:r>
            <a:endParaRPr b="1" lang="en-US" sz="1000" strike="noStrike" u="none">
              <a:solidFill>
                <a:srgbClr val="000000"/>
              </a:solidFill>
              <a:effectLst/>
              <a:uFillTx/>
              <a:latin typeface="Frutiger 55 Roman"/>
            </a:endParaRPr>
          </a:p>
        </p:txBody>
      </p:sp>
      <p:sp>
        <p:nvSpPr>
          <p:cNvPr id="73" name=""/>
          <p:cNvSpPr/>
          <p:nvPr/>
        </p:nvSpPr>
        <p:spPr>
          <a:xfrm>
            <a:off x="76320" y="6464160"/>
            <a:ext cx="147312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55 Roman"/>
              </a:rPr>
              <a:t>Confidential and Proprietary</a:t>
            </a:r>
            <a:endParaRPr b="0" lang="en-US" sz="600" strike="noStrike" u="none">
              <a:solidFill>
                <a:srgbClr val="000000"/>
              </a:solidFill>
              <a:effectLst/>
              <a:uFillTx/>
              <a:latin typeface="Times New Roman"/>
            </a:endParaRPr>
          </a:p>
        </p:txBody>
      </p:sp>
      <p:sp>
        <p:nvSpPr>
          <p:cNvPr id="74" name=""/>
          <p:cNvSpPr/>
          <p:nvPr/>
        </p:nvSpPr>
        <p:spPr>
          <a:xfrm>
            <a:off x="8408880" y="6494400"/>
            <a:ext cx="31752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40307D5-63E3-4890-8004-E5741442B3D9}" type="slidenum">
              <a:rPr b="0" lang="en-US" sz="900" strike="noStrike" u="none">
                <a:solidFill>
                  <a:srgbClr val="000000"/>
                </a:solidFill>
                <a:effectLst/>
                <a:uFillTx/>
                <a:latin typeface="Frutiger 55 Roman"/>
              </a:rPr>
              <a:t>&lt;number&gt;</a:t>
            </a:fld>
            <a:endParaRPr b="0" lang="en-US" sz="900" strike="noStrike" u="none">
              <a:solidFill>
                <a:srgbClr val="000000"/>
              </a:solidFill>
              <a:effectLst/>
              <a:uFillTx/>
              <a:latin typeface="Times New Roman"/>
            </a:endParaRPr>
          </a:p>
        </p:txBody>
      </p:sp>
    </p:spTree>
  </p:cSld>
  <p:transition spd="med">
    <p:wipe dir="r"/>
  </p:transition>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3338</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2000-11-03T15:29:14Z</dcterms:created>
  <dc:creator>vsobas</dc:creator>
  <dc:description/>
  <dc:language>en-US</dc:language>
  <cp:lastModifiedBy>sbrown</cp:lastModifiedBy>
  <cp:lastPrinted>2000-11-28T14:46:49Z</cp:lastPrinted>
  <dcterms:modified xsi:type="dcterms:W3CDTF">2000-11-28T14:49:33Z</dcterms:modified>
  <cp:revision>130</cp:revision>
  <dc:subject/>
  <dc:title>Title Goes Here-Frutiger 55 Roman/Bold; 32 Point</dc:title>
</cp:coreProperties>
</file>