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3.wmf" ContentType="image/x-wmf"/>
  <Override PartName="/ppt/media/image9.wmf" ContentType="image/x-wmf"/>
  <Override PartName="/ppt/media/image18.wmf" ContentType="image/x-wmf"/>
  <Override PartName="/ppt/media/image20.wmf" ContentType="image/x-wmf"/>
  <Override PartName="/ppt/media/image12.wmf" ContentType="image/x-wmf"/>
  <Override PartName="/ppt/media/image8.wmf" ContentType="image/x-wmf"/>
  <Override PartName="/ppt/media/image17.wmf" ContentType="image/x-wmf"/>
  <Override PartName="/ppt/media/image11.wmf" ContentType="image/x-wmf"/>
  <Override PartName="/ppt/media/image7.wmf" ContentType="image/x-wmf"/>
  <Override PartName="/ppt/media/image16.wmf" ContentType="image/x-wmf"/>
  <Override PartName="/ppt/media/image10.wmf" ContentType="image/x-wmf"/>
  <Override PartName="/ppt/media/image6.wmf" ContentType="image/x-wmf"/>
  <Override PartName="/ppt/media/image1.jpeg" ContentType="image/jpeg"/>
  <Override PartName="/ppt/media/image15.wmf" ContentType="image/x-wmf"/>
  <Override PartName="/ppt/media/image27.wmf" ContentType="image/x-wmf"/>
  <Override PartName="/ppt/media/image26.wmf" ContentType="image/x-wmf"/>
  <Override PartName="/ppt/media/image25.wmf" ContentType="image/x-wmf"/>
  <Override PartName="/ppt/media/image24.wmf" ContentType="image/x-wmf"/>
  <Override PartName="/ppt/media/image23.jpeg" ContentType="image/jpeg"/>
  <Override PartName="/ppt/media/image22.png" ContentType="image/png"/>
  <Override PartName="/ppt/media/image14.wmf" ContentType="image/x-wmf"/>
  <Override PartName="/ppt/media/image5.wmf" ContentType="image/x-wmf"/>
  <Override PartName="/ppt/media/image21.wmf" ContentType="image/x-wmf"/>
  <Override PartName="/ppt/media/image19.wmf" ContentType="image/x-wmf"/>
  <Override PartName="/ppt/media/image3.png" ContentType="image/png"/>
  <Override PartName="/ppt/media/image2.png" ContentType="image/png"/>
  <Override PartName="/ppt/media/image4.png" ContentType="image/png"/>
  <Override PartName="/ppt/embeddings/oleObject1.xlsx" ContentType="application/vnd.openxmlformats-officedocument.spreadsheetml.sheet"/>
  <Override PartName="/ppt/slides/_rels/slide27.xml.rels" ContentType="application/vnd.openxmlformats-package.relationships+xml"/>
  <Override PartName="/ppt/slides/_rels/slide11.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5.xml.rels" ContentType="application/vnd.openxmlformats-package.relationships+xml"/>
  <Override PartName="/ppt/slides/_rels/slide22.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1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24.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Lst>
  <p:sldSz cx="9144000" cy="6858000"/>
  <p:notesSz cx="6673850" cy="99028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sldNum" idx="1"/>
          </p:nvPr>
        </p:nvSpPr>
        <p:spPr>
          <a:xfrm>
            <a:off x="7162560" y="6553080"/>
            <a:ext cx="190476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ja-JP" sz="1400" strike="noStrike" u="none">
                <a:solidFill>
                  <a:srgbClr val="000000"/>
                </a:solidFill>
                <a:effectLst/>
                <a:uFillTx/>
                <a:latin typeface="Times New Roman"/>
                <a:ea typeface="ＭＳ Ｐゴシック"/>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AC14AC0-8D20-4A65-AD91-831407F42DDC}" type="slidenum">
              <a:rPr b="0" lang="ja-JP" sz="1400" strike="noStrike" u="none">
                <a:solidFill>
                  <a:srgbClr val="000000"/>
                </a:solidFill>
                <a:effectLst/>
                <a:uFillTx/>
                <a:latin typeface="Times New Roman"/>
                <a:ea typeface="ＭＳ Ｐゴシック"/>
              </a:rPr>
              <a:t>&lt;number&gt;</a:t>
            </a:fld>
            <a:endParaRPr b="0" lang="en-US" sz="1400" strike="noStrike" u="none">
              <a:solidFill>
                <a:srgbClr val="000000"/>
              </a:solidFill>
              <a:effectLst/>
              <a:uFillTx/>
              <a:latin typeface="Times New Roman"/>
            </a:endParaRPr>
          </a:p>
        </p:txBody>
      </p:sp>
      <p:sp>
        <p:nvSpPr>
          <p:cNvPr id="1" name=""/>
          <p:cNvSpPr/>
          <p:nvPr/>
        </p:nvSpPr>
        <p:spPr>
          <a:xfrm>
            <a:off x="0" y="990720"/>
            <a:ext cx="9144000" cy="0"/>
          </a:xfrm>
          <a:prstGeom prst="line">
            <a:avLst/>
          </a:prstGeom>
          <a:ln w="12600">
            <a:solidFill>
              <a:srgbClr val="3333cc"/>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pic>
        <p:nvPicPr>
          <p:cNvPr id="2" name="eAccessLogo" descr=""/>
          <p:cNvPicPr/>
          <p:nvPr/>
        </p:nvPicPr>
        <p:blipFill>
          <a:blip r:embed="rId2"/>
          <a:stretch/>
        </p:blipFill>
        <p:spPr>
          <a:xfrm>
            <a:off x="228600" y="228600"/>
            <a:ext cx="1371600" cy="546120"/>
          </a:xfrm>
          <a:prstGeom prst="rect">
            <a:avLst/>
          </a:prstGeom>
          <a:noFill/>
          <a:ln w="0">
            <a:noFill/>
          </a:ln>
        </p:spPr>
      </p:pic>
      <p:sp>
        <p:nvSpPr>
          <p:cNvPr id="3" name=""/>
          <p:cNvSpPr/>
          <p:nvPr/>
        </p:nvSpPr>
        <p:spPr>
          <a:xfrm>
            <a:off x="0" y="6553080"/>
            <a:ext cx="9144000" cy="0"/>
          </a:xfrm>
          <a:prstGeom prst="line">
            <a:avLst/>
          </a:prstGeom>
          <a:ln w="12600">
            <a:solidFill>
              <a:srgbClr val="3333cc"/>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4" name=""/>
          <p:cNvSpPr/>
          <p:nvPr/>
        </p:nvSpPr>
        <p:spPr>
          <a:xfrm>
            <a:off x="3124080" y="6629400"/>
            <a:ext cx="3505320" cy="228600"/>
          </a:xfrm>
          <a:prstGeom prst="rect">
            <a:avLst/>
          </a:prstGeom>
          <a:noFill/>
          <a:ln w="0">
            <a:noFill/>
          </a:ln>
        </p:spPr>
        <p:style>
          <a:lnRef idx="0"/>
          <a:fillRef idx="0"/>
          <a:effectRef idx="0"/>
          <a:fontRef idx="minor"/>
        </p:style>
        <p:txBody>
          <a:bodyPr wrap="none" lIns="91800" rIns="91800" anchor="ctr">
            <a:spAutoFit/>
          </a:bodyPr>
          <a:p>
            <a:endParaRPr b="0" lang="en-US" sz="2400" strike="noStrike" u="none">
              <a:solidFill>
                <a:srgbClr val="000000"/>
              </a:solidFill>
              <a:effectLst/>
              <a:uFillTx/>
              <a:latin typeface="Times New Roman"/>
            </a:endParaRPr>
          </a:p>
        </p:txBody>
      </p:sp>
      <p:sp>
        <p:nvSpPr>
          <p:cNvPr id="5" name=""/>
          <p:cNvSpPr/>
          <p:nvPr/>
        </p:nvSpPr>
        <p:spPr>
          <a:xfrm>
            <a:off x="2362320" y="6629400"/>
            <a:ext cx="4038480" cy="228600"/>
          </a:xfrm>
          <a:prstGeom prst="rect">
            <a:avLst/>
          </a:prstGeom>
          <a:noFill/>
          <a:ln w="0">
            <a:noFill/>
          </a:ln>
        </p:spPr>
        <p:style>
          <a:lnRef idx="0"/>
          <a:fillRef idx="0"/>
          <a:effectRef idx="0"/>
          <a:fontRef idx="minor"/>
        </p:style>
        <p:txBody>
          <a:bodyPr wrap="none" lIns="91800" rIns="91800" anchor="ctr">
            <a:spAutoFit/>
          </a:bodyPr>
          <a:p>
            <a:endParaRPr b="0" lang="en-US" sz="2400" strike="noStrike" u="none">
              <a:solidFill>
                <a:srgbClr val="000000"/>
              </a:solidFill>
              <a:effectLst/>
              <a:uFillTx/>
              <a:latin typeface="Times New Roman"/>
            </a:endParaRPr>
          </a:p>
        </p:txBody>
      </p:sp>
      <p:sp>
        <p:nvSpPr>
          <p:cNvPr id="6" name=""/>
          <p:cNvSpPr/>
          <p:nvPr/>
        </p:nvSpPr>
        <p:spPr>
          <a:xfrm>
            <a:off x="3094200" y="6603120"/>
            <a:ext cx="2925720" cy="414000"/>
          </a:xfrm>
          <a:prstGeom prst="rect">
            <a:avLst/>
          </a:prstGeom>
          <a:noFill/>
          <a:ln w="0">
            <a:noFill/>
          </a:ln>
        </p:spPr>
        <p:style>
          <a:lnRef idx="0"/>
          <a:fillRef idx="0"/>
          <a:effectRef idx="0"/>
          <a:fontRef idx="minor"/>
        </p:style>
        <p:txBody>
          <a:bodyPr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ea typeface="ＭＳ Ｐゴシック"/>
              </a:rPr>
              <a:t>Copyrights</a:t>
            </a:r>
            <a:r>
              <a:rPr b="1" lang="en-US" sz="1000" strike="noStrike" u="none">
                <a:solidFill>
                  <a:srgbClr val="000000"/>
                </a:solidFill>
                <a:effectLst/>
                <a:uFillTx/>
                <a:latin typeface="Times New Roman"/>
                <a:ea typeface="Times New Roman"/>
              </a:rPr>
              <a:t>©</a:t>
            </a:r>
            <a:r>
              <a:rPr b="1" lang="en-US" sz="1000" strike="noStrike" u="none">
                <a:solidFill>
                  <a:srgbClr val="000000"/>
                </a:solidFill>
                <a:effectLst/>
                <a:uFillTx/>
                <a:latin typeface="Times New Roman"/>
                <a:ea typeface="ＭＳ Ｐゴシック"/>
              </a:rPr>
              <a:t>2000 eAccess Ltd. All rights reserved.</a:t>
            </a:r>
            <a:endParaRPr b="0" lang="en-US" sz="1000" strike="noStrike" u="none">
              <a:solidFill>
                <a:srgbClr val="000000"/>
              </a:solidFill>
              <a:effectLst/>
              <a:uFillTx/>
              <a:latin typeface="Times New Roman"/>
            </a:endParaRPr>
          </a:p>
          <a:p>
            <a:pPr algn="ctr">
              <a:lnSpc>
                <a:spcPct val="90000"/>
              </a:lnSpc>
              <a:spcBef>
                <a:spcPts val="249"/>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pic>
        <p:nvPicPr>
          <p:cNvPr id="7" name="logo_white" descr=""/>
          <p:cNvPicPr/>
          <p:nvPr/>
        </p:nvPicPr>
        <p:blipFill>
          <a:blip r:embed="rId3"/>
          <a:stretch/>
        </p:blipFill>
        <p:spPr>
          <a:xfrm>
            <a:off x="7993080" y="0"/>
            <a:ext cx="1150920" cy="981000"/>
          </a:xfrm>
          <a:prstGeom prst="rect">
            <a:avLst/>
          </a:prstGeom>
          <a:noFill/>
          <a:ln w="0">
            <a:noFill/>
          </a:ln>
        </p:spPr>
      </p:pic>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27428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9" name="PlaceHolder 2"/>
          <p:cNvSpPr>
            <a:spLocks noGrp="1"/>
          </p:cNvSpPr>
          <p:nvPr>
            <p:ph type="dt" idx="2"/>
          </p:nvPr>
        </p:nvSpPr>
        <p:spPr>
          <a:xfrm>
            <a:off x="685440" y="6324480"/>
            <a:ext cx="335268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ja-JP" sz="1400" strike="noStrike" u="none">
                <a:solidFill>
                  <a:srgbClr val="000000"/>
                </a:solidFill>
                <a:effectLst/>
                <a:uFillTx/>
                <a:latin typeface="Times New Roman"/>
                <a:ea typeface="ＭＳ Ｐゴシック"/>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7B191AF-CF0F-4D10-9687-D8B9A3A55430}" type="datetime">
              <a:rPr b="0" lang="ja-JP" sz="1400" strike="noStrike" u="none">
                <a:solidFill>
                  <a:srgbClr val="000000"/>
                </a:solidFill>
                <a:effectLst/>
                <a:uFillTx/>
                <a:latin typeface="Times New Roman"/>
                <a:ea typeface="ＭＳ Ｐゴシック"/>
              </a:rPr>
              <a:t>25/09/27</a:t>
            </a:fld>
            <a:endParaRPr b="0" lang="en-US" sz="1400" strike="noStrike" u="none">
              <a:solidFill>
                <a:srgbClr val="000000"/>
              </a:solidFill>
              <a:effectLst/>
              <a:uFillTx/>
              <a:latin typeface="Times New Roman"/>
            </a:endParaRPr>
          </a:p>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ea typeface="ＭＳ Ｐゴシック"/>
              </a:rPr>
              <a:t>Copyrights</a:t>
            </a:r>
            <a:r>
              <a:rPr b="1" lang="en-US" sz="1000" strike="noStrike" u="none">
                <a:solidFill>
                  <a:srgbClr val="000000"/>
                </a:solidFill>
                <a:effectLst/>
                <a:uFillTx/>
                <a:latin typeface="Times New Roman"/>
                <a:ea typeface="Times New Roman"/>
              </a:rPr>
              <a:t>©</a:t>
            </a:r>
            <a:r>
              <a:rPr b="1" lang="en-US" sz="1000" strike="noStrike" u="none">
                <a:solidFill>
                  <a:srgbClr val="000000"/>
                </a:solidFill>
                <a:effectLst/>
                <a:uFillTx/>
                <a:latin typeface="Times New Roman"/>
                <a:ea typeface="ＭＳ Ｐゴシック"/>
              </a:rPr>
              <a:t>2000 eAccess Ltd. All rights reserved.</a:t>
            </a:r>
            <a:endParaRPr b="0" lang="en-US" sz="1000" strike="noStrike" u="none">
              <a:solidFill>
                <a:srgbClr val="000000"/>
              </a:solidFill>
              <a:effectLst/>
              <a:uFillTx/>
              <a:latin typeface="Times New Roman"/>
            </a:endParaRPr>
          </a:p>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0" name="PlaceHolder 3"/>
          <p:cNvSpPr>
            <a:spLocks noGrp="1"/>
          </p:cNvSpPr>
          <p:nvPr>
            <p:ph type="ftr" idx="3"/>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ja-JP" sz="1400" strike="noStrike" u="none">
                <a:solidFill>
                  <a:srgbClr val="000000"/>
                </a:solidFill>
                <a:effectLst/>
                <a:uFillTx/>
                <a:latin typeface="Times New Roman"/>
                <a:ea typeface="ＭＳ Ｐゴシック"/>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400" strike="noStrike" u="none">
                <a:solidFill>
                  <a:srgbClr val="000000"/>
                </a:solidFill>
                <a:effectLst/>
                <a:uFillTx/>
                <a:latin typeface="Times New Roman"/>
                <a:ea typeface="ＭＳ Ｐゴシック"/>
              </a:rPr>
              <a:t>&lt;footer&gt;</a:t>
            </a:r>
            <a:endParaRPr b="0" lang="en-US" sz="1400" strike="noStrike" u="none">
              <a:solidFill>
                <a:srgbClr val="000000"/>
              </a:solidFill>
              <a:effectLst/>
              <a:uFillTx/>
              <a:latin typeface="Times New Roman"/>
            </a:endParaRPr>
          </a:p>
        </p:txBody>
      </p:sp>
      <p:sp>
        <p:nvSpPr>
          <p:cNvPr id="11" name="PlaceHolder 4"/>
          <p:cNvSpPr>
            <a:spLocks noGrp="1"/>
          </p:cNvSpPr>
          <p:nvPr>
            <p:ph type="sldNum" idx="4"/>
          </p:nvPr>
        </p:nvSpPr>
        <p:spPr>
          <a:xfrm>
            <a:off x="6553080" y="6248520"/>
            <a:ext cx="190512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ja-JP" sz="1400" strike="noStrike" u="none">
                <a:solidFill>
                  <a:srgbClr val="000000"/>
                </a:solidFill>
                <a:effectLst/>
                <a:uFillTx/>
                <a:latin typeface="Times New Roman"/>
                <a:ea typeface="ＭＳ Ｐゴシック"/>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A07B3B9-F304-4987-B026-838D2DC9908B}" type="slidenum">
              <a:rPr b="0" lang="ja-JP" sz="1400" strike="noStrike" u="none">
                <a:solidFill>
                  <a:srgbClr val="000000"/>
                </a:solidFill>
                <a:effectLst/>
                <a:uFillTx/>
                <a:latin typeface="Times New Roman"/>
                <a:ea typeface="ＭＳ Ｐゴシック"/>
              </a:rPr>
              <a:t>&lt;number&gt;</a:t>
            </a:fld>
            <a:endParaRPr b="0" lang="en-US" sz="1400" strike="noStrike" u="none">
              <a:solidFill>
                <a:srgbClr val="000000"/>
              </a:solidFill>
              <a:effectLst/>
              <a:uFillTx/>
              <a:latin typeface="Times New Roman"/>
            </a:endParaRPr>
          </a:p>
        </p:txBody>
      </p:sp>
      <p:pic>
        <p:nvPicPr>
          <p:cNvPr id="12" name="eAccessLogo" descr=""/>
          <p:cNvPicPr/>
          <p:nvPr/>
        </p:nvPicPr>
        <p:blipFill>
          <a:blip r:embed="rId2"/>
          <a:stretch/>
        </p:blipFill>
        <p:spPr>
          <a:xfrm>
            <a:off x="609480" y="533520"/>
            <a:ext cx="1828800" cy="728640"/>
          </a:xfrm>
          <a:prstGeom prst="rect">
            <a:avLst/>
          </a:prstGeom>
          <a:noFill/>
          <a:ln w="0">
            <a:noFill/>
          </a:ln>
        </p:spPr>
      </p:pic>
      <p:sp>
        <p:nvSpPr>
          <p:cNvPr id="13" name=""/>
          <p:cNvSpPr/>
          <p:nvPr/>
        </p:nvSpPr>
        <p:spPr>
          <a:xfrm>
            <a:off x="609480" y="457200"/>
            <a:ext cx="8077320" cy="0"/>
          </a:xfrm>
          <a:prstGeom prst="line">
            <a:avLst/>
          </a:prstGeom>
          <a:ln w="12600">
            <a:solidFill>
              <a:srgbClr val="000000"/>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14" name=""/>
          <p:cNvSpPr/>
          <p:nvPr/>
        </p:nvSpPr>
        <p:spPr>
          <a:xfrm>
            <a:off x="609480" y="6324480"/>
            <a:ext cx="8077320" cy="0"/>
          </a:xfrm>
          <a:prstGeom prst="line">
            <a:avLst/>
          </a:prstGeom>
          <a:ln w="12600">
            <a:solidFill>
              <a:srgbClr val="000000"/>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pic>
        <p:nvPicPr>
          <p:cNvPr id="15" name="logo_white" descr=""/>
          <p:cNvPicPr/>
          <p:nvPr/>
        </p:nvPicPr>
        <p:blipFill>
          <a:blip r:embed="rId3"/>
          <a:stretch/>
        </p:blipFill>
        <p:spPr>
          <a:xfrm>
            <a:off x="7604280" y="380880"/>
            <a:ext cx="1311120" cy="1119240"/>
          </a:xfrm>
          <a:prstGeom prst="rect">
            <a:avLst/>
          </a:prstGeom>
          <a:noFill/>
          <a:ln w="0">
            <a:noFill/>
          </a:ln>
        </p:spPr>
      </p:pic>
      <p:sp>
        <p:nvSpPr>
          <p:cNvPr id="16"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457200"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Second Outline Level</a:t>
            </a:r>
            <a:endParaRPr b="0" lang="en-US" sz="2800" strike="noStrike" u="none">
              <a:solidFill>
                <a:srgbClr val="000000"/>
              </a:solidFill>
              <a:effectLst/>
              <a:uFillTx/>
              <a:latin typeface="Times New Roman"/>
            </a:endParaRPr>
          </a:p>
          <a:p>
            <a:pPr lvl="2" marL="914400" algn="ctr">
              <a:spcBef>
                <a:spcPts val="601"/>
              </a:spcBef>
              <a:buClr>
                <a:srgbClr val="000000"/>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371600" algn="ctr">
              <a:spcBef>
                <a:spcPts val="499"/>
              </a:spcBef>
              <a:buClr>
                <a:srgbClr val="000000"/>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1828800" algn="ctr">
              <a:spcBef>
                <a:spcPts val="499"/>
              </a:spcBef>
              <a:buClr>
                <a:srgbClr val="000000"/>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18288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18288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image" Target="../media/image7.wmf"/><Relationship Id="rId3" Type="http://schemas.openxmlformats.org/officeDocument/2006/relationships/image" Target="../media/image8.wmf"/><Relationship Id="rId4" Type="http://schemas.openxmlformats.org/officeDocument/2006/relationships/image" Target="../media/image9.wmf"/><Relationship Id="rId5" Type="http://schemas.openxmlformats.org/officeDocument/2006/relationships/image" Target="../media/image10.wmf"/><Relationship Id="rId6" Type="http://schemas.openxmlformats.org/officeDocument/2006/relationships/image" Target="../media/image11.wmf"/><Relationship Id="rId7" Type="http://schemas.openxmlformats.org/officeDocument/2006/relationships/image" Target="../media/image6.wmf"/><Relationship Id="rId8" Type="http://schemas.openxmlformats.org/officeDocument/2006/relationships/image" Target="../media/image7.wmf"/><Relationship Id="rId9" Type="http://schemas.openxmlformats.org/officeDocument/2006/relationships/image" Target="../media/image8.wmf"/><Relationship Id="rId10" Type="http://schemas.openxmlformats.org/officeDocument/2006/relationships/image" Target="../media/image9.wmf"/><Relationship Id="rId11" Type="http://schemas.openxmlformats.org/officeDocument/2006/relationships/image" Target="../media/image6.wmf"/><Relationship Id="rId12" Type="http://schemas.openxmlformats.org/officeDocument/2006/relationships/image" Target="../media/image7.wmf"/><Relationship Id="rId13" Type="http://schemas.openxmlformats.org/officeDocument/2006/relationships/image" Target="../media/image8.wmf"/><Relationship Id="rId14" Type="http://schemas.openxmlformats.org/officeDocument/2006/relationships/image" Target="../media/image9.wmf"/><Relationship Id="rId15" Type="http://schemas.openxmlformats.org/officeDocument/2006/relationships/image" Target="../media/image6.wmf"/><Relationship Id="rId16" Type="http://schemas.openxmlformats.org/officeDocument/2006/relationships/image" Target="../media/image7.wmf"/><Relationship Id="rId17" Type="http://schemas.openxmlformats.org/officeDocument/2006/relationships/image" Target="../media/image8.wmf"/><Relationship Id="rId18" Type="http://schemas.openxmlformats.org/officeDocument/2006/relationships/image" Target="../media/image9.wmf"/><Relationship Id="rId19" Type="http://schemas.openxmlformats.org/officeDocument/2006/relationships/image" Target="../media/image10.wmf"/><Relationship Id="rId20" Type="http://schemas.openxmlformats.org/officeDocument/2006/relationships/image" Target="../media/image11.wmf"/><Relationship Id="rId21" Type="http://schemas.openxmlformats.org/officeDocument/2006/relationships/image" Target="../media/image12.wmf"/><Relationship Id="rId22" Type="http://schemas.openxmlformats.org/officeDocument/2006/relationships/image" Target="../media/image13.wmf"/><Relationship Id="rId23"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image" Target="../media/image7.wmf"/><Relationship Id="rId3" Type="http://schemas.openxmlformats.org/officeDocument/2006/relationships/image" Target="../media/image8.wmf"/><Relationship Id="rId4" Type="http://schemas.openxmlformats.org/officeDocument/2006/relationships/image" Target="../media/image9.wmf"/><Relationship Id="rId5" Type="http://schemas.openxmlformats.org/officeDocument/2006/relationships/image" Target="../media/image6.wmf"/><Relationship Id="rId6" Type="http://schemas.openxmlformats.org/officeDocument/2006/relationships/image" Target="../media/image7.wmf"/><Relationship Id="rId7" Type="http://schemas.openxmlformats.org/officeDocument/2006/relationships/image" Target="../media/image8.wmf"/><Relationship Id="rId8" Type="http://schemas.openxmlformats.org/officeDocument/2006/relationships/image" Target="../media/image9.wmf"/><Relationship Id="rId9" Type="http://schemas.openxmlformats.org/officeDocument/2006/relationships/image" Target="../media/image10.wmf"/><Relationship Id="rId10" Type="http://schemas.openxmlformats.org/officeDocument/2006/relationships/image" Target="../media/image11.wmf"/><Relationship Id="rId11" Type="http://schemas.openxmlformats.org/officeDocument/2006/relationships/image" Target="../media/image12.wmf"/><Relationship Id="rId12" Type="http://schemas.openxmlformats.org/officeDocument/2006/relationships/image" Target="../media/image13.wmf"/><Relationship Id="rId13"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4.wmf"/><Relationship Id="rId3"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image" Target="../media/image15.wmf"/><Relationship Id="rId2" Type="http://schemas.openxmlformats.org/officeDocument/2006/relationships/image" Target="../media/image16.wmf"/><Relationship Id="rId3" Type="http://schemas.openxmlformats.org/officeDocument/2006/relationships/image" Target="../media/image17.wmf"/><Relationship Id="rId4" Type="http://schemas.openxmlformats.org/officeDocument/2006/relationships/image" Target="../media/image18.wmf"/><Relationship Id="rId5" Type="http://schemas.openxmlformats.org/officeDocument/2006/relationships/image" Target="../media/image19.wmf"/><Relationship Id="rId6" Type="http://schemas.openxmlformats.org/officeDocument/2006/relationships/image" Target="../media/image20.wmf"/><Relationship Id="rId7" Type="http://schemas.openxmlformats.org/officeDocument/2006/relationships/image" Target="../media/image21.wmf"/><Relationship Id="rId8" Type="http://schemas.openxmlformats.org/officeDocument/2006/relationships/image" Target="../media/image22.png"/><Relationship Id="rId9" Type="http://schemas.openxmlformats.org/officeDocument/2006/relationships/image" Target="../media/image23.jpeg"/><Relationship Id="rId10"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image" Target="../media/image24.wmf"/><Relationship Id="rId2" Type="http://schemas.openxmlformats.org/officeDocument/2006/relationships/image" Target="../media/image25.wmf"/><Relationship Id="rId3" Type="http://schemas.openxmlformats.org/officeDocument/2006/relationships/image" Target="../media/image26.wmf"/><Relationship Id="rId4" Type="http://schemas.openxmlformats.org/officeDocument/2006/relationships/image" Target="../media/image27.wmf"/><Relationship Id="rId5" Type="http://schemas.openxmlformats.org/officeDocument/2006/relationships/image" Target="../media/image22.png"/><Relationship Id="rId6" Type="http://schemas.openxmlformats.org/officeDocument/2006/relationships/image" Target="../media/image22.png"/><Relationship Id="rId7" Type="http://schemas.openxmlformats.org/officeDocument/2006/relationships/slideLayout" Target="../slideLayouts/slideLayout1.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
          <p:cNvSpPr/>
          <p:nvPr/>
        </p:nvSpPr>
        <p:spPr>
          <a:xfrm>
            <a:off x="2828880" y="2773440"/>
            <a:ext cx="5934240" cy="2106360"/>
          </a:xfrm>
          <a:prstGeom prst="rect">
            <a:avLst/>
          </a:prstGeom>
          <a:noFill/>
          <a:ln w="0">
            <a:noFill/>
          </a:ln>
        </p:spPr>
        <p:style>
          <a:lnRef idx="0"/>
          <a:fillRef idx="0"/>
          <a:effectRef idx="0"/>
          <a:fontRef idx="minor"/>
        </p:style>
        <p:txBody>
          <a:bodyPr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ff"/>
                </a:solidFill>
                <a:effectLst/>
                <a:uFillTx/>
                <a:latin typeface="Times New Roman"/>
                <a:ea typeface="HG丸ｺﾞｼｯｸM-PRO"/>
              </a:rPr>
              <a:t>Presentation on eAccess Ltd.</a:t>
            </a:r>
            <a:endParaRPr b="0" lang="en-US" sz="28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2400" strike="noStrike" u="none">
                <a:solidFill>
                  <a:srgbClr val="0000ff"/>
                </a:solidFill>
                <a:effectLst/>
                <a:uFillTx/>
                <a:latin typeface="Times New Roman"/>
                <a:ea typeface="HG丸ｺﾞｼｯｸM-PRO"/>
              </a:rPr>
              <a:t>　</a:t>
            </a:r>
            <a:endParaRPr b="0" lang="en-US" sz="24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ff"/>
                </a:solidFill>
                <a:effectLst/>
                <a:uFillTx/>
                <a:latin typeface="Times New Roman"/>
                <a:ea typeface="HG丸ｺﾞｼｯｸM-PRO"/>
              </a:rPr>
              <a:t>September 27, 2000</a:t>
            </a:r>
            <a:endParaRPr b="0" lang="en-US" sz="2800" strike="noStrike" u="none">
              <a:solidFill>
                <a:srgbClr val="000000"/>
              </a:solidFill>
              <a:effectLst/>
              <a:uFillTx/>
              <a:latin typeface="Times New Roman"/>
            </a:endParaRPr>
          </a:p>
        </p:txBody>
      </p:sp>
      <p:sp>
        <p:nvSpPr>
          <p:cNvPr id="18" name=""/>
          <p:cNvSpPr/>
          <p:nvPr/>
        </p:nvSpPr>
        <p:spPr>
          <a:xfrm>
            <a:off x="2362320" y="3429000"/>
            <a:ext cx="6324480" cy="0"/>
          </a:xfrm>
          <a:prstGeom prst="line">
            <a:avLst/>
          </a:prstGeom>
          <a:ln w="38160">
            <a:solidFill>
              <a:srgbClr val="3366ff"/>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
          <p:cNvSpPr/>
          <p:nvPr/>
        </p:nvSpPr>
        <p:spPr>
          <a:xfrm>
            <a:off x="3144240" y="320400"/>
            <a:ext cx="3564000" cy="58032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66cc"/>
                </a:solidFill>
                <a:effectLst/>
                <a:uFillTx/>
                <a:latin typeface="Times New Roman"/>
                <a:ea typeface="HG丸ｺﾞｼｯｸM-PRO"/>
              </a:rPr>
              <a:t>Ownership Structure</a:t>
            </a:r>
            <a:endParaRPr b="0" lang="en-US" sz="3200" strike="noStrike" u="none">
              <a:solidFill>
                <a:srgbClr val="000000"/>
              </a:solidFill>
              <a:effectLst/>
              <a:uFillTx/>
              <a:latin typeface="Times New Roman"/>
            </a:endParaRPr>
          </a:p>
        </p:txBody>
      </p:sp>
      <p:pic>
        <p:nvPicPr>
          <p:cNvPr id="85" name="eAccessLogo" descr=""/>
          <p:cNvPicPr/>
          <p:nvPr/>
        </p:nvPicPr>
        <p:blipFill>
          <a:blip r:embed="rId1"/>
          <a:stretch/>
        </p:blipFill>
        <p:spPr>
          <a:xfrm>
            <a:off x="1523880" y="1523880"/>
            <a:ext cx="2133720" cy="849600"/>
          </a:xfrm>
          <a:prstGeom prst="rect">
            <a:avLst/>
          </a:prstGeom>
          <a:noFill/>
          <a:ln w="0">
            <a:noFill/>
          </a:ln>
        </p:spPr>
      </p:pic>
      <p:sp>
        <p:nvSpPr>
          <p:cNvPr id="86" name=""/>
          <p:cNvSpPr/>
          <p:nvPr/>
        </p:nvSpPr>
        <p:spPr>
          <a:xfrm>
            <a:off x="1143000" y="1371600"/>
            <a:ext cx="3809880" cy="1219320"/>
          </a:xfrm>
          <a:prstGeom prst="rect">
            <a:avLst/>
          </a:prstGeom>
          <a:noFill/>
          <a:ln w="38160">
            <a:solidFill>
              <a:srgbClr val="ff0066"/>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87" name=""/>
          <p:cNvSpPr/>
          <p:nvPr/>
        </p:nvSpPr>
        <p:spPr>
          <a:xfrm>
            <a:off x="609480" y="1981080"/>
            <a:ext cx="533520" cy="3657600"/>
          </a:xfrm>
          <a:custGeom>
            <a:avLst/>
            <a:gdLst/>
            <a:ahLst/>
            <a:rect l="l" t="t" r="r" b="b"/>
            <a:pathLst>
              <a:path w="336" h="2832">
                <a:moveTo>
                  <a:pt x="336" y="0"/>
                </a:moveTo>
                <a:lnTo>
                  <a:pt x="0" y="0"/>
                </a:lnTo>
                <a:lnTo>
                  <a:pt x="0" y="2832"/>
                </a:lnTo>
                <a:lnTo>
                  <a:pt x="336" y="2832"/>
                </a:lnTo>
              </a:path>
            </a:pathLst>
          </a:custGeom>
          <a:noFill/>
          <a:ln w="57240">
            <a:solidFill>
              <a:srgbClr val="0066ff"/>
            </a:solidFill>
            <a:round/>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88" name=""/>
          <p:cNvSpPr/>
          <p:nvPr/>
        </p:nvSpPr>
        <p:spPr>
          <a:xfrm>
            <a:off x="1143000" y="2743200"/>
            <a:ext cx="3809880" cy="457200"/>
          </a:xfrm>
          <a:prstGeom prst="rect">
            <a:avLst/>
          </a:prstGeom>
          <a:noFill/>
          <a:ln w="38160">
            <a:solidFill>
              <a:srgbClr val="00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89" name=""/>
          <p:cNvSpPr/>
          <p:nvPr/>
        </p:nvSpPr>
        <p:spPr>
          <a:xfrm>
            <a:off x="609480" y="2971800"/>
            <a:ext cx="533520" cy="0"/>
          </a:xfrm>
          <a:prstGeom prst="line">
            <a:avLst/>
          </a:prstGeom>
          <a:ln w="38160">
            <a:solidFill>
              <a:srgbClr val="0066ff"/>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90" name=""/>
          <p:cNvSpPr/>
          <p:nvPr/>
        </p:nvSpPr>
        <p:spPr>
          <a:xfrm>
            <a:off x="1444680" y="2681280"/>
            <a:ext cx="3584520" cy="366840"/>
          </a:xfrm>
          <a:prstGeom prst="rect">
            <a:avLst/>
          </a:prstGeom>
          <a:gradFill rotWithShape="0">
            <a:gsLst>
              <a:gs pos="0">
                <a:srgbClr val="ffffff"/>
              </a:gs>
              <a:gs pos="100000">
                <a:srgbClr val="99ccff">
                  <a:alpha val="50196"/>
                </a:srgbClr>
              </a:gs>
            </a:gsLst>
            <a:path path="rect">
              <a:fillToRect l="50000" t="50000" r="50000" b="50000"/>
            </a:path>
          </a:gradFill>
          <a:ln w="38160">
            <a:solidFill>
              <a:srgbClr val="3366ff"/>
            </a:solidFill>
            <a:miter/>
          </a:ln>
        </p:spPr>
        <p:style>
          <a:lnRef idx="0"/>
          <a:fillRef idx="0"/>
          <a:effectRef idx="0"/>
          <a:fontRef idx="minor"/>
        </p:style>
        <p:txBody>
          <a:bodyPr wrap="none"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eAccess founders</a:t>
            </a:r>
            <a:endParaRPr b="0" lang="en-US" sz="1800" strike="noStrike" u="none">
              <a:solidFill>
                <a:srgbClr val="000000"/>
              </a:solidFill>
              <a:effectLst/>
              <a:uFillTx/>
              <a:latin typeface="Times New Roman"/>
            </a:endParaRPr>
          </a:p>
        </p:txBody>
      </p:sp>
      <p:sp>
        <p:nvSpPr>
          <p:cNvPr id="91" name=""/>
          <p:cNvSpPr/>
          <p:nvPr/>
        </p:nvSpPr>
        <p:spPr>
          <a:xfrm>
            <a:off x="1143000" y="3276720"/>
            <a:ext cx="3809880" cy="457200"/>
          </a:xfrm>
          <a:prstGeom prst="rect">
            <a:avLst/>
          </a:prstGeom>
          <a:noFill/>
          <a:ln w="38160">
            <a:solidFill>
              <a:srgbClr val="00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92" name=""/>
          <p:cNvSpPr/>
          <p:nvPr/>
        </p:nvSpPr>
        <p:spPr>
          <a:xfrm>
            <a:off x="609480" y="3505320"/>
            <a:ext cx="533520" cy="0"/>
          </a:xfrm>
          <a:prstGeom prst="line">
            <a:avLst/>
          </a:prstGeom>
          <a:ln w="38160">
            <a:solidFill>
              <a:srgbClr val="0066ff"/>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93" name=""/>
          <p:cNvSpPr/>
          <p:nvPr/>
        </p:nvSpPr>
        <p:spPr>
          <a:xfrm>
            <a:off x="1424160" y="3200400"/>
            <a:ext cx="3605040" cy="366840"/>
          </a:xfrm>
          <a:prstGeom prst="rect">
            <a:avLst/>
          </a:prstGeom>
          <a:gradFill rotWithShape="0">
            <a:gsLst>
              <a:gs pos="0">
                <a:srgbClr val="ffffff"/>
              </a:gs>
              <a:gs pos="100000">
                <a:srgbClr val="99ccff">
                  <a:alpha val="50196"/>
                </a:srgbClr>
              </a:gs>
            </a:gsLst>
            <a:path path="rect">
              <a:fillToRect l="50000" t="50000" r="50000" b="50000"/>
            </a:path>
          </a:gradFill>
          <a:ln w="38160">
            <a:solidFill>
              <a:srgbClr val="3366ff"/>
            </a:solidFill>
            <a:miter/>
          </a:ln>
        </p:spPr>
        <p:style>
          <a:lnRef idx="0"/>
          <a:fillRef idx="0"/>
          <a:effectRef idx="0"/>
          <a:fontRef idx="minor"/>
        </p:style>
        <p:txBody>
          <a:bodyPr wrap="none"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Goldman Sachs</a:t>
            </a:r>
            <a:endParaRPr b="0" lang="en-US" sz="1800" strike="noStrike" u="none">
              <a:solidFill>
                <a:srgbClr val="000000"/>
              </a:solidFill>
              <a:effectLst/>
              <a:uFillTx/>
              <a:latin typeface="Times New Roman"/>
            </a:endParaRPr>
          </a:p>
        </p:txBody>
      </p:sp>
      <p:sp>
        <p:nvSpPr>
          <p:cNvPr id="94" name=""/>
          <p:cNvSpPr/>
          <p:nvPr/>
        </p:nvSpPr>
        <p:spPr>
          <a:xfrm>
            <a:off x="1143000" y="3809880"/>
            <a:ext cx="3809880" cy="457200"/>
          </a:xfrm>
          <a:prstGeom prst="rect">
            <a:avLst/>
          </a:prstGeom>
          <a:noFill/>
          <a:ln w="38160">
            <a:solidFill>
              <a:srgbClr val="00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95" name=""/>
          <p:cNvSpPr/>
          <p:nvPr/>
        </p:nvSpPr>
        <p:spPr>
          <a:xfrm>
            <a:off x="609480" y="4038480"/>
            <a:ext cx="533520" cy="0"/>
          </a:xfrm>
          <a:prstGeom prst="line">
            <a:avLst/>
          </a:prstGeom>
          <a:ln w="38160">
            <a:solidFill>
              <a:srgbClr val="0066ff"/>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96" name=""/>
          <p:cNvSpPr/>
          <p:nvPr/>
        </p:nvSpPr>
        <p:spPr>
          <a:xfrm>
            <a:off x="1434960" y="3733920"/>
            <a:ext cx="3594240" cy="366480"/>
          </a:xfrm>
          <a:prstGeom prst="rect">
            <a:avLst/>
          </a:prstGeom>
          <a:gradFill rotWithShape="0">
            <a:gsLst>
              <a:gs pos="0">
                <a:srgbClr val="ffffff"/>
              </a:gs>
              <a:gs pos="100000">
                <a:srgbClr val="99ccff">
                  <a:alpha val="50196"/>
                </a:srgbClr>
              </a:gs>
            </a:gsLst>
            <a:path path="rect">
              <a:fillToRect l="50000" t="50000" r="50000" b="50000"/>
            </a:path>
          </a:gradFill>
          <a:ln w="38160">
            <a:solidFill>
              <a:srgbClr val="3366ff"/>
            </a:solidFill>
            <a:miter/>
          </a:ln>
        </p:spPr>
        <p:style>
          <a:lnRef idx="0"/>
          <a:fillRef idx="0"/>
          <a:effectRef idx="0"/>
          <a:fontRef idx="minor"/>
        </p:style>
        <p:txBody>
          <a:bodyPr wrap="none"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Morgan Stanley Dean Witter</a:t>
            </a:r>
            <a:endParaRPr b="0" lang="en-US" sz="1800" strike="noStrike" u="none">
              <a:solidFill>
                <a:srgbClr val="000000"/>
              </a:solidFill>
              <a:effectLst/>
              <a:uFillTx/>
              <a:latin typeface="Times New Roman"/>
            </a:endParaRPr>
          </a:p>
        </p:txBody>
      </p:sp>
      <p:sp>
        <p:nvSpPr>
          <p:cNvPr id="97" name=""/>
          <p:cNvSpPr/>
          <p:nvPr/>
        </p:nvSpPr>
        <p:spPr>
          <a:xfrm>
            <a:off x="1143000" y="4343400"/>
            <a:ext cx="3809880" cy="457200"/>
          </a:xfrm>
          <a:prstGeom prst="rect">
            <a:avLst/>
          </a:prstGeom>
          <a:noFill/>
          <a:ln w="38160">
            <a:solidFill>
              <a:srgbClr val="00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98" name=""/>
          <p:cNvSpPr/>
          <p:nvPr/>
        </p:nvSpPr>
        <p:spPr>
          <a:xfrm>
            <a:off x="609480" y="4572000"/>
            <a:ext cx="533520" cy="0"/>
          </a:xfrm>
          <a:prstGeom prst="line">
            <a:avLst/>
          </a:prstGeom>
          <a:ln w="38160">
            <a:solidFill>
              <a:srgbClr val="0066ff"/>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99" name=""/>
          <p:cNvSpPr/>
          <p:nvPr/>
        </p:nvSpPr>
        <p:spPr>
          <a:xfrm>
            <a:off x="1447920" y="4267080"/>
            <a:ext cx="3581280" cy="366840"/>
          </a:xfrm>
          <a:prstGeom prst="rect">
            <a:avLst/>
          </a:prstGeom>
          <a:gradFill rotWithShape="0">
            <a:gsLst>
              <a:gs pos="0">
                <a:srgbClr val="ffffff"/>
              </a:gs>
              <a:gs pos="100000">
                <a:srgbClr val="99ccff">
                  <a:alpha val="50196"/>
                </a:srgbClr>
              </a:gs>
            </a:gsLst>
            <a:path path="rect">
              <a:fillToRect l="50000" t="50000" r="50000" b="50000"/>
            </a:path>
          </a:gradFill>
          <a:ln w="38160">
            <a:solidFill>
              <a:srgbClr val="3366ff"/>
            </a:solidFill>
            <a:miter/>
          </a:ln>
        </p:spPr>
        <p:style>
          <a:lnRef idx="0"/>
          <a:fillRef idx="0"/>
          <a:effectRef idx="0"/>
          <a:fontRef idx="minor"/>
        </p:style>
        <p:txBody>
          <a:bodyPr wrap="none"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Morningside</a:t>
            </a:r>
            <a:endParaRPr b="0" lang="en-US" sz="1800" strike="noStrike" u="none">
              <a:solidFill>
                <a:srgbClr val="000000"/>
              </a:solidFill>
              <a:effectLst/>
              <a:uFillTx/>
              <a:latin typeface="Times New Roman"/>
            </a:endParaRPr>
          </a:p>
        </p:txBody>
      </p:sp>
      <p:sp>
        <p:nvSpPr>
          <p:cNvPr id="100" name=""/>
          <p:cNvSpPr/>
          <p:nvPr/>
        </p:nvSpPr>
        <p:spPr>
          <a:xfrm>
            <a:off x="1143000" y="4876920"/>
            <a:ext cx="3809880" cy="457200"/>
          </a:xfrm>
          <a:prstGeom prst="rect">
            <a:avLst/>
          </a:prstGeom>
          <a:noFill/>
          <a:ln w="38160">
            <a:solidFill>
              <a:srgbClr val="00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01" name=""/>
          <p:cNvSpPr/>
          <p:nvPr/>
        </p:nvSpPr>
        <p:spPr>
          <a:xfrm>
            <a:off x="609480" y="5105520"/>
            <a:ext cx="533520" cy="0"/>
          </a:xfrm>
          <a:prstGeom prst="line">
            <a:avLst/>
          </a:prstGeom>
          <a:ln w="38160">
            <a:solidFill>
              <a:srgbClr val="0066ff"/>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102" name=""/>
          <p:cNvSpPr/>
          <p:nvPr/>
        </p:nvSpPr>
        <p:spPr>
          <a:xfrm>
            <a:off x="1447920" y="4800600"/>
            <a:ext cx="3581280" cy="366840"/>
          </a:xfrm>
          <a:prstGeom prst="rect">
            <a:avLst/>
          </a:prstGeom>
          <a:gradFill rotWithShape="0">
            <a:gsLst>
              <a:gs pos="0">
                <a:srgbClr val="ffffff"/>
              </a:gs>
              <a:gs pos="100000">
                <a:srgbClr val="99ccff">
                  <a:alpha val="50196"/>
                </a:srgbClr>
              </a:gs>
            </a:gsLst>
            <a:path path="rect">
              <a:fillToRect l="50000" t="50000" r="50000" b="50000"/>
            </a:path>
          </a:gradFill>
          <a:ln w="38160">
            <a:solidFill>
              <a:srgbClr val="3366ff"/>
            </a:solidFill>
            <a:miter/>
          </a:ln>
        </p:spPr>
        <p:style>
          <a:lnRef idx="0"/>
          <a:fillRef idx="0"/>
          <a:effectRef idx="0"/>
          <a:fontRef idx="minor"/>
        </p:style>
        <p:txBody>
          <a:bodyPr wrap="none"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Azeo Ventures</a:t>
            </a:r>
            <a:endParaRPr b="0" lang="en-US" sz="1800" strike="noStrike" u="none">
              <a:solidFill>
                <a:srgbClr val="000000"/>
              </a:solidFill>
              <a:effectLst/>
              <a:uFillTx/>
              <a:latin typeface="Times New Roman"/>
            </a:endParaRPr>
          </a:p>
        </p:txBody>
      </p:sp>
      <p:sp>
        <p:nvSpPr>
          <p:cNvPr id="103" name=""/>
          <p:cNvSpPr/>
          <p:nvPr/>
        </p:nvSpPr>
        <p:spPr>
          <a:xfrm>
            <a:off x="1143000" y="5410080"/>
            <a:ext cx="3809880" cy="457200"/>
          </a:xfrm>
          <a:prstGeom prst="rect">
            <a:avLst/>
          </a:prstGeom>
          <a:noFill/>
          <a:ln w="38160">
            <a:solidFill>
              <a:srgbClr val="00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04" name=""/>
          <p:cNvSpPr/>
          <p:nvPr/>
        </p:nvSpPr>
        <p:spPr>
          <a:xfrm>
            <a:off x="1447920" y="5334120"/>
            <a:ext cx="3581280" cy="366480"/>
          </a:xfrm>
          <a:prstGeom prst="rect">
            <a:avLst/>
          </a:prstGeom>
          <a:gradFill rotWithShape="0">
            <a:gsLst>
              <a:gs pos="0">
                <a:srgbClr val="ffffff"/>
              </a:gs>
              <a:gs pos="100000">
                <a:srgbClr val="99ccff">
                  <a:alpha val="50196"/>
                </a:srgbClr>
              </a:gs>
            </a:gsLst>
            <a:path path="rect">
              <a:fillToRect l="50000" t="50000" r="50000" b="50000"/>
            </a:path>
          </a:gradFill>
          <a:ln w="38160">
            <a:solidFill>
              <a:srgbClr val="3366ff"/>
            </a:solidFill>
            <a:miter/>
          </a:ln>
        </p:spPr>
        <p:style>
          <a:lnRef idx="0"/>
          <a:fillRef idx="0"/>
          <a:effectRef idx="0"/>
          <a:fontRef idx="minor"/>
        </p:style>
        <p:txBody>
          <a:bodyPr wrap="none"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Other shareholders</a:t>
            </a:r>
            <a:endParaRPr b="0" lang="en-US" sz="1800" strike="noStrike" u="none">
              <a:solidFill>
                <a:srgbClr val="000000"/>
              </a:solidFill>
              <a:effectLst/>
              <a:uFillTx/>
              <a:latin typeface="Times New Roman"/>
            </a:endParaRPr>
          </a:p>
        </p:txBody>
      </p:sp>
      <p:sp>
        <p:nvSpPr>
          <p:cNvPr id="105" name=""/>
          <p:cNvSpPr/>
          <p:nvPr/>
        </p:nvSpPr>
        <p:spPr>
          <a:xfrm>
            <a:off x="5029200" y="2971800"/>
            <a:ext cx="533520" cy="0"/>
          </a:xfrm>
          <a:prstGeom prst="line">
            <a:avLst/>
          </a:prstGeom>
          <a:ln w="38160">
            <a:solidFill>
              <a:srgbClr val="3366ff"/>
            </a:solidFill>
            <a:miter/>
            <a:tailEnd len="med" type="triangle" w="med"/>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106" name=""/>
          <p:cNvSpPr/>
          <p:nvPr/>
        </p:nvSpPr>
        <p:spPr>
          <a:xfrm>
            <a:off x="5029200" y="3505320"/>
            <a:ext cx="533520" cy="0"/>
          </a:xfrm>
          <a:prstGeom prst="line">
            <a:avLst/>
          </a:prstGeom>
          <a:ln w="38160">
            <a:solidFill>
              <a:srgbClr val="3366ff"/>
            </a:solidFill>
            <a:miter/>
            <a:tailEnd len="med" type="triangle" w="med"/>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107" name=""/>
          <p:cNvSpPr/>
          <p:nvPr/>
        </p:nvSpPr>
        <p:spPr>
          <a:xfrm>
            <a:off x="5029200" y="4038480"/>
            <a:ext cx="533520" cy="0"/>
          </a:xfrm>
          <a:prstGeom prst="line">
            <a:avLst/>
          </a:prstGeom>
          <a:ln w="38160">
            <a:solidFill>
              <a:srgbClr val="3366ff"/>
            </a:solidFill>
            <a:miter/>
            <a:tailEnd len="med" type="triangle" w="med"/>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108" name=""/>
          <p:cNvSpPr/>
          <p:nvPr/>
        </p:nvSpPr>
        <p:spPr>
          <a:xfrm>
            <a:off x="5029200" y="4572000"/>
            <a:ext cx="533520" cy="0"/>
          </a:xfrm>
          <a:prstGeom prst="line">
            <a:avLst/>
          </a:prstGeom>
          <a:ln w="38160">
            <a:solidFill>
              <a:srgbClr val="3366ff"/>
            </a:solidFill>
            <a:miter/>
            <a:tailEnd len="med" type="triangle" w="med"/>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109" name=""/>
          <p:cNvSpPr/>
          <p:nvPr/>
        </p:nvSpPr>
        <p:spPr>
          <a:xfrm>
            <a:off x="5029200" y="5105520"/>
            <a:ext cx="533520" cy="0"/>
          </a:xfrm>
          <a:prstGeom prst="line">
            <a:avLst/>
          </a:prstGeom>
          <a:ln w="38160">
            <a:solidFill>
              <a:srgbClr val="3366ff"/>
            </a:solidFill>
            <a:miter/>
            <a:tailEnd len="med" type="triangle" w="med"/>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110" name=""/>
          <p:cNvSpPr/>
          <p:nvPr/>
        </p:nvSpPr>
        <p:spPr>
          <a:xfrm>
            <a:off x="5029200" y="5638680"/>
            <a:ext cx="533520" cy="0"/>
          </a:xfrm>
          <a:prstGeom prst="line">
            <a:avLst/>
          </a:prstGeom>
          <a:ln w="38160">
            <a:solidFill>
              <a:srgbClr val="3366ff"/>
            </a:solidFill>
            <a:miter/>
            <a:tailEnd len="med" type="triangle" w="med"/>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111" name=""/>
          <p:cNvSpPr/>
          <p:nvPr/>
        </p:nvSpPr>
        <p:spPr>
          <a:xfrm>
            <a:off x="5257800" y="2819520"/>
            <a:ext cx="2687760" cy="36684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Management Team</a:t>
            </a:r>
            <a:endParaRPr b="0" lang="en-US" sz="1800" strike="noStrike" u="none">
              <a:solidFill>
                <a:srgbClr val="000000"/>
              </a:solidFill>
              <a:effectLst/>
              <a:uFillTx/>
              <a:latin typeface="Times New Roman"/>
            </a:endParaRPr>
          </a:p>
        </p:txBody>
      </p:sp>
      <p:sp>
        <p:nvSpPr>
          <p:cNvPr id="112" name=""/>
          <p:cNvSpPr/>
          <p:nvPr/>
        </p:nvSpPr>
        <p:spPr>
          <a:xfrm>
            <a:off x="5575320" y="3292560"/>
            <a:ext cx="3340080" cy="36684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 Leading Global Investment Bank </a:t>
            </a:r>
            <a:endParaRPr b="0" lang="en-US" sz="1800" strike="noStrike" u="none">
              <a:solidFill>
                <a:srgbClr val="000000"/>
              </a:solidFill>
              <a:effectLst/>
              <a:uFillTx/>
              <a:latin typeface="Times New Roman"/>
            </a:endParaRPr>
          </a:p>
        </p:txBody>
      </p:sp>
      <p:sp>
        <p:nvSpPr>
          <p:cNvPr id="113" name=""/>
          <p:cNvSpPr/>
          <p:nvPr/>
        </p:nvSpPr>
        <p:spPr>
          <a:xfrm>
            <a:off x="5638680" y="3825720"/>
            <a:ext cx="3225960" cy="36684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Leading Global Investment Bank</a:t>
            </a:r>
            <a:endParaRPr b="0" lang="en-US" sz="1800" strike="noStrike" u="none">
              <a:solidFill>
                <a:srgbClr val="000000"/>
              </a:solidFill>
              <a:effectLst/>
              <a:uFillTx/>
              <a:latin typeface="Times New Roman"/>
            </a:endParaRPr>
          </a:p>
        </p:txBody>
      </p:sp>
      <p:sp>
        <p:nvSpPr>
          <p:cNvPr id="114" name=""/>
          <p:cNvSpPr/>
          <p:nvPr/>
        </p:nvSpPr>
        <p:spPr>
          <a:xfrm>
            <a:off x="5670720" y="4343400"/>
            <a:ext cx="2826000" cy="36684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Leading HK Investor Group </a:t>
            </a:r>
            <a:endParaRPr b="0" lang="en-US" sz="1800" strike="noStrike" u="none">
              <a:solidFill>
                <a:srgbClr val="000000"/>
              </a:solidFill>
              <a:effectLst/>
              <a:uFillTx/>
              <a:latin typeface="Times New Roman"/>
            </a:endParaRPr>
          </a:p>
        </p:txBody>
      </p:sp>
      <p:sp>
        <p:nvSpPr>
          <p:cNvPr id="115" name=""/>
          <p:cNvSpPr/>
          <p:nvPr/>
        </p:nvSpPr>
        <p:spPr>
          <a:xfrm>
            <a:off x="5638680" y="4724280"/>
            <a:ext cx="3353040" cy="641160"/>
          </a:xfrm>
          <a:prstGeom prst="rect">
            <a:avLst/>
          </a:prstGeom>
          <a:noFill/>
          <a:ln w="0">
            <a:noFill/>
          </a:ln>
        </p:spPr>
        <p:style>
          <a:lnRef idx="0"/>
          <a:fillRef idx="0"/>
          <a:effectRef idx="0"/>
          <a:fontRef idx="minor"/>
        </p:style>
        <p:txBody>
          <a:bodyPr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Leading French </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Financial Institution</a:t>
            </a:r>
            <a:endParaRPr b="0" lang="en-US" sz="1800" strike="noStrike" u="none">
              <a:solidFill>
                <a:srgbClr val="000000"/>
              </a:solidFill>
              <a:effectLst/>
              <a:uFillTx/>
              <a:latin typeface="Times New Roman"/>
            </a:endParaRPr>
          </a:p>
        </p:txBody>
      </p:sp>
      <p:sp>
        <p:nvSpPr>
          <p:cNvPr id="116" name=""/>
          <p:cNvSpPr/>
          <p:nvPr/>
        </p:nvSpPr>
        <p:spPr>
          <a:xfrm>
            <a:off x="5186520" y="5410080"/>
            <a:ext cx="2585880" cy="36684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Angel Investors</a:t>
            </a:r>
            <a:endParaRPr b="0" lang="en-US" sz="18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8BAE707E-C816-4146-910A-1EDC7FFF2D20}"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 name=""/>
          <p:cNvSpPr/>
          <p:nvPr/>
        </p:nvSpPr>
        <p:spPr>
          <a:xfrm>
            <a:off x="1143000" y="1752480"/>
            <a:ext cx="6324480" cy="990720"/>
          </a:xfrm>
          <a:custGeom>
            <a:avLst/>
            <a:gdLst>
              <a:gd name="textAreaLeft" fmla="*/ 0 w 6324480"/>
              <a:gd name="textAreaRight" fmla="*/ 6324840 w 6324480"/>
              <a:gd name="textAreaTop" fmla="*/ 0 h 990720"/>
              <a:gd name="textAreaBottom" fmla="*/ 991080 h 990720"/>
            </a:gdLst>
            <a:ahLst/>
            <a:cxnLst/>
            <a:rect l="textAreaLeft" t="textAreaTop" r="textAreaRight" b="textAreaBottom"/>
            <a:pathLst>
              <a:path w="21600" h="21600">
                <a:moveTo>
                  <a:pt x="0" y="0"/>
                </a:moveTo>
                <a:lnTo>
                  <a:pt x="20020" y="0"/>
                </a:lnTo>
                <a:lnTo>
                  <a:pt x="21600" y="10800"/>
                </a:lnTo>
                <a:lnTo>
                  <a:pt x="20020" y="21600"/>
                </a:lnTo>
                <a:lnTo>
                  <a:pt x="0" y="21600"/>
                </a:lnTo>
                <a:close/>
              </a:path>
            </a:pathLst>
          </a:custGeom>
          <a:solidFill>
            <a:srgbClr val="b2b2b2"/>
          </a:solidFill>
          <a:ln w="76320">
            <a:solidFill>
              <a:srgbClr val="808080"/>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18" name=""/>
          <p:cNvSpPr/>
          <p:nvPr/>
        </p:nvSpPr>
        <p:spPr>
          <a:xfrm>
            <a:off x="1065600" y="1934640"/>
            <a:ext cx="3720600" cy="580320"/>
          </a:xfrm>
          <a:prstGeom prst="rect">
            <a:avLst/>
          </a:prstGeom>
          <a:noFill/>
          <a:ln w="0">
            <a:noFill/>
          </a:ln>
        </p:spPr>
        <p:style>
          <a:lnRef idx="0"/>
          <a:fillRef idx="0"/>
          <a:effectRef idx="0"/>
          <a:fontRef idx="minor"/>
        </p:style>
        <p:txBody>
          <a:bodyPr wrap="none" lIns="92160" rIns="92160" tIns="46080" bIns="46080" anchor="ctr">
            <a:spAutoFit/>
          </a:bodyPr>
          <a:p>
            <a:pPr marL="609480" indent="-60948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ea typeface="HG丸ｺﾞｼｯｸM-PRO"/>
              </a:rPr>
              <a:t>The Company</a:t>
            </a:r>
            <a:endParaRPr b="0" lang="en-US" sz="3200" strike="noStrike" u="none">
              <a:solidFill>
                <a:srgbClr val="000000"/>
              </a:solidFill>
              <a:effectLst/>
              <a:uFillTx/>
              <a:latin typeface="Times New Roman"/>
            </a:endParaRPr>
          </a:p>
        </p:txBody>
      </p:sp>
      <p:sp>
        <p:nvSpPr>
          <p:cNvPr id="119" name=""/>
          <p:cNvSpPr/>
          <p:nvPr/>
        </p:nvSpPr>
        <p:spPr>
          <a:xfrm>
            <a:off x="1143000" y="3048120"/>
            <a:ext cx="6324480" cy="990360"/>
          </a:xfrm>
          <a:custGeom>
            <a:avLst/>
            <a:gdLst>
              <a:gd name="textAreaLeft" fmla="*/ 0 w 6324480"/>
              <a:gd name="textAreaRight" fmla="*/ 6324840 w 6324480"/>
              <a:gd name="textAreaTop" fmla="*/ 0 h 990360"/>
              <a:gd name="textAreaBottom" fmla="*/ 990720 h 990360"/>
            </a:gdLst>
            <a:ahLst/>
            <a:cxnLst/>
            <a:rect l="textAreaLeft" t="textAreaTop" r="textAreaRight" b="textAreaBottom"/>
            <a:pathLst>
              <a:path w="21600" h="21600">
                <a:moveTo>
                  <a:pt x="0" y="0"/>
                </a:moveTo>
                <a:lnTo>
                  <a:pt x="20020" y="0"/>
                </a:lnTo>
                <a:lnTo>
                  <a:pt x="21600" y="10800"/>
                </a:lnTo>
                <a:lnTo>
                  <a:pt x="20020" y="21600"/>
                </a:lnTo>
                <a:lnTo>
                  <a:pt x="0" y="21600"/>
                </a:lnTo>
                <a:close/>
              </a:path>
            </a:pathLst>
          </a:custGeom>
          <a:gradFill rotWithShape="0">
            <a:gsLst>
              <a:gs pos="0">
                <a:srgbClr val="0066cc"/>
              </a:gs>
              <a:gs pos="100000">
                <a:srgbClr val="33ccff"/>
              </a:gs>
            </a:gsLst>
            <a:path path="rect">
              <a:fillToRect l="50000" t="50000" r="50000" b="50000"/>
            </a:path>
          </a:gradFill>
          <a:ln w="7632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20" name=""/>
          <p:cNvSpPr/>
          <p:nvPr/>
        </p:nvSpPr>
        <p:spPr>
          <a:xfrm>
            <a:off x="1122120" y="3230280"/>
            <a:ext cx="4942080" cy="580320"/>
          </a:xfrm>
          <a:prstGeom prst="rect">
            <a:avLst/>
          </a:prstGeom>
          <a:noFill/>
          <a:ln w="0">
            <a:noFill/>
          </a:ln>
        </p:spPr>
        <p:style>
          <a:lnRef idx="0"/>
          <a:fillRef idx="0"/>
          <a:effectRef idx="0"/>
          <a:fontRef idx="minor"/>
        </p:style>
        <p:txBody>
          <a:bodyPr wrap="none" lIns="92160" rIns="92160" tIns="46080" bIns="46080" anchor="ctr">
            <a:spAutoFit/>
          </a:bodyPr>
          <a:p>
            <a:pPr marL="609480" indent="-60948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ea typeface="HG丸ｺﾞｼｯｸM-PRO"/>
              </a:rPr>
              <a:t>Business Opportunity</a:t>
            </a:r>
            <a:endParaRPr b="0" lang="en-US" sz="3200" strike="noStrike" u="none">
              <a:solidFill>
                <a:srgbClr val="000000"/>
              </a:solidFill>
              <a:effectLst/>
              <a:uFillTx/>
              <a:latin typeface="Times New Roman"/>
            </a:endParaRPr>
          </a:p>
        </p:txBody>
      </p:sp>
      <p:sp>
        <p:nvSpPr>
          <p:cNvPr id="121" name=""/>
          <p:cNvSpPr/>
          <p:nvPr/>
        </p:nvSpPr>
        <p:spPr>
          <a:xfrm>
            <a:off x="1143000" y="4343400"/>
            <a:ext cx="6324480" cy="990720"/>
          </a:xfrm>
          <a:custGeom>
            <a:avLst/>
            <a:gdLst>
              <a:gd name="textAreaLeft" fmla="*/ 0 w 6324480"/>
              <a:gd name="textAreaRight" fmla="*/ 6324840 w 6324480"/>
              <a:gd name="textAreaTop" fmla="*/ 0 h 990720"/>
              <a:gd name="textAreaBottom" fmla="*/ 991080 h 990720"/>
            </a:gdLst>
            <a:ahLst/>
            <a:cxnLst/>
            <a:rect l="textAreaLeft" t="textAreaTop" r="textAreaRight" b="textAreaBottom"/>
            <a:pathLst>
              <a:path w="21600" h="21600">
                <a:moveTo>
                  <a:pt x="0" y="0"/>
                </a:moveTo>
                <a:lnTo>
                  <a:pt x="20020" y="0"/>
                </a:lnTo>
                <a:lnTo>
                  <a:pt x="21600" y="10800"/>
                </a:lnTo>
                <a:lnTo>
                  <a:pt x="20020" y="21600"/>
                </a:lnTo>
                <a:lnTo>
                  <a:pt x="0" y="21600"/>
                </a:lnTo>
                <a:close/>
              </a:path>
            </a:pathLst>
          </a:custGeom>
          <a:solidFill>
            <a:srgbClr val="b2b2b2"/>
          </a:solidFill>
          <a:ln w="76320">
            <a:solidFill>
              <a:srgbClr val="808080"/>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22" name=""/>
          <p:cNvSpPr/>
          <p:nvPr/>
        </p:nvSpPr>
        <p:spPr>
          <a:xfrm>
            <a:off x="1141920" y="4525560"/>
            <a:ext cx="4308840" cy="580320"/>
          </a:xfrm>
          <a:prstGeom prst="rect">
            <a:avLst/>
          </a:prstGeom>
          <a:noFill/>
          <a:ln w="0">
            <a:noFill/>
          </a:ln>
        </p:spPr>
        <p:style>
          <a:lnRef idx="0"/>
          <a:fillRef idx="0"/>
          <a:effectRef idx="0"/>
          <a:fontRef idx="minor"/>
        </p:style>
        <p:txBody>
          <a:bodyPr wrap="none" lIns="92160" rIns="92160" tIns="46080" bIns="46080" anchor="ctr">
            <a:spAutoFit/>
          </a:bodyPr>
          <a:p>
            <a:pPr marL="609480" indent="-60948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ea typeface="HG丸ｺﾞｼｯｸM-PRO"/>
              </a:rPr>
              <a:t>Business Strategy</a:t>
            </a:r>
            <a:endParaRPr b="0" lang="en-US" sz="3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407BA0F5-917E-432A-A1F5-CBD87B5FCB7E}"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
          <p:cNvSpPr/>
          <p:nvPr/>
        </p:nvSpPr>
        <p:spPr>
          <a:xfrm>
            <a:off x="2133360" y="380880"/>
            <a:ext cx="5490000" cy="51948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66cc"/>
                </a:solidFill>
                <a:effectLst/>
                <a:uFillTx/>
                <a:latin typeface="Times New Roman"/>
                <a:ea typeface="HG丸ｺﾞｼｯｸM-PRO"/>
              </a:rPr>
              <a:t>The Second Biggest Telecom Market</a:t>
            </a:r>
            <a:endParaRPr b="0" lang="en-US" sz="2800" strike="noStrike" u="none">
              <a:solidFill>
                <a:srgbClr val="000000"/>
              </a:solidFill>
              <a:effectLst/>
              <a:uFillTx/>
              <a:latin typeface="Times New Roman"/>
            </a:endParaRPr>
          </a:p>
        </p:txBody>
      </p:sp>
      <p:sp>
        <p:nvSpPr>
          <p:cNvPr id="124" name=""/>
          <p:cNvSpPr/>
          <p:nvPr/>
        </p:nvSpPr>
        <p:spPr>
          <a:xfrm rot="10800000">
            <a:off x="2666520" y="2850840"/>
            <a:ext cx="2590920" cy="1143000"/>
          </a:xfrm>
          <a:custGeom>
            <a:avLst/>
            <a:gdLst>
              <a:gd name="textAreaLeft" fmla="*/ 726480 w 2590920"/>
              <a:gd name="textAreaRight" fmla="*/ 1864440 w 2590920"/>
              <a:gd name="textAreaTop" fmla="*/ 320400 h 1143000"/>
              <a:gd name="textAreaBottom" fmla="*/ 822600 h 1143000"/>
              <a:gd name="GluePoint1X" fmla="*/ 6 w 21600"/>
              <a:gd name="GluePoint1Y" fmla="*/ 10800 h 21600"/>
              <a:gd name="GluePoint2X" fmla="*/ 10800 w 21600"/>
              <a:gd name="GluePoint2Y" fmla="*/ 21600 h 21600"/>
              <a:gd name="GluePoint3X" fmla="*/ 5 w 21600"/>
              <a:gd name="GluePoint3Y" fmla="*/ 10800 h 21600"/>
              <a:gd name="GluePoint4X" fmla="*/ 10800 w 21600"/>
              <a:gd name="GluePoint4Y" fmla="*/ 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0" y="0"/>
                </a:moveTo>
                <a:lnTo>
                  <a:pt x="21600" y="0"/>
                </a:lnTo>
                <a:lnTo>
                  <a:pt x="13845" y="21600"/>
                </a:lnTo>
                <a:lnTo>
                  <a:pt x="7755" y="21600"/>
                </a:lnTo>
                <a:close/>
              </a:path>
            </a:pathLst>
          </a:cu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5" name=""/>
          <p:cNvSpPr/>
          <p:nvPr/>
        </p:nvSpPr>
        <p:spPr>
          <a:xfrm rot="10800000">
            <a:off x="2286000" y="3994200"/>
            <a:ext cx="3276720" cy="380880"/>
          </a:xfrm>
          <a:custGeom>
            <a:avLst/>
            <a:gdLst>
              <a:gd name="textAreaLeft" fmla="*/ 453960 w 3276720"/>
              <a:gd name="textAreaRight" fmla="*/ 2822760 w 3276720"/>
              <a:gd name="textAreaTop" fmla="*/ 52560 h 380880"/>
              <a:gd name="textAreaBottom" fmla="*/ 328320 h 380880"/>
              <a:gd name="GluePoint1X" fmla="*/ 6 w 21600"/>
              <a:gd name="GluePoint1Y" fmla="*/ 10800 h 21600"/>
              <a:gd name="GluePoint2X" fmla="*/ 10800 w 21600"/>
              <a:gd name="GluePoint2Y" fmla="*/ 21600 h 21600"/>
              <a:gd name="GluePoint3X" fmla="*/ 5 w 21600"/>
              <a:gd name="GluePoint3Y" fmla="*/ 10800 h 21600"/>
              <a:gd name="GluePoint4X" fmla="*/ 10800 w 21600"/>
              <a:gd name="GluePoint4Y" fmla="*/ 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0" y="0"/>
                </a:moveTo>
                <a:lnTo>
                  <a:pt x="21600" y="0"/>
                </a:lnTo>
                <a:lnTo>
                  <a:pt x="19361" y="21600"/>
                </a:lnTo>
                <a:lnTo>
                  <a:pt x="2239" y="21600"/>
                </a:lnTo>
                <a:close/>
              </a:path>
            </a:pathLst>
          </a:custGeom>
          <a:solidFill>
            <a:srgbClr val="0000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6" name=""/>
          <p:cNvSpPr/>
          <p:nvPr/>
        </p:nvSpPr>
        <p:spPr>
          <a:xfrm rot="10800000">
            <a:off x="2209320" y="4375080"/>
            <a:ext cx="3429000" cy="152640"/>
          </a:xfrm>
          <a:custGeom>
            <a:avLst/>
            <a:gdLst>
              <a:gd name="textAreaLeft" fmla="*/ 338400 w 3429000"/>
              <a:gd name="textAreaRight" fmla="*/ 3090600 w 3429000"/>
              <a:gd name="textAreaTop" fmla="*/ 14760 h 152640"/>
              <a:gd name="textAreaBottom" fmla="*/ 137880 h 152640"/>
              <a:gd name="GluePoint1X" fmla="*/ 6 w 21600"/>
              <a:gd name="GluePoint1Y" fmla="*/ 10800 h 21600"/>
              <a:gd name="GluePoint2X" fmla="*/ 10800 w 21600"/>
              <a:gd name="GluePoint2Y" fmla="*/ 21600 h 21600"/>
              <a:gd name="GluePoint3X" fmla="*/ 5 w 21600"/>
              <a:gd name="GluePoint3Y" fmla="*/ 10800 h 21600"/>
              <a:gd name="GluePoint4X" fmla="*/ 10800 w 21600"/>
              <a:gd name="GluePoint4Y" fmla="*/ 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0" y="0"/>
                </a:moveTo>
                <a:lnTo>
                  <a:pt x="21600" y="0"/>
                </a:lnTo>
                <a:lnTo>
                  <a:pt x="20910" y="21600"/>
                </a:lnTo>
                <a:lnTo>
                  <a:pt x="690" y="21600"/>
                </a:lnTo>
                <a:close/>
              </a:path>
            </a:pathLst>
          </a:custGeom>
          <a:solidFill>
            <a:srgbClr val="00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7" name=""/>
          <p:cNvSpPr/>
          <p:nvPr/>
        </p:nvSpPr>
        <p:spPr>
          <a:xfrm rot="10800000">
            <a:off x="1219320" y="4527360"/>
            <a:ext cx="5333760" cy="1143000"/>
          </a:xfrm>
          <a:custGeom>
            <a:avLst/>
            <a:gdLst>
              <a:gd name="textAreaLeft" fmla="*/ 937440 w 5333760"/>
              <a:gd name="textAreaRight" fmla="*/ 4396320 w 5333760"/>
              <a:gd name="textAreaTop" fmla="*/ 200880 h 1143000"/>
              <a:gd name="textAreaBottom" fmla="*/ 942120 h 1143000"/>
              <a:gd name="GluePoint1X" fmla="*/ 6 w 21600"/>
              <a:gd name="GluePoint1Y" fmla="*/ 10800 h 21600"/>
              <a:gd name="GluePoint2X" fmla="*/ 10800 w 21600"/>
              <a:gd name="GluePoint2Y" fmla="*/ 21600 h 21600"/>
              <a:gd name="GluePoint3X" fmla="*/ 5 w 21600"/>
              <a:gd name="GluePoint3Y" fmla="*/ 10800 h 21600"/>
              <a:gd name="GluePoint4X" fmla="*/ 10800 w 21600"/>
              <a:gd name="GluePoint4Y" fmla="*/ 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0" y="0"/>
                </a:moveTo>
                <a:lnTo>
                  <a:pt x="21600" y="0"/>
                </a:lnTo>
                <a:lnTo>
                  <a:pt x="17916" y="21600"/>
                </a:lnTo>
                <a:lnTo>
                  <a:pt x="3684" y="21600"/>
                </a:lnTo>
                <a:close/>
              </a:path>
            </a:pathLst>
          </a:custGeom>
          <a:solidFill>
            <a:srgbClr val="ff0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1295280" y="5638680"/>
            <a:ext cx="5248440" cy="0"/>
          </a:xfrm>
          <a:prstGeom prst="line">
            <a:avLst/>
          </a:prstGeom>
          <a:ln w="88920">
            <a:solidFill>
              <a:srgbClr val="33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3581280" y="2362320"/>
            <a:ext cx="762120" cy="533160"/>
          </a:xfrm>
          <a:prstGeom prst="triangle">
            <a:avLst>
              <a:gd name="adj" fmla="val 50000"/>
            </a:avLst>
          </a:prstGeom>
          <a:solidFill>
            <a:srgbClr val="66ff33"/>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a:off x="4419720" y="2514600"/>
            <a:ext cx="3657600" cy="366840"/>
          </a:xfrm>
          <a:prstGeom prst="rect">
            <a:avLst/>
          </a:prstGeom>
          <a:noFill/>
          <a:ln w="0">
            <a:noFill/>
          </a:ln>
        </p:spPr>
        <p:style>
          <a:lnRef idx="0"/>
          <a:fillRef idx="0"/>
          <a:effectRef idx="0"/>
          <a:fontRef idx="minor"/>
        </p:style>
        <p:txBody>
          <a:bodyPr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9900"/>
                </a:solidFill>
                <a:effectLst/>
                <a:uFillTx/>
                <a:latin typeface="Times New Roman"/>
                <a:ea typeface="HG丸ｺﾞｼｯｸM-PRO"/>
              </a:rPr>
              <a:t>      </a:t>
            </a:r>
            <a:r>
              <a:rPr b="0" lang="en-US" sz="1800" strike="noStrike" u="none">
                <a:solidFill>
                  <a:srgbClr val="0000ff"/>
                </a:solidFill>
                <a:effectLst/>
                <a:uFillTx/>
                <a:latin typeface="Times New Roman"/>
                <a:ea typeface="HG丸ｺﾞｼｯｸM-PRO"/>
              </a:rPr>
              <a:t>International \4.5 tn</a:t>
            </a:r>
            <a:endParaRPr b="0" lang="en-US" sz="1800" strike="noStrike" u="none">
              <a:solidFill>
                <a:srgbClr val="000000"/>
              </a:solidFill>
              <a:effectLst/>
              <a:uFillTx/>
              <a:latin typeface="Times New Roman"/>
            </a:endParaRPr>
          </a:p>
        </p:txBody>
      </p:sp>
      <p:sp>
        <p:nvSpPr>
          <p:cNvPr id="131" name=""/>
          <p:cNvSpPr/>
          <p:nvPr/>
        </p:nvSpPr>
        <p:spPr>
          <a:xfrm flipV="1">
            <a:off x="1295280" y="2394000"/>
            <a:ext cx="2667240" cy="3200400"/>
          </a:xfrm>
          <a:prstGeom prst="line">
            <a:avLst/>
          </a:prstGeom>
          <a:ln w="88920">
            <a:solidFill>
              <a:srgbClr val="33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2" name=""/>
          <p:cNvSpPr/>
          <p:nvPr/>
        </p:nvSpPr>
        <p:spPr>
          <a:xfrm>
            <a:off x="3962520" y="2394000"/>
            <a:ext cx="2590560" cy="3276720"/>
          </a:xfrm>
          <a:prstGeom prst="line">
            <a:avLst/>
          </a:prstGeom>
          <a:ln w="88920">
            <a:solidFill>
              <a:srgbClr val="33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a:off x="228600" y="1981080"/>
            <a:ext cx="1371600" cy="3657600"/>
          </a:xfrm>
          <a:prstGeom prst="upArrow">
            <a:avLst>
              <a:gd name="adj1" fmla="val 50000"/>
              <a:gd name="adj2" fmla="val 66667"/>
            </a:avLst>
          </a:prstGeom>
          <a:gradFill rotWithShape="0">
            <a:gsLst>
              <a:gs pos="0">
                <a:srgbClr val="0000ff"/>
              </a:gs>
              <a:gs pos="100000">
                <a:srgbClr val="ff3300"/>
              </a:gs>
            </a:gsLst>
            <a:lin ang="5400000"/>
          </a:gradFill>
          <a:ln w="0">
            <a:noFill/>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34" name=""/>
          <p:cNvSpPr/>
          <p:nvPr/>
        </p:nvSpPr>
        <p:spPr>
          <a:xfrm rot="16210800">
            <a:off x="275760" y="3684600"/>
            <a:ext cx="1217160" cy="39744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66"/>
                </a:solidFill>
                <a:effectLst/>
                <a:uFillTx/>
                <a:latin typeface="Times New Roman"/>
                <a:ea typeface="HG丸ｺﾞｼｯｸM-PRO"/>
              </a:rPr>
              <a:t>Revenues</a:t>
            </a:r>
            <a:endParaRPr b="0" lang="en-US" sz="2000" strike="noStrike" u="none">
              <a:solidFill>
                <a:srgbClr val="000000"/>
              </a:solidFill>
              <a:effectLst/>
              <a:uFillTx/>
              <a:latin typeface="Times New Roman"/>
            </a:endParaRPr>
          </a:p>
        </p:txBody>
      </p:sp>
      <p:sp>
        <p:nvSpPr>
          <p:cNvPr id="135" name=""/>
          <p:cNvSpPr/>
          <p:nvPr/>
        </p:nvSpPr>
        <p:spPr>
          <a:xfrm>
            <a:off x="609480" y="1143000"/>
            <a:ext cx="8077320" cy="685800"/>
          </a:xfrm>
          <a:prstGeom prst="rect">
            <a:avLst/>
          </a:prstGeom>
          <a:noFill/>
          <a:ln w="38160">
            <a:solidFill>
              <a:srgbClr val="3333cc"/>
            </a:solidFill>
            <a:miter/>
          </a:ln>
        </p:spPr>
        <p:style>
          <a:lnRef idx="0"/>
          <a:fillRef idx="0"/>
          <a:effectRef idx="0"/>
          <a:fontRef idx="minor"/>
        </p:style>
        <p:txBody>
          <a:bodyPr wrap="none"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ea typeface="HG丸ｺﾞｼｯｸM-PRO"/>
              </a:rPr>
              <a:t>Market Size March 2001)</a:t>
            </a:r>
            <a:r>
              <a:rPr b="0" lang="ja-JP" sz="2400" strike="noStrike" u="none">
                <a:solidFill>
                  <a:srgbClr val="0000ff"/>
                </a:solidFill>
                <a:effectLst/>
                <a:uFillTx/>
                <a:latin typeface="Times New Roman"/>
                <a:ea typeface="HG丸ｺﾞｼｯｸM-PRO"/>
              </a:rPr>
              <a:t>:</a:t>
            </a:r>
            <a:r>
              <a:rPr b="0" lang="ja-JP" sz="2400" strike="noStrike" u="none">
                <a:solidFill>
                  <a:srgbClr val="0000ff"/>
                </a:solidFill>
                <a:effectLst/>
                <a:uFillTx/>
                <a:latin typeface="Times New Roman"/>
                <a:ea typeface="HG丸ｺﾞｼｯｸM-PRO"/>
              </a:rPr>
              <a:t>	</a:t>
            </a:r>
            <a:r>
              <a:rPr b="0" lang="ja-JP" sz="2400" strike="noStrike" u="none">
                <a:solidFill>
                  <a:srgbClr val="0000ff"/>
                </a:solidFill>
                <a:effectLst/>
                <a:uFillTx/>
                <a:latin typeface="Times New Roman"/>
                <a:ea typeface="HG丸ｺﾞｼｯｸM-PRO"/>
              </a:rPr>
              <a:t> </a:t>
            </a:r>
            <a:r>
              <a:rPr b="0" lang="ja-JP" sz="2400" strike="noStrike" u="none">
                <a:solidFill>
                  <a:srgbClr val="0000ff"/>
                </a:solidFill>
                <a:effectLst/>
                <a:uFillTx/>
                <a:latin typeface="Times New Roman"/>
                <a:ea typeface="HG丸ｺﾞｼｯｸM-PRO"/>
              </a:rPr>
              <a:t>	</a:t>
            </a:r>
            <a:r>
              <a:rPr b="0" lang="ja-JP" sz="2400" strike="noStrike" u="none">
                <a:solidFill>
                  <a:srgbClr val="0000ff"/>
                </a:solidFill>
                <a:effectLst/>
                <a:uFillTx/>
                <a:latin typeface="Times New Roman"/>
                <a:ea typeface="HG丸ｺﾞｼｯｸM-PRO"/>
              </a:rPr>
              <a:t>	</a:t>
            </a:r>
            <a:r>
              <a:rPr b="0" lang="ja-JP" sz="2400" strike="noStrike" u="none">
                <a:solidFill>
                  <a:srgbClr val="0000ff"/>
                </a:solidFill>
                <a:effectLst/>
                <a:uFillTx/>
                <a:latin typeface="Times New Roman"/>
                <a:ea typeface="HG丸ｺﾞｼｯｸM-PRO"/>
              </a:rPr>
              <a:t>      \16.4 </a:t>
            </a:r>
            <a:r>
              <a:rPr b="0" lang="en-US" sz="2400" strike="noStrike" u="none">
                <a:solidFill>
                  <a:srgbClr val="0000ff"/>
                </a:solidFill>
                <a:effectLst/>
                <a:uFillTx/>
                <a:latin typeface="Times New Roman"/>
                <a:ea typeface="HG丸ｺﾞｼｯｸM-PRO"/>
              </a:rPr>
              <a:t>trillion</a:t>
            </a:r>
            <a:endParaRPr b="0" lang="en-US" sz="2400" strike="noStrike" u="none">
              <a:solidFill>
                <a:srgbClr val="000000"/>
              </a:solidFill>
              <a:effectLst/>
              <a:uFillTx/>
              <a:latin typeface="Times New Roman"/>
            </a:endParaRPr>
          </a:p>
        </p:txBody>
      </p:sp>
      <p:sp>
        <p:nvSpPr>
          <p:cNvPr id="136" name=""/>
          <p:cNvSpPr/>
          <p:nvPr/>
        </p:nvSpPr>
        <p:spPr>
          <a:xfrm>
            <a:off x="4114800" y="2362320"/>
            <a:ext cx="4572000" cy="0"/>
          </a:xfrm>
          <a:prstGeom prst="line">
            <a:avLst/>
          </a:prstGeom>
          <a:ln cap="rnd" w="38160">
            <a:solidFill>
              <a:srgbClr val="3333cc"/>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137" name=""/>
          <p:cNvSpPr/>
          <p:nvPr/>
        </p:nvSpPr>
        <p:spPr>
          <a:xfrm>
            <a:off x="4495680" y="2895480"/>
            <a:ext cx="4191120" cy="0"/>
          </a:xfrm>
          <a:prstGeom prst="line">
            <a:avLst/>
          </a:prstGeom>
          <a:ln cap="rnd" w="38160">
            <a:solidFill>
              <a:srgbClr val="3333cc"/>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138" name=""/>
          <p:cNvSpPr/>
          <p:nvPr/>
        </p:nvSpPr>
        <p:spPr>
          <a:xfrm>
            <a:off x="5334120" y="3962520"/>
            <a:ext cx="3276360" cy="0"/>
          </a:xfrm>
          <a:prstGeom prst="line">
            <a:avLst/>
          </a:prstGeom>
          <a:ln cap="rnd" w="38160">
            <a:solidFill>
              <a:srgbClr val="3333cc"/>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139" name=""/>
          <p:cNvSpPr/>
          <p:nvPr/>
        </p:nvSpPr>
        <p:spPr>
          <a:xfrm>
            <a:off x="5638680" y="4343400"/>
            <a:ext cx="3048120" cy="0"/>
          </a:xfrm>
          <a:prstGeom prst="line">
            <a:avLst/>
          </a:prstGeom>
          <a:ln cap="rnd" w="38160">
            <a:solidFill>
              <a:srgbClr val="3333cc"/>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140" name=""/>
          <p:cNvSpPr/>
          <p:nvPr/>
        </p:nvSpPr>
        <p:spPr>
          <a:xfrm>
            <a:off x="5791320" y="4572000"/>
            <a:ext cx="2895480" cy="0"/>
          </a:xfrm>
          <a:prstGeom prst="line">
            <a:avLst/>
          </a:prstGeom>
          <a:ln cap="rnd" w="38160">
            <a:solidFill>
              <a:srgbClr val="3333cc"/>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141" name=""/>
          <p:cNvSpPr/>
          <p:nvPr/>
        </p:nvSpPr>
        <p:spPr>
          <a:xfrm>
            <a:off x="6642000" y="5638680"/>
            <a:ext cx="2044800" cy="0"/>
          </a:xfrm>
          <a:prstGeom prst="line">
            <a:avLst/>
          </a:prstGeom>
          <a:ln cap="rnd" w="38160">
            <a:solidFill>
              <a:srgbClr val="3333cc"/>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142" name=""/>
          <p:cNvSpPr/>
          <p:nvPr/>
        </p:nvSpPr>
        <p:spPr>
          <a:xfrm>
            <a:off x="5867280" y="3962520"/>
            <a:ext cx="2133720" cy="366840"/>
          </a:xfrm>
          <a:prstGeom prst="rect">
            <a:avLst/>
          </a:prstGeom>
          <a:noFill/>
          <a:ln w="0">
            <a:noFill/>
          </a:ln>
        </p:spPr>
        <p:style>
          <a:lnRef idx="0"/>
          <a:fillRef idx="0"/>
          <a:effectRef idx="0"/>
          <a:fontRef idx="minor"/>
        </p:style>
        <p:txBody>
          <a:bodyPr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PHS \4.4 tn</a:t>
            </a:r>
            <a:endParaRPr b="0" lang="en-US" sz="1800" strike="noStrike" u="none">
              <a:solidFill>
                <a:srgbClr val="000000"/>
              </a:solidFill>
              <a:effectLst/>
              <a:uFillTx/>
              <a:latin typeface="Times New Roman"/>
            </a:endParaRPr>
          </a:p>
        </p:txBody>
      </p:sp>
      <p:sp>
        <p:nvSpPr>
          <p:cNvPr id="143" name=""/>
          <p:cNvSpPr/>
          <p:nvPr/>
        </p:nvSpPr>
        <p:spPr>
          <a:xfrm>
            <a:off x="6095880" y="4267080"/>
            <a:ext cx="2667240" cy="366840"/>
          </a:xfrm>
          <a:prstGeom prst="rect">
            <a:avLst/>
          </a:prstGeom>
          <a:noFill/>
          <a:ln w="0">
            <a:noFill/>
          </a:ln>
        </p:spPr>
        <p:style>
          <a:lnRef idx="0"/>
          <a:fillRef idx="0"/>
          <a:effectRef idx="0"/>
          <a:fontRef idx="minor"/>
        </p:style>
        <p:txBody>
          <a:bodyPr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Pager \0.1 tn</a:t>
            </a:r>
            <a:endParaRPr b="0" lang="en-US" sz="1800" strike="noStrike" u="none">
              <a:solidFill>
                <a:srgbClr val="000000"/>
              </a:solidFill>
              <a:effectLst/>
              <a:uFillTx/>
              <a:latin typeface="Times New Roman"/>
            </a:endParaRPr>
          </a:p>
        </p:txBody>
      </p:sp>
      <p:sp>
        <p:nvSpPr>
          <p:cNvPr id="144" name=""/>
          <p:cNvSpPr/>
          <p:nvPr/>
        </p:nvSpPr>
        <p:spPr>
          <a:xfrm>
            <a:off x="6858000" y="5257800"/>
            <a:ext cx="2057400" cy="366840"/>
          </a:xfrm>
          <a:prstGeom prst="rect">
            <a:avLst/>
          </a:prstGeom>
          <a:noFill/>
          <a:ln w="0">
            <a:noFill/>
          </a:ln>
        </p:spPr>
        <p:style>
          <a:lnRef idx="0"/>
          <a:fillRef idx="0"/>
          <a:effectRef idx="0"/>
          <a:fontRef idx="minor"/>
        </p:style>
        <p:txBody>
          <a:bodyPr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Fixed line \ 8.5 tn</a:t>
            </a:r>
            <a:endParaRPr b="0" lang="en-US" sz="1800" strike="noStrike" u="none">
              <a:solidFill>
                <a:srgbClr val="000000"/>
              </a:solidFill>
              <a:effectLst/>
              <a:uFillTx/>
              <a:latin typeface="Times New Roman"/>
            </a:endParaRPr>
          </a:p>
        </p:txBody>
      </p:sp>
      <p:sp>
        <p:nvSpPr>
          <p:cNvPr id="145" name=""/>
          <p:cNvSpPr/>
          <p:nvPr/>
        </p:nvSpPr>
        <p:spPr>
          <a:xfrm>
            <a:off x="924840" y="6286680"/>
            <a:ext cx="5964120" cy="30600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ea typeface="HG丸ｺﾞｼｯｸM-PRO"/>
              </a:rPr>
              <a:t>Source:  Calculated from Ministry of Post and Telecommunications’ information</a:t>
            </a:r>
            <a:endParaRPr b="0" lang="en-US" sz="1400" strike="noStrike" u="none">
              <a:solidFill>
                <a:srgbClr val="000000"/>
              </a:solidFill>
              <a:effectLst/>
              <a:uFillTx/>
              <a:latin typeface="Times New Roman"/>
            </a:endParaRPr>
          </a:p>
        </p:txBody>
      </p:sp>
      <p:sp>
        <p:nvSpPr>
          <p:cNvPr id="146" name=""/>
          <p:cNvSpPr/>
          <p:nvPr/>
        </p:nvSpPr>
        <p:spPr>
          <a:xfrm>
            <a:off x="5486400" y="3581280"/>
            <a:ext cx="2133720" cy="366840"/>
          </a:xfrm>
          <a:prstGeom prst="rect">
            <a:avLst/>
          </a:prstGeom>
          <a:noFill/>
          <a:ln w="0">
            <a:noFill/>
          </a:ln>
        </p:spPr>
        <p:style>
          <a:lnRef idx="0"/>
          <a:fillRef idx="0"/>
          <a:effectRef idx="0"/>
          <a:fontRef idx="minor"/>
        </p:style>
        <p:txBody>
          <a:bodyPr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600" strike="noStrike" u="none">
                <a:solidFill>
                  <a:srgbClr val="009900"/>
                </a:solidFill>
                <a:effectLst/>
                <a:uFillTx/>
                <a:latin typeface="Times New Roman"/>
                <a:ea typeface="HG丸ｺﾞｼｯｸM-PRO"/>
              </a:rPr>
              <a:t> </a:t>
            </a:r>
            <a:r>
              <a:rPr b="0" lang="en-US" sz="1800" strike="noStrike" u="none">
                <a:solidFill>
                  <a:srgbClr val="0000ff"/>
                </a:solidFill>
                <a:effectLst/>
                <a:uFillTx/>
                <a:latin typeface="Times New Roman"/>
                <a:ea typeface="HG丸ｺﾞｼｯｸM-PRO"/>
              </a:rPr>
              <a:t>Mobile \7.1 tn</a:t>
            </a:r>
            <a:endParaRPr b="0" lang="en-US" sz="18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642E6349-30E8-40A6-9221-9E8432074049}"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7" name=""/>
          <p:cNvSpPr/>
          <p:nvPr/>
        </p:nvSpPr>
        <p:spPr>
          <a:xfrm>
            <a:off x="2698560" y="228600"/>
            <a:ext cx="4160160" cy="64116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66cc"/>
                </a:solidFill>
                <a:effectLst/>
                <a:uFillTx/>
                <a:latin typeface="Times New Roman"/>
                <a:ea typeface="HG丸ｺﾞｼｯｸM-PRO"/>
              </a:rPr>
              <a:t>Business Opportunity</a:t>
            </a:r>
            <a:endParaRPr b="0" lang="en-US" sz="3600" strike="noStrike" u="none">
              <a:solidFill>
                <a:srgbClr val="000000"/>
              </a:solidFill>
              <a:effectLst/>
              <a:uFillTx/>
              <a:latin typeface="Times New Roman"/>
            </a:endParaRPr>
          </a:p>
        </p:txBody>
      </p:sp>
      <p:sp>
        <p:nvSpPr>
          <p:cNvPr id="148" name=""/>
          <p:cNvSpPr/>
          <p:nvPr/>
        </p:nvSpPr>
        <p:spPr>
          <a:xfrm>
            <a:off x="914400" y="1066680"/>
            <a:ext cx="3048120" cy="533520"/>
          </a:xfrm>
          <a:prstGeom prst="rect">
            <a:avLst/>
          </a:prstGeom>
          <a:gradFill rotWithShape="0">
            <a:gsLst>
              <a:gs pos="0">
                <a:srgbClr val="ff0000"/>
              </a:gs>
              <a:gs pos="50000">
                <a:srgbClr val="ffcc00"/>
              </a:gs>
              <a:gs pos="100000">
                <a:srgbClr val="ff0000"/>
              </a:gs>
            </a:gsLst>
            <a:lin ang="5400000"/>
          </a:gradFill>
          <a:ln w="0">
            <a:noFill/>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49" name=""/>
          <p:cNvSpPr/>
          <p:nvPr/>
        </p:nvSpPr>
        <p:spPr>
          <a:xfrm>
            <a:off x="1152720" y="1133640"/>
            <a:ext cx="2607480" cy="41256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ff"/>
                </a:solidFill>
                <a:effectLst/>
                <a:uFillTx/>
                <a:latin typeface="Times New Roman"/>
                <a:ea typeface="HG丸ｺﾞｼｯｸM-PRO"/>
              </a:rPr>
              <a:t>Problems up until now</a:t>
            </a:r>
            <a:endParaRPr b="0" lang="en-US" sz="2100" strike="noStrike" u="none">
              <a:solidFill>
                <a:srgbClr val="000000"/>
              </a:solidFill>
              <a:effectLst/>
              <a:uFillTx/>
              <a:latin typeface="Times New Roman"/>
            </a:endParaRPr>
          </a:p>
        </p:txBody>
      </p:sp>
      <p:sp>
        <p:nvSpPr>
          <p:cNvPr id="150" name=""/>
          <p:cNvSpPr/>
          <p:nvPr/>
        </p:nvSpPr>
        <p:spPr>
          <a:xfrm>
            <a:off x="914400" y="1676520"/>
            <a:ext cx="3048120" cy="1143000"/>
          </a:xfrm>
          <a:prstGeom prst="rect">
            <a:avLst/>
          </a:prstGeom>
          <a:gradFill rotWithShape="0">
            <a:gsLst>
              <a:gs pos="0">
                <a:srgbClr val="ffffff"/>
              </a:gs>
              <a:gs pos="100000">
                <a:srgbClr val="99ccff"/>
              </a:gs>
            </a:gsLst>
            <a:path path="rect">
              <a:fillToRect l="50000" t="50000" r="50000" b="50000"/>
            </a:path>
          </a:grad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51" name=""/>
          <p:cNvSpPr/>
          <p:nvPr/>
        </p:nvSpPr>
        <p:spPr>
          <a:xfrm>
            <a:off x="914400" y="1904760"/>
            <a:ext cx="3124080" cy="702360"/>
          </a:xfrm>
          <a:prstGeom prst="rect">
            <a:avLst/>
          </a:prstGeom>
          <a:noFill/>
          <a:ln w="0">
            <a:noFill/>
          </a:ln>
        </p:spPr>
        <p:style>
          <a:lnRef idx="0"/>
          <a:fillRef idx="0"/>
          <a:effectRef idx="0"/>
          <a:fontRef idx="minor"/>
        </p:style>
        <p:txBody>
          <a:bodyPr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ea typeface="HG丸ｺﾞｼｯｸM-PRO"/>
              </a:rPr>
              <a:t>NTT’s monopoly of the local access market</a:t>
            </a:r>
            <a:endParaRPr b="0" lang="en-US" sz="2000" strike="noStrike" u="none">
              <a:solidFill>
                <a:srgbClr val="000000"/>
              </a:solidFill>
              <a:effectLst/>
              <a:uFillTx/>
              <a:latin typeface="Times New Roman"/>
            </a:endParaRPr>
          </a:p>
        </p:txBody>
      </p:sp>
      <p:sp>
        <p:nvSpPr>
          <p:cNvPr id="152" name=""/>
          <p:cNvSpPr/>
          <p:nvPr/>
        </p:nvSpPr>
        <p:spPr>
          <a:xfrm>
            <a:off x="914400" y="2895480"/>
            <a:ext cx="3048120" cy="1143000"/>
          </a:xfrm>
          <a:prstGeom prst="rect">
            <a:avLst/>
          </a:prstGeom>
          <a:gradFill rotWithShape="0">
            <a:gsLst>
              <a:gs pos="0">
                <a:srgbClr val="ffffff"/>
              </a:gs>
              <a:gs pos="100000">
                <a:srgbClr val="99ccff"/>
              </a:gs>
            </a:gsLst>
            <a:path path="rect">
              <a:fillToRect l="50000" t="50000" r="50000" b="50000"/>
            </a:path>
          </a:grad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53" name=""/>
          <p:cNvSpPr/>
          <p:nvPr/>
        </p:nvSpPr>
        <p:spPr>
          <a:xfrm>
            <a:off x="1066680" y="3200040"/>
            <a:ext cx="2819520" cy="702360"/>
          </a:xfrm>
          <a:prstGeom prst="rect">
            <a:avLst/>
          </a:prstGeom>
          <a:noFill/>
          <a:ln w="0">
            <a:noFill/>
          </a:ln>
        </p:spPr>
        <p:style>
          <a:lnRef idx="0"/>
          <a:fillRef idx="0"/>
          <a:effectRef idx="0"/>
          <a:fontRef idx="minor"/>
        </p:style>
        <p:txBody>
          <a:bodyPr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ea typeface="HG丸ｺﾞｼｯｸM-PRO"/>
              </a:rPr>
              <a:t>High usage cost of Internet</a:t>
            </a:r>
            <a:endParaRPr b="0" lang="en-US" sz="2000" strike="noStrike" u="none">
              <a:solidFill>
                <a:srgbClr val="000000"/>
              </a:solidFill>
              <a:effectLst/>
              <a:uFillTx/>
              <a:latin typeface="Times New Roman"/>
            </a:endParaRPr>
          </a:p>
        </p:txBody>
      </p:sp>
      <p:sp>
        <p:nvSpPr>
          <p:cNvPr id="154" name=""/>
          <p:cNvSpPr/>
          <p:nvPr/>
        </p:nvSpPr>
        <p:spPr>
          <a:xfrm>
            <a:off x="914400" y="4114800"/>
            <a:ext cx="3048120" cy="1143000"/>
          </a:xfrm>
          <a:prstGeom prst="rect">
            <a:avLst/>
          </a:prstGeom>
          <a:gradFill rotWithShape="0">
            <a:gsLst>
              <a:gs pos="0">
                <a:srgbClr val="ffffff"/>
              </a:gs>
              <a:gs pos="100000">
                <a:srgbClr val="99ccff"/>
              </a:gs>
            </a:gsLst>
            <a:path path="rect">
              <a:fillToRect l="50000" t="50000" r="50000" b="50000"/>
            </a:path>
          </a:grad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55" name=""/>
          <p:cNvSpPr/>
          <p:nvPr/>
        </p:nvSpPr>
        <p:spPr>
          <a:xfrm>
            <a:off x="1066680" y="4419360"/>
            <a:ext cx="2743200" cy="397440"/>
          </a:xfrm>
          <a:prstGeom prst="rect">
            <a:avLst/>
          </a:prstGeom>
          <a:noFill/>
          <a:ln w="0">
            <a:noFill/>
          </a:ln>
        </p:spPr>
        <p:style>
          <a:lnRef idx="0"/>
          <a:fillRef idx="0"/>
          <a:effectRef idx="0"/>
          <a:fontRef idx="minor"/>
        </p:style>
        <p:txBody>
          <a:bodyPr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ea typeface="HG丸ｺﾞｼｯｸM-PRO"/>
              </a:rPr>
              <a:t>Slow transmission speed</a:t>
            </a:r>
            <a:endParaRPr b="0" lang="en-US" sz="2000" strike="noStrike" u="none">
              <a:solidFill>
                <a:srgbClr val="000000"/>
              </a:solidFill>
              <a:effectLst/>
              <a:uFillTx/>
              <a:latin typeface="Times New Roman"/>
            </a:endParaRPr>
          </a:p>
        </p:txBody>
      </p:sp>
      <p:sp>
        <p:nvSpPr>
          <p:cNvPr id="156" name=""/>
          <p:cNvSpPr/>
          <p:nvPr/>
        </p:nvSpPr>
        <p:spPr>
          <a:xfrm>
            <a:off x="4267080" y="2438280"/>
            <a:ext cx="685800" cy="1905120"/>
          </a:xfrm>
          <a:prstGeom prst="rightArrow">
            <a:avLst>
              <a:gd name="adj1" fmla="val 57667"/>
              <a:gd name="adj2" fmla="val 65741"/>
            </a:avLst>
          </a:prstGeom>
          <a:gradFill rotWithShape="0">
            <a:gsLst>
              <a:gs pos="0">
                <a:srgbClr val="66ff66"/>
              </a:gs>
              <a:gs pos="100000">
                <a:srgbClr val="33cccc"/>
              </a:gs>
            </a:gsLst>
            <a:lin ang="10800000"/>
          </a:gradFill>
          <a:ln w="0">
            <a:noFill/>
          </a:ln>
          <a:effectLst>
            <a:outerShdw dist="107932" dir="2700000" blurRad="0" rotWithShape="0">
              <a:srgbClr val="808080"/>
            </a:outerShdw>
          </a:effectLst>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57" name=""/>
          <p:cNvSpPr/>
          <p:nvPr/>
        </p:nvSpPr>
        <p:spPr>
          <a:xfrm>
            <a:off x="914400" y="5791320"/>
            <a:ext cx="3048120" cy="685800"/>
          </a:xfrm>
          <a:prstGeom prst="rect">
            <a:avLst/>
          </a:prstGeom>
          <a:gradFill rotWithShape="0">
            <a:gsLst>
              <a:gs pos="0">
                <a:srgbClr val="33ccff"/>
              </a:gs>
              <a:gs pos="100000">
                <a:srgbClr val="002f76"/>
              </a:gs>
            </a:gsLst>
            <a:path path="rect">
              <a:fillToRect l="50000" t="50000" r="50000" b="50000"/>
            </a:path>
          </a:gradFill>
          <a:ln w="0">
            <a:noFill/>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58" name=""/>
          <p:cNvSpPr/>
          <p:nvPr/>
        </p:nvSpPr>
        <p:spPr>
          <a:xfrm>
            <a:off x="1066680" y="5790960"/>
            <a:ext cx="2743200" cy="702360"/>
          </a:xfrm>
          <a:prstGeom prst="rect">
            <a:avLst/>
          </a:prstGeom>
          <a:noFill/>
          <a:ln w="0">
            <a:noFill/>
          </a:ln>
        </p:spPr>
        <p:style>
          <a:lnRef idx="0"/>
          <a:fillRef idx="0"/>
          <a:effectRef idx="0"/>
          <a:fontRef idx="minor"/>
        </p:style>
        <p:txBody>
          <a:bodyPr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ea typeface="HG丸ｺﾞｼｯｸM-PRO"/>
              </a:rPr>
              <a:t>Low penetration of Internet usage</a:t>
            </a:r>
            <a:endParaRPr b="0" lang="en-US" sz="2000" strike="noStrike" u="none">
              <a:solidFill>
                <a:srgbClr val="000000"/>
              </a:solidFill>
              <a:effectLst/>
              <a:uFillTx/>
              <a:latin typeface="Times New Roman"/>
            </a:endParaRPr>
          </a:p>
        </p:txBody>
      </p:sp>
      <p:sp>
        <p:nvSpPr>
          <p:cNvPr id="159" name=""/>
          <p:cNvSpPr/>
          <p:nvPr/>
        </p:nvSpPr>
        <p:spPr>
          <a:xfrm>
            <a:off x="2057400" y="5410080"/>
            <a:ext cx="838080" cy="304920"/>
          </a:xfrm>
          <a:prstGeom prst="downArrow">
            <a:avLst>
              <a:gd name="adj1" fmla="val 50000"/>
              <a:gd name="adj2" fmla="val 50000"/>
            </a:avLst>
          </a:prstGeom>
          <a:gradFill rotWithShape="0">
            <a:gsLst>
              <a:gs pos="0">
                <a:srgbClr val="ff9900"/>
              </a:gs>
              <a:gs pos="100000">
                <a:srgbClr val="ff0000"/>
              </a:gs>
            </a:gsLst>
            <a:lin ang="5400000"/>
          </a:gradFill>
          <a:ln w="0">
            <a:noFill/>
          </a:ln>
          <a:effectLst>
            <a:outerShdw dist="107932" dir="13500000" blurRad="0" rotWithShape="0">
              <a:srgbClr val="808080"/>
            </a:outerShdw>
          </a:effectLst>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60" name=""/>
          <p:cNvSpPr/>
          <p:nvPr/>
        </p:nvSpPr>
        <p:spPr>
          <a:xfrm>
            <a:off x="5181480" y="1066680"/>
            <a:ext cx="3048120" cy="533520"/>
          </a:xfrm>
          <a:prstGeom prst="rect">
            <a:avLst/>
          </a:prstGeom>
          <a:gradFill rotWithShape="0">
            <a:gsLst>
              <a:gs pos="0">
                <a:srgbClr val="ff0000"/>
              </a:gs>
              <a:gs pos="50000">
                <a:srgbClr val="ffcc00"/>
              </a:gs>
              <a:gs pos="100000">
                <a:srgbClr val="ff0000"/>
              </a:gs>
            </a:gsLst>
            <a:lin ang="5400000"/>
          </a:gradFill>
          <a:ln w="0">
            <a:noFill/>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61" name=""/>
          <p:cNvSpPr/>
          <p:nvPr/>
        </p:nvSpPr>
        <p:spPr>
          <a:xfrm>
            <a:off x="5472000" y="1131840"/>
            <a:ext cx="2503800" cy="41256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ff"/>
                </a:solidFill>
                <a:effectLst/>
                <a:uFillTx/>
                <a:latin typeface="Times New Roman"/>
                <a:ea typeface="HG丸ｺﾞｼｯｸM-PRO"/>
              </a:rPr>
              <a:t>Business Opportunity</a:t>
            </a:r>
            <a:endParaRPr b="0" lang="en-US" sz="2100" strike="noStrike" u="none">
              <a:solidFill>
                <a:srgbClr val="000000"/>
              </a:solidFill>
              <a:effectLst/>
              <a:uFillTx/>
              <a:latin typeface="Times New Roman"/>
            </a:endParaRPr>
          </a:p>
        </p:txBody>
      </p:sp>
      <p:sp>
        <p:nvSpPr>
          <p:cNvPr id="162" name=""/>
          <p:cNvSpPr/>
          <p:nvPr/>
        </p:nvSpPr>
        <p:spPr>
          <a:xfrm>
            <a:off x="5181480" y="1676520"/>
            <a:ext cx="3048120" cy="1143000"/>
          </a:xfrm>
          <a:prstGeom prst="rect">
            <a:avLst/>
          </a:prstGeom>
          <a:gradFill rotWithShape="0">
            <a:gsLst>
              <a:gs pos="0">
                <a:srgbClr val="ffffff"/>
              </a:gs>
              <a:gs pos="100000">
                <a:srgbClr val="99ccff"/>
              </a:gs>
            </a:gsLst>
            <a:path path="rect">
              <a:fillToRect l="50000" t="50000" r="50000" b="50000"/>
            </a:path>
          </a:grad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63" name=""/>
          <p:cNvSpPr/>
          <p:nvPr/>
        </p:nvSpPr>
        <p:spPr>
          <a:xfrm>
            <a:off x="5181480" y="1904760"/>
            <a:ext cx="3124440" cy="702360"/>
          </a:xfrm>
          <a:prstGeom prst="rect">
            <a:avLst/>
          </a:prstGeom>
          <a:noFill/>
          <a:ln w="0">
            <a:noFill/>
          </a:ln>
        </p:spPr>
        <p:style>
          <a:lnRef idx="0"/>
          <a:fillRef idx="0"/>
          <a:effectRef idx="0"/>
          <a:fontRef idx="minor"/>
        </p:style>
        <p:txBody>
          <a:bodyPr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ea typeface="HG丸ｺﾞｼｯｸM-PRO"/>
              </a:rPr>
              <a:t>Deregulation of the local access market</a:t>
            </a:r>
            <a:endParaRPr b="0" lang="en-US" sz="2000" strike="noStrike" u="none">
              <a:solidFill>
                <a:srgbClr val="000000"/>
              </a:solidFill>
              <a:effectLst/>
              <a:uFillTx/>
              <a:latin typeface="Times New Roman"/>
            </a:endParaRPr>
          </a:p>
        </p:txBody>
      </p:sp>
      <p:sp>
        <p:nvSpPr>
          <p:cNvPr id="164" name=""/>
          <p:cNvSpPr/>
          <p:nvPr/>
        </p:nvSpPr>
        <p:spPr>
          <a:xfrm>
            <a:off x="5181480" y="2895480"/>
            <a:ext cx="3048120" cy="1143000"/>
          </a:xfrm>
          <a:prstGeom prst="rect">
            <a:avLst/>
          </a:prstGeom>
          <a:gradFill rotWithShape="0">
            <a:gsLst>
              <a:gs pos="0">
                <a:srgbClr val="ffffff"/>
              </a:gs>
              <a:gs pos="100000">
                <a:srgbClr val="99ccff"/>
              </a:gs>
            </a:gsLst>
            <a:path path="rect">
              <a:fillToRect l="50000" t="50000" r="50000" b="50000"/>
            </a:path>
          </a:grad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65" name=""/>
          <p:cNvSpPr/>
          <p:nvPr/>
        </p:nvSpPr>
        <p:spPr>
          <a:xfrm>
            <a:off x="5334120" y="3107880"/>
            <a:ext cx="2819160" cy="702360"/>
          </a:xfrm>
          <a:prstGeom prst="rect">
            <a:avLst/>
          </a:prstGeom>
          <a:noFill/>
          <a:ln w="0">
            <a:noFill/>
          </a:ln>
        </p:spPr>
        <p:style>
          <a:lnRef idx="0"/>
          <a:fillRef idx="0"/>
          <a:effectRef idx="0"/>
          <a:fontRef idx="minor"/>
        </p:style>
        <p:txBody>
          <a:bodyPr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ea typeface="HG丸ｺﾞｼｯｸM-PRO"/>
              </a:rPr>
              <a:t>High demand for flat-rate services</a:t>
            </a:r>
            <a:endParaRPr b="0" lang="en-US" sz="2000" strike="noStrike" u="none">
              <a:solidFill>
                <a:srgbClr val="000000"/>
              </a:solidFill>
              <a:effectLst/>
              <a:uFillTx/>
              <a:latin typeface="Times New Roman"/>
            </a:endParaRPr>
          </a:p>
        </p:txBody>
      </p:sp>
      <p:sp>
        <p:nvSpPr>
          <p:cNvPr id="166" name=""/>
          <p:cNvSpPr/>
          <p:nvPr/>
        </p:nvSpPr>
        <p:spPr>
          <a:xfrm>
            <a:off x="5181480" y="4114800"/>
            <a:ext cx="3048120" cy="1143000"/>
          </a:xfrm>
          <a:prstGeom prst="rect">
            <a:avLst/>
          </a:prstGeom>
          <a:gradFill rotWithShape="0">
            <a:gsLst>
              <a:gs pos="0">
                <a:srgbClr val="ffffff"/>
              </a:gs>
              <a:gs pos="100000">
                <a:srgbClr val="99ccff"/>
              </a:gs>
            </a:gsLst>
            <a:path path="rect">
              <a:fillToRect l="50000" t="50000" r="50000" b="50000"/>
            </a:path>
          </a:grad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67" name=""/>
          <p:cNvSpPr/>
          <p:nvPr/>
        </p:nvSpPr>
        <p:spPr>
          <a:xfrm>
            <a:off x="5334120" y="4419360"/>
            <a:ext cx="2743200" cy="702360"/>
          </a:xfrm>
          <a:prstGeom prst="rect">
            <a:avLst/>
          </a:prstGeom>
          <a:noFill/>
          <a:ln w="0">
            <a:noFill/>
          </a:ln>
        </p:spPr>
        <p:style>
          <a:lnRef idx="0"/>
          <a:fillRef idx="0"/>
          <a:effectRef idx="0"/>
          <a:fontRef idx="minor"/>
        </p:style>
        <p:txBody>
          <a:bodyPr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ea typeface="HG丸ｺﾞｼｯｸM-PRO"/>
              </a:rPr>
              <a:t>High speed Internet services desired</a:t>
            </a:r>
            <a:endParaRPr b="0" lang="en-US" sz="2000" strike="noStrike" u="none">
              <a:solidFill>
                <a:srgbClr val="000000"/>
              </a:solidFill>
              <a:effectLst/>
              <a:uFillTx/>
              <a:latin typeface="Times New Roman"/>
            </a:endParaRPr>
          </a:p>
        </p:txBody>
      </p:sp>
      <p:sp>
        <p:nvSpPr>
          <p:cNvPr id="168" name=""/>
          <p:cNvSpPr/>
          <p:nvPr/>
        </p:nvSpPr>
        <p:spPr>
          <a:xfrm>
            <a:off x="6324480" y="5410080"/>
            <a:ext cx="838440" cy="304920"/>
          </a:xfrm>
          <a:prstGeom prst="downArrow">
            <a:avLst>
              <a:gd name="adj1" fmla="val 50000"/>
              <a:gd name="adj2" fmla="val 50000"/>
            </a:avLst>
          </a:prstGeom>
          <a:gradFill rotWithShape="0">
            <a:gsLst>
              <a:gs pos="0">
                <a:srgbClr val="ff9900"/>
              </a:gs>
              <a:gs pos="100000">
                <a:srgbClr val="ff0000"/>
              </a:gs>
            </a:gsLst>
            <a:lin ang="5400000"/>
          </a:gradFill>
          <a:ln w="0">
            <a:noFill/>
          </a:ln>
          <a:effectLst>
            <a:outerShdw dist="107932" dir="13500000" blurRad="0" rotWithShape="0">
              <a:srgbClr val="808080"/>
            </a:outerShdw>
          </a:effectLst>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69" name=""/>
          <p:cNvSpPr/>
          <p:nvPr/>
        </p:nvSpPr>
        <p:spPr>
          <a:xfrm>
            <a:off x="5181480" y="5791320"/>
            <a:ext cx="3048120" cy="685800"/>
          </a:xfrm>
          <a:prstGeom prst="rect">
            <a:avLst/>
          </a:prstGeom>
          <a:gradFill rotWithShape="0">
            <a:gsLst>
              <a:gs pos="0">
                <a:srgbClr val="33ccff"/>
              </a:gs>
              <a:gs pos="100000">
                <a:srgbClr val="002f76"/>
              </a:gs>
            </a:gsLst>
            <a:path path="rect">
              <a:fillToRect l="50000" t="50000" r="50000" b="50000"/>
            </a:path>
          </a:gradFill>
          <a:ln w="0">
            <a:noFill/>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70" name=""/>
          <p:cNvSpPr/>
          <p:nvPr/>
        </p:nvSpPr>
        <p:spPr>
          <a:xfrm>
            <a:off x="5334120" y="5821200"/>
            <a:ext cx="2743200" cy="641160"/>
          </a:xfrm>
          <a:prstGeom prst="rect">
            <a:avLst/>
          </a:prstGeom>
          <a:noFill/>
          <a:ln w="0">
            <a:noFill/>
          </a:ln>
        </p:spPr>
        <p:style>
          <a:lnRef idx="0"/>
          <a:fillRef idx="0"/>
          <a:effectRef idx="0"/>
          <a:fontRef idx="minor"/>
        </p:style>
        <p:txBody>
          <a:bodyPr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ea typeface="HG丸ｺﾞｼｯｸM-PRO"/>
              </a:rPr>
              <a:t>Provision of DSL local access services</a:t>
            </a:r>
            <a:endParaRPr b="0" lang="en-US" sz="18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F96E2B00-1D73-4B4C-A980-0FA22BAF5E49}"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1" name=""/>
          <p:cNvSpPr/>
          <p:nvPr/>
        </p:nvSpPr>
        <p:spPr>
          <a:xfrm>
            <a:off x="2932920" y="304560"/>
            <a:ext cx="4003920" cy="58032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66cc"/>
                </a:solidFill>
                <a:effectLst/>
                <a:uFillTx/>
                <a:latin typeface="Times New Roman"/>
                <a:ea typeface="HG丸ｺﾞｼｯｸM-PRO"/>
              </a:rPr>
              <a:t>Effects of Deregulation</a:t>
            </a:r>
            <a:endParaRPr b="0" lang="en-US" sz="3200" strike="noStrike" u="none">
              <a:solidFill>
                <a:srgbClr val="000000"/>
              </a:solidFill>
              <a:effectLst/>
              <a:uFillTx/>
              <a:latin typeface="Times New Roman"/>
            </a:endParaRPr>
          </a:p>
        </p:txBody>
      </p:sp>
      <p:sp>
        <p:nvSpPr>
          <p:cNvPr id="172" name=""/>
          <p:cNvSpPr/>
          <p:nvPr/>
        </p:nvSpPr>
        <p:spPr>
          <a:xfrm>
            <a:off x="1828800" y="1143000"/>
            <a:ext cx="1676520" cy="533520"/>
          </a:xfrm>
          <a:prstGeom prst="rect">
            <a:avLst/>
          </a:prstGeom>
          <a:gradFill rotWithShape="0">
            <a:gsLst>
              <a:gs pos="0">
                <a:srgbClr val="ff0000"/>
              </a:gs>
              <a:gs pos="50000">
                <a:srgbClr val="ffcc00"/>
              </a:gs>
              <a:gs pos="100000">
                <a:srgbClr val="ff0000"/>
              </a:gs>
            </a:gsLst>
            <a:lin ang="5400000"/>
          </a:gradFill>
          <a:ln w="0">
            <a:noFill/>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73" name=""/>
          <p:cNvSpPr/>
          <p:nvPr/>
        </p:nvSpPr>
        <p:spPr>
          <a:xfrm>
            <a:off x="2028600" y="1226880"/>
            <a:ext cx="1215000" cy="38196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00ff"/>
                </a:solidFill>
                <a:effectLst/>
                <a:uFillTx/>
                <a:latin typeface="Times New Roman"/>
                <a:ea typeface="HG丸ｺﾞｼｯｸM-PRO"/>
              </a:rPr>
              <a:t>Local  LD</a:t>
            </a:r>
            <a:endParaRPr b="0" lang="en-US" sz="1900" strike="noStrike" u="none">
              <a:solidFill>
                <a:srgbClr val="000000"/>
              </a:solidFill>
              <a:effectLst/>
              <a:uFillTx/>
              <a:latin typeface="Times New Roman"/>
            </a:endParaRPr>
          </a:p>
        </p:txBody>
      </p:sp>
      <p:sp>
        <p:nvSpPr>
          <p:cNvPr id="174" name=""/>
          <p:cNvSpPr/>
          <p:nvPr/>
        </p:nvSpPr>
        <p:spPr>
          <a:xfrm>
            <a:off x="3581280" y="1143000"/>
            <a:ext cx="1676520" cy="533520"/>
          </a:xfrm>
          <a:prstGeom prst="rect">
            <a:avLst/>
          </a:prstGeom>
          <a:gradFill rotWithShape="0">
            <a:gsLst>
              <a:gs pos="0">
                <a:srgbClr val="ff0000"/>
              </a:gs>
              <a:gs pos="50000">
                <a:srgbClr val="ffcc00"/>
              </a:gs>
              <a:gs pos="100000">
                <a:srgbClr val="ff0000"/>
              </a:gs>
            </a:gsLst>
            <a:lin ang="5400000"/>
          </a:gradFill>
          <a:ln w="0">
            <a:noFill/>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75" name=""/>
          <p:cNvSpPr/>
          <p:nvPr/>
        </p:nvSpPr>
        <p:spPr>
          <a:xfrm>
            <a:off x="3933360" y="1226880"/>
            <a:ext cx="907200" cy="38196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00ff"/>
                </a:solidFill>
                <a:effectLst/>
                <a:uFillTx/>
                <a:latin typeface="Times New Roman"/>
                <a:ea typeface="HG丸ｺﾞｼｯｸM-PRO"/>
              </a:rPr>
              <a:t>Mobile</a:t>
            </a:r>
            <a:endParaRPr b="0" lang="en-US" sz="1900" strike="noStrike" u="none">
              <a:solidFill>
                <a:srgbClr val="000000"/>
              </a:solidFill>
              <a:effectLst/>
              <a:uFillTx/>
              <a:latin typeface="Times New Roman"/>
            </a:endParaRPr>
          </a:p>
        </p:txBody>
      </p:sp>
      <p:sp>
        <p:nvSpPr>
          <p:cNvPr id="176" name=""/>
          <p:cNvSpPr/>
          <p:nvPr/>
        </p:nvSpPr>
        <p:spPr>
          <a:xfrm>
            <a:off x="5334120" y="1143000"/>
            <a:ext cx="1676160" cy="533520"/>
          </a:xfrm>
          <a:prstGeom prst="rect">
            <a:avLst/>
          </a:prstGeom>
          <a:gradFill rotWithShape="0">
            <a:gsLst>
              <a:gs pos="0">
                <a:srgbClr val="ff0000"/>
              </a:gs>
              <a:gs pos="50000">
                <a:srgbClr val="ffcc00"/>
              </a:gs>
              <a:gs pos="100000">
                <a:srgbClr val="ff0000"/>
              </a:gs>
            </a:gsLst>
            <a:lin ang="5400000"/>
          </a:gradFill>
          <a:ln w="0">
            <a:noFill/>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77" name=""/>
          <p:cNvSpPr/>
          <p:nvPr/>
        </p:nvSpPr>
        <p:spPr>
          <a:xfrm>
            <a:off x="5365440" y="1226880"/>
            <a:ext cx="1549440" cy="38196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00ff"/>
                </a:solidFill>
                <a:effectLst/>
                <a:uFillTx/>
                <a:latin typeface="Times New Roman"/>
                <a:ea typeface="HG丸ｺﾞｼｯｸM-PRO"/>
              </a:rPr>
              <a:t>International</a:t>
            </a:r>
            <a:endParaRPr b="0" lang="en-US" sz="1900" strike="noStrike" u="none">
              <a:solidFill>
                <a:srgbClr val="000000"/>
              </a:solidFill>
              <a:effectLst/>
              <a:uFillTx/>
              <a:latin typeface="Times New Roman"/>
            </a:endParaRPr>
          </a:p>
        </p:txBody>
      </p:sp>
      <p:sp>
        <p:nvSpPr>
          <p:cNvPr id="178" name=""/>
          <p:cNvSpPr/>
          <p:nvPr/>
        </p:nvSpPr>
        <p:spPr>
          <a:xfrm>
            <a:off x="7086600" y="1143000"/>
            <a:ext cx="1752480" cy="533520"/>
          </a:xfrm>
          <a:prstGeom prst="rect">
            <a:avLst/>
          </a:prstGeom>
          <a:gradFill rotWithShape="0">
            <a:gsLst>
              <a:gs pos="0">
                <a:srgbClr val="33ccff"/>
              </a:gs>
              <a:gs pos="100000">
                <a:srgbClr val="002f76"/>
              </a:gs>
            </a:gsLst>
            <a:path path="rect">
              <a:fillToRect l="50000" t="50000" r="50000" b="50000"/>
            </a:path>
          </a:gradFill>
          <a:ln w="0">
            <a:noFill/>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79" name=""/>
          <p:cNvSpPr/>
          <p:nvPr/>
        </p:nvSpPr>
        <p:spPr>
          <a:xfrm>
            <a:off x="7201440" y="1226880"/>
            <a:ext cx="1502280" cy="38196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ffffff"/>
                </a:solidFill>
                <a:effectLst/>
                <a:uFillTx/>
                <a:latin typeface="Times New Roman"/>
                <a:ea typeface="HG丸ｺﾞｼｯｸM-PRO"/>
              </a:rPr>
              <a:t>Local Access</a:t>
            </a:r>
            <a:endParaRPr b="0" lang="en-US" sz="1900" strike="noStrike" u="none">
              <a:solidFill>
                <a:srgbClr val="000000"/>
              </a:solidFill>
              <a:effectLst/>
              <a:uFillTx/>
              <a:latin typeface="Times New Roman"/>
            </a:endParaRPr>
          </a:p>
        </p:txBody>
      </p:sp>
      <p:sp>
        <p:nvSpPr>
          <p:cNvPr id="180" name=""/>
          <p:cNvSpPr/>
          <p:nvPr/>
        </p:nvSpPr>
        <p:spPr>
          <a:xfrm>
            <a:off x="152280" y="1676520"/>
            <a:ext cx="1600200" cy="1143000"/>
          </a:xfrm>
          <a:prstGeom prst="rect">
            <a:avLst/>
          </a:prstGeom>
          <a:gradFill rotWithShape="0">
            <a:gsLst>
              <a:gs pos="0">
                <a:srgbClr val="ffffff"/>
              </a:gs>
              <a:gs pos="100000">
                <a:srgbClr val="99ccff"/>
              </a:gs>
            </a:gsLst>
            <a:path path="rect">
              <a:fillToRect l="50000" t="50000" r="50000" b="50000"/>
            </a:path>
          </a:grad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81" name=""/>
          <p:cNvSpPr/>
          <p:nvPr/>
        </p:nvSpPr>
        <p:spPr>
          <a:xfrm>
            <a:off x="403200" y="1904760"/>
            <a:ext cx="1004760" cy="70236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ff"/>
                </a:solidFill>
                <a:effectLst/>
                <a:uFillTx/>
                <a:latin typeface="Times New Roman"/>
                <a:ea typeface="HG丸ｺﾞｼｯｸM-PRO"/>
              </a:rPr>
              <a:t>Market</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ff"/>
                </a:solidFill>
                <a:effectLst/>
                <a:uFillTx/>
                <a:latin typeface="Times New Roman"/>
                <a:ea typeface="HG丸ｺﾞｼｯｸM-PRO"/>
              </a:rPr>
              <a:t>Size</a:t>
            </a:r>
            <a:endParaRPr b="0" lang="en-US" sz="2000" strike="noStrike" u="none">
              <a:solidFill>
                <a:srgbClr val="000000"/>
              </a:solidFill>
              <a:effectLst/>
              <a:uFillTx/>
              <a:latin typeface="Times New Roman"/>
            </a:endParaRPr>
          </a:p>
        </p:txBody>
      </p:sp>
      <p:sp>
        <p:nvSpPr>
          <p:cNvPr id="182" name=""/>
          <p:cNvSpPr/>
          <p:nvPr/>
        </p:nvSpPr>
        <p:spPr>
          <a:xfrm>
            <a:off x="152280" y="2895480"/>
            <a:ext cx="1600200" cy="1143000"/>
          </a:xfrm>
          <a:prstGeom prst="rect">
            <a:avLst/>
          </a:prstGeom>
          <a:gradFill rotWithShape="0">
            <a:gsLst>
              <a:gs pos="0">
                <a:srgbClr val="ffffff"/>
              </a:gs>
              <a:gs pos="100000">
                <a:srgbClr val="99ccff"/>
              </a:gs>
            </a:gsLst>
            <a:path path="rect">
              <a:fillToRect l="50000" t="50000" r="50000" b="50000"/>
            </a:path>
          </a:grad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83" name=""/>
          <p:cNvSpPr/>
          <p:nvPr/>
        </p:nvSpPr>
        <p:spPr>
          <a:xfrm>
            <a:off x="258120" y="3276360"/>
            <a:ext cx="1301760" cy="39744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ff"/>
                </a:solidFill>
                <a:effectLst/>
                <a:uFillTx/>
                <a:latin typeface="Times New Roman"/>
                <a:ea typeface="HG丸ｺﾞｼｯｸM-PRO"/>
              </a:rPr>
              <a:t>Operators</a:t>
            </a:r>
            <a:endParaRPr b="0" lang="en-US" sz="2000" strike="noStrike" u="none">
              <a:solidFill>
                <a:srgbClr val="000000"/>
              </a:solidFill>
              <a:effectLst/>
              <a:uFillTx/>
              <a:latin typeface="Times New Roman"/>
            </a:endParaRPr>
          </a:p>
        </p:txBody>
      </p:sp>
      <p:sp>
        <p:nvSpPr>
          <p:cNvPr id="184" name=""/>
          <p:cNvSpPr/>
          <p:nvPr/>
        </p:nvSpPr>
        <p:spPr>
          <a:xfrm>
            <a:off x="152280" y="4114800"/>
            <a:ext cx="1600200" cy="1143000"/>
          </a:xfrm>
          <a:prstGeom prst="rect">
            <a:avLst/>
          </a:prstGeom>
          <a:gradFill rotWithShape="0">
            <a:gsLst>
              <a:gs pos="0">
                <a:srgbClr val="ffffff"/>
              </a:gs>
              <a:gs pos="100000">
                <a:srgbClr val="99ccff"/>
              </a:gs>
            </a:gsLst>
            <a:path path="rect">
              <a:fillToRect l="50000" t="50000" r="50000" b="50000"/>
            </a:path>
          </a:grad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85" name=""/>
          <p:cNvSpPr/>
          <p:nvPr/>
        </p:nvSpPr>
        <p:spPr>
          <a:xfrm>
            <a:off x="143280" y="4341600"/>
            <a:ext cx="1552320" cy="94644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ff"/>
                </a:solidFill>
                <a:effectLst/>
                <a:uFillTx/>
                <a:latin typeface="Times New Roman"/>
                <a:ea typeface="HG丸ｺﾞｼｯｸM-PRO"/>
              </a:rPr>
              <a:t>Old Monopolist’s </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ff"/>
                </a:solidFill>
                <a:effectLst/>
                <a:uFillTx/>
                <a:latin typeface="Times New Roman"/>
                <a:ea typeface="HG丸ｺﾞｼｯｸM-PRO"/>
              </a:rPr>
              <a:t>Current</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ff"/>
                </a:solidFill>
                <a:effectLst/>
                <a:uFillTx/>
                <a:latin typeface="Times New Roman"/>
                <a:ea typeface="HG丸ｺﾞｼｯｸM-PRO"/>
              </a:rPr>
              <a:t>Market Share</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86" name=""/>
          <p:cNvSpPr/>
          <p:nvPr/>
        </p:nvSpPr>
        <p:spPr>
          <a:xfrm>
            <a:off x="152280" y="5334120"/>
            <a:ext cx="1600200" cy="761760"/>
          </a:xfrm>
          <a:prstGeom prst="rect">
            <a:avLst/>
          </a:prstGeom>
          <a:gradFill rotWithShape="0">
            <a:gsLst>
              <a:gs pos="0">
                <a:srgbClr val="ffffff"/>
              </a:gs>
              <a:gs pos="100000">
                <a:srgbClr val="99ccff"/>
              </a:gs>
            </a:gsLst>
            <a:path path="rect">
              <a:fillToRect l="50000" t="50000" r="50000" b="50000"/>
            </a:path>
          </a:grad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87" name=""/>
          <p:cNvSpPr/>
          <p:nvPr/>
        </p:nvSpPr>
        <p:spPr>
          <a:xfrm>
            <a:off x="374400" y="5455440"/>
            <a:ext cx="1175400" cy="51948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ff"/>
                </a:solidFill>
                <a:effectLst/>
                <a:uFillTx/>
                <a:latin typeface="Times New Roman"/>
                <a:ea typeface="HG丸ｺﾞｼｯｸM-PRO"/>
              </a:rPr>
              <a:t>Date of </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ff"/>
                </a:solidFill>
                <a:effectLst/>
                <a:uFillTx/>
                <a:latin typeface="Times New Roman"/>
                <a:ea typeface="HG丸ｺﾞｼｯｸM-PRO"/>
              </a:rPr>
              <a:t>Deregulation</a:t>
            </a:r>
            <a:endParaRPr b="0" lang="en-US" sz="1400" strike="noStrike" u="none">
              <a:solidFill>
                <a:srgbClr val="000000"/>
              </a:solidFill>
              <a:effectLst/>
              <a:uFillTx/>
              <a:latin typeface="Times New Roman"/>
            </a:endParaRPr>
          </a:p>
        </p:txBody>
      </p:sp>
      <p:sp>
        <p:nvSpPr>
          <p:cNvPr id="188" name=""/>
          <p:cNvSpPr/>
          <p:nvPr/>
        </p:nvSpPr>
        <p:spPr>
          <a:xfrm>
            <a:off x="1828800" y="2895480"/>
            <a:ext cx="6934320" cy="0"/>
          </a:xfrm>
          <a:prstGeom prst="line">
            <a:avLst/>
          </a:prstGeom>
          <a:ln cap="rnd" w="38160">
            <a:solidFill>
              <a:srgbClr val="3366ff"/>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189" name=""/>
          <p:cNvSpPr/>
          <p:nvPr/>
        </p:nvSpPr>
        <p:spPr>
          <a:xfrm>
            <a:off x="1828800" y="4114800"/>
            <a:ext cx="6934320" cy="0"/>
          </a:xfrm>
          <a:prstGeom prst="line">
            <a:avLst/>
          </a:prstGeom>
          <a:ln cap="rnd" w="38160">
            <a:solidFill>
              <a:srgbClr val="3366ff"/>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190" name=""/>
          <p:cNvSpPr/>
          <p:nvPr/>
        </p:nvSpPr>
        <p:spPr>
          <a:xfrm>
            <a:off x="1828800" y="5334120"/>
            <a:ext cx="6934320" cy="0"/>
          </a:xfrm>
          <a:prstGeom prst="line">
            <a:avLst/>
          </a:prstGeom>
          <a:ln cap="rnd" w="38160">
            <a:solidFill>
              <a:srgbClr val="3366ff"/>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191" name=""/>
          <p:cNvSpPr/>
          <p:nvPr/>
        </p:nvSpPr>
        <p:spPr>
          <a:xfrm>
            <a:off x="1828800" y="6095880"/>
            <a:ext cx="6934320" cy="0"/>
          </a:xfrm>
          <a:prstGeom prst="line">
            <a:avLst/>
          </a:prstGeom>
          <a:ln cap="rnd" w="38160">
            <a:solidFill>
              <a:srgbClr val="3366ff"/>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192" name=""/>
          <p:cNvSpPr/>
          <p:nvPr/>
        </p:nvSpPr>
        <p:spPr>
          <a:xfrm>
            <a:off x="3581280" y="1752480"/>
            <a:ext cx="0" cy="4343400"/>
          </a:xfrm>
          <a:prstGeom prst="line">
            <a:avLst/>
          </a:prstGeom>
          <a:ln cap="rnd" w="28440">
            <a:solidFill>
              <a:srgbClr val="3366ff"/>
            </a:solidFill>
            <a:miter/>
          </a:ln>
        </p:spPr>
        <p:style>
          <a:lnRef idx="0"/>
          <a:fillRef idx="0"/>
          <a:effectRef idx="0"/>
          <a:fontRef idx="minor"/>
        </p:style>
        <p:txBody>
          <a:bodyPr lIns="91800" rIns="91800" anchor="ctr">
            <a:noAutofit/>
          </a:bodyPr>
          <a:p>
            <a:endParaRPr b="0" lang="en-US" sz="2400" strike="noStrike" u="none">
              <a:solidFill>
                <a:srgbClr val="000000"/>
              </a:solidFill>
              <a:effectLst/>
              <a:uFillTx/>
              <a:latin typeface="Times New Roman"/>
            </a:endParaRPr>
          </a:p>
        </p:txBody>
      </p:sp>
      <p:sp>
        <p:nvSpPr>
          <p:cNvPr id="193" name=""/>
          <p:cNvSpPr/>
          <p:nvPr/>
        </p:nvSpPr>
        <p:spPr>
          <a:xfrm>
            <a:off x="5334120" y="1752480"/>
            <a:ext cx="0" cy="4343400"/>
          </a:xfrm>
          <a:prstGeom prst="line">
            <a:avLst/>
          </a:prstGeom>
          <a:ln cap="rnd" w="28440">
            <a:solidFill>
              <a:srgbClr val="3366ff"/>
            </a:solidFill>
            <a:miter/>
          </a:ln>
        </p:spPr>
        <p:style>
          <a:lnRef idx="0"/>
          <a:fillRef idx="0"/>
          <a:effectRef idx="0"/>
          <a:fontRef idx="minor"/>
        </p:style>
        <p:txBody>
          <a:bodyPr lIns="91800" rIns="91800" anchor="ctr">
            <a:noAutofit/>
          </a:bodyPr>
          <a:p>
            <a:endParaRPr b="0" lang="en-US" sz="2400" strike="noStrike" u="none">
              <a:solidFill>
                <a:srgbClr val="000000"/>
              </a:solidFill>
              <a:effectLst/>
              <a:uFillTx/>
              <a:latin typeface="Times New Roman"/>
            </a:endParaRPr>
          </a:p>
        </p:txBody>
      </p:sp>
      <p:sp>
        <p:nvSpPr>
          <p:cNvPr id="194" name=""/>
          <p:cNvSpPr/>
          <p:nvPr/>
        </p:nvSpPr>
        <p:spPr>
          <a:xfrm>
            <a:off x="7086600" y="1752480"/>
            <a:ext cx="0" cy="4343400"/>
          </a:xfrm>
          <a:prstGeom prst="line">
            <a:avLst/>
          </a:prstGeom>
          <a:ln cap="rnd" w="28440">
            <a:solidFill>
              <a:srgbClr val="3366ff"/>
            </a:solidFill>
            <a:miter/>
          </a:ln>
        </p:spPr>
        <p:style>
          <a:lnRef idx="0"/>
          <a:fillRef idx="0"/>
          <a:effectRef idx="0"/>
          <a:fontRef idx="minor"/>
        </p:style>
        <p:txBody>
          <a:bodyPr lIns="91800" rIns="91800" anchor="ctr">
            <a:noAutofit/>
          </a:bodyPr>
          <a:p>
            <a:endParaRPr b="0" lang="en-US" sz="2400" strike="noStrike" u="none">
              <a:solidFill>
                <a:srgbClr val="000000"/>
              </a:solidFill>
              <a:effectLst/>
              <a:uFillTx/>
              <a:latin typeface="Times New Roman"/>
            </a:endParaRPr>
          </a:p>
        </p:txBody>
      </p:sp>
      <p:sp>
        <p:nvSpPr>
          <p:cNvPr id="195" name=""/>
          <p:cNvSpPr/>
          <p:nvPr/>
        </p:nvSpPr>
        <p:spPr>
          <a:xfrm>
            <a:off x="8839080" y="1752480"/>
            <a:ext cx="0" cy="4343400"/>
          </a:xfrm>
          <a:prstGeom prst="line">
            <a:avLst/>
          </a:prstGeom>
          <a:ln cap="rnd" w="28440">
            <a:solidFill>
              <a:srgbClr val="3366ff"/>
            </a:solidFill>
            <a:miter/>
          </a:ln>
        </p:spPr>
        <p:style>
          <a:lnRef idx="0"/>
          <a:fillRef idx="0"/>
          <a:effectRef idx="0"/>
          <a:fontRef idx="minor"/>
        </p:style>
        <p:txBody>
          <a:bodyPr lIns="91800" rIns="91800" anchor="ctr">
            <a:noAutofit/>
          </a:bodyPr>
          <a:p>
            <a:endParaRPr b="0" lang="en-US" sz="2400" strike="noStrike" u="none">
              <a:solidFill>
                <a:srgbClr val="000000"/>
              </a:solidFill>
              <a:effectLst/>
              <a:uFillTx/>
              <a:latin typeface="Times New Roman"/>
            </a:endParaRPr>
          </a:p>
        </p:txBody>
      </p:sp>
      <p:sp>
        <p:nvSpPr>
          <p:cNvPr id="196" name=""/>
          <p:cNvSpPr/>
          <p:nvPr/>
        </p:nvSpPr>
        <p:spPr>
          <a:xfrm>
            <a:off x="2165040" y="2133720"/>
            <a:ext cx="995760" cy="33624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600" strike="noStrike" u="none">
                <a:solidFill>
                  <a:srgbClr val="0000ff"/>
                </a:solidFill>
                <a:effectLst/>
                <a:uFillTx/>
                <a:latin typeface="Times New Roman"/>
                <a:ea typeface="HG丸ｺﾞｼｯｸM-PRO"/>
              </a:rPr>
              <a:t>\1 </a:t>
            </a:r>
            <a:r>
              <a:rPr b="0" lang="en-US" sz="1600" strike="noStrike" u="none">
                <a:solidFill>
                  <a:srgbClr val="0000ff"/>
                </a:solidFill>
                <a:effectLst/>
                <a:uFillTx/>
                <a:latin typeface="Times New Roman"/>
                <a:ea typeface="HG丸ｺﾞｼｯｸM-PRO"/>
              </a:rPr>
              <a:t>trillion </a:t>
            </a:r>
            <a:endParaRPr b="0" lang="en-US" sz="1600" strike="noStrike" u="none">
              <a:solidFill>
                <a:srgbClr val="000000"/>
              </a:solidFill>
              <a:effectLst/>
              <a:uFillTx/>
              <a:latin typeface="Times New Roman"/>
            </a:endParaRPr>
          </a:p>
        </p:txBody>
      </p:sp>
      <p:sp>
        <p:nvSpPr>
          <p:cNvPr id="197" name=""/>
          <p:cNvSpPr/>
          <p:nvPr/>
        </p:nvSpPr>
        <p:spPr>
          <a:xfrm>
            <a:off x="3867120" y="2133720"/>
            <a:ext cx="1097280" cy="33624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600" strike="noStrike" u="none">
                <a:solidFill>
                  <a:srgbClr val="0000ff"/>
                </a:solidFill>
                <a:effectLst/>
                <a:uFillTx/>
                <a:latin typeface="Times New Roman"/>
                <a:ea typeface="HG丸ｺﾞｼｯｸM-PRO"/>
              </a:rPr>
              <a:t>\7.6 </a:t>
            </a:r>
            <a:r>
              <a:rPr b="0" lang="en-US" sz="1600" strike="noStrike" u="none">
                <a:solidFill>
                  <a:srgbClr val="0000ff"/>
                </a:solidFill>
                <a:effectLst/>
                <a:uFillTx/>
                <a:latin typeface="Times New Roman"/>
                <a:ea typeface="HG丸ｺﾞｼｯｸM-PRO"/>
              </a:rPr>
              <a:t>trillion</a:t>
            </a:r>
            <a:endParaRPr b="0" lang="en-US" sz="1600" strike="noStrike" u="none">
              <a:solidFill>
                <a:srgbClr val="000000"/>
              </a:solidFill>
              <a:effectLst/>
              <a:uFillTx/>
              <a:latin typeface="Times New Roman"/>
            </a:endParaRPr>
          </a:p>
        </p:txBody>
      </p:sp>
      <p:sp>
        <p:nvSpPr>
          <p:cNvPr id="198" name=""/>
          <p:cNvSpPr/>
          <p:nvPr/>
        </p:nvSpPr>
        <p:spPr>
          <a:xfrm>
            <a:off x="5543280" y="2133720"/>
            <a:ext cx="1097280" cy="33624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600" strike="noStrike" u="none">
                <a:solidFill>
                  <a:srgbClr val="0000ff"/>
                </a:solidFill>
                <a:effectLst/>
                <a:uFillTx/>
                <a:latin typeface="Times New Roman"/>
                <a:ea typeface="HG丸ｺﾞｼｯｸM-PRO"/>
              </a:rPr>
              <a:t>\0.5 </a:t>
            </a:r>
            <a:r>
              <a:rPr b="0" lang="en-US" sz="1600" strike="noStrike" u="none">
                <a:solidFill>
                  <a:srgbClr val="0000ff"/>
                </a:solidFill>
                <a:effectLst/>
                <a:uFillTx/>
                <a:latin typeface="Times New Roman"/>
                <a:ea typeface="HG丸ｺﾞｼｯｸM-PRO"/>
              </a:rPr>
              <a:t>trillion</a:t>
            </a:r>
            <a:endParaRPr b="0" lang="en-US" sz="1600" strike="noStrike" u="none">
              <a:solidFill>
                <a:srgbClr val="000000"/>
              </a:solidFill>
              <a:effectLst/>
              <a:uFillTx/>
              <a:latin typeface="Times New Roman"/>
            </a:endParaRPr>
          </a:p>
        </p:txBody>
      </p:sp>
      <p:sp>
        <p:nvSpPr>
          <p:cNvPr id="199" name=""/>
          <p:cNvSpPr/>
          <p:nvPr/>
        </p:nvSpPr>
        <p:spPr>
          <a:xfrm>
            <a:off x="7362720" y="2133720"/>
            <a:ext cx="1114200" cy="33624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600" strike="noStrike" u="none">
                <a:solidFill>
                  <a:srgbClr val="0000ff"/>
                </a:solidFill>
                <a:effectLst/>
                <a:uFillTx/>
                <a:latin typeface="Times New Roman"/>
                <a:ea typeface="HG丸ｺﾞｼｯｸM-PRO"/>
              </a:rPr>
              <a:t>\3-5 </a:t>
            </a:r>
            <a:r>
              <a:rPr b="0" lang="en-US" sz="1600" strike="noStrike" u="none">
                <a:solidFill>
                  <a:srgbClr val="0000ff"/>
                </a:solidFill>
                <a:effectLst/>
                <a:uFillTx/>
                <a:latin typeface="Times New Roman"/>
                <a:ea typeface="HG丸ｺﾞｼｯｸM-PRO"/>
              </a:rPr>
              <a:t>trillion</a:t>
            </a:r>
            <a:endParaRPr b="0" lang="en-US" sz="1600" strike="noStrike" u="none">
              <a:solidFill>
                <a:srgbClr val="000000"/>
              </a:solidFill>
              <a:effectLst/>
              <a:uFillTx/>
              <a:latin typeface="Times New Roman"/>
            </a:endParaRPr>
          </a:p>
        </p:txBody>
      </p:sp>
      <p:sp>
        <p:nvSpPr>
          <p:cNvPr id="200" name=""/>
          <p:cNvSpPr/>
          <p:nvPr/>
        </p:nvSpPr>
        <p:spPr>
          <a:xfrm>
            <a:off x="2064600" y="2851200"/>
            <a:ext cx="1035000" cy="131112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NTT Com</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KDD</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DDI</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TTNet</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CWC, etc.</a:t>
            </a:r>
            <a:endParaRPr b="0" lang="en-US" sz="1600" strike="noStrike" u="none">
              <a:solidFill>
                <a:srgbClr val="000000"/>
              </a:solidFill>
              <a:effectLst/>
              <a:uFillTx/>
              <a:latin typeface="Times New Roman"/>
            </a:endParaRPr>
          </a:p>
        </p:txBody>
      </p:sp>
      <p:sp>
        <p:nvSpPr>
          <p:cNvPr id="201" name=""/>
          <p:cNvSpPr/>
          <p:nvPr/>
        </p:nvSpPr>
        <p:spPr>
          <a:xfrm>
            <a:off x="3761280" y="3140640"/>
            <a:ext cx="1462680" cy="82368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NTT Docomo</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J-Phone</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DDI, Astel, etc.</a:t>
            </a:r>
            <a:endParaRPr b="0" lang="en-US" sz="1600" strike="noStrike" u="none">
              <a:solidFill>
                <a:srgbClr val="000000"/>
              </a:solidFill>
              <a:effectLst/>
              <a:uFillTx/>
              <a:latin typeface="Times New Roman"/>
            </a:endParaRPr>
          </a:p>
        </p:txBody>
      </p:sp>
      <p:sp>
        <p:nvSpPr>
          <p:cNvPr id="202" name=""/>
          <p:cNvSpPr/>
          <p:nvPr/>
        </p:nvSpPr>
        <p:spPr>
          <a:xfrm>
            <a:off x="5655240" y="2972880"/>
            <a:ext cx="1068840" cy="106740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KDD</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C&amp;W IDC</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NTT Com</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DDI, etc.</a:t>
            </a:r>
            <a:endParaRPr b="0" lang="en-US" sz="1600" strike="noStrike" u="none">
              <a:solidFill>
                <a:srgbClr val="000000"/>
              </a:solidFill>
              <a:effectLst/>
              <a:uFillTx/>
              <a:latin typeface="Times New Roman"/>
            </a:endParaRPr>
          </a:p>
        </p:txBody>
      </p:sp>
      <p:sp>
        <p:nvSpPr>
          <p:cNvPr id="203" name=""/>
          <p:cNvSpPr/>
          <p:nvPr/>
        </p:nvSpPr>
        <p:spPr>
          <a:xfrm>
            <a:off x="7340040" y="3094920"/>
            <a:ext cx="1113480" cy="82368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NTT East</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NTT West</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TTNet, etc.</a:t>
            </a:r>
            <a:endParaRPr b="0" lang="en-US" sz="1600" strike="noStrike" u="none">
              <a:solidFill>
                <a:srgbClr val="000000"/>
              </a:solidFill>
              <a:effectLst/>
              <a:uFillTx/>
              <a:latin typeface="Times New Roman"/>
            </a:endParaRPr>
          </a:p>
        </p:txBody>
      </p:sp>
      <p:sp>
        <p:nvSpPr>
          <p:cNvPr id="204" name=""/>
          <p:cNvSpPr/>
          <p:nvPr/>
        </p:nvSpPr>
        <p:spPr>
          <a:xfrm>
            <a:off x="2147760" y="4405680"/>
            <a:ext cx="1023840" cy="57996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NTT Com</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50</a:t>
            </a:r>
            <a:r>
              <a:rPr b="0" lang="en-US" sz="1600" strike="noStrike" u="none">
                <a:solidFill>
                  <a:srgbClr val="0000ff"/>
                </a:solidFill>
                <a:effectLst/>
                <a:uFillTx/>
                <a:latin typeface="Times New Roman"/>
                <a:ea typeface="HG丸ｺﾞｼｯｸM-PRO"/>
              </a:rPr>
              <a:t>％</a:t>
            </a:r>
            <a:endParaRPr b="0" lang="en-US" sz="1600" strike="noStrike" u="none">
              <a:solidFill>
                <a:srgbClr val="000000"/>
              </a:solidFill>
              <a:effectLst/>
              <a:uFillTx/>
              <a:latin typeface="Times New Roman"/>
            </a:endParaRPr>
          </a:p>
        </p:txBody>
      </p:sp>
      <p:sp>
        <p:nvSpPr>
          <p:cNvPr id="205" name=""/>
          <p:cNvSpPr/>
          <p:nvPr/>
        </p:nvSpPr>
        <p:spPr>
          <a:xfrm>
            <a:off x="3840480" y="4420080"/>
            <a:ext cx="1327680" cy="57996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NTT Docomo</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57</a:t>
            </a:r>
            <a:r>
              <a:rPr b="0" lang="en-US" sz="1600" strike="noStrike" u="none">
                <a:solidFill>
                  <a:srgbClr val="0000ff"/>
                </a:solidFill>
                <a:effectLst/>
                <a:uFillTx/>
                <a:latin typeface="Times New Roman"/>
                <a:ea typeface="HG丸ｺﾞｼｯｸM-PRO"/>
              </a:rPr>
              <a:t>％</a:t>
            </a:r>
            <a:endParaRPr b="0" lang="en-US" sz="1600" strike="noStrike" u="none">
              <a:solidFill>
                <a:srgbClr val="000000"/>
              </a:solidFill>
              <a:effectLst/>
              <a:uFillTx/>
              <a:latin typeface="Times New Roman"/>
            </a:endParaRPr>
          </a:p>
        </p:txBody>
      </p:sp>
      <p:sp>
        <p:nvSpPr>
          <p:cNvPr id="206" name=""/>
          <p:cNvSpPr/>
          <p:nvPr/>
        </p:nvSpPr>
        <p:spPr>
          <a:xfrm>
            <a:off x="5877720" y="4420080"/>
            <a:ext cx="624240" cy="57996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KDD</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66</a:t>
            </a:r>
            <a:r>
              <a:rPr b="0" lang="en-US" sz="1600" strike="noStrike" u="none">
                <a:solidFill>
                  <a:srgbClr val="0000ff"/>
                </a:solidFill>
                <a:effectLst/>
                <a:uFillTx/>
                <a:latin typeface="Times New Roman"/>
                <a:ea typeface="HG丸ｺﾞｼｯｸM-PRO"/>
              </a:rPr>
              <a:t>％</a:t>
            </a:r>
            <a:endParaRPr b="0" lang="en-US" sz="1600" strike="noStrike" u="none">
              <a:solidFill>
                <a:srgbClr val="000000"/>
              </a:solidFill>
              <a:effectLst/>
              <a:uFillTx/>
              <a:latin typeface="Times New Roman"/>
            </a:endParaRPr>
          </a:p>
        </p:txBody>
      </p:sp>
      <p:sp>
        <p:nvSpPr>
          <p:cNvPr id="207" name=""/>
          <p:cNvSpPr/>
          <p:nvPr/>
        </p:nvSpPr>
        <p:spPr>
          <a:xfrm>
            <a:off x="7619400" y="4420080"/>
            <a:ext cx="578880" cy="57996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NTT</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98</a:t>
            </a:r>
            <a:r>
              <a:rPr b="0" lang="en-US" sz="1600" strike="noStrike" u="none">
                <a:solidFill>
                  <a:srgbClr val="0000ff"/>
                </a:solidFill>
                <a:effectLst/>
                <a:uFillTx/>
                <a:latin typeface="Times New Roman"/>
                <a:ea typeface="HG丸ｺﾞｼｯｸM-PRO"/>
              </a:rPr>
              <a:t>％</a:t>
            </a:r>
            <a:endParaRPr b="0" lang="en-US" sz="1600" strike="noStrike" u="none">
              <a:solidFill>
                <a:srgbClr val="000000"/>
              </a:solidFill>
              <a:effectLst/>
              <a:uFillTx/>
              <a:latin typeface="Times New Roman"/>
            </a:endParaRPr>
          </a:p>
        </p:txBody>
      </p:sp>
      <p:sp>
        <p:nvSpPr>
          <p:cNvPr id="208" name=""/>
          <p:cNvSpPr/>
          <p:nvPr/>
        </p:nvSpPr>
        <p:spPr>
          <a:xfrm>
            <a:off x="2308320" y="5638680"/>
            <a:ext cx="590400" cy="33624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1987</a:t>
            </a:r>
            <a:endParaRPr b="0" lang="en-US" sz="1600" strike="noStrike" u="none">
              <a:solidFill>
                <a:srgbClr val="000000"/>
              </a:solidFill>
              <a:effectLst/>
              <a:uFillTx/>
              <a:latin typeface="Times New Roman"/>
            </a:endParaRPr>
          </a:p>
        </p:txBody>
      </p:sp>
      <p:sp>
        <p:nvSpPr>
          <p:cNvPr id="209" name=""/>
          <p:cNvSpPr/>
          <p:nvPr/>
        </p:nvSpPr>
        <p:spPr>
          <a:xfrm>
            <a:off x="4059720" y="5638680"/>
            <a:ext cx="748080" cy="33624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4/1994</a:t>
            </a:r>
            <a:endParaRPr b="0" lang="en-US" sz="1600" strike="noStrike" u="none">
              <a:solidFill>
                <a:srgbClr val="000000"/>
              </a:solidFill>
              <a:effectLst/>
              <a:uFillTx/>
              <a:latin typeface="Times New Roman"/>
            </a:endParaRPr>
          </a:p>
        </p:txBody>
      </p:sp>
      <p:sp>
        <p:nvSpPr>
          <p:cNvPr id="210" name=""/>
          <p:cNvSpPr/>
          <p:nvPr/>
        </p:nvSpPr>
        <p:spPr>
          <a:xfrm>
            <a:off x="5713920" y="5638680"/>
            <a:ext cx="849600" cy="33624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12/1997</a:t>
            </a:r>
            <a:endParaRPr b="0" lang="en-US" sz="1600" strike="noStrike" u="none">
              <a:solidFill>
                <a:srgbClr val="000000"/>
              </a:solidFill>
              <a:effectLst/>
              <a:uFillTx/>
              <a:latin typeface="Times New Roman"/>
            </a:endParaRPr>
          </a:p>
        </p:txBody>
      </p:sp>
      <p:sp>
        <p:nvSpPr>
          <p:cNvPr id="211" name=""/>
          <p:cNvSpPr/>
          <p:nvPr/>
        </p:nvSpPr>
        <p:spPr>
          <a:xfrm rot="21118200">
            <a:off x="6934320" y="5333760"/>
            <a:ext cx="1981080" cy="1066680"/>
          </a:xfrm>
          <a:custGeom>
            <a:avLst/>
            <a:gdLst>
              <a:gd name="textAreaLeft" fmla="*/ 452160 w 1981080"/>
              <a:gd name="textAreaRight" fmla="*/ 1528920 w 1981080"/>
              <a:gd name="textAreaTop" fmla="*/ 243360 h 1066680"/>
              <a:gd name="textAreaBottom" fmla="*/ 823320 h 1066680"/>
            </a:gdLst>
            <a:ahLst/>
            <a:cxnLst/>
            <a:rect l="textAreaLeft" t="textAreaTop" r="textAreaRight" b="textAreaBottom"/>
            <a:pathLst>
              <a:path w="21600" h="21600">
                <a:moveTo>
                  <a:pt x="0" y="10800"/>
                </a:moveTo>
                <a:lnTo>
                  <a:pt x="2532" y="11523"/>
                </a:lnTo>
                <a:lnTo>
                  <a:pt x="198" y="12861"/>
                </a:lnTo>
                <a:lnTo>
                  <a:pt x="2822" y="13088"/>
                </a:lnTo>
                <a:lnTo>
                  <a:pt x="786" y="14846"/>
                </a:lnTo>
                <a:lnTo>
                  <a:pt x="3472" y="14697"/>
                </a:lnTo>
                <a:lnTo>
                  <a:pt x="1742" y="16682"/>
                </a:lnTo>
                <a:lnTo>
                  <a:pt x="4350" y="16023"/>
                </a:lnTo>
                <a:lnTo>
                  <a:pt x="3163" y="18437"/>
                </a:lnTo>
                <a:lnTo>
                  <a:pt x="5465" y="17158"/>
                </a:lnTo>
                <a:lnTo>
                  <a:pt x="4761" y="19754"/>
                </a:lnTo>
                <a:lnTo>
                  <a:pt x="6776" y="18059"/>
                </a:lnTo>
                <a:lnTo>
                  <a:pt x="6580" y="20741"/>
                </a:lnTo>
                <a:lnTo>
                  <a:pt x="8373" y="18737"/>
                </a:lnTo>
                <a:lnTo>
                  <a:pt x="8555" y="21364"/>
                </a:lnTo>
                <a:lnTo>
                  <a:pt x="9932" y="19055"/>
                </a:lnTo>
                <a:lnTo>
                  <a:pt x="10800" y="21600"/>
                </a:lnTo>
                <a:lnTo>
                  <a:pt x="11523" y="19068"/>
                </a:lnTo>
                <a:lnTo>
                  <a:pt x="12861" y="21402"/>
                </a:lnTo>
                <a:lnTo>
                  <a:pt x="13088" y="18778"/>
                </a:lnTo>
                <a:lnTo>
                  <a:pt x="14846" y="20814"/>
                </a:lnTo>
                <a:lnTo>
                  <a:pt x="14697" y="18128"/>
                </a:lnTo>
                <a:lnTo>
                  <a:pt x="16682" y="19858"/>
                </a:lnTo>
                <a:lnTo>
                  <a:pt x="16023" y="17250"/>
                </a:lnTo>
                <a:lnTo>
                  <a:pt x="18437" y="18437"/>
                </a:lnTo>
                <a:lnTo>
                  <a:pt x="17158" y="16135"/>
                </a:lnTo>
                <a:lnTo>
                  <a:pt x="19754" y="16839"/>
                </a:lnTo>
                <a:lnTo>
                  <a:pt x="18059" y="14824"/>
                </a:lnTo>
                <a:lnTo>
                  <a:pt x="20741" y="15020"/>
                </a:lnTo>
                <a:lnTo>
                  <a:pt x="18737" y="13227"/>
                </a:lnTo>
                <a:lnTo>
                  <a:pt x="21364" y="13045"/>
                </a:lnTo>
                <a:lnTo>
                  <a:pt x="19055" y="11668"/>
                </a:lnTo>
                <a:lnTo>
                  <a:pt x="21600" y="10800"/>
                </a:lnTo>
                <a:lnTo>
                  <a:pt x="19068" y="10077"/>
                </a:lnTo>
                <a:lnTo>
                  <a:pt x="21402" y="8739"/>
                </a:lnTo>
                <a:lnTo>
                  <a:pt x="18778" y="8512"/>
                </a:lnTo>
                <a:lnTo>
                  <a:pt x="20814" y="6754"/>
                </a:lnTo>
                <a:lnTo>
                  <a:pt x="18128" y="6903"/>
                </a:lnTo>
                <a:lnTo>
                  <a:pt x="19858" y="4918"/>
                </a:lnTo>
                <a:lnTo>
                  <a:pt x="17250" y="5577"/>
                </a:lnTo>
                <a:lnTo>
                  <a:pt x="18437" y="3163"/>
                </a:lnTo>
                <a:lnTo>
                  <a:pt x="16135" y="4442"/>
                </a:lnTo>
                <a:lnTo>
                  <a:pt x="16839" y="1846"/>
                </a:lnTo>
                <a:lnTo>
                  <a:pt x="14824" y="3541"/>
                </a:lnTo>
                <a:lnTo>
                  <a:pt x="15020" y="859"/>
                </a:lnTo>
                <a:lnTo>
                  <a:pt x="13227" y="2863"/>
                </a:lnTo>
                <a:lnTo>
                  <a:pt x="13045" y="236"/>
                </a:lnTo>
                <a:lnTo>
                  <a:pt x="11668" y="2545"/>
                </a:lnTo>
                <a:lnTo>
                  <a:pt x="10800" y="0"/>
                </a:lnTo>
                <a:lnTo>
                  <a:pt x="10077" y="2532"/>
                </a:lnTo>
                <a:lnTo>
                  <a:pt x="8739" y="198"/>
                </a:lnTo>
                <a:lnTo>
                  <a:pt x="8512" y="2822"/>
                </a:lnTo>
                <a:lnTo>
                  <a:pt x="6754" y="786"/>
                </a:lnTo>
                <a:lnTo>
                  <a:pt x="6903" y="3472"/>
                </a:lnTo>
                <a:lnTo>
                  <a:pt x="4918" y="1742"/>
                </a:lnTo>
                <a:lnTo>
                  <a:pt x="5577" y="4350"/>
                </a:lnTo>
                <a:lnTo>
                  <a:pt x="3163" y="3163"/>
                </a:lnTo>
                <a:lnTo>
                  <a:pt x="4442" y="5465"/>
                </a:lnTo>
                <a:lnTo>
                  <a:pt x="1846" y="4761"/>
                </a:lnTo>
                <a:lnTo>
                  <a:pt x="3541" y="6776"/>
                </a:lnTo>
                <a:lnTo>
                  <a:pt x="859" y="6580"/>
                </a:lnTo>
                <a:lnTo>
                  <a:pt x="2863" y="8373"/>
                </a:lnTo>
                <a:lnTo>
                  <a:pt x="236" y="8555"/>
                </a:lnTo>
                <a:lnTo>
                  <a:pt x="2545" y="9932"/>
                </a:lnTo>
                <a:lnTo>
                  <a:pt x="0" y="10800"/>
                </a:lnTo>
                <a:close/>
              </a:path>
            </a:pathLst>
          </a:custGeom>
          <a:solidFill>
            <a:srgbClr val="ffff00"/>
          </a:solidFill>
          <a:ln w="63360">
            <a:solidFill>
              <a:srgbClr val="00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212" name=""/>
          <p:cNvSpPr/>
          <p:nvPr/>
        </p:nvSpPr>
        <p:spPr>
          <a:xfrm>
            <a:off x="7612920" y="5608440"/>
            <a:ext cx="694080" cy="39744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66"/>
                </a:solidFill>
                <a:effectLst/>
                <a:uFillTx/>
                <a:latin typeface="Times New Roman"/>
                <a:ea typeface="HG丸ｺﾞｼｯｸM-PRO"/>
              </a:rPr>
              <a:t>2000</a:t>
            </a: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C750FF7E-4483-4A6D-B2A2-4FF7C36607B7}"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3" name=""/>
          <p:cNvSpPr/>
          <p:nvPr/>
        </p:nvSpPr>
        <p:spPr>
          <a:xfrm>
            <a:off x="76320" y="1828800"/>
            <a:ext cx="6858000" cy="449568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grpSp>
        <p:nvGrpSpPr>
          <p:cNvPr id="214" name=""/>
          <p:cNvGrpSpPr/>
          <p:nvPr/>
        </p:nvGrpSpPr>
        <p:grpSpPr>
          <a:xfrm>
            <a:off x="111240" y="2092320"/>
            <a:ext cx="5832360" cy="4200480"/>
            <a:chOff x="111240" y="2092320"/>
            <a:chExt cx="5832360" cy="4200480"/>
          </a:xfrm>
        </p:grpSpPr>
        <p:sp>
          <p:nvSpPr>
            <p:cNvPr id="215" name=""/>
            <p:cNvSpPr/>
            <p:nvPr/>
          </p:nvSpPr>
          <p:spPr>
            <a:xfrm>
              <a:off x="111240" y="2092320"/>
              <a:ext cx="5832360" cy="42004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 name=""/>
            <p:cNvSpPr/>
            <p:nvPr/>
          </p:nvSpPr>
          <p:spPr>
            <a:xfrm>
              <a:off x="814320" y="5145120"/>
              <a:ext cx="49532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7" name=""/>
            <p:cNvSpPr/>
            <p:nvPr/>
          </p:nvSpPr>
          <p:spPr>
            <a:xfrm>
              <a:off x="814320" y="4611600"/>
              <a:ext cx="49532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18" name=""/>
            <p:cNvSpPr/>
            <p:nvPr/>
          </p:nvSpPr>
          <p:spPr>
            <a:xfrm>
              <a:off x="814320" y="4083120"/>
              <a:ext cx="49532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9" name=""/>
            <p:cNvSpPr/>
            <p:nvPr/>
          </p:nvSpPr>
          <p:spPr>
            <a:xfrm>
              <a:off x="814320" y="3548160"/>
              <a:ext cx="49532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0" name=""/>
            <p:cNvSpPr/>
            <p:nvPr/>
          </p:nvSpPr>
          <p:spPr>
            <a:xfrm>
              <a:off x="814320" y="3021120"/>
              <a:ext cx="49532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1" name=""/>
            <p:cNvSpPr/>
            <p:nvPr/>
          </p:nvSpPr>
          <p:spPr>
            <a:xfrm>
              <a:off x="814320" y="2486160"/>
              <a:ext cx="49532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2" name=""/>
            <p:cNvSpPr/>
            <p:nvPr/>
          </p:nvSpPr>
          <p:spPr>
            <a:xfrm>
              <a:off x="814320" y="2486160"/>
              <a:ext cx="1800" cy="318744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 name=""/>
            <p:cNvSpPr/>
            <p:nvPr/>
          </p:nvSpPr>
          <p:spPr>
            <a:xfrm>
              <a:off x="814320" y="5673600"/>
              <a:ext cx="367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24" name=""/>
            <p:cNvSpPr/>
            <p:nvPr/>
          </p:nvSpPr>
          <p:spPr>
            <a:xfrm>
              <a:off x="814320" y="5145120"/>
              <a:ext cx="36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5" name=""/>
            <p:cNvSpPr/>
            <p:nvPr/>
          </p:nvSpPr>
          <p:spPr>
            <a:xfrm>
              <a:off x="814320" y="4611600"/>
              <a:ext cx="367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26" name=""/>
            <p:cNvSpPr/>
            <p:nvPr/>
          </p:nvSpPr>
          <p:spPr>
            <a:xfrm>
              <a:off x="814320" y="4083120"/>
              <a:ext cx="36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7" name=""/>
            <p:cNvSpPr/>
            <p:nvPr/>
          </p:nvSpPr>
          <p:spPr>
            <a:xfrm>
              <a:off x="814320" y="3548160"/>
              <a:ext cx="36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8" name=""/>
            <p:cNvSpPr/>
            <p:nvPr/>
          </p:nvSpPr>
          <p:spPr>
            <a:xfrm>
              <a:off x="814320" y="3021120"/>
              <a:ext cx="36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9" name=""/>
            <p:cNvSpPr/>
            <p:nvPr/>
          </p:nvSpPr>
          <p:spPr>
            <a:xfrm>
              <a:off x="814320" y="2486160"/>
              <a:ext cx="36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30" name=""/>
            <p:cNvSpPr/>
            <p:nvPr/>
          </p:nvSpPr>
          <p:spPr>
            <a:xfrm>
              <a:off x="814320" y="5673600"/>
              <a:ext cx="49532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31" name=""/>
            <p:cNvSpPr/>
            <p:nvPr/>
          </p:nvSpPr>
          <p:spPr>
            <a:xfrm flipV="1">
              <a:off x="81432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32" name=""/>
            <p:cNvSpPr/>
            <p:nvPr/>
          </p:nvSpPr>
          <p:spPr>
            <a:xfrm flipV="1">
              <a:off x="88596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33" name=""/>
            <p:cNvSpPr/>
            <p:nvPr/>
          </p:nvSpPr>
          <p:spPr>
            <a:xfrm flipV="1">
              <a:off x="95580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34" name=""/>
            <p:cNvSpPr/>
            <p:nvPr/>
          </p:nvSpPr>
          <p:spPr>
            <a:xfrm flipV="1">
              <a:off x="102564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35" name=""/>
            <p:cNvSpPr/>
            <p:nvPr/>
          </p:nvSpPr>
          <p:spPr>
            <a:xfrm flipV="1">
              <a:off x="109692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36" name=""/>
            <p:cNvSpPr/>
            <p:nvPr/>
          </p:nvSpPr>
          <p:spPr>
            <a:xfrm flipV="1">
              <a:off x="116676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37" name=""/>
            <p:cNvSpPr/>
            <p:nvPr/>
          </p:nvSpPr>
          <p:spPr>
            <a:xfrm flipV="1">
              <a:off x="123660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38" name=""/>
            <p:cNvSpPr/>
            <p:nvPr/>
          </p:nvSpPr>
          <p:spPr>
            <a:xfrm flipV="1">
              <a:off x="130824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39" name=""/>
            <p:cNvSpPr/>
            <p:nvPr/>
          </p:nvSpPr>
          <p:spPr>
            <a:xfrm flipV="1">
              <a:off x="137808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40" name=""/>
            <p:cNvSpPr/>
            <p:nvPr/>
          </p:nvSpPr>
          <p:spPr>
            <a:xfrm flipV="1">
              <a:off x="145584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41" name=""/>
            <p:cNvSpPr/>
            <p:nvPr/>
          </p:nvSpPr>
          <p:spPr>
            <a:xfrm flipV="1">
              <a:off x="152568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42" name=""/>
            <p:cNvSpPr/>
            <p:nvPr/>
          </p:nvSpPr>
          <p:spPr>
            <a:xfrm flipV="1">
              <a:off x="159552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43" name=""/>
            <p:cNvSpPr/>
            <p:nvPr/>
          </p:nvSpPr>
          <p:spPr>
            <a:xfrm flipV="1">
              <a:off x="166680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44" name=""/>
            <p:cNvSpPr/>
            <p:nvPr/>
          </p:nvSpPr>
          <p:spPr>
            <a:xfrm flipV="1">
              <a:off x="173664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45" name=""/>
            <p:cNvSpPr/>
            <p:nvPr/>
          </p:nvSpPr>
          <p:spPr>
            <a:xfrm flipV="1">
              <a:off x="180648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46" name=""/>
            <p:cNvSpPr/>
            <p:nvPr/>
          </p:nvSpPr>
          <p:spPr>
            <a:xfrm flipV="1">
              <a:off x="187812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47" name=""/>
            <p:cNvSpPr/>
            <p:nvPr/>
          </p:nvSpPr>
          <p:spPr>
            <a:xfrm flipV="1">
              <a:off x="194796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48" name=""/>
            <p:cNvSpPr/>
            <p:nvPr/>
          </p:nvSpPr>
          <p:spPr>
            <a:xfrm flipV="1">
              <a:off x="201780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49" name=""/>
            <p:cNvSpPr/>
            <p:nvPr/>
          </p:nvSpPr>
          <p:spPr>
            <a:xfrm flipV="1">
              <a:off x="208908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50" name=""/>
            <p:cNvSpPr/>
            <p:nvPr/>
          </p:nvSpPr>
          <p:spPr>
            <a:xfrm flipV="1">
              <a:off x="215892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51" name=""/>
            <p:cNvSpPr/>
            <p:nvPr/>
          </p:nvSpPr>
          <p:spPr>
            <a:xfrm flipV="1">
              <a:off x="222876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52" name=""/>
            <p:cNvSpPr/>
            <p:nvPr/>
          </p:nvSpPr>
          <p:spPr>
            <a:xfrm flipV="1">
              <a:off x="230040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53" name=""/>
            <p:cNvSpPr/>
            <p:nvPr/>
          </p:nvSpPr>
          <p:spPr>
            <a:xfrm flipV="1">
              <a:off x="237024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54" name=""/>
            <p:cNvSpPr/>
            <p:nvPr/>
          </p:nvSpPr>
          <p:spPr>
            <a:xfrm flipV="1">
              <a:off x="244008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55" name=""/>
            <p:cNvSpPr/>
            <p:nvPr/>
          </p:nvSpPr>
          <p:spPr>
            <a:xfrm flipV="1">
              <a:off x="250992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56" name=""/>
            <p:cNvSpPr/>
            <p:nvPr/>
          </p:nvSpPr>
          <p:spPr>
            <a:xfrm flipV="1">
              <a:off x="258120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57" name=""/>
            <p:cNvSpPr/>
            <p:nvPr/>
          </p:nvSpPr>
          <p:spPr>
            <a:xfrm flipV="1">
              <a:off x="265104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58" name=""/>
            <p:cNvSpPr/>
            <p:nvPr/>
          </p:nvSpPr>
          <p:spPr>
            <a:xfrm flipV="1">
              <a:off x="272880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59" name=""/>
            <p:cNvSpPr/>
            <p:nvPr/>
          </p:nvSpPr>
          <p:spPr>
            <a:xfrm flipV="1">
              <a:off x="279864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60" name=""/>
            <p:cNvSpPr/>
            <p:nvPr/>
          </p:nvSpPr>
          <p:spPr>
            <a:xfrm flipV="1">
              <a:off x="286848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61" name=""/>
            <p:cNvSpPr/>
            <p:nvPr/>
          </p:nvSpPr>
          <p:spPr>
            <a:xfrm flipV="1">
              <a:off x="294012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62" name=""/>
            <p:cNvSpPr/>
            <p:nvPr/>
          </p:nvSpPr>
          <p:spPr>
            <a:xfrm flipV="1">
              <a:off x="300996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63" name=""/>
            <p:cNvSpPr/>
            <p:nvPr/>
          </p:nvSpPr>
          <p:spPr>
            <a:xfrm flipV="1">
              <a:off x="307980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64" name=""/>
            <p:cNvSpPr/>
            <p:nvPr/>
          </p:nvSpPr>
          <p:spPr>
            <a:xfrm flipV="1">
              <a:off x="315108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65" name=""/>
            <p:cNvSpPr/>
            <p:nvPr/>
          </p:nvSpPr>
          <p:spPr>
            <a:xfrm flipV="1">
              <a:off x="322092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66" name=""/>
            <p:cNvSpPr/>
            <p:nvPr/>
          </p:nvSpPr>
          <p:spPr>
            <a:xfrm flipV="1">
              <a:off x="329076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67" name=""/>
            <p:cNvSpPr/>
            <p:nvPr/>
          </p:nvSpPr>
          <p:spPr>
            <a:xfrm flipV="1">
              <a:off x="336240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68" name=""/>
            <p:cNvSpPr/>
            <p:nvPr/>
          </p:nvSpPr>
          <p:spPr>
            <a:xfrm flipV="1">
              <a:off x="343224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69" name=""/>
            <p:cNvSpPr/>
            <p:nvPr/>
          </p:nvSpPr>
          <p:spPr>
            <a:xfrm flipV="1">
              <a:off x="350208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70" name=""/>
            <p:cNvSpPr/>
            <p:nvPr/>
          </p:nvSpPr>
          <p:spPr>
            <a:xfrm flipV="1">
              <a:off x="357336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71" name=""/>
            <p:cNvSpPr/>
            <p:nvPr/>
          </p:nvSpPr>
          <p:spPr>
            <a:xfrm flipV="1">
              <a:off x="364320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72" name=""/>
            <p:cNvSpPr/>
            <p:nvPr/>
          </p:nvSpPr>
          <p:spPr>
            <a:xfrm flipV="1">
              <a:off x="371304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73" name=""/>
            <p:cNvSpPr/>
            <p:nvPr/>
          </p:nvSpPr>
          <p:spPr>
            <a:xfrm flipV="1">
              <a:off x="378468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74" name=""/>
            <p:cNvSpPr/>
            <p:nvPr/>
          </p:nvSpPr>
          <p:spPr>
            <a:xfrm flipV="1">
              <a:off x="385452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75" name=""/>
            <p:cNvSpPr/>
            <p:nvPr/>
          </p:nvSpPr>
          <p:spPr>
            <a:xfrm flipV="1">
              <a:off x="393228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76" name=""/>
            <p:cNvSpPr/>
            <p:nvPr/>
          </p:nvSpPr>
          <p:spPr>
            <a:xfrm flipV="1">
              <a:off x="400212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77" name=""/>
            <p:cNvSpPr/>
            <p:nvPr/>
          </p:nvSpPr>
          <p:spPr>
            <a:xfrm flipV="1">
              <a:off x="407196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78" name=""/>
            <p:cNvSpPr/>
            <p:nvPr/>
          </p:nvSpPr>
          <p:spPr>
            <a:xfrm flipV="1">
              <a:off x="414324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79" name=""/>
            <p:cNvSpPr/>
            <p:nvPr/>
          </p:nvSpPr>
          <p:spPr>
            <a:xfrm flipV="1">
              <a:off x="421308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80" name=""/>
            <p:cNvSpPr/>
            <p:nvPr/>
          </p:nvSpPr>
          <p:spPr>
            <a:xfrm flipV="1">
              <a:off x="428292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81" name=""/>
            <p:cNvSpPr/>
            <p:nvPr/>
          </p:nvSpPr>
          <p:spPr>
            <a:xfrm flipV="1">
              <a:off x="435456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82" name=""/>
            <p:cNvSpPr/>
            <p:nvPr/>
          </p:nvSpPr>
          <p:spPr>
            <a:xfrm flipV="1">
              <a:off x="442440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83" name=""/>
            <p:cNvSpPr/>
            <p:nvPr/>
          </p:nvSpPr>
          <p:spPr>
            <a:xfrm flipV="1">
              <a:off x="449424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84" name=""/>
            <p:cNvSpPr/>
            <p:nvPr/>
          </p:nvSpPr>
          <p:spPr>
            <a:xfrm flipV="1">
              <a:off x="456552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85" name=""/>
            <p:cNvSpPr/>
            <p:nvPr/>
          </p:nvSpPr>
          <p:spPr>
            <a:xfrm flipV="1">
              <a:off x="463536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86" name=""/>
            <p:cNvSpPr/>
            <p:nvPr/>
          </p:nvSpPr>
          <p:spPr>
            <a:xfrm flipV="1">
              <a:off x="470520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87" name=""/>
            <p:cNvSpPr/>
            <p:nvPr/>
          </p:nvSpPr>
          <p:spPr>
            <a:xfrm flipV="1">
              <a:off x="477684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88" name=""/>
            <p:cNvSpPr/>
            <p:nvPr/>
          </p:nvSpPr>
          <p:spPr>
            <a:xfrm flipV="1">
              <a:off x="484668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89" name=""/>
            <p:cNvSpPr/>
            <p:nvPr/>
          </p:nvSpPr>
          <p:spPr>
            <a:xfrm flipV="1">
              <a:off x="491652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90" name=""/>
            <p:cNvSpPr/>
            <p:nvPr/>
          </p:nvSpPr>
          <p:spPr>
            <a:xfrm flipV="1">
              <a:off x="498780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91" name=""/>
            <p:cNvSpPr/>
            <p:nvPr/>
          </p:nvSpPr>
          <p:spPr>
            <a:xfrm flipV="1">
              <a:off x="505764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92" name=""/>
            <p:cNvSpPr/>
            <p:nvPr/>
          </p:nvSpPr>
          <p:spPr>
            <a:xfrm flipV="1">
              <a:off x="512748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93" name=""/>
            <p:cNvSpPr/>
            <p:nvPr/>
          </p:nvSpPr>
          <p:spPr>
            <a:xfrm flipV="1">
              <a:off x="520524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94" name=""/>
            <p:cNvSpPr/>
            <p:nvPr/>
          </p:nvSpPr>
          <p:spPr>
            <a:xfrm flipV="1">
              <a:off x="527544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95" name=""/>
            <p:cNvSpPr/>
            <p:nvPr/>
          </p:nvSpPr>
          <p:spPr>
            <a:xfrm flipV="1">
              <a:off x="534672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96" name=""/>
            <p:cNvSpPr/>
            <p:nvPr/>
          </p:nvSpPr>
          <p:spPr>
            <a:xfrm flipV="1">
              <a:off x="541656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97" name=""/>
            <p:cNvSpPr/>
            <p:nvPr/>
          </p:nvSpPr>
          <p:spPr>
            <a:xfrm flipV="1">
              <a:off x="548640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98" name=""/>
            <p:cNvSpPr/>
            <p:nvPr/>
          </p:nvSpPr>
          <p:spPr>
            <a:xfrm flipV="1">
              <a:off x="555768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99" name=""/>
            <p:cNvSpPr/>
            <p:nvPr/>
          </p:nvSpPr>
          <p:spPr>
            <a:xfrm flipV="1">
              <a:off x="562752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00" name=""/>
            <p:cNvSpPr/>
            <p:nvPr/>
          </p:nvSpPr>
          <p:spPr>
            <a:xfrm flipV="1">
              <a:off x="5697360" y="563832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01" name=""/>
            <p:cNvSpPr/>
            <p:nvPr/>
          </p:nvSpPr>
          <p:spPr>
            <a:xfrm flipV="1">
              <a:off x="5767560" y="563832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02" name=""/>
            <p:cNvSpPr/>
            <p:nvPr/>
          </p:nvSpPr>
          <p:spPr>
            <a:xfrm flipV="1">
              <a:off x="851040" y="5602320"/>
              <a:ext cx="69840" cy="7920"/>
            </a:xfrm>
            <a:prstGeom prst="line">
              <a:avLst/>
            </a:prstGeom>
            <a:ln w="14400">
              <a:solidFill>
                <a:srgbClr val="339966"/>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303" name=""/>
            <p:cNvSpPr/>
            <p:nvPr/>
          </p:nvSpPr>
          <p:spPr>
            <a:xfrm flipV="1">
              <a:off x="920880" y="5595840"/>
              <a:ext cx="69840" cy="6480"/>
            </a:xfrm>
            <a:prstGeom prst="line">
              <a:avLst/>
            </a:prstGeom>
            <a:ln w="14400">
              <a:solidFill>
                <a:srgbClr val="339966"/>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304" name=""/>
            <p:cNvSpPr/>
            <p:nvPr/>
          </p:nvSpPr>
          <p:spPr>
            <a:xfrm flipV="1">
              <a:off x="990720" y="5581440"/>
              <a:ext cx="69840" cy="14040"/>
            </a:xfrm>
            <a:prstGeom prst="line">
              <a:avLst/>
            </a:prstGeom>
            <a:ln w="14400">
              <a:solidFill>
                <a:srgbClr val="339966"/>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305" name=""/>
            <p:cNvSpPr/>
            <p:nvPr/>
          </p:nvSpPr>
          <p:spPr>
            <a:xfrm flipV="1">
              <a:off x="1060560" y="5540040"/>
              <a:ext cx="71280" cy="41400"/>
            </a:xfrm>
            <a:prstGeom prst="line">
              <a:avLst/>
            </a:prstGeom>
            <a:ln w="14400">
              <a:solidFill>
                <a:srgbClr val="339966"/>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306" name=""/>
            <p:cNvSpPr/>
            <p:nvPr/>
          </p:nvSpPr>
          <p:spPr>
            <a:xfrm flipV="1">
              <a:off x="1131840" y="5497200"/>
              <a:ext cx="698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07" name=""/>
            <p:cNvSpPr/>
            <p:nvPr/>
          </p:nvSpPr>
          <p:spPr>
            <a:xfrm flipV="1">
              <a:off x="1201680" y="5454360"/>
              <a:ext cx="698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08" name=""/>
            <p:cNvSpPr/>
            <p:nvPr/>
          </p:nvSpPr>
          <p:spPr>
            <a:xfrm flipV="1">
              <a:off x="1271520" y="5419440"/>
              <a:ext cx="71640" cy="34920"/>
            </a:xfrm>
            <a:prstGeom prst="line">
              <a:avLst/>
            </a:prstGeom>
            <a:ln w="14400">
              <a:solidFill>
                <a:srgbClr val="339966"/>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09" name=""/>
            <p:cNvSpPr/>
            <p:nvPr/>
          </p:nvSpPr>
          <p:spPr>
            <a:xfrm flipV="1">
              <a:off x="1343160" y="5378040"/>
              <a:ext cx="69840" cy="41400"/>
            </a:xfrm>
            <a:prstGeom prst="line">
              <a:avLst/>
            </a:prstGeom>
            <a:ln w="14400">
              <a:solidFill>
                <a:srgbClr val="339966"/>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310" name=""/>
            <p:cNvSpPr/>
            <p:nvPr/>
          </p:nvSpPr>
          <p:spPr>
            <a:xfrm flipV="1">
              <a:off x="1413000" y="5335200"/>
              <a:ext cx="7776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11" name=""/>
            <p:cNvSpPr/>
            <p:nvPr/>
          </p:nvSpPr>
          <p:spPr>
            <a:xfrm flipV="1">
              <a:off x="1490760" y="5292360"/>
              <a:ext cx="698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12" name=""/>
            <p:cNvSpPr/>
            <p:nvPr/>
          </p:nvSpPr>
          <p:spPr>
            <a:xfrm flipV="1">
              <a:off x="1560600" y="5250960"/>
              <a:ext cx="69840" cy="41400"/>
            </a:xfrm>
            <a:prstGeom prst="line">
              <a:avLst/>
            </a:prstGeom>
            <a:ln w="14400">
              <a:solidFill>
                <a:srgbClr val="339966"/>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313" name=""/>
            <p:cNvSpPr/>
            <p:nvPr/>
          </p:nvSpPr>
          <p:spPr>
            <a:xfrm flipV="1">
              <a:off x="1630440" y="5208120"/>
              <a:ext cx="7128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14" name=""/>
            <p:cNvSpPr/>
            <p:nvPr/>
          </p:nvSpPr>
          <p:spPr>
            <a:xfrm flipV="1">
              <a:off x="1701720" y="5167440"/>
              <a:ext cx="69840" cy="41040"/>
            </a:xfrm>
            <a:prstGeom prst="line">
              <a:avLst/>
            </a:prstGeom>
            <a:ln w="14400">
              <a:solidFill>
                <a:srgbClr val="339966"/>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315" name=""/>
            <p:cNvSpPr/>
            <p:nvPr/>
          </p:nvSpPr>
          <p:spPr>
            <a:xfrm flipV="1">
              <a:off x="1771560" y="5124240"/>
              <a:ext cx="698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16" name=""/>
            <p:cNvSpPr/>
            <p:nvPr/>
          </p:nvSpPr>
          <p:spPr>
            <a:xfrm flipV="1">
              <a:off x="1841400" y="5082840"/>
              <a:ext cx="71640" cy="41400"/>
            </a:xfrm>
            <a:prstGeom prst="line">
              <a:avLst/>
            </a:prstGeom>
            <a:ln w="14400">
              <a:solidFill>
                <a:srgbClr val="339966"/>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317" name=""/>
            <p:cNvSpPr/>
            <p:nvPr/>
          </p:nvSpPr>
          <p:spPr>
            <a:xfrm flipV="1">
              <a:off x="1913040" y="5046480"/>
              <a:ext cx="69840" cy="36360"/>
            </a:xfrm>
            <a:prstGeom prst="line">
              <a:avLst/>
            </a:prstGeom>
            <a:ln w="14400">
              <a:solidFill>
                <a:srgbClr val="339966"/>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318" name=""/>
            <p:cNvSpPr/>
            <p:nvPr/>
          </p:nvSpPr>
          <p:spPr>
            <a:xfrm flipV="1">
              <a:off x="1982880" y="5005080"/>
              <a:ext cx="69840" cy="41400"/>
            </a:xfrm>
            <a:prstGeom prst="line">
              <a:avLst/>
            </a:prstGeom>
            <a:ln w="14400">
              <a:solidFill>
                <a:srgbClr val="339966"/>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319" name=""/>
            <p:cNvSpPr/>
            <p:nvPr/>
          </p:nvSpPr>
          <p:spPr>
            <a:xfrm flipV="1">
              <a:off x="2052720" y="4962240"/>
              <a:ext cx="7128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20" name=""/>
            <p:cNvSpPr/>
            <p:nvPr/>
          </p:nvSpPr>
          <p:spPr>
            <a:xfrm flipV="1">
              <a:off x="2124000" y="4920840"/>
              <a:ext cx="69840" cy="41400"/>
            </a:xfrm>
            <a:prstGeom prst="line">
              <a:avLst/>
            </a:prstGeom>
            <a:ln w="14400">
              <a:solidFill>
                <a:srgbClr val="339966"/>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321" name=""/>
            <p:cNvSpPr/>
            <p:nvPr/>
          </p:nvSpPr>
          <p:spPr>
            <a:xfrm flipV="1">
              <a:off x="2193840" y="4878000"/>
              <a:ext cx="698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22" name=""/>
            <p:cNvSpPr/>
            <p:nvPr/>
          </p:nvSpPr>
          <p:spPr>
            <a:xfrm flipV="1">
              <a:off x="2263680" y="4835160"/>
              <a:ext cx="716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23" name=""/>
            <p:cNvSpPr/>
            <p:nvPr/>
          </p:nvSpPr>
          <p:spPr>
            <a:xfrm flipV="1">
              <a:off x="2335320" y="4793760"/>
              <a:ext cx="69840" cy="41400"/>
            </a:xfrm>
            <a:prstGeom prst="line">
              <a:avLst/>
            </a:prstGeom>
            <a:ln w="14400">
              <a:solidFill>
                <a:srgbClr val="339966"/>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324" name=""/>
            <p:cNvSpPr/>
            <p:nvPr/>
          </p:nvSpPr>
          <p:spPr>
            <a:xfrm flipV="1">
              <a:off x="2405160" y="4750920"/>
              <a:ext cx="698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25" name=""/>
            <p:cNvSpPr/>
            <p:nvPr/>
          </p:nvSpPr>
          <p:spPr>
            <a:xfrm flipV="1">
              <a:off x="2475000" y="4710240"/>
              <a:ext cx="71280" cy="41040"/>
            </a:xfrm>
            <a:prstGeom prst="line">
              <a:avLst/>
            </a:prstGeom>
            <a:ln w="14400">
              <a:solidFill>
                <a:srgbClr val="339966"/>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326" name=""/>
            <p:cNvSpPr/>
            <p:nvPr/>
          </p:nvSpPr>
          <p:spPr>
            <a:xfrm flipV="1">
              <a:off x="2546280" y="4673520"/>
              <a:ext cx="69840" cy="36720"/>
            </a:xfrm>
            <a:prstGeom prst="line">
              <a:avLst/>
            </a:prstGeom>
            <a:ln w="14400">
              <a:solidFill>
                <a:srgbClr val="339966"/>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327" name=""/>
            <p:cNvSpPr/>
            <p:nvPr/>
          </p:nvSpPr>
          <p:spPr>
            <a:xfrm flipV="1">
              <a:off x="2616120" y="4632480"/>
              <a:ext cx="77760" cy="41040"/>
            </a:xfrm>
            <a:prstGeom prst="line">
              <a:avLst/>
            </a:prstGeom>
            <a:ln w="14400">
              <a:solidFill>
                <a:srgbClr val="339966"/>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328" name=""/>
            <p:cNvSpPr/>
            <p:nvPr/>
          </p:nvSpPr>
          <p:spPr>
            <a:xfrm flipV="1">
              <a:off x="2693880" y="4589280"/>
              <a:ext cx="698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29" name=""/>
            <p:cNvSpPr/>
            <p:nvPr/>
          </p:nvSpPr>
          <p:spPr>
            <a:xfrm flipV="1">
              <a:off x="2763720" y="4547880"/>
              <a:ext cx="69840" cy="41400"/>
            </a:xfrm>
            <a:prstGeom prst="line">
              <a:avLst/>
            </a:prstGeom>
            <a:ln w="14400">
              <a:solidFill>
                <a:srgbClr val="339966"/>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330" name=""/>
            <p:cNvSpPr/>
            <p:nvPr/>
          </p:nvSpPr>
          <p:spPr>
            <a:xfrm flipV="1">
              <a:off x="2833560" y="4505040"/>
              <a:ext cx="716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31" name=""/>
            <p:cNvSpPr/>
            <p:nvPr/>
          </p:nvSpPr>
          <p:spPr>
            <a:xfrm flipV="1">
              <a:off x="2905200" y="4463640"/>
              <a:ext cx="69840" cy="41400"/>
            </a:xfrm>
            <a:prstGeom prst="line">
              <a:avLst/>
            </a:prstGeom>
            <a:ln w="14400">
              <a:solidFill>
                <a:srgbClr val="339966"/>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332" name=""/>
            <p:cNvSpPr/>
            <p:nvPr/>
          </p:nvSpPr>
          <p:spPr>
            <a:xfrm flipV="1">
              <a:off x="2975040" y="4420800"/>
              <a:ext cx="698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33" name=""/>
            <p:cNvSpPr/>
            <p:nvPr/>
          </p:nvSpPr>
          <p:spPr>
            <a:xfrm flipV="1">
              <a:off x="3044880" y="4377960"/>
              <a:ext cx="7128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34" name=""/>
            <p:cNvSpPr/>
            <p:nvPr/>
          </p:nvSpPr>
          <p:spPr>
            <a:xfrm flipV="1">
              <a:off x="3116160" y="4336560"/>
              <a:ext cx="69840" cy="41400"/>
            </a:xfrm>
            <a:prstGeom prst="line">
              <a:avLst/>
            </a:prstGeom>
            <a:ln w="14400">
              <a:solidFill>
                <a:srgbClr val="339966"/>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335" name=""/>
            <p:cNvSpPr/>
            <p:nvPr/>
          </p:nvSpPr>
          <p:spPr>
            <a:xfrm flipV="1">
              <a:off x="3186000" y="4301640"/>
              <a:ext cx="69840" cy="34920"/>
            </a:xfrm>
            <a:prstGeom prst="line">
              <a:avLst/>
            </a:prstGeom>
            <a:ln w="14400">
              <a:solidFill>
                <a:srgbClr val="339966"/>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36" name=""/>
            <p:cNvSpPr/>
            <p:nvPr/>
          </p:nvSpPr>
          <p:spPr>
            <a:xfrm flipV="1">
              <a:off x="3255840" y="4258800"/>
              <a:ext cx="716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37" name=""/>
            <p:cNvSpPr/>
            <p:nvPr/>
          </p:nvSpPr>
          <p:spPr>
            <a:xfrm flipV="1">
              <a:off x="3327480" y="4215960"/>
              <a:ext cx="698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38" name=""/>
            <p:cNvSpPr/>
            <p:nvPr/>
          </p:nvSpPr>
          <p:spPr>
            <a:xfrm flipV="1">
              <a:off x="3397320" y="4175280"/>
              <a:ext cx="69840" cy="41040"/>
            </a:xfrm>
            <a:prstGeom prst="line">
              <a:avLst/>
            </a:prstGeom>
            <a:ln w="14400">
              <a:solidFill>
                <a:srgbClr val="339966"/>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339" name=""/>
            <p:cNvSpPr/>
            <p:nvPr/>
          </p:nvSpPr>
          <p:spPr>
            <a:xfrm flipV="1">
              <a:off x="3467160" y="4132080"/>
              <a:ext cx="7128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40" name=""/>
            <p:cNvSpPr/>
            <p:nvPr/>
          </p:nvSpPr>
          <p:spPr>
            <a:xfrm flipV="1">
              <a:off x="3538440" y="4090680"/>
              <a:ext cx="69840" cy="41400"/>
            </a:xfrm>
            <a:prstGeom prst="line">
              <a:avLst/>
            </a:prstGeom>
            <a:ln w="14400">
              <a:solidFill>
                <a:srgbClr val="339966"/>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341" name=""/>
            <p:cNvSpPr/>
            <p:nvPr/>
          </p:nvSpPr>
          <p:spPr>
            <a:xfrm flipV="1">
              <a:off x="3608280" y="4047840"/>
              <a:ext cx="698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42" name=""/>
            <p:cNvSpPr/>
            <p:nvPr/>
          </p:nvSpPr>
          <p:spPr>
            <a:xfrm flipV="1">
              <a:off x="3678120" y="4005000"/>
              <a:ext cx="698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43" name=""/>
            <p:cNvSpPr/>
            <p:nvPr/>
          </p:nvSpPr>
          <p:spPr>
            <a:xfrm flipV="1">
              <a:off x="3747960" y="3963600"/>
              <a:ext cx="71640" cy="41400"/>
            </a:xfrm>
            <a:prstGeom prst="line">
              <a:avLst/>
            </a:prstGeom>
            <a:ln w="14400">
              <a:solidFill>
                <a:srgbClr val="339966"/>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344" name=""/>
            <p:cNvSpPr/>
            <p:nvPr/>
          </p:nvSpPr>
          <p:spPr>
            <a:xfrm flipV="1">
              <a:off x="3819600" y="3928680"/>
              <a:ext cx="69840" cy="34920"/>
            </a:xfrm>
            <a:prstGeom prst="line">
              <a:avLst/>
            </a:prstGeom>
            <a:ln w="14400">
              <a:solidFill>
                <a:srgbClr val="339966"/>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45" name=""/>
            <p:cNvSpPr/>
            <p:nvPr/>
          </p:nvSpPr>
          <p:spPr>
            <a:xfrm flipV="1">
              <a:off x="3889440" y="3885840"/>
              <a:ext cx="7776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46" name=""/>
            <p:cNvSpPr/>
            <p:nvPr/>
          </p:nvSpPr>
          <p:spPr>
            <a:xfrm flipV="1">
              <a:off x="3967200" y="3844440"/>
              <a:ext cx="69840" cy="41400"/>
            </a:xfrm>
            <a:prstGeom prst="line">
              <a:avLst/>
            </a:prstGeom>
            <a:ln w="14400">
              <a:solidFill>
                <a:srgbClr val="339966"/>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347" name=""/>
            <p:cNvSpPr/>
            <p:nvPr/>
          </p:nvSpPr>
          <p:spPr>
            <a:xfrm flipV="1">
              <a:off x="4037040" y="3801600"/>
              <a:ext cx="7128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48" name=""/>
            <p:cNvSpPr/>
            <p:nvPr/>
          </p:nvSpPr>
          <p:spPr>
            <a:xfrm flipV="1">
              <a:off x="4108320" y="3758760"/>
              <a:ext cx="698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49" name=""/>
            <p:cNvSpPr/>
            <p:nvPr/>
          </p:nvSpPr>
          <p:spPr>
            <a:xfrm flipV="1">
              <a:off x="4178160" y="3718080"/>
              <a:ext cx="69840" cy="41040"/>
            </a:xfrm>
            <a:prstGeom prst="line">
              <a:avLst/>
            </a:prstGeom>
            <a:ln w="14400">
              <a:solidFill>
                <a:srgbClr val="339966"/>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350" name=""/>
            <p:cNvSpPr/>
            <p:nvPr/>
          </p:nvSpPr>
          <p:spPr>
            <a:xfrm flipV="1">
              <a:off x="4248000" y="3674880"/>
              <a:ext cx="698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51" name=""/>
            <p:cNvSpPr/>
            <p:nvPr/>
          </p:nvSpPr>
          <p:spPr>
            <a:xfrm flipV="1">
              <a:off x="4317840" y="3633480"/>
              <a:ext cx="71640" cy="41400"/>
            </a:xfrm>
            <a:prstGeom prst="line">
              <a:avLst/>
            </a:prstGeom>
            <a:ln w="14400">
              <a:solidFill>
                <a:srgbClr val="339966"/>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352" name=""/>
            <p:cNvSpPr/>
            <p:nvPr/>
          </p:nvSpPr>
          <p:spPr>
            <a:xfrm flipV="1">
              <a:off x="4389480" y="3590640"/>
              <a:ext cx="698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53" name=""/>
            <p:cNvSpPr/>
            <p:nvPr/>
          </p:nvSpPr>
          <p:spPr>
            <a:xfrm flipV="1">
              <a:off x="4459320" y="3555720"/>
              <a:ext cx="69840" cy="34920"/>
            </a:xfrm>
            <a:prstGeom prst="line">
              <a:avLst/>
            </a:prstGeom>
            <a:ln w="14400">
              <a:solidFill>
                <a:srgbClr val="339966"/>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54" name=""/>
            <p:cNvSpPr/>
            <p:nvPr/>
          </p:nvSpPr>
          <p:spPr>
            <a:xfrm flipV="1">
              <a:off x="4529160" y="3512880"/>
              <a:ext cx="7128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55" name=""/>
            <p:cNvSpPr/>
            <p:nvPr/>
          </p:nvSpPr>
          <p:spPr>
            <a:xfrm flipV="1">
              <a:off x="4600440" y="3471480"/>
              <a:ext cx="69840" cy="41400"/>
            </a:xfrm>
            <a:prstGeom prst="line">
              <a:avLst/>
            </a:prstGeom>
            <a:ln w="14400">
              <a:solidFill>
                <a:srgbClr val="339966"/>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356" name=""/>
            <p:cNvSpPr/>
            <p:nvPr/>
          </p:nvSpPr>
          <p:spPr>
            <a:xfrm flipV="1">
              <a:off x="4670280" y="3428640"/>
              <a:ext cx="698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57" name=""/>
            <p:cNvSpPr/>
            <p:nvPr/>
          </p:nvSpPr>
          <p:spPr>
            <a:xfrm flipV="1">
              <a:off x="4740120" y="3387240"/>
              <a:ext cx="71640" cy="41400"/>
            </a:xfrm>
            <a:prstGeom prst="line">
              <a:avLst/>
            </a:prstGeom>
            <a:ln w="14400">
              <a:solidFill>
                <a:srgbClr val="339966"/>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358" name=""/>
            <p:cNvSpPr/>
            <p:nvPr/>
          </p:nvSpPr>
          <p:spPr>
            <a:xfrm flipV="1">
              <a:off x="4811760" y="3344400"/>
              <a:ext cx="698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59" name=""/>
            <p:cNvSpPr/>
            <p:nvPr/>
          </p:nvSpPr>
          <p:spPr>
            <a:xfrm flipV="1">
              <a:off x="4881600" y="3301560"/>
              <a:ext cx="698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60" name=""/>
            <p:cNvSpPr/>
            <p:nvPr/>
          </p:nvSpPr>
          <p:spPr>
            <a:xfrm flipV="1">
              <a:off x="4951440" y="3260880"/>
              <a:ext cx="71280" cy="41040"/>
            </a:xfrm>
            <a:prstGeom prst="line">
              <a:avLst/>
            </a:prstGeom>
            <a:ln w="14400">
              <a:solidFill>
                <a:srgbClr val="339966"/>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361" name=""/>
            <p:cNvSpPr/>
            <p:nvPr/>
          </p:nvSpPr>
          <p:spPr>
            <a:xfrm flipV="1">
              <a:off x="5022720" y="3217680"/>
              <a:ext cx="698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62" name=""/>
            <p:cNvSpPr/>
            <p:nvPr/>
          </p:nvSpPr>
          <p:spPr>
            <a:xfrm flipV="1">
              <a:off x="5092560" y="3182760"/>
              <a:ext cx="77760" cy="35280"/>
            </a:xfrm>
            <a:prstGeom prst="line">
              <a:avLst/>
            </a:prstGeom>
            <a:ln w="14400">
              <a:solidFill>
                <a:srgbClr val="339966"/>
              </a:solidFill>
              <a:miter/>
            </a:ln>
          </p:spPr>
          <p:style>
            <a:lnRef idx="0"/>
            <a:fillRef idx="0"/>
            <a:effectRef idx="0"/>
            <a:fontRef idx="minor"/>
          </p:style>
          <p:txBody>
            <a:bodyPr lIns="90000" rIns="90000" tIns="-11520" bIns="-11520" anchor="t">
              <a:noAutofit/>
            </a:bodyPr>
            <a:p>
              <a:endParaRPr b="0" lang="en-US" sz="2400" strike="noStrike" u="none">
                <a:solidFill>
                  <a:srgbClr val="000000"/>
                </a:solidFill>
                <a:effectLst/>
                <a:uFillTx/>
                <a:latin typeface="Times New Roman"/>
              </a:endParaRPr>
            </a:p>
          </p:txBody>
        </p:sp>
        <p:sp>
          <p:nvSpPr>
            <p:cNvPr id="363" name=""/>
            <p:cNvSpPr/>
            <p:nvPr/>
          </p:nvSpPr>
          <p:spPr>
            <a:xfrm flipV="1">
              <a:off x="5170320" y="3139560"/>
              <a:ext cx="698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64" name=""/>
            <p:cNvSpPr/>
            <p:nvPr/>
          </p:nvSpPr>
          <p:spPr>
            <a:xfrm flipV="1">
              <a:off x="5240160" y="3098880"/>
              <a:ext cx="70200" cy="41040"/>
            </a:xfrm>
            <a:prstGeom prst="line">
              <a:avLst/>
            </a:prstGeom>
            <a:ln w="14400">
              <a:solidFill>
                <a:srgbClr val="339966"/>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365" name=""/>
            <p:cNvSpPr/>
            <p:nvPr/>
          </p:nvSpPr>
          <p:spPr>
            <a:xfrm flipV="1">
              <a:off x="5310360" y="3055680"/>
              <a:ext cx="7128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66" name=""/>
            <p:cNvSpPr/>
            <p:nvPr/>
          </p:nvSpPr>
          <p:spPr>
            <a:xfrm flipV="1">
              <a:off x="5381640" y="3014280"/>
              <a:ext cx="69840" cy="41400"/>
            </a:xfrm>
            <a:prstGeom prst="line">
              <a:avLst/>
            </a:prstGeom>
            <a:ln w="14400">
              <a:solidFill>
                <a:srgbClr val="339966"/>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367" name=""/>
            <p:cNvSpPr/>
            <p:nvPr/>
          </p:nvSpPr>
          <p:spPr>
            <a:xfrm flipV="1">
              <a:off x="5451480" y="2971440"/>
              <a:ext cx="6984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68" name=""/>
            <p:cNvSpPr/>
            <p:nvPr/>
          </p:nvSpPr>
          <p:spPr>
            <a:xfrm flipV="1">
              <a:off x="5521320" y="2928600"/>
              <a:ext cx="7128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69" name=""/>
            <p:cNvSpPr/>
            <p:nvPr/>
          </p:nvSpPr>
          <p:spPr>
            <a:xfrm flipV="1">
              <a:off x="5592600" y="2887200"/>
              <a:ext cx="69840" cy="41400"/>
            </a:xfrm>
            <a:prstGeom prst="line">
              <a:avLst/>
            </a:prstGeom>
            <a:ln w="14400">
              <a:solidFill>
                <a:srgbClr val="339966"/>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370" name=""/>
            <p:cNvSpPr/>
            <p:nvPr/>
          </p:nvSpPr>
          <p:spPr>
            <a:xfrm flipV="1">
              <a:off x="5662440" y="2844360"/>
              <a:ext cx="70200" cy="42840"/>
            </a:xfrm>
            <a:prstGeom prst="line">
              <a:avLst/>
            </a:prstGeom>
            <a:ln w="14400">
              <a:solidFill>
                <a:srgbClr val="339966"/>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71" name=""/>
            <p:cNvSpPr/>
            <p:nvPr/>
          </p:nvSpPr>
          <p:spPr>
            <a:xfrm>
              <a:off x="836640" y="5526000"/>
              <a:ext cx="90360" cy="20880"/>
            </a:xfrm>
            <a:custGeom>
              <a:avLst/>
              <a:gdLst/>
              <a:ahLst/>
              <a:rect l="l" t="t" r="r" b="b"/>
              <a:pathLst>
                <a:path w="57" h="13">
                  <a:moveTo>
                    <a:pt x="0" y="4"/>
                  </a:moveTo>
                  <a:lnTo>
                    <a:pt x="53" y="0"/>
                  </a:lnTo>
                  <a:lnTo>
                    <a:pt x="57" y="9"/>
                  </a:lnTo>
                  <a:lnTo>
                    <a:pt x="4" y="13"/>
                  </a:lnTo>
                  <a:lnTo>
                    <a:pt x="0" y="4"/>
                  </a:lnTo>
                  <a:close/>
                </a:path>
              </a:pathLst>
            </a:custGeom>
            <a:solidFill>
              <a:srgbClr val="0000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372" name=""/>
            <p:cNvSpPr/>
            <p:nvPr/>
          </p:nvSpPr>
          <p:spPr>
            <a:xfrm>
              <a:off x="906480" y="5518080"/>
              <a:ext cx="92160" cy="22320"/>
            </a:xfrm>
            <a:custGeom>
              <a:avLst/>
              <a:gdLst/>
              <a:ahLst/>
              <a:rect l="l" t="t" r="r" b="b"/>
              <a:pathLst>
                <a:path w="58" h="14">
                  <a:moveTo>
                    <a:pt x="0" y="5"/>
                  </a:moveTo>
                  <a:lnTo>
                    <a:pt x="53" y="0"/>
                  </a:lnTo>
                  <a:lnTo>
                    <a:pt x="58" y="9"/>
                  </a:lnTo>
                  <a:lnTo>
                    <a:pt x="4" y="14"/>
                  </a:lnTo>
                  <a:lnTo>
                    <a:pt x="0" y="5"/>
                  </a:lnTo>
                  <a:close/>
                </a:path>
              </a:pathLst>
            </a:custGeom>
            <a:solidFill>
              <a:srgbClr val="0000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373" name=""/>
            <p:cNvSpPr/>
            <p:nvPr/>
          </p:nvSpPr>
          <p:spPr>
            <a:xfrm>
              <a:off x="976320" y="5504040"/>
              <a:ext cx="92160" cy="28440"/>
            </a:xfrm>
            <a:custGeom>
              <a:avLst/>
              <a:gdLst/>
              <a:ahLst/>
              <a:rect l="l" t="t" r="r" b="b"/>
              <a:pathLst>
                <a:path w="58" h="18">
                  <a:moveTo>
                    <a:pt x="0" y="9"/>
                  </a:moveTo>
                  <a:lnTo>
                    <a:pt x="53" y="0"/>
                  </a:lnTo>
                  <a:lnTo>
                    <a:pt x="58" y="9"/>
                  </a:lnTo>
                  <a:lnTo>
                    <a:pt x="5" y="18"/>
                  </a:lnTo>
                  <a:lnTo>
                    <a:pt x="0" y="9"/>
                  </a:lnTo>
                  <a:close/>
                </a:path>
              </a:pathLst>
            </a:custGeom>
            <a:solidFill>
              <a:srgbClr val="0000ff"/>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374" name=""/>
            <p:cNvSpPr/>
            <p:nvPr/>
          </p:nvSpPr>
          <p:spPr>
            <a:xfrm>
              <a:off x="1047600" y="5497560"/>
              <a:ext cx="90720" cy="20520"/>
            </a:xfrm>
            <a:custGeom>
              <a:avLst/>
              <a:gdLst/>
              <a:ahLst/>
              <a:rect l="l" t="t" r="r" b="b"/>
              <a:pathLst>
                <a:path w="57" h="13">
                  <a:moveTo>
                    <a:pt x="0" y="4"/>
                  </a:moveTo>
                  <a:lnTo>
                    <a:pt x="53" y="0"/>
                  </a:lnTo>
                  <a:lnTo>
                    <a:pt x="57" y="9"/>
                  </a:lnTo>
                  <a:lnTo>
                    <a:pt x="4" y="13"/>
                  </a:lnTo>
                  <a:lnTo>
                    <a:pt x="0" y="4"/>
                  </a:lnTo>
                  <a:close/>
                </a:path>
              </a:pathLst>
            </a:custGeom>
            <a:solidFill>
              <a:srgbClr val="0000f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375" name=""/>
            <p:cNvSpPr/>
            <p:nvPr/>
          </p:nvSpPr>
          <p:spPr>
            <a:xfrm>
              <a:off x="1117440" y="5483160"/>
              <a:ext cx="92160" cy="28800"/>
            </a:xfrm>
            <a:custGeom>
              <a:avLst/>
              <a:gdLst/>
              <a:ahLst/>
              <a:rect l="l" t="t" r="r" b="b"/>
              <a:pathLst>
                <a:path w="58" h="18">
                  <a:moveTo>
                    <a:pt x="0" y="9"/>
                  </a:moveTo>
                  <a:lnTo>
                    <a:pt x="53" y="0"/>
                  </a:lnTo>
                  <a:lnTo>
                    <a:pt x="58" y="9"/>
                  </a:lnTo>
                  <a:lnTo>
                    <a:pt x="4" y="18"/>
                  </a:lnTo>
                  <a:lnTo>
                    <a:pt x="0" y="9"/>
                  </a:lnTo>
                  <a:close/>
                </a:path>
              </a:pathLst>
            </a:custGeom>
            <a:solidFill>
              <a:srgbClr val="0000ff"/>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376" name=""/>
            <p:cNvSpPr/>
            <p:nvPr/>
          </p:nvSpPr>
          <p:spPr>
            <a:xfrm>
              <a:off x="1187280" y="5477040"/>
              <a:ext cx="92160" cy="20520"/>
            </a:xfrm>
            <a:custGeom>
              <a:avLst/>
              <a:gdLst/>
              <a:ahLst/>
              <a:rect l="l" t="t" r="r" b="b"/>
              <a:pathLst>
                <a:path w="58" h="13">
                  <a:moveTo>
                    <a:pt x="0" y="4"/>
                  </a:moveTo>
                  <a:lnTo>
                    <a:pt x="53" y="0"/>
                  </a:lnTo>
                  <a:lnTo>
                    <a:pt x="58" y="9"/>
                  </a:lnTo>
                  <a:lnTo>
                    <a:pt x="5" y="13"/>
                  </a:lnTo>
                  <a:lnTo>
                    <a:pt x="0" y="4"/>
                  </a:lnTo>
                  <a:close/>
                </a:path>
              </a:pathLst>
            </a:custGeom>
            <a:solidFill>
              <a:srgbClr val="0000f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377" name=""/>
            <p:cNvSpPr/>
            <p:nvPr/>
          </p:nvSpPr>
          <p:spPr>
            <a:xfrm>
              <a:off x="1258920" y="5468760"/>
              <a:ext cx="90360" cy="22320"/>
            </a:xfrm>
            <a:custGeom>
              <a:avLst/>
              <a:gdLst/>
              <a:ahLst/>
              <a:rect l="l" t="t" r="r" b="b"/>
              <a:pathLst>
                <a:path w="57" h="14">
                  <a:moveTo>
                    <a:pt x="0" y="5"/>
                  </a:moveTo>
                  <a:lnTo>
                    <a:pt x="53" y="0"/>
                  </a:lnTo>
                  <a:lnTo>
                    <a:pt x="57" y="9"/>
                  </a:lnTo>
                  <a:lnTo>
                    <a:pt x="4" y="14"/>
                  </a:lnTo>
                  <a:lnTo>
                    <a:pt x="0" y="5"/>
                  </a:lnTo>
                  <a:close/>
                </a:path>
              </a:pathLst>
            </a:custGeom>
            <a:solidFill>
              <a:srgbClr val="0000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378" name=""/>
            <p:cNvSpPr/>
            <p:nvPr/>
          </p:nvSpPr>
          <p:spPr>
            <a:xfrm>
              <a:off x="1328760" y="5454720"/>
              <a:ext cx="92160" cy="28440"/>
            </a:xfrm>
            <a:custGeom>
              <a:avLst/>
              <a:gdLst/>
              <a:ahLst/>
              <a:rect l="l" t="t" r="r" b="b"/>
              <a:pathLst>
                <a:path w="58" h="18">
                  <a:moveTo>
                    <a:pt x="0" y="9"/>
                  </a:moveTo>
                  <a:lnTo>
                    <a:pt x="53" y="0"/>
                  </a:lnTo>
                  <a:lnTo>
                    <a:pt x="58" y="9"/>
                  </a:lnTo>
                  <a:lnTo>
                    <a:pt x="4" y="18"/>
                  </a:lnTo>
                  <a:lnTo>
                    <a:pt x="0" y="9"/>
                  </a:lnTo>
                  <a:close/>
                </a:path>
              </a:pathLst>
            </a:custGeom>
            <a:solidFill>
              <a:srgbClr val="0000ff"/>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379" name=""/>
            <p:cNvSpPr/>
            <p:nvPr/>
          </p:nvSpPr>
          <p:spPr>
            <a:xfrm>
              <a:off x="1398600" y="5448240"/>
              <a:ext cx="98280" cy="20520"/>
            </a:xfrm>
            <a:custGeom>
              <a:avLst/>
              <a:gdLst/>
              <a:ahLst/>
              <a:rect l="l" t="t" r="r" b="b"/>
              <a:pathLst>
                <a:path w="62" h="13">
                  <a:moveTo>
                    <a:pt x="0" y="4"/>
                  </a:moveTo>
                  <a:lnTo>
                    <a:pt x="58" y="0"/>
                  </a:lnTo>
                  <a:lnTo>
                    <a:pt x="62" y="9"/>
                  </a:lnTo>
                  <a:lnTo>
                    <a:pt x="5" y="13"/>
                  </a:lnTo>
                  <a:lnTo>
                    <a:pt x="0" y="4"/>
                  </a:lnTo>
                  <a:close/>
                </a:path>
              </a:pathLst>
            </a:custGeom>
            <a:solidFill>
              <a:srgbClr val="0000f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380" name=""/>
            <p:cNvSpPr/>
            <p:nvPr/>
          </p:nvSpPr>
          <p:spPr>
            <a:xfrm>
              <a:off x="1476360" y="5442120"/>
              <a:ext cx="92160" cy="20520"/>
            </a:xfrm>
            <a:custGeom>
              <a:avLst/>
              <a:gdLst/>
              <a:ahLst/>
              <a:rect l="l" t="t" r="r" b="b"/>
              <a:pathLst>
                <a:path w="58" h="13">
                  <a:moveTo>
                    <a:pt x="0" y="4"/>
                  </a:moveTo>
                  <a:lnTo>
                    <a:pt x="53" y="0"/>
                  </a:lnTo>
                  <a:lnTo>
                    <a:pt x="58" y="8"/>
                  </a:lnTo>
                  <a:lnTo>
                    <a:pt x="4" y="13"/>
                  </a:lnTo>
                  <a:lnTo>
                    <a:pt x="0" y="4"/>
                  </a:lnTo>
                  <a:close/>
                </a:path>
              </a:pathLst>
            </a:custGeom>
            <a:solidFill>
              <a:srgbClr val="0000f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381" name=""/>
            <p:cNvSpPr/>
            <p:nvPr/>
          </p:nvSpPr>
          <p:spPr>
            <a:xfrm>
              <a:off x="1546200" y="5427720"/>
              <a:ext cx="92160" cy="27000"/>
            </a:xfrm>
            <a:custGeom>
              <a:avLst/>
              <a:gdLst/>
              <a:ahLst/>
              <a:rect l="l" t="t" r="r" b="b"/>
              <a:pathLst>
                <a:path w="58" h="17">
                  <a:moveTo>
                    <a:pt x="0" y="9"/>
                  </a:moveTo>
                  <a:lnTo>
                    <a:pt x="53" y="0"/>
                  </a:lnTo>
                  <a:lnTo>
                    <a:pt x="58" y="9"/>
                  </a:lnTo>
                  <a:lnTo>
                    <a:pt x="5" y="17"/>
                  </a:lnTo>
                  <a:lnTo>
                    <a:pt x="0" y="9"/>
                  </a:lnTo>
                  <a:close/>
                </a:path>
              </a:pathLst>
            </a:custGeom>
            <a:solidFill>
              <a:srgbClr val="0000ff"/>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382" name=""/>
            <p:cNvSpPr/>
            <p:nvPr/>
          </p:nvSpPr>
          <p:spPr>
            <a:xfrm>
              <a:off x="1617840" y="5419800"/>
              <a:ext cx="90360" cy="22320"/>
            </a:xfrm>
            <a:custGeom>
              <a:avLst/>
              <a:gdLst/>
              <a:ahLst/>
              <a:rect l="l" t="t" r="r" b="b"/>
              <a:pathLst>
                <a:path w="57" h="14">
                  <a:moveTo>
                    <a:pt x="0" y="5"/>
                  </a:moveTo>
                  <a:lnTo>
                    <a:pt x="53" y="0"/>
                  </a:lnTo>
                  <a:lnTo>
                    <a:pt x="57" y="9"/>
                  </a:lnTo>
                  <a:lnTo>
                    <a:pt x="4" y="14"/>
                  </a:lnTo>
                  <a:lnTo>
                    <a:pt x="0" y="5"/>
                  </a:lnTo>
                  <a:close/>
                </a:path>
              </a:pathLst>
            </a:custGeom>
            <a:solidFill>
              <a:srgbClr val="0000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383" name=""/>
            <p:cNvSpPr/>
            <p:nvPr/>
          </p:nvSpPr>
          <p:spPr>
            <a:xfrm>
              <a:off x="1687680" y="5413320"/>
              <a:ext cx="91800" cy="20520"/>
            </a:xfrm>
            <a:custGeom>
              <a:avLst/>
              <a:gdLst/>
              <a:ahLst/>
              <a:rect l="l" t="t" r="r" b="b"/>
              <a:pathLst>
                <a:path w="58" h="13">
                  <a:moveTo>
                    <a:pt x="0" y="4"/>
                  </a:moveTo>
                  <a:lnTo>
                    <a:pt x="53" y="0"/>
                  </a:lnTo>
                  <a:lnTo>
                    <a:pt x="58" y="9"/>
                  </a:lnTo>
                  <a:lnTo>
                    <a:pt x="4" y="13"/>
                  </a:lnTo>
                  <a:lnTo>
                    <a:pt x="0" y="4"/>
                  </a:lnTo>
                  <a:close/>
                </a:path>
              </a:pathLst>
            </a:custGeom>
            <a:solidFill>
              <a:srgbClr val="0000f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384" name=""/>
            <p:cNvSpPr/>
            <p:nvPr/>
          </p:nvSpPr>
          <p:spPr>
            <a:xfrm>
              <a:off x="1757520" y="5398920"/>
              <a:ext cx="91800" cy="28800"/>
            </a:xfrm>
            <a:custGeom>
              <a:avLst/>
              <a:gdLst/>
              <a:ahLst/>
              <a:rect l="l" t="t" r="r" b="b"/>
              <a:pathLst>
                <a:path w="58" h="18">
                  <a:moveTo>
                    <a:pt x="0" y="9"/>
                  </a:moveTo>
                  <a:lnTo>
                    <a:pt x="53" y="0"/>
                  </a:lnTo>
                  <a:lnTo>
                    <a:pt x="58" y="9"/>
                  </a:lnTo>
                  <a:lnTo>
                    <a:pt x="5" y="18"/>
                  </a:lnTo>
                  <a:lnTo>
                    <a:pt x="0" y="9"/>
                  </a:lnTo>
                  <a:close/>
                </a:path>
              </a:pathLst>
            </a:custGeom>
            <a:solidFill>
              <a:srgbClr val="0000ff"/>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385" name=""/>
            <p:cNvSpPr/>
            <p:nvPr/>
          </p:nvSpPr>
          <p:spPr>
            <a:xfrm>
              <a:off x="1828800" y="5391000"/>
              <a:ext cx="90360" cy="22320"/>
            </a:xfrm>
            <a:custGeom>
              <a:avLst/>
              <a:gdLst/>
              <a:ahLst/>
              <a:rect l="l" t="t" r="r" b="b"/>
              <a:pathLst>
                <a:path w="57" h="14">
                  <a:moveTo>
                    <a:pt x="0" y="5"/>
                  </a:moveTo>
                  <a:lnTo>
                    <a:pt x="53" y="0"/>
                  </a:lnTo>
                  <a:lnTo>
                    <a:pt x="57" y="9"/>
                  </a:lnTo>
                  <a:lnTo>
                    <a:pt x="4" y="14"/>
                  </a:lnTo>
                  <a:lnTo>
                    <a:pt x="0" y="5"/>
                  </a:lnTo>
                  <a:close/>
                </a:path>
              </a:pathLst>
            </a:custGeom>
            <a:solidFill>
              <a:srgbClr val="0000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386" name=""/>
            <p:cNvSpPr/>
            <p:nvPr/>
          </p:nvSpPr>
          <p:spPr>
            <a:xfrm>
              <a:off x="1898640" y="5384880"/>
              <a:ext cx="90360" cy="20520"/>
            </a:xfrm>
            <a:custGeom>
              <a:avLst/>
              <a:gdLst/>
              <a:ahLst/>
              <a:rect l="l" t="t" r="r" b="b"/>
              <a:pathLst>
                <a:path w="57" h="13">
                  <a:moveTo>
                    <a:pt x="0" y="4"/>
                  </a:moveTo>
                  <a:lnTo>
                    <a:pt x="53" y="0"/>
                  </a:lnTo>
                  <a:lnTo>
                    <a:pt x="57" y="9"/>
                  </a:lnTo>
                  <a:lnTo>
                    <a:pt x="4" y="13"/>
                  </a:lnTo>
                  <a:lnTo>
                    <a:pt x="0" y="4"/>
                  </a:lnTo>
                  <a:close/>
                </a:path>
              </a:pathLst>
            </a:custGeom>
            <a:solidFill>
              <a:srgbClr val="0000f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387" name=""/>
            <p:cNvSpPr/>
            <p:nvPr/>
          </p:nvSpPr>
          <p:spPr>
            <a:xfrm>
              <a:off x="1968480" y="5370480"/>
              <a:ext cx="92160" cy="28440"/>
            </a:xfrm>
            <a:custGeom>
              <a:avLst/>
              <a:gdLst/>
              <a:ahLst/>
              <a:rect l="l" t="t" r="r" b="b"/>
              <a:pathLst>
                <a:path w="58" h="18">
                  <a:moveTo>
                    <a:pt x="0" y="9"/>
                  </a:moveTo>
                  <a:lnTo>
                    <a:pt x="53" y="0"/>
                  </a:lnTo>
                  <a:lnTo>
                    <a:pt x="58" y="9"/>
                  </a:lnTo>
                  <a:lnTo>
                    <a:pt x="5" y="18"/>
                  </a:lnTo>
                  <a:lnTo>
                    <a:pt x="0" y="9"/>
                  </a:lnTo>
                  <a:close/>
                </a:path>
              </a:pathLst>
            </a:custGeom>
            <a:solidFill>
              <a:srgbClr val="0000ff"/>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388" name=""/>
            <p:cNvSpPr/>
            <p:nvPr/>
          </p:nvSpPr>
          <p:spPr>
            <a:xfrm>
              <a:off x="2039760" y="5364000"/>
              <a:ext cx="90720" cy="20880"/>
            </a:xfrm>
            <a:custGeom>
              <a:avLst/>
              <a:gdLst/>
              <a:ahLst/>
              <a:rect l="l" t="t" r="r" b="b"/>
              <a:pathLst>
                <a:path w="57" h="13">
                  <a:moveTo>
                    <a:pt x="0" y="4"/>
                  </a:moveTo>
                  <a:lnTo>
                    <a:pt x="53" y="0"/>
                  </a:lnTo>
                  <a:lnTo>
                    <a:pt x="57" y="9"/>
                  </a:lnTo>
                  <a:lnTo>
                    <a:pt x="4" y="13"/>
                  </a:lnTo>
                  <a:lnTo>
                    <a:pt x="0" y="4"/>
                  </a:lnTo>
                  <a:close/>
                </a:path>
              </a:pathLst>
            </a:custGeom>
            <a:solidFill>
              <a:srgbClr val="0000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389" name=""/>
            <p:cNvSpPr/>
            <p:nvPr/>
          </p:nvSpPr>
          <p:spPr>
            <a:xfrm>
              <a:off x="2109960" y="5349960"/>
              <a:ext cx="90360" cy="28440"/>
            </a:xfrm>
            <a:custGeom>
              <a:avLst/>
              <a:gdLst/>
              <a:ahLst/>
              <a:rect l="l" t="t" r="r" b="b"/>
              <a:pathLst>
                <a:path w="57" h="18">
                  <a:moveTo>
                    <a:pt x="0" y="9"/>
                  </a:moveTo>
                  <a:lnTo>
                    <a:pt x="53" y="0"/>
                  </a:lnTo>
                  <a:lnTo>
                    <a:pt x="57" y="9"/>
                  </a:lnTo>
                  <a:lnTo>
                    <a:pt x="4" y="18"/>
                  </a:lnTo>
                  <a:lnTo>
                    <a:pt x="0" y="9"/>
                  </a:lnTo>
                  <a:close/>
                </a:path>
              </a:pathLst>
            </a:custGeom>
            <a:solidFill>
              <a:srgbClr val="0000ff"/>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390" name=""/>
            <p:cNvSpPr/>
            <p:nvPr/>
          </p:nvSpPr>
          <p:spPr>
            <a:xfrm>
              <a:off x="2179800" y="5342040"/>
              <a:ext cx="91800" cy="21960"/>
            </a:xfrm>
            <a:custGeom>
              <a:avLst/>
              <a:gdLst/>
              <a:ahLst/>
              <a:rect l="l" t="t" r="r" b="b"/>
              <a:pathLst>
                <a:path w="58" h="14">
                  <a:moveTo>
                    <a:pt x="0" y="5"/>
                  </a:moveTo>
                  <a:lnTo>
                    <a:pt x="53" y="0"/>
                  </a:lnTo>
                  <a:lnTo>
                    <a:pt x="58" y="9"/>
                  </a:lnTo>
                  <a:lnTo>
                    <a:pt x="5" y="14"/>
                  </a:lnTo>
                  <a:lnTo>
                    <a:pt x="0" y="5"/>
                  </a:lnTo>
                  <a:close/>
                </a:path>
              </a:pathLst>
            </a:custGeom>
            <a:solidFill>
              <a:srgbClr val="0000ff"/>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391" name=""/>
            <p:cNvSpPr/>
            <p:nvPr/>
          </p:nvSpPr>
          <p:spPr>
            <a:xfrm>
              <a:off x="2249640" y="5335560"/>
              <a:ext cx="91800" cy="20520"/>
            </a:xfrm>
            <a:custGeom>
              <a:avLst/>
              <a:gdLst/>
              <a:ahLst/>
              <a:rect l="l" t="t" r="r" b="b"/>
              <a:pathLst>
                <a:path w="58" h="13">
                  <a:moveTo>
                    <a:pt x="0" y="4"/>
                  </a:moveTo>
                  <a:lnTo>
                    <a:pt x="54" y="0"/>
                  </a:lnTo>
                  <a:lnTo>
                    <a:pt x="58" y="9"/>
                  </a:lnTo>
                  <a:lnTo>
                    <a:pt x="5" y="13"/>
                  </a:lnTo>
                  <a:lnTo>
                    <a:pt x="0" y="4"/>
                  </a:lnTo>
                  <a:close/>
                </a:path>
              </a:pathLst>
            </a:custGeom>
            <a:solidFill>
              <a:srgbClr val="0000f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392" name=""/>
            <p:cNvSpPr/>
            <p:nvPr/>
          </p:nvSpPr>
          <p:spPr>
            <a:xfrm>
              <a:off x="2320920" y="5321160"/>
              <a:ext cx="90360" cy="28800"/>
            </a:xfrm>
            <a:custGeom>
              <a:avLst/>
              <a:gdLst/>
              <a:ahLst/>
              <a:rect l="l" t="t" r="r" b="b"/>
              <a:pathLst>
                <a:path w="57" h="18">
                  <a:moveTo>
                    <a:pt x="0" y="9"/>
                  </a:moveTo>
                  <a:lnTo>
                    <a:pt x="53" y="0"/>
                  </a:lnTo>
                  <a:lnTo>
                    <a:pt x="57" y="9"/>
                  </a:lnTo>
                  <a:lnTo>
                    <a:pt x="4" y="18"/>
                  </a:lnTo>
                  <a:lnTo>
                    <a:pt x="0" y="9"/>
                  </a:lnTo>
                  <a:close/>
                </a:path>
              </a:pathLst>
            </a:custGeom>
            <a:solidFill>
              <a:srgbClr val="0000ff"/>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393" name=""/>
            <p:cNvSpPr/>
            <p:nvPr/>
          </p:nvSpPr>
          <p:spPr>
            <a:xfrm>
              <a:off x="2390760" y="5315040"/>
              <a:ext cx="92160" cy="20520"/>
            </a:xfrm>
            <a:custGeom>
              <a:avLst/>
              <a:gdLst/>
              <a:ahLst/>
              <a:rect l="l" t="t" r="r" b="b"/>
              <a:pathLst>
                <a:path w="58" h="13">
                  <a:moveTo>
                    <a:pt x="0" y="4"/>
                  </a:moveTo>
                  <a:lnTo>
                    <a:pt x="53" y="0"/>
                  </a:lnTo>
                  <a:lnTo>
                    <a:pt x="58" y="9"/>
                  </a:lnTo>
                  <a:lnTo>
                    <a:pt x="5" y="13"/>
                  </a:lnTo>
                  <a:lnTo>
                    <a:pt x="0" y="4"/>
                  </a:lnTo>
                  <a:close/>
                </a:path>
              </a:pathLst>
            </a:custGeom>
            <a:solidFill>
              <a:srgbClr val="0000f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394" name=""/>
            <p:cNvSpPr/>
            <p:nvPr/>
          </p:nvSpPr>
          <p:spPr>
            <a:xfrm>
              <a:off x="2460600" y="5307120"/>
              <a:ext cx="92160" cy="21960"/>
            </a:xfrm>
            <a:custGeom>
              <a:avLst/>
              <a:gdLst/>
              <a:ahLst/>
              <a:rect l="l" t="t" r="r" b="b"/>
              <a:pathLst>
                <a:path w="58" h="14">
                  <a:moveTo>
                    <a:pt x="0" y="5"/>
                  </a:moveTo>
                  <a:lnTo>
                    <a:pt x="54" y="0"/>
                  </a:lnTo>
                  <a:lnTo>
                    <a:pt x="58" y="9"/>
                  </a:lnTo>
                  <a:lnTo>
                    <a:pt x="5" y="14"/>
                  </a:lnTo>
                  <a:lnTo>
                    <a:pt x="0" y="5"/>
                  </a:lnTo>
                  <a:close/>
                </a:path>
              </a:pathLst>
            </a:custGeom>
            <a:solidFill>
              <a:srgbClr val="0000ff"/>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395" name=""/>
            <p:cNvSpPr/>
            <p:nvPr/>
          </p:nvSpPr>
          <p:spPr>
            <a:xfrm>
              <a:off x="2532240" y="5292720"/>
              <a:ext cx="90360" cy="28440"/>
            </a:xfrm>
            <a:custGeom>
              <a:avLst/>
              <a:gdLst/>
              <a:ahLst/>
              <a:rect l="l" t="t" r="r" b="b"/>
              <a:pathLst>
                <a:path w="57" h="18">
                  <a:moveTo>
                    <a:pt x="0" y="9"/>
                  </a:moveTo>
                  <a:lnTo>
                    <a:pt x="53" y="0"/>
                  </a:lnTo>
                  <a:lnTo>
                    <a:pt x="57" y="9"/>
                  </a:lnTo>
                  <a:lnTo>
                    <a:pt x="4" y="18"/>
                  </a:lnTo>
                  <a:lnTo>
                    <a:pt x="0" y="9"/>
                  </a:lnTo>
                  <a:close/>
                </a:path>
              </a:pathLst>
            </a:custGeom>
            <a:solidFill>
              <a:srgbClr val="0000ff"/>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396" name=""/>
            <p:cNvSpPr/>
            <p:nvPr/>
          </p:nvSpPr>
          <p:spPr>
            <a:xfrm>
              <a:off x="2602080" y="5286240"/>
              <a:ext cx="98280" cy="20880"/>
            </a:xfrm>
            <a:custGeom>
              <a:avLst/>
              <a:gdLst/>
              <a:ahLst/>
              <a:rect l="l" t="t" r="r" b="b"/>
              <a:pathLst>
                <a:path w="62" h="13">
                  <a:moveTo>
                    <a:pt x="0" y="4"/>
                  </a:moveTo>
                  <a:lnTo>
                    <a:pt x="58" y="0"/>
                  </a:lnTo>
                  <a:lnTo>
                    <a:pt x="62" y="9"/>
                  </a:lnTo>
                  <a:lnTo>
                    <a:pt x="5" y="13"/>
                  </a:lnTo>
                  <a:lnTo>
                    <a:pt x="0" y="4"/>
                  </a:lnTo>
                  <a:close/>
                </a:path>
              </a:pathLst>
            </a:custGeom>
            <a:solidFill>
              <a:srgbClr val="0000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397" name=""/>
            <p:cNvSpPr/>
            <p:nvPr/>
          </p:nvSpPr>
          <p:spPr>
            <a:xfrm>
              <a:off x="2679840" y="5280120"/>
              <a:ext cx="90360" cy="20520"/>
            </a:xfrm>
            <a:custGeom>
              <a:avLst/>
              <a:gdLst/>
              <a:ahLst/>
              <a:rect l="l" t="t" r="r" b="b"/>
              <a:pathLst>
                <a:path w="57" h="13">
                  <a:moveTo>
                    <a:pt x="0" y="4"/>
                  </a:moveTo>
                  <a:lnTo>
                    <a:pt x="53" y="0"/>
                  </a:lnTo>
                  <a:lnTo>
                    <a:pt x="57" y="8"/>
                  </a:lnTo>
                  <a:lnTo>
                    <a:pt x="4" y="13"/>
                  </a:lnTo>
                  <a:lnTo>
                    <a:pt x="0" y="4"/>
                  </a:lnTo>
                  <a:close/>
                </a:path>
              </a:pathLst>
            </a:custGeom>
            <a:solidFill>
              <a:srgbClr val="0000f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398" name=""/>
            <p:cNvSpPr/>
            <p:nvPr/>
          </p:nvSpPr>
          <p:spPr>
            <a:xfrm>
              <a:off x="2749680" y="5265720"/>
              <a:ext cx="91800" cy="27000"/>
            </a:xfrm>
            <a:custGeom>
              <a:avLst/>
              <a:gdLst/>
              <a:ahLst/>
              <a:rect l="l" t="t" r="r" b="b"/>
              <a:pathLst>
                <a:path w="58" h="17">
                  <a:moveTo>
                    <a:pt x="0" y="9"/>
                  </a:moveTo>
                  <a:lnTo>
                    <a:pt x="53" y="0"/>
                  </a:lnTo>
                  <a:lnTo>
                    <a:pt x="58" y="9"/>
                  </a:lnTo>
                  <a:lnTo>
                    <a:pt x="5" y="17"/>
                  </a:lnTo>
                  <a:lnTo>
                    <a:pt x="0" y="9"/>
                  </a:lnTo>
                  <a:close/>
                </a:path>
              </a:pathLst>
            </a:custGeom>
            <a:solidFill>
              <a:srgbClr val="0000ff"/>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399" name=""/>
            <p:cNvSpPr/>
            <p:nvPr/>
          </p:nvSpPr>
          <p:spPr>
            <a:xfrm>
              <a:off x="2819520" y="5257800"/>
              <a:ext cx="91800" cy="22320"/>
            </a:xfrm>
            <a:custGeom>
              <a:avLst/>
              <a:gdLst/>
              <a:ahLst/>
              <a:rect l="l" t="t" r="r" b="b"/>
              <a:pathLst>
                <a:path w="58" h="14">
                  <a:moveTo>
                    <a:pt x="0" y="5"/>
                  </a:moveTo>
                  <a:lnTo>
                    <a:pt x="54" y="0"/>
                  </a:lnTo>
                  <a:lnTo>
                    <a:pt x="58" y="9"/>
                  </a:lnTo>
                  <a:lnTo>
                    <a:pt x="5" y="14"/>
                  </a:lnTo>
                  <a:lnTo>
                    <a:pt x="0" y="5"/>
                  </a:lnTo>
                  <a:close/>
                </a:path>
              </a:pathLst>
            </a:custGeom>
            <a:solidFill>
              <a:srgbClr val="0000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00" name=""/>
            <p:cNvSpPr/>
            <p:nvPr/>
          </p:nvSpPr>
          <p:spPr>
            <a:xfrm>
              <a:off x="2890800" y="5251320"/>
              <a:ext cx="90360" cy="20880"/>
            </a:xfrm>
            <a:custGeom>
              <a:avLst/>
              <a:gdLst/>
              <a:ahLst/>
              <a:rect l="l" t="t" r="r" b="b"/>
              <a:pathLst>
                <a:path w="57" h="13">
                  <a:moveTo>
                    <a:pt x="0" y="4"/>
                  </a:moveTo>
                  <a:lnTo>
                    <a:pt x="53" y="0"/>
                  </a:lnTo>
                  <a:lnTo>
                    <a:pt x="57" y="9"/>
                  </a:lnTo>
                  <a:lnTo>
                    <a:pt x="4" y="13"/>
                  </a:lnTo>
                  <a:lnTo>
                    <a:pt x="0" y="4"/>
                  </a:lnTo>
                  <a:close/>
                </a:path>
              </a:pathLst>
            </a:custGeom>
            <a:solidFill>
              <a:srgbClr val="0000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401" name=""/>
            <p:cNvSpPr/>
            <p:nvPr/>
          </p:nvSpPr>
          <p:spPr>
            <a:xfrm>
              <a:off x="2960640" y="5237280"/>
              <a:ext cx="92160" cy="28440"/>
            </a:xfrm>
            <a:custGeom>
              <a:avLst/>
              <a:gdLst/>
              <a:ahLst/>
              <a:rect l="l" t="t" r="r" b="b"/>
              <a:pathLst>
                <a:path w="58" h="18">
                  <a:moveTo>
                    <a:pt x="0" y="9"/>
                  </a:moveTo>
                  <a:lnTo>
                    <a:pt x="53" y="0"/>
                  </a:lnTo>
                  <a:lnTo>
                    <a:pt x="58" y="9"/>
                  </a:lnTo>
                  <a:lnTo>
                    <a:pt x="5" y="18"/>
                  </a:lnTo>
                  <a:lnTo>
                    <a:pt x="0" y="9"/>
                  </a:lnTo>
                  <a:close/>
                </a:path>
              </a:pathLst>
            </a:custGeom>
            <a:solidFill>
              <a:srgbClr val="0000ff"/>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402" name=""/>
            <p:cNvSpPr/>
            <p:nvPr/>
          </p:nvSpPr>
          <p:spPr>
            <a:xfrm>
              <a:off x="3030480" y="5230800"/>
              <a:ext cx="92160" cy="20520"/>
            </a:xfrm>
            <a:custGeom>
              <a:avLst/>
              <a:gdLst/>
              <a:ahLst/>
              <a:rect l="l" t="t" r="r" b="b"/>
              <a:pathLst>
                <a:path w="58" h="13">
                  <a:moveTo>
                    <a:pt x="0" y="4"/>
                  </a:moveTo>
                  <a:lnTo>
                    <a:pt x="54" y="0"/>
                  </a:lnTo>
                  <a:lnTo>
                    <a:pt x="58" y="8"/>
                  </a:lnTo>
                  <a:lnTo>
                    <a:pt x="5" y="13"/>
                  </a:lnTo>
                  <a:lnTo>
                    <a:pt x="0" y="4"/>
                  </a:lnTo>
                  <a:close/>
                </a:path>
              </a:pathLst>
            </a:custGeom>
            <a:solidFill>
              <a:srgbClr val="0000f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403" name=""/>
            <p:cNvSpPr/>
            <p:nvPr/>
          </p:nvSpPr>
          <p:spPr>
            <a:xfrm>
              <a:off x="3102120" y="5216400"/>
              <a:ext cx="90360" cy="27000"/>
            </a:xfrm>
            <a:custGeom>
              <a:avLst/>
              <a:gdLst/>
              <a:ahLst/>
              <a:rect l="l" t="t" r="r" b="b"/>
              <a:pathLst>
                <a:path w="57" h="17">
                  <a:moveTo>
                    <a:pt x="0" y="9"/>
                  </a:moveTo>
                  <a:lnTo>
                    <a:pt x="53" y="0"/>
                  </a:lnTo>
                  <a:lnTo>
                    <a:pt x="57" y="9"/>
                  </a:lnTo>
                  <a:lnTo>
                    <a:pt x="4" y="17"/>
                  </a:lnTo>
                  <a:lnTo>
                    <a:pt x="0" y="9"/>
                  </a:lnTo>
                  <a:close/>
                </a:path>
              </a:pathLst>
            </a:custGeom>
            <a:solidFill>
              <a:srgbClr val="0000ff"/>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404" name=""/>
            <p:cNvSpPr/>
            <p:nvPr/>
          </p:nvSpPr>
          <p:spPr>
            <a:xfrm>
              <a:off x="3171960" y="5208480"/>
              <a:ext cx="91800" cy="22320"/>
            </a:xfrm>
            <a:custGeom>
              <a:avLst/>
              <a:gdLst/>
              <a:ahLst/>
              <a:rect l="l" t="t" r="r" b="b"/>
              <a:pathLst>
                <a:path w="58" h="14">
                  <a:moveTo>
                    <a:pt x="0" y="5"/>
                  </a:moveTo>
                  <a:lnTo>
                    <a:pt x="53" y="0"/>
                  </a:lnTo>
                  <a:lnTo>
                    <a:pt x="58" y="9"/>
                  </a:lnTo>
                  <a:lnTo>
                    <a:pt x="5" y="14"/>
                  </a:lnTo>
                  <a:lnTo>
                    <a:pt x="0" y="5"/>
                  </a:lnTo>
                  <a:close/>
                </a:path>
              </a:pathLst>
            </a:custGeom>
            <a:solidFill>
              <a:srgbClr val="0000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05" name=""/>
            <p:cNvSpPr/>
            <p:nvPr/>
          </p:nvSpPr>
          <p:spPr>
            <a:xfrm>
              <a:off x="3241800" y="5202360"/>
              <a:ext cx="91800" cy="20520"/>
            </a:xfrm>
            <a:custGeom>
              <a:avLst/>
              <a:gdLst/>
              <a:ahLst/>
              <a:rect l="l" t="t" r="r" b="b"/>
              <a:pathLst>
                <a:path w="58" h="13">
                  <a:moveTo>
                    <a:pt x="0" y="4"/>
                  </a:moveTo>
                  <a:lnTo>
                    <a:pt x="54" y="0"/>
                  </a:lnTo>
                  <a:lnTo>
                    <a:pt x="58" y="9"/>
                  </a:lnTo>
                  <a:lnTo>
                    <a:pt x="5" y="13"/>
                  </a:lnTo>
                  <a:lnTo>
                    <a:pt x="0" y="4"/>
                  </a:lnTo>
                  <a:close/>
                </a:path>
              </a:pathLst>
            </a:custGeom>
            <a:solidFill>
              <a:srgbClr val="0000f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406" name=""/>
            <p:cNvSpPr/>
            <p:nvPr/>
          </p:nvSpPr>
          <p:spPr>
            <a:xfrm>
              <a:off x="3313080" y="5187960"/>
              <a:ext cx="90360" cy="28440"/>
            </a:xfrm>
            <a:custGeom>
              <a:avLst/>
              <a:gdLst/>
              <a:ahLst/>
              <a:rect l="l" t="t" r="r" b="b"/>
              <a:pathLst>
                <a:path w="57" h="18">
                  <a:moveTo>
                    <a:pt x="0" y="9"/>
                  </a:moveTo>
                  <a:lnTo>
                    <a:pt x="53" y="0"/>
                  </a:lnTo>
                  <a:lnTo>
                    <a:pt x="57" y="9"/>
                  </a:lnTo>
                  <a:lnTo>
                    <a:pt x="4" y="18"/>
                  </a:lnTo>
                  <a:lnTo>
                    <a:pt x="0" y="9"/>
                  </a:lnTo>
                  <a:close/>
                </a:path>
              </a:pathLst>
            </a:custGeom>
            <a:solidFill>
              <a:srgbClr val="0000ff"/>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407" name=""/>
            <p:cNvSpPr/>
            <p:nvPr/>
          </p:nvSpPr>
          <p:spPr>
            <a:xfrm>
              <a:off x="3382920" y="5181480"/>
              <a:ext cx="92160" cy="20880"/>
            </a:xfrm>
            <a:custGeom>
              <a:avLst/>
              <a:gdLst/>
              <a:ahLst/>
              <a:rect l="l" t="t" r="r" b="b"/>
              <a:pathLst>
                <a:path w="58" h="13">
                  <a:moveTo>
                    <a:pt x="0" y="4"/>
                  </a:moveTo>
                  <a:lnTo>
                    <a:pt x="53" y="0"/>
                  </a:lnTo>
                  <a:lnTo>
                    <a:pt x="58" y="8"/>
                  </a:lnTo>
                  <a:lnTo>
                    <a:pt x="4" y="13"/>
                  </a:lnTo>
                  <a:lnTo>
                    <a:pt x="0" y="4"/>
                  </a:lnTo>
                  <a:close/>
                </a:path>
              </a:pathLst>
            </a:custGeom>
            <a:solidFill>
              <a:srgbClr val="0000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408" name=""/>
            <p:cNvSpPr/>
            <p:nvPr/>
          </p:nvSpPr>
          <p:spPr>
            <a:xfrm>
              <a:off x="3452760" y="5173560"/>
              <a:ext cx="92160" cy="20880"/>
            </a:xfrm>
            <a:custGeom>
              <a:avLst/>
              <a:gdLst/>
              <a:ahLst/>
              <a:rect l="l" t="t" r="r" b="b"/>
              <a:pathLst>
                <a:path w="58" h="13">
                  <a:moveTo>
                    <a:pt x="0" y="5"/>
                  </a:moveTo>
                  <a:lnTo>
                    <a:pt x="54" y="0"/>
                  </a:lnTo>
                  <a:lnTo>
                    <a:pt x="58" y="9"/>
                  </a:lnTo>
                  <a:lnTo>
                    <a:pt x="5" y="13"/>
                  </a:lnTo>
                  <a:lnTo>
                    <a:pt x="0" y="5"/>
                  </a:lnTo>
                  <a:close/>
                </a:path>
              </a:pathLst>
            </a:custGeom>
            <a:solidFill>
              <a:srgbClr val="0000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409" name=""/>
            <p:cNvSpPr/>
            <p:nvPr/>
          </p:nvSpPr>
          <p:spPr>
            <a:xfrm>
              <a:off x="3524400" y="5159520"/>
              <a:ext cx="90360" cy="28440"/>
            </a:xfrm>
            <a:custGeom>
              <a:avLst/>
              <a:gdLst/>
              <a:ahLst/>
              <a:rect l="l" t="t" r="r" b="b"/>
              <a:pathLst>
                <a:path w="57" h="18">
                  <a:moveTo>
                    <a:pt x="0" y="9"/>
                  </a:moveTo>
                  <a:lnTo>
                    <a:pt x="53" y="0"/>
                  </a:lnTo>
                  <a:lnTo>
                    <a:pt x="57" y="9"/>
                  </a:lnTo>
                  <a:lnTo>
                    <a:pt x="4" y="18"/>
                  </a:lnTo>
                  <a:lnTo>
                    <a:pt x="0" y="9"/>
                  </a:lnTo>
                  <a:close/>
                </a:path>
              </a:pathLst>
            </a:custGeom>
            <a:solidFill>
              <a:srgbClr val="0000ff"/>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410" name=""/>
            <p:cNvSpPr/>
            <p:nvPr/>
          </p:nvSpPr>
          <p:spPr>
            <a:xfrm>
              <a:off x="3594240" y="5138640"/>
              <a:ext cx="91800" cy="34920"/>
            </a:xfrm>
            <a:custGeom>
              <a:avLst/>
              <a:gdLst/>
              <a:ahLst/>
              <a:rect l="l" t="t" r="r" b="b"/>
              <a:pathLst>
                <a:path w="58" h="22">
                  <a:moveTo>
                    <a:pt x="0" y="13"/>
                  </a:moveTo>
                  <a:lnTo>
                    <a:pt x="53" y="0"/>
                  </a:lnTo>
                  <a:lnTo>
                    <a:pt x="58" y="9"/>
                  </a:lnTo>
                  <a:lnTo>
                    <a:pt x="4" y="22"/>
                  </a:lnTo>
                  <a:lnTo>
                    <a:pt x="0" y="13"/>
                  </a:lnTo>
                  <a:close/>
                </a:path>
              </a:pathLst>
            </a:custGeom>
            <a:solidFill>
              <a:srgbClr val="0000ff"/>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11" name=""/>
            <p:cNvSpPr/>
            <p:nvPr/>
          </p:nvSpPr>
          <p:spPr>
            <a:xfrm>
              <a:off x="3664080" y="5110200"/>
              <a:ext cx="91800" cy="42840"/>
            </a:xfrm>
            <a:custGeom>
              <a:avLst/>
              <a:gdLst/>
              <a:ahLst/>
              <a:rect l="l" t="t" r="r" b="b"/>
              <a:pathLst>
                <a:path w="58" h="27">
                  <a:moveTo>
                    <a:pt x="0" y="18"/>
                  </a:moveTo>
                  <a:lnTo>
                    <a:pt x="53" y="0"/>
                  </a:lnTo>
                  <a:lnTo>
                    <a:pt x="58" y="9"/>
                  </a:lnTo>
                  <a:lnTo>
                    <a:pt x="5" y="27"/>
                  </a:lnTo>
                  <a:lnTo>
                    <a:pt x="0" y="18"/>
                  </a:lnTo>
                  <a:close/>
                </a:path>
              </a:pathLst>
            </a:custGeom>
            <a:solidFill>
              <a:srgbClr val="0000ff"/>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12" name=""/>
            <p:cNvSpPr/>
            <p:nvPr/>
          </p:nvSpPr>
          <p:spPr>
            <a:xfrm>
              <a:off x="3735360" y="5083200"/>
              <a:ext cx="90360" cy="41400"/>
            </a:xfrm>
            <a:custGeom>
              <a:avLst/>
              <a:gdLst/>
              <a:ahLst/>
              <a:rect l="l" t="t" r="r" b="b"/>
              <a:pathLst>
                <a:path w="57" h="26">
                  <a:moveTo>
                    <a:pt x="0" y="17"/>
                  </a:moveTo>
                  <a:lnTo>
                    <a:pt x="53" y="0"/>
                  </a:lnTo>
                  <a:lnTo>
                    <a:pt x="57" y="8"/>
                  </a:lnTo>
                  <a:lnTo>
                    <a:pt x="4" y="26"/>
                  </a:lnTo>
                  <a:lnTo>
                    <a:pt x="0" y="17"/>
                  </a:lnTo>
                  <a:close/>
                </a:path>
              </a:pathLst>
            </a:custGeom>
            <a:solidFill>
              <a:srgbClr val="0000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413" name=""/>
            <p:cNvSpPr/>
            <p:nvPr/>
          </p:nvSpPr>
          <p:spPr>
            <a:xfrm>
              <a:off x="3805200" y="5060880"/>
              <a:ext cx="92160" cy="34920"/>
            </a:xfrm>
            <a:custGeom>
              <a:avLst/>
              <a:gdLst/>
              <a:ahLst/>
              <a:rect l="l" t="t" r="r" b="b"/>
              <a:pathLst>
                <a:path w="58" h="22">
                  <a:moveTo>
                    <a:pt x="0" y="14"/>
                  </a:moveTo>
                  <a:lnTo>
                    <a:pt x="53" y="0"/>
                  </a:lnTo>
                  <a:lnTo>
                    <a:pt x="58" y="9"/>
                  </a:lnTo>
                  <a:lnTo>
                    <a:pt x="4" y="22"/>
                  </a:lnTo>
                  <a:lnTo>
                    <a:pt x="0" y="14"/>
                  </a:lnTo>
                  <a:close/>
                </a:path>
              </a:pathLst>
            </a:custGeom>
            <a:solidFill>
              <a:srgbClr val="0000ff"/>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14" name=""/>
            <p:cNvSpPr/>
            <p:nvPr/>
          </p:nvSpPr>
          <p:spPr>
            <a:xfrm>
              <a:off x="3875040" y="5032440"/>
              <a:ext cx="98640" cy="42840"/>
            </a:xfrm>
            <a:custGeom>
              <a:avLst/>
              <a:gdLst/>
              <a:ahLst/>
              <a:rect l="l" t="t" r="r" b="b"/>
              <a:pathLst>
                <a:path w="62" h="27">
                  <a:moveTo>
                    <a:pt x="0" y="18"/>
                  </a:moveTo>
                  <a:lnTo>
                    <a:pt x="58" y="0"/>
                  </a:lnTo>
                  <a:lnTo>
                    <a:pt x="62" y="9"/>
                  </a:lnTo>
                  <a:lnTo>
                    <a:pt x="5" y="27"/>
                  </a:lnTo>
                  <a:lnTo>
                    <a:pt x="0" y="18"/>
                  </a:lnTo>
                  <a:close/>
                </a:path>
              </a:pathLst>
            </a:custGeom>
            <a:solidFill>
              <a:srgbClr val="0000ff"/>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grpSp>
      <p:sp>
        <p:nvSpPr>
          <p:cNvPr id="415" name=""/>
          <p:cNvSpPr/>
          <p:nvPr/>
        </p:nvSpPr>
        <p:spPr>
          <a:xfrm>
            <a:off x="3952800" y="5011560"/>
            <a:ext cx="92160" cy="35280"/>
          </a:xfrm>
          <a:custGeom>
            <a:avLst/>
            <a:gdLst/>
            <a:ahLst/>
            <a:rect l="l" t="t" r="r" b="b"/>
            <a:pathLst>
              <a:path w="58" h="22">
                <a:moveTo>
                  <a:pt x="0" y="13"/>
                </a:moveTo>
                <a:lnTo>
                  <a:pt x="53" y="0"/>
                </a:lnTo>
                <a:lnTo>
                  <a:pt x="58" y="9"/>
                </a:lnTo>
                <a:lnTo>
                  <a:pt x="4" y="22"/>
                </a:lnTo>
                <a:lnTo>
                  <a:pt x="0" y="13"/>
                </a:lnTo>
                <a:close/>
              </a:path>
            </a:pathLst>
          </a:custGeom>
          <a:solidFill>
            <a:srgbClr val="0000ff"/>
          </a:solidFill>
          <a:ln w="0">
            <a:noFill/>
          </a:ln>
        </p:spPr>
        <p:style>
          <a:lnRef idx="0"/>
          <a:fillRef idx="0"/>
          <a:effectRef idx="0"/>
          <a:fontRef idx="minor"/>
        </p:style>
        <p:txBody>
          <a:bodyPr lIns="90000" rIns="90000" tIns="-11520" bIns="-11520" anchor="t">
            <a:noAutofit/>
          </a:bodyPr>
          <a:p>
            <a:endParaRPr b="0" lang="en-US" sz="2400" strike="noStrike" u="none">
              <a:solidFill>
                <a:srgbClr val="000000"/>
              </a:solidFill>
              <a:effectLst/>
              <a:uFillTx/>
              <a:latin typeface="Times New Roman"/>
            </a:endParaRPr>
          </a:p>
        </p:txBody>
      </p:sp>
      <p:sp>
        <p:nvSpPr>
          <p:cNvPr id="416" name=""/>
          <p:cNvSpPr/>
          <p:nvPr/>
        </p:nvSpPr>
        <p:spPr>
          <a:xfrm>
            <a:off x="4022640" y="4983120"/>
            <a:ext cx="92160" cy="42840"/>
          </a:xfrm>
          <a:custGeom>
            <a:avLst/>
            <a:gdLst/>
            <a:ahLst/>
            <a:rect l="l" t="t" r="r" b="b"/>
            <a:pathLst>
              <a:path w="58" h="27">
                <a:moveTo>
                  <a:pt x="0" y="18"/>
                </a:moveTo>
                <a:lnTo>
                  <a:pt x="54" y="0"/>
                </a:lnTo>
                <a:lnTo>
                  <a:pt x="58" y="9"/>
                </a:lnTo>
                <a:lnTo>
                  <a:pt x="5" y="27"/>
                </a:lnTo>
                <a:lnTo>
                  <a:pt x="0" y="18"/>
                </a:lnTo>
                <a:close/>
              </a:path>
            </a:pathLst>
          </a:custGeom>
          <a:solidFill>
            <a:srgbClr val="0000ff"/>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17" name=""/>
          <p:cNvSpPr/>
          <p:nvPr/>
        </p:nvSpPr>
        <p:spPr>
          <a:xfrm>
            <a:off x="4094280" y="4956120"/>
            <a:ext cx="90360" cy="41400"/>
          </a:xfrm>
          <a:custGeom>
            <a:avLst/>
            <a:gdLst/>
            <a:ahLst/>
            <a:rect l="l" t="t" r="r" b="b"/>
            <a:pathLst>
              <a:path w="57" h="26">
                <a:moveTo>
                  <a:pt x="0" y="17"/>
                </a:moveTo>
                <a:lnTo>
                  <a:pt x="53" y="0"/>
                </a:lnTo>
                <a:lnTo>
                  <a:pt x="57" y="9"/>
                </a:lnTo>
                <a:lnTo>
                  <a:pt x="4" y="26"/>
                </a:lnTo>
                <a:lnTo>
                  <a:pt x="0" y="17"/>
                </a:lnTo>
                <a:close/>
              </a:path>
            </a:pathLst>
          </a:custGeom>
          <a:solidFill>
            <a:srgbClr val="0000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418" name=""/>
          <p:cNvSpPr/>
          <p:nvPr/>
        </p:nvSpPr>
        <p:spPr>
          <a:xfrm>
            <a:off x="4164120" y="4933800"/>
            <a:ext cx="91800" cy="36720"/>
          </a:xfrm>
          <a:custGeom>
            <a:avLst/>
            <a:gdLst/>
            <a:ahLst/>
            <a:rect l="l" t="t" r="r" b="b"/>
            <a:pathLst>
              <a:path w="58" h="23">
                <a:moveTo>
                  <a:pt x="0" y="14"/>
                </a:moveTo>
                <a:lnTo>
                  <a:pt x="53" y="0"/>
                </a:lnTo>
                <a:lnTo>
                  <a:pt x="58" y="9"/>
                </a:lnTo>
                <a:lnTo>
                  <a:pt x="4" y="23"/>
                </a:lnTo>
                <a:lnTo>
                  <a:pt x="0" y="14"/>
                </a:lnTo>
                <a:close/>
              </a:path>
            </a:pathLst>
          </a:custGeom>
          <a:solidFill>
            <a:srgbClr val="0000ff"/>
          </a:solidFill>
          <a:ln w="0">
            <a:no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419" name=""/>
          <p:cNvSpPr/>
          <p:nvPr/>
        </p:nvSpPr>
        <p:spPr>
          <a:xfrm>
            <a:off x="4233960" y="4906800"/>
            <a:ext cx="91800" cy="41400"/>
          </a:xfrm>
          <a:custGeom>
            <a:avLst/>
            <a:gdLst/>
            <a:ahLst/>
            <a:rect l="l" t="t" r="r" b="b"/>
            <a:pathLst>
              <a:path w="58" h="26">
                <a:moveTo>
                  <a:pt x="0" y="17"/>
                </a:moveTo>
                <a:lnTo>
                  <a:pt x="53" y="0"/>
                </a:lnTo>
                <a:lnTo>
                  <a:pt x="58" y="9"/>
                </a:lnTo>
                <a:lnTo>
                  <a:pt x="5" y="26"/>
                </a:lnTo>
                <a:lnTo>
                  <a:pt x="0" y="17"/>
                </a:lnTo>
                <a:close/>
              </a:path>
            </a:pathLst>
          </a:custGeom>
          <a:solidFill>
            <a:srgbClr val="0000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420" name=""/>
          <p:cNvSpPr/>
          <p:nvPr/>
        </p:nvSpPr>
        <p:spPr>
          <a:xfrm>
            <a:off x="4305240" y="4878360"/>
            <a:ext cx="90720" cy="42840"/>
          </a:xfrm>
          <a:custGeom>
            <a:avLst/>
            <a:gdLst/>
            <a:ahLst/>
            <a:rect l="l" t="t" r="r" b="b"/>
            <a:pathLst>
              <a:path w="57" h="27">
                <a:moveTo>
                  <a:pt x="0" y="18"/>
                </a:moveTo>
                <a:lnTo>
                  <a:pt x="53" y="0"/>
                </a:lnTo>
                <a:lnTo>
                  <a:pt x="57" y="9"/>
                </a:lnTo>
                <a:lnTo>
                  <a:pt x="4" y="27"/>
                </a:lnTo>
                <a:lnTo>
                  <a:pt x="0" y="18"/>
                </a:lnTo>
                <a:close/>
              </a:path>
            </a:pathLst>
          </a:custGeom>
          <a:solidFill>
            <a:srgbClr val="0000ff"/>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21" name=""/>
          <p:cNvSpPr/>
          <p:nvPr/>
        </p:nvSpPr>
        <p:spPr>
          <a:xfrm>
            <a:off x="4375080" y="4857840"/>
            <a:ext cx="92160" cy="34920"/>
          </a:xfrm>
          <a:custGeom>
            <a:avLst/>
            <a:gdLst/>
            <a:ahLst/>
            <a:rect l="l" t="t" r="r" b="b"/>
            <a:pathLst>
              <a:path w="58" h="22">
                <a:moveTo>
                  <a:pt x="0" y="13"/>
                </a:moveTo>
                <a:lnTo>
                  <a:pt x="53" y="0"/>
                </a:lnTo>
                <a:lnTo>
                  <a:pt x="58" y="9"/>
                </a:lnTo>
                <a:lnTo>
                  <a:pt x="4" y="22"/>
                </a:lnTo>
                <a:lnTo>
                  <a:pt x="0" y="13"/>
                </a:lnTo>
                <a:close/>
              </a:path>
            </a:pathLst>
          </a:custGeom>
          <a:solidFill>
            <a:srgbClr val="0000ff"/>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22" name=""/>
          <p:cNvSpPr/>
          <p:nvPr/>
        </p:nvSpPr>
        <p:spPr>
          <a:xfrm>
            <a:off x="4444920" y="4829040"/>
            <a:ext cx="92160" cy="42840"/>
          </a:xfrm>
          <a:custGeom>
            <a:avLst/>
            <a:gdLst/>
            <a:ahLst/>
            <a:rect l="l" t="t" r="r" b="b"/>
            <a:pathLst>
              <a:path w="58" h="27">
                <a:moveTo>
                  <a:pt x="0" y="18"/>
                </a:moveTo>
                <a:lnTo>
                  <a:pt x="53" y="0"/>
                </a:lnTo>
                <a:lnTo>
                  <a:pt x="58" y="9"/>
                </a:lnTo>
                <a:lnTo>
                  <a:pt x="5" y="27"/>
                </a:lnTo>
                <a:lnTo>
                  <a:pt x="0" y="18"/>
                </a:lnTo>
                <a:close/>
              </a:path>
            </a:pathLst>
          </a:custGeom>
          <a:solidFill>
            <a:srgbClr val="0000ff"/>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23" name=""/>
          <p:cNvSpPr/>
          <p:nvPr/>
        </p:nvSpPr>
        <p:spPr>
          <a:xfrm>
            <a:off x="4516560" y="4808520"/>
            <a:ext cx="90360" cy="34920"/>
          </a:xfrm>
          <a:custGeom>
            <a:avLst/>
            <a:gdLst/>
            <a:ahLst/>
            <a:rect l="l" t="t" r="r" b="b"/>
            <a:pathLst>
              <a:path w="57" h="22">
                <a:moveTo>
                  <a:pt x="0" y="13"/>
                </a:moveTo>
                <a:lnTo>
                  <a:pt x="53" y="0"/>
                </a:lnTo>
                <a:lnTo>
                  <a:pt x="57" y="9"/>
                </a:lnTo>
                <a:lnTo>
                  <a:pt x="4" y="22"/>
                </a:lnTo>
                <a:lnTo>
                  <a:pt x="0" y="13"/>
                </a:lnTo>
                <a:close/>
              </a:path>
            </a:pathLst>
          </a:custGeom>
          <a:solidFill>
            <a:srgbClr val="0000ff"/>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24" name=""/>
          <p:cNvSpPr/>
          <p:nvPr/>
        </p:nvSpPr>
        <p:spPr>
          <a:xfrm>
            <a:off x="4586400" y="4780080"/>
            <a:ext cx="91800" cy="42840"/>
          </a:xfrm>
          <a:custGeom>
            <a:avLst/>
            <a:gdLst/>
            <a:ahLst/>
            <a:rect l="l" t="t" r="r" b="b"/>
            <a:pathLst>
              <a:path w="58" h="27">
                <a:moveTo>
                  <a:pt x="0" y="18"/>
                </a:moveTo>
                <a:lnTo>
                  <a:pt x="53" y="0"/>
                </a:lnTo>
                <a:lnTo>
                  <a:pt x="58" y="9"/>
                </a:lnTo>
                <a:lnTo>
                  <a:pt x="4" y="27"/>
                </a:lnTo>
                <a:lnTo>
                  <a:pt x="0" y="18"/>
                </a:lnTo>
                <a:close/>
              </a:path>
            </a:pathLst>
          </a:custGeom>
          <a:solidFill>
            <a:srgbClr val="0000ff"/>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25" name=""/>
          <p:cNvSpPr/>
          <p:nvPr/>
        </p:nvSpPr>
        <p:spPr>
          <a:xfrm>
            <a:off x="4656240" y="4751280"/>
            <a:ext cx="91800" cy="42840"/>
          </a:xfrm>
          <a:custGeom>
            <a:avLst/>
            <a:gdLst/>
            <a:ahLst/>
            <a:rect l="l" t="t" r="r" b="b"/>
            <a:pathLst>
              <a:path w="58" h="27">
                <a:moveTo>
                  <a:pt x="0" y="18"/>
                </a:moveTo>
                <a:lnTo>
                  <a:pt x="53" y="0"/>
                </a:lnTo>
                <a:lnTo>
                  <a:pt x="58" y="9"/>
                </a:lnTo>
                <a:lnTo>
                  <a:pt x="5" y="27"/>
                </a:lnTo>
                <a:lnTo>
                  <a:pt x="0" y="18"/>
                </a:lnTo>
                <a:close/>
              </a:path>
            </a:pathLst>
          </a:custGeom>
          <a:solidFill>
            <a:srgbClr val="0000ff"/>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26" name=""/>
          <p:cNvSpPr/>
          <p:nvPr/>
        </p:nvSpPr>
        <p:spPr>
          <a:xfrm>
            <a:off x="4727520" y="4730760"/>
            <a:ext cx="90720" cy="34920"/>
          </a:xfrm>
          <a:custGeom>
            <a:avLst/>
            <a:gdLst/>
            <a:ahLst/>
            <a:rect l="l" t="t" r="r" b="b"/>
            <a:pathLst>
              <a:path w="57" h="22">
                <a:moveTo>
                  <a:pt x="0" y="13"/>
                </a:moveTo>
                <a:lnTo>
                  <a:pt x="53" y="0"/>
                </a:lnTo>
                <a:lnTo>
                  <a:pt x="57" y="9"/>
                </a:lnTo>
                <a:lnTo>
                  <a:pt x="4" y="22"/>
                </a:lnTo>
                <a:lnTo>
                  <a:pt x="0" y="13"/>
                </a:lnTo>
                <a:close/>
              </a:path>
            </a:pathLst>
          </a:custGeom>
          <a:solidFill>
            <a:srgbClr val="0000ff"/>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27" name=""/>
          <p:cNvSpPr/>
          <p:nvPr/>
        </p:nvSpPr>
        <p:spPr>
          <a:xfrm>
            <a:off x="4797360" y="4702320"/>
            <a:ext cx="90720" cy="42840"/>
          </a:xfrm>
          <a:custGeom>
            <a:avLst/>
            <a:gdLst/>
            <a:ahLst/>
            <a:rect l="l" t="t" r="r" b="b"/>
            <a:pathLst>
              <a:path w="57" h="27">
                <a:moveTo>
                  <a:pt x="0" y="18"/>
                </a:moveTo>
                <a:lnTo>
                  <a:pt x="53" y="0"/>
                </a:lnTo>
                <a:lnTo>
                  <a:pt x="57" y="9"/>
                </a:lnTo>
                <a:lnTo>
                  <a:pt x="4" y="27"/>
                </a:lnTo>
                <a:lnTo>
                  <a:pt x="0" y="18"/>
                </a:lnTo>
                <a:close/>
              </a:path>
            </a:pathLst>
          </a:custGeom>
          <a:solidFill>
            <a:srgbClr val="0000ff"/>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28" name=""/>
          <p:cNvSpPr/>
          <p:nvPr/>
        </p:nvSpPr>
        <p:spPr>
          <a:xfrm>
            <a:off x="4867200" y="4673520"/>
            <a:ext cx="92160" cy="42840"/>
          </a:xfrm>
          <a:custGeom>
            <a:avLst/>
            <a:gdLst/>
            <a:ahLst/>
            <a:rect l="l" t="t" r="r" b="b"/>
            <a:pathLst>
              <a:path w="58" h="27">
                <a:moveTo>
                  <a:pt x="0" y="18"/>
                </a:moveTo>
                <a:lnTo>
                  <a:pt x="53" y="0"/>
                </a:lnTo>
                <a:lnTo>
                  <a:pt x="58" y="9"/>
                </a:lnTo>
                <a:lnTo>
                  <a:pt x="5" y="27"/>
                </a:lnTo>
                <a:lnTo>
                  <a:pt x="0" y="18"/>
                </a:lnTo>
                <a:close/>
              </a:path>
            </a:pathLst>
          </a:custGeom>
          <a:solidFill>
            <a:srgbClr val="0000ff"/>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29" name=""/>
          <p:cNvSpPr/>
          <p:nvPr/>
        </p:nvSpPr>
        <p:spPr>
          <a:xfrm>
            <a:off x="4937040" y="4653000"/>
            <a:ext cx="92160" cy="34920"/>
          </a:xfrm>
          <a:custGeom>
            <a:avLst/>
            <a:gdLst/>
            <a:ahLst/>
            <a:rect l="l" t="t" r="r" b="b"/>
            <a:pathLst>
              <a:path w="58" h="22">
                <a:moveTo>
                  <a:pt x="0" y="13"/>
                </a:moveTo>
                <a:lnTo>
                  <a:pt x="54" y="0"/>
                </a:lnTo>
                <a:lnTo>
                  <a:pt x="58" y="9"/>
                </a:lnTo>
                <a:lnTo>
                  <a:pt x="5" y="22"/>
                </a:lnTo>
                <a:lnTo>
                  <a:pt x="0" y="13"/>
                </a:lnTo>
                <a:close/>
              </a:path>
            </a:pathLst>
          </a:custGeom>
          <a:solidFill>
            <a:srgbClr val="0000ff"/>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30" name=""/>
          <p:cNvSpPr/>
          <p:nvPr/>
        </p:nvSpPr>
        <p:spPr>
          <a:xfrm>
            <a:off x="5008680" y="4624560"/>
            <a:ext cx="90360" cy="42840"/>
          </a:xfrm>
          <a:custGeom>
            <a:avLst/>
            <a:gdLst/>
            <a:ahLst/>
            <a:rect l="l" t="t" r="r" b="b"/>
            <a:pathLst>
              <a:path w="57" h="27">
                <a:moveTo>
                  <a:pt x="0" y="18"/>
                </a:moveTo>
                <a:lnTo>
                  <a:pt x="53" y="0"/>
                </a:lnTo>
                <a:lnTo>
                  <a:pt x="57" y="9"/>
                </a:lnTo>
                <a:lnTo>
                  <a:pt x="4" y="27"/>
                </a:lnTo>
                <a:lnTo>
                  <a:pt x="0" y="18"/>
                </a:lnTo>
                <a:close/>
              </a:path>
            </a:pathLst>
          </a:custGeom>
          <a:solidFill>
            <a:srgbClr val="0000ff"/>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31" name=""/>
          <p:cNvSpPr/>
          <p:nvPr/>
        </p:nvSpPr>
        <p:spPr>
          <a:xfrm>
            <a:off x="5078520" y="4603680"/>
            <a:ext cx="98280" cy="34920"/>
          </a:xfrm>
          <a:custGeom>
            <a:avLst/>
            <a:gdLst/>
            <a:ahLst/>
            <a:rect l="l" t="t" r="r" b="b"/>
            <a:pathLst>
              <a:path w="62" h="22">
                <a:moveTo>
                  <a:pt x="0" y="13"/>
                </a:moveTo>
                <a:lnTo>
                  <a:pt x="58" y="0"/>
                </a:lnTo>
                <a:lnTo>
                  <a:pt x="62" y="9"/>
                </a:lnTo>
                <a:lnTo>
                  <a:pt x="5" y="22"/>
                </a:lnTo>
                <a:lnTo>
                  <a:pt x="0" y="13"/>
                </a:lnTo>
                <a:close/>
              </a:path>
            </a:pathLst>
          </a:custGeom>
          <a:solidFill>
            <a:srgbClr val="0000ff"/>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32" name=""/>
          <p:cNvSpPr/>
          <p:nvPr/>
        </p:nvSpPr>
        <p:spPr>
          <a:xfrm>
            <a:off x="5156280" y="4575240"/>
            <a:ext cx="92160" cy="42840"/>
          </a:xfrm>
          <a:custGeom>
            <a:avLst/>
            <a:gdLst/>
            <a:ahLst/>
            <a:rect l="l" t="t" r="r" b="b"/>
            <a:pathLst>
              <a:path w="58" h="27">
                <a:moveTo>
                  <a:pt x="0" y="18"/>
                </a:moveTo>
                <a:lnTo>
                  <a:pt x="53" y="0"/>
                </a:lnTo>
                <a:lnTo>
                  <a:pt x="58" y="9"/>
                </a:lnTo>
                <a:lnTo>
                  <a:pt x="4" y="27"/>
                </a:lnTo>
                <a:lnTo>
                  <a:pt x="0" y="18"/>
                </a:lnTo>
                <a:close/>
              </a:path>
            </a:pathLst>
          </a:custGeom>
          <a:solidFill>
            <a:srgbClr val="0000ff"/>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33" name=""/>
          <p:cNvSpPr/>
          <p:nvPr/>
        </p:nvSpPr>
        <p:spPr>
          <a:xfrm>
            <a:off x="5226120" y="4548240"/>
            <a:ext cx="92160" cy="41400"/>
          </a:xfrm>
          <a:custGeom>
            <a:avLst/>
            <a:gdLst/>
            <a:ahLst/>
            <a:rect l="l" t="t" r="r" b="b"/>
            <a:pathLst>
              <a:path w="58" h="26">
                <a:moveTo>
                  <a:pt x="0" y="17"/>
                </a:moveTo>
                <a:lnTo>
                  <a:pt x="53" y="0"/>
                </a:lnTo>
                <a:lnTo>
                  <a:pt x="58" y="9"/>
                </a:lnTo>
                <a:lnTo>
                  <a:pt x="5" y="26"/>
                </a:lnTo>
                <a:lnTo>
                  <a:pt x="0" y="17"/>
                </a:lnTo>
                <a:close/>
              </a:path>
            </a:pathLst>
          </a:custGeom>
          <a:solidFill>
            <a:srgbClr val="0000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434" name=""/>
          <p:cNvSpPr/>
          <p:nvPr/>
        </p:nvSpPr>
        <p:spPr>
          <a:xfrm>
            <a:off x="5297400" y="4525920"/>
            <a:ext cx="90720" cy="36720"/>
          </a:xfrm>
          <a:custGeom>
            <a:avLst/>
            <a:gdLst/>
            <a:ahLst/>
            <a:rect l="l" t="t" r="r" b="b"/>
            <a:pathLst>
              <a:path w="57" h="23">
                <a:moveTo>
                  <a:pt x="0" y="14"/>
                </a:moveTo>
                <a:lnTo>
                  <a:pt x="53" y="0"/>
                </a:lnTo>
                <a:lnTo>
                  <a:pt x="57" y="9"/>
                </a:lnTo>
                <a:lnTo>
                  <a:pt x="4" y="23"/>
                </a:lnTo>
                <a:lnTo>
                  <a:pt x="0" y="14"/>
                </a:lnTo>
                <a:close/>
              </a:path>
            </a:pathLst>
          </a:custGeom>
          <a:solidFill>
            <a:srgbClr val="0000ff"/>
          </a:solidFill>
          <a:ln w="0">
            <a:no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435" name=""/>
          <p:cNvSpPr/>
          <p:nvPr/>
        </p:nvSpPr>
        <p:spPr>
          <a:xfrm>
            <a:off x="5367240" y="4498920"/>
            <a:ext cx="90720" cy="41400"/>
          </a:xfrm>
          <a:custGeom>
            <a:avLst/>
            <a:gdLst/>
            <a:ahLst/>
            <a:rect l="l" t="t" r="r" b="b"/>
            <a:pathLst>
              <a:path w="57" h="26">
                <a:moveTo>
                  <a:pt x="0" y="17"/>
                </a:moveTo>
                <a:lnTo>
                  <a:pt x="53" y="0"/>
                </a:lnTo>
                <a:lnTo>
                  <a:pt x="57" y="9"/>
                </a:lnTo>
                <a:lnTo>
                  <a:pt x="4" y="26"/>
                </a:lnTo>
                <a:lnTo>
                  <a:pt x="0" y="17"/>
                </a:lnTo>
                <a:close/>
              </a:path>
            </a:pathLst>
          </a:custGeom>
          <a:solidFill>
            <a:srgbClr val="0000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436" name=""/>
          <p:cNvSpPr/>
          <p:nvPr/>
        </p:nvSpPr>
        <p:spPr>
          <a:xfrm>
            <a:off x="5437080" y="4470480"/>
            <a:ext cx="92160" cy="42840"/>
          </a:xfrm>
          <a:custGeom>
            <a:avLst/>
            <a:gdLst/>
            <a:ahLst/>
            <a:rect l="l" t="t" r="r" b="b"/>
            <a:pathLst>
              <a:path w="58" h="27">
                <a:moveTo>
                  <a:pt x="0" y="18"/>
                </a:moveTo>
                <a:lnTo>
                  <a:pt x="53" y="0"/>
                </a:lnTo>
                <a:lnTo>
                  <a:pt x="58" y="9"/>
                </a:lnTo>
                <a:lnTo>
                  <a:pt x="5" y="27"/>
                </a:lnTo>
                <a:lnTo>
                  <a:pt x="0" y="18"/>
                </a:lnTo>
                <a:close/>
              </a:path>
            </a:pathLst>
          </a:custGeom>
          <a:solidFill>
            <a:srgbClr val="0000ff"/>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37" name=""/>
          <p:cNvSpPr/>
          <p:nvPr/>
        </p:nvSpPr>
        <p:spPr>
          <a:xfrm>
            <a:off x="5506920" y="4449600"/>
            <a:ext cx="92160" cy="34920"/>
          </a:xfrm>
          <a:custGeom>
            <a:avLst/>
            <a:gdLst/>
            <a:ahLst/>
            <a:rect l="l" t="t" r="r" b="b"/>
            <a:pathLst>
              <a:path w="58" h="22">
                <a:moveTo>
                  <a:pt x="0" y="13"/>
                </a:moveTo>
                <a:lnTo>
                  <a:pt x="54" y="0"/>
                </a:lnTo>
                <a:lnTo>
                  <a:pt x="58" y="9"/>
                </a:lnTo>
                <a:lnTo>
                  <a:pt x="5" y="22"/>
                </a:lnTo>
                <a:lnTo>
                  <a:pt x="0" y="13"/>
                </a:lnTo>
                <a:close/>
              </a:path>
            </a:pathLst>
          </a:custGeom>
          <a:solidFill>
            <a:srgbClr val="0000ff"/>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38" name=""/>
          <p:cNvSpPr/>
          <p:nvPr/>
        </p:nvSpPr>
        <p:spPr>
          <a:xfrm>
            <a:off x="5578560" y="4421160"/>
            <a:ext cx="90360" cy="42840"/>
          </a:xfrm>
          <a:custGeom>
            <a:avLst/>
            <a:gdLst/>
            <a:ahLst/>
            <a:rect l="l" t="t" r="r" b="b"/>
            <a:pathLst>
              <a:path w="57" h="27">
                <a:moveTo>
                  <a:pt x="0" y="18"/>
                </a:moveTo>
                <a:lnTo>
                  <a:pt x="53" y="0"/>
                </a:lnTo>
                <a:lnTo>
                  <a:pt x="57" y="9"/>
                </a:lnTo>
                <a:lnTo>
                  <a:pt x="4" y="27"/>
                </a:lnTo>
                <a:lnTo>
                  <a:pt x="0" y="18"/>
                </a:lnTo>
                <a:close/>
              </a:path>
            </a:pathLst>
          </a:custGeom>
          <a:solidFill>
            <a:srgbClr val="0000ff"/>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39" name=""/>
          <p:cNvSpPr/>
          <p:nvPr/>
        </p:nvSpPr>
        <p:spPr>
          <a:xfrm>
            <a:off x="5648400" y="4400640"/>
            <a:ext cx="92160" cy="34920"/>
          </a:xfrm>
          <a:custGeom>
            <a:avLst/>
            <a:gdLst/>
            <a:ahLst/>
            <a:rect l="l" t="t" r="r" b="b"/>
            <a:pathLst>
              <a:path w="58" h="22">
                <a:moveTo>
                  <a:pt x="0" y="13"/>
                </a:moveTo>
                <a:lnTo>
                  <a:pt x="53" y="0"/>
                </a:lnTo>
                <a:lnTo>
                  <a:pt x="58" y="9"/>
                </a:lnTo>
                <a:lnTo>
                  <a:pt x="5" y="22"/>
                </a:lnTo>
                <a:lnTo>
                  <a:pt x="0" y="13"/>
                </a:lnTo>
                <a:close/>
              </a:path>
            </a:pathLst>
          </a:custGeom>
          <a:solidFill>
            <a:srgbClr val="0000ff"/>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40" name=""/>
          <p:cNvSpPr/>
          <p:nvPr/>
        </p:nvSpPr>
        <p:spPr>
          <a:xfrm>
            <a:off x="84312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41" name=""/>
          <p:cNvSpPr/>
          <p:nvPr/>
        </p:nvSpPr>
        <p:spPr>
          <a:xfrm>
            <a:off x="91296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42" name=""/>
          <p:cNvSpPr/>
          <p:nvPr/>
        </p:nvSpPr>
        <p:spPr>
          <a:xfrm>
            <a:off x="984240" y="5292720"/>
            <a:ext cx="4140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43" name=""/>
          <p:cNvSpPr/>
          <p:nvPr/>
        </p:nvSpPr>
        <p:spPr>
          <a:xfrm>
            <a:off x="105408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44" name=""/>
          <p:cNvSpPr/>
          <p:nvPr/>
        </p:nvSpPr>
        <p:spPr>
          <a:xfrm>
            <a:off x="112392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45" name=""/>
          <p:cNvSpPr/>
          <p:nvPr/>
        </p:nvSpPr>
        <p:spPr>
          <a:xfrm>
            <a:off x="1195560" y="5292720"/>
            <a:ext cx="410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46" name=""/>
          <p:cNvSpPr/>
          <p:nvPr/>
        </p:nvSpPr>
        <p:spPr>
          <a:xfrm>
            <a:off x="126540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47" name=""/>
          <p:cNvSpPr/>
          <p:nvPr/>
        </p:nvSpPr>
        <p:spPr>
          <a:xfrm>
            <a:off x="133524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48" name=""/>
          <p:cNvSpPr/>
          <p:nvPr/>
        </p:nvSpPr>
        <p:spPr>
          <a:xfrm>
            <a:off x="1406520" y="5292720"/>
            <a:ext cx="4140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49" name=""/>
          <p:cNvSpPr/>
          <p:nvPr/>
        </p:nvSpPr>
        <p:spPr>
          <a:xfrm>
            <a:off x="148284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50" name=""/>
          <p:cNvSpPr/>
          <p:nvPr/>
        </p:nvSpPr>
        <p:spPr>
          <a:xfrm>
            <a:off x="1554120" y="5292720"/>
            <a:ext cx="4140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51" name=""/>
          <p:cNvSpPr/>
          <p:nvPr/>
        </p:nvSpPr>
        <p:spPr>
          <a:xfrm>
            <a:off x="162396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52" name=""/>
          <p:cNvSpPr/>
          <p:nvPr/>
        </p:nvSpPr>
        <p:spPr>
          <a:xfrm>
            <a:off x="169380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53" name=""/>
          <p:cNvSpPr/>
          <p:nvPr/>
        </p:nvSpPr>
        <p:spPr>
          <a:xfrm>
            <a:off x="1765440" y="5292720"/>
            <a:ext cx="410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54" name=""/>
          <p:cNvSpPr/>
          <p:nvPr/>
        </p:nvSpPr>
        <p:spPr>
          <a:xfrm>
            <a:off x="183528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55" name=""/>
          <p:cNvSpPr/>
          <p:nvPr/>
        </p:nvSpPr>
        <p:spPr>
          <a:xfrm>
            <a:off x="190512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56" name=""/>
          <p:cNvSpPr/>
          <p:nvPr/>
        </p:nvSpPr>
        <p:spPr>
          <a:xfrm>
            <a:off x="1976400" y="5292720"/>
            <a:ext cx="4140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57" name=""/>
          <p:cNvSpPr/>
          <p:nvPr/>
        </p:nvSpPr>
        <p:spPr>
          <a:xfrm>
            <a:off x="204624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58" name=""/>
          <p:cNvSpPr/>
          <p:nvPr/>
        </p:nvSpPr>
        <p:spPr>
          <a:xfrm>
            <a:off x="211608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59" name=""/>
          <p:cNvSpPr/>
          <p:nvPr/>
        </p:nvSpPr>
        <p:spPr>
          <a:xfrm>
            <a:off x="2187720" y="5292720"/>
            <a:ext cx="410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60" name=""/>
          <p:cNvSpPr/>
          <p:nvPr/>
        </p:nvSpPr>
        <p:spPr>
          <a:xfrm>
            <a:off x="225756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61" name=""/>
          <p:cNvSpPr/>
          <p:nvPr/>
        </p:nvSpPr>
        <p:spPr>
          <a:xfrm>
            <a:off x="232740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62" name=""/>
          <p:cNvSpPr/>
          <p:nvPr/>
        </p:nvSpPr>
        <p:spPr>
          <a:xfrm>
            <a:off x="2398680" y="5292720"/>
            <a:ext cx="4140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63" name=""/>
          <p:cNvSpPr/>
          <p:nvPr/>
        </p:nvSpPr>
        <p:spPr>
          <a:xfrm>
            <a:off x="2468520" y="5292720"/>
            <a:ext cx="4140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64" name=""/>
          <p:cNvSpPr/>
          <p:nvPr/>
        </p:nvSpPr>
        <p:spPr>
          <a:xfrm>
            <a:off x="253836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65" name=""/>
          <p:cNvSpPr/>
          <p:nvPr/>
        </p:nvSpPr>
        <p:spPr>
          <a:xfrm>
            <a:off x="2610000" y="5292720"/>
            <a:ext cx="410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66" name=""/>
          <p:cNvSpPr/>
          <p:nvPr/>
        </p:nvSpPr>
        <p:spPr>
          <a:xfrm>
            <a:off x="268596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67" name=""/>
          <p:cNvSpPr/>
          <p:nvPr/>
        </p:nvSpPr>
        <p:spPr>
          <a:xfrm>
            <a:off x="2757600" y="5292720"/>
            <a:ext cx="410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68" name=""/>
          <p:cNvSpPr/>
          <p:nvPr/>
        </p:nvSpPr>
        <p:spPr>
          <a:xfrm>
            <a:off x="2827440" y="5292720"/>
            <a:ext cx="410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69" name=""/>
          <p:cNvSpPr/>
          <p:nvPr/>
        </p:nvSpPr>
        <p:spPr>
          <a:xfrm>
            <a:off x="289728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70" name=""/>
          <p:cNvSpPr/>
          <p:nvPr/>
        </p:nvSpPr>
        <p:spPr>
          <a:xfrm>
            <a:off x="2968560" y="5292720"/>
            <a:ext cx="4140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71" name=""/>
          <p:cNvSpPr/>
          <p:nvPr/>
        </p:nvSpPr>
        <p:spPr>
          <a:xfrm>
            <a:off x="3038400" y="5292720"/>
            <a:ext cx="4140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72" name=""/>
          <p:cNvSpPr/>
          <p:nvPr/>
        </p:nvSpPr>
        <p:spPr>
          <a:xfrm>
            <a:off x="310824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73" name=""/>
          <p:cNvSpPr/>
          <p:nvPr/>
        </p:nvSpPr>
        <p:spPr>
          <a:xfrm>
            <a:off x="3179880" y="5292720"/>
            <a:ext cx="410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74" name=""/>
          <p:cNvSpPr/>
          <p:nvPr/>
        </p:nvSpPr>
        <p:spPr>
          <a:xfrm>
            <a:off x="3249720" y="5292720"/>
            <a:ext cx="410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75" name=""/>
          <p:cNvSpPr/>
          <p:nvPr/>
        </p:nvSpPr>
        <p:spPr>
          <a:xfrm>
            <a:off x="331956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76" name=""/>
          <p:cNvSpPr/>
          <p:nvPr/>
        </p:nvSpPr>
        <p:spPr>
          <a:xfrm>
            <a:off x="338940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77" name=""/>
          <p:cNvSpPr/>
          <p:nvPr/>
        </p:nvSpPr>
        <p:spPr>
          <a:xfrm>
            <a:off x="3460680" y="5292720"/>
            <a:ext cx="4140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78" name=""/>
          <p:cNvSpPr/>
          <p:nvPr/>
        </p:nvSpPr>
        <p:spPr>
          <a:xfrm>
            <a:off x="353052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79" name=""/>
          <p:cNvSpPr/>
          <p:nvPr/>
        </p:nvSpPr>
        <p:spPr>
          <a:xfrm>
            <a:off x="360036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80" name=""/>
          <p:cNvSpPr/>
          <p:nvPr/>
        </p:nvSpPr>
        <p:spPr>
          <a:xfrm>
            <a:off x="3672000" y="5292720"/>
            <a:ext cx="410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81" name=""/>
          <p:cNvSpPr/>
          <p:nvPr/>
        </p:nvSpPr>
        <p:spPr>
          <a:xfrm>
            <a:off x="374184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82" name=""/>
          <p:cNvSpPr/>
          <p:nvPr/>
        </p:nvSpPr>
        <p:spPr>
          <a:xfrm>
            <a:off x="381168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83" name=""/>
          <p:cNvSpPr/>
          <p:nvPr/>
        </p:nvSpPr>
        <p:spPr>
          <a:xfrm>
            <a:off x="3882960" y="5292720"/>
            <a:ext cx="4140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84" name=""/>
          <p:cNvSpPr/>
          <p:nvPr/>
        </p:nvSpPr>
        <p:spPr>
          <a:xfrm>
            <a:off x="395928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85" name=""/>
          <p:cNvSpPr/>
          <p:nvPr/>
        </p:nvSpPr>
        <p:spPr>
          <a:xfrm>
            <a:off x="4030560" y="5292720"/>
            <a:ext cx="4140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86" name=""/>
          <p:cNvSpPr/>
          <p:nvPr/>
        </p:nvSpPr>
        <p:spPr>
          <a:xfrm>
            <a:off x="410040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87" name=""/>
          <p:cNvSpPr/>
          <p:nvPr/>
        </p:nvSpPr>
        <p:spPr>
          <a:xfrm>
            <a:off x="417024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88" name=""/>
          <p:cNvSpPr/>
          <p:nvPr/>
        </p:nvSpPr>
        <p:spPr>
          <a:xfrm>
            <a:off x="4241880" y="5292720"/>
            <a:ext cx="410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89" name=""/>
          <p:cNvSpPr/>
          <p:nvPr/>
        </p:nvSpPr>
        <p:spPr>
          <a:xfrm>
            <a:off x="431172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90" name=""/>
          <p:cNvSpPr/>
          <p:nvPr/>
        </p:nvSpPr>
        <p:spPr>
          <a:xfrm>
            <a:off x="438156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91" name=""/>
          <p:cNvSpPr/>
          <p:nvPr/>
        </p:nvSpPr>
        <p:spPr>
          <a:xfrm>
            <a:off x="4452840" y="5292720"/>
            <a:ext cx="4140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92" name=""/>
          <p:cNvSpPr/>
          <p:nvPr/>
        </p:nvSpPr>
        <p:spPr>
          <a:xfrm>
            <a:off x="452268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93" name=""/>
          <p:cNvSpPr/>
          <p:nvPr/>
        </p:nvSpPr>
        <p:spPr>
          <a:xfrm>
            <a:off x="459252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94" name=""/>
          <p:cNvSpPr/>
          <p:nvPr/>
        </p:nvSpPr>
        <p:spPr>
          <a:xfrm>
            <a:off x="4664160" y="5292720"/>
            <a:ext cx="410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95" name=""/>
          <p:cNvSpPr/>
          <p:nvPr/>
        </p:nvSpPr>
        <p:spPr>
          <a:xfrm>
            <a:off x="473400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96" name=""/>
          <p:cNvSpPr/>
          <p:nvPr/>
        </p:nvSpPr>
        <p:spPr>
          <a:xfrm>
            <a:off x="480384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97" name=""/>
          <p:cNvSpPr/>
          <p:nvPr/>
        </p:nvSpPr>
        <p:spPr>
          <a:xfrm>
            <a:off x="4875120" y="5292720"/>
            <a:ext cx="4140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98" name=""/>
          <p:cNvSpPr/>
          <p:nvPr/>
        </p:nvSpPr>
        <p:spPr>
          <a:xfrm>
            <a:off x="494496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99" name=""/>
          <p:cNvSpPr/>
          <p:nvPr/>
        </p:nvSpPr>
        <p:spPr>
          <a:xfrm>
            <a:off x="501480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00" name=""/>
          <p:cNvSpPr/>
          <p:nvPr/>
        </p:nvSpPr>
        <p:spPr>
          <a:xfrm>
            <a:off x="5086440" y="5292720"/>
            <a:ext cx="410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01" name=""/>
          <p:cNvSpPr/>
          <p:nvPr/>
        </p:nvSpPr>
        <p:spPr>
          <a:xfrm>
            <a:off x="516240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02" name=""/>
          <p:cNvSpPr/>
          <p:nvPr/>
        </p:nvSpPr>
        <p:spPr>
          <a:xfrm>
            <a:off x="5234040" y="5292720"/>
            <a:ext cx="4140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03" name=""/>
          <p:cNvSpPr/>
          <p:nvPr/>
        </p:nvSpPr>
        <p:spPr>
          <a:xfrm>
            <a:off x="530388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04" name=""/>
          <p:cNvSpPr/>
          <p:nvPr/>
        </p:nvSpPr>
        <p:spPr>
          <a:xfrm>
            <a:off x="537372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05" name=""/>
          <p:cNvSpPr/>
          <p:nvPr/>
        </p:nvSpPr>
        <p:spPr>
          <a:xfrm>
            <a:off x="5445000" y="5292720"/>
            <a:ext cx="4140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06" name=""/>
          <p:cNvSpPr/>
          <p:nvPr/>
        </p:nvSpPr>
        <p:spPr>
          <a:xfrm>
            <a:off x="551484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07" name=""/>
          <p:cNvSpPr/>
          <p:nvPr/>
        </p:nvSpPr>
        <p:spPr>
          <a:xfrm>
            <a:off x="5584680" y="5292720"/>
            <a:ext cx="428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08" name=""/>
          <p:cNvSpPr/>
          <p:nvPr/>
        </p:nvSpPr>
        <p:spPr>
          <a:xfrm>
            <a:off x="5656320" y="5292720"/>
            <a:ext cx="41040" cy="22320"/>
          </a:xfrm>
          <a:prstGeom prst="rect">
            <a:avLst/>
          </a:prstGeom>
          <a:solidFill>
            <a:srgbClr val="ff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09" name=""/>
          <p:cNvSpPr/>
          <p:nvPr/>
        </p:nvSpPr>
        <p:spPr>
          <a:xfrm>
            <a:off x="673920" y="5624640"/>
            <a:ext cx="14472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0</a:t>
            </a:r>
            <a:endParaRPr b="0" lang="en-US" sz="900" strike="noStrike" u="none">
              <a:solidFill>
                <a:srgbClr val="000000"/>
              </a:solidFill>
              <a:effectLst/>
              <a:uFillTx/>
              <a:latin typeface="Times New Roman"/>
            </a:endParaRPr>
          </a:p>
        </p:txBody>
      </p:sp>
      <p:sp>
        <p:nvSpPr>
          <p:cNvPr id="510" name=""/>
          <p:cNvSpPr/>
          <p:nvPr/>
        </p:nvSpPr>
        <p:spPr>
          <a:xfrm>
            <a:off x="428040" y="5095800"/>
            <a:ext cx="4017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10,000</a:t>
            </a:r>
            <a:endParaRPr b="0" lang="en-US" sz="900" strike="noStrike" u="none">
              <a:solidFill>
                <a:srgbClr val="000000"/>
              </a:solidFill>
              <a:effectLst/>
              <a:uFillTx/>
              <a:latin typeface="Times New Roman"/>
            </a:endParaRPr>
          </a:p>
        </p:txBody>
      </p:sp>
      <p:sp>
        <p:nvSpPr>
          <p:cNvPr id="511" name=""/>
          <p:cNvSpPr/>
          <p:nvPr/>
        </p:nvSpPr>
        <p:spPr>
          <a:xfrm>
            <a:off x="428040" y="4562640"/>
            <a:ext cx="4017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20,000</a:t>
            </a:r>
            <a:endParaRPr b="0" lang="en-US" sz="900" strike="noStrike" u="none">
              <a:solidFill>
                <a:srgbClr val="000000"/>
              </a:solidFill>
              <a:effectLst/>
              <a:uFillTx/>
              <a:latin typeface="Times New Roman"/>
            </a:endParaRPr>
          </a:p>
        </p:txBody>
      </p:sp>
      <p:sp>
        <p:nvSpPr>
          <p:cNvPr id="512" name=""/>
          <p:cNvSpPr/>
          <p:nvPr/>
        </p:nvSpPr>
        <p:spPr>
          <a:xfrm>
            <a:off x="428040" y="4033800"/>
            <a:ext cx="4017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30,000</a:t>
            </a:r>
            <a:endParaRPr b="0" lang="en-US" sz="900" strike="noStrike" u="none">
              <a:solidFill>
                <a:srgbClr val="000000"/>
              </a:solidFill>
              <a:effectLst/>
              <a:uFillTx/>
              <a:latin typeface="Times New Roman"/>
            </a:endParaRPr>
          </a:p>
        </p:txBody>
      </p:sp>
      <p:sp>
        <p:nvSpPr>
          <p:cNvPr id="513" name=""/>
          <p:cNvSpPr/>
          <p:nvPr/>
        </p:nvSpPr>
        <p:spPr>
          <a:xfrm>
            <a:off x="428040" y="3498840"/>
            <a:ext cx="4017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40,000</a:t>
            </a:r>
            <a:endParaRPr b="0" lang="en-US" sz="900" strike="noStrike" u="none">
              <a:solidFill>
                <a:srgbClr val="000000"/>
              </a:solidFill>
              <a:effectLst/>
              <a:uFillTx/>
              <a:latin typeface="Times New Roman"/>
            </a:endParaRPr>
          </a:p>
        </p:txBody>
      </p:sp>
      <p:sp>
        <p:nvSpPr>
          <p:cNvPr id="514" name=""/>
          <p:cNvSpPr/>
          <p:nvPr/>
        </p:nvSpPr>
        <p:spPr>
          <a:xfrm>
            <a:off x="428040" y="2971800"/>
            <a:ext cx="4017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50,000</a:t>
            </a:r>
            <a:endParaRPr b="0" lang="en-US" sz="900" strike="noStrike" u="none">
              <a:solidFill>
                <a:srgbClr val="000000"/>
              </a:solidFill>
              <a:effectLst/>
              <a:uFillTx/>
              <a:latin typeface="Times New Roman"/>
            </a:endParaRPr>
          </a:p>
        </p:txBody>
      </p:sp>
      <p:sp>
        <p:nvSpPr>
          <p:cNvPr id="515" name=""/>
          <p:cNvSpPr/>
          <p:nvPr/>
        </p:nvSpPr>
        <p:spPr>
          <a:xfrm>
            <a:off x="428040" y="2436840"/>
            <a:ext cx="4017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60,000</a:t>
            </a:r>
            <a:endParaRPr b="0" lang="en-US" sz="900" strike="noStrike" u="none">
              <a:solidFill>
                <a:srgbClr val="000000"/>
              </a:solidFill>
              <a:effectLst/>
              <a:uFillTx/>
              <a:latin typeface="Times New Roman"/>
            </a:endParaRPr>
          </a:p>
        </p:txBody>
      </p:sp>
      <p:sp>
        <p:nvSpPr>
          <p:cNvPr id="516" name=""/>
          <p:cNvSpPr/>
          <p:nvPr/>
        </p:nvSpPr>
        <p:spPr>
          <a:xfrm>
            <a:off x="821520" y="5772240"/>
            <a:ext cx="14472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1</a:t>
            </a:r>
            <a:endParaRPr b="0" lang="en-US" sz="900" strike="noStrike" u="none">
              <a:solidFill>
                <a:srgbClr val="000000"/>
              </a:solidFill>
              <a:effectLst/>
              <a:uFillTx/>
              <a:latin typeface="Times New Roman"/>
            </a:endParaRPr>
          </a:p>
        </p:txBody>
      </p:sp>
      <p:sp>
        <p:nvSpPr>
          <p:cNvPr id="517" name=""/>
          <p:cNvSpPr/>
          <p:nvPr/>
        </p:nvSpPr>
        <p:spPr>
          <a:xfrm>
            <a:off x="961200" y="5772240"/>
            <a:ext cx="14472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3</a:t>
            </a:r>
            <a:endParaRPr b="0" lang="en-US" sz="900" strike="noStrike" u="none">
              <a:solidFill>
                <a:srgbClr val="000000"/>
              </a:solidFill>
              <a:effectLst/>
              <a:uFillTx/>
              <a:latin typeface="Times New Roman"/>
            </a:endParaRPr>
          </a:p>
        </p:txBody>
      </p:sp>
      <p:sp>
        <p:nvSpPr>
          <p:cNvPr id="518" name=""/>
          <p:cNvSpPr/>
          <p:nvPr/>
        </p:nvSpPr>
        <p:spPr>
          <a:xfrm>
            <a:off x="1102680" y="5772240"/>
            <a:ext cx="14472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5</a:t>
            </a:r>
            <a:endParaRPr b="0" lang="en-US" sz="900" strike="noStrike" u="none">
              <a:solidFill>
                <a:srgbClr val="000000"/>
              </a:solidFill>
              <a:effectLst/>
              <a:uFillTx/>
              <a:latin typeface="Times New Roman"/>
            </a:endParaRPr>
          </a:p>
        </p:txBody>
      </p:sp>
      <p:sp>
        <p:nvSpPr>
          <p:cNvPr id="519" name=""/>
          <p:cNvSpPr/>
          <p:nvPr/>
        </p:nvSpPr>
        <p:spPr>
          <a:xfrm>
            <a:off x="1243800" y="5772240"/>
            <a:ext cx="14472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7</a:t>
            </a:r>
            <a:endParaRPr b="0" lang="en-US" sz="900" strike="noStrike" u="none">
              <a:solidFill>
                <a:srgbClr val="000000"/>
              </a:solidFill>
              <a:effectLst/>
              <a:uFillTx/>
              <a:latin typeface="Times New Roman"/>
            </a:endParaRPr>
          </a:p>
        </p:txBody>
      </p:sp>
      <p:sp>
        <p:nvSpPr>
          <p:cNvPr id="520" name=""/>
          <p:cNvSpPr/>
          <p:nvPr/>
        </p:nvSpPr>
        <p:spPr>
          <a:xfrm>
            <a:off x="1383480" y="5772240"/>
            <a:ext cx="14472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9</a:t>
            </a:r>
            <a:endParaRPr b="0" lang="en-US" sz="900" strike="noStrike" u="none">
              <a:solidFill>
                <a:srgbClr val="000000"/>
              </a:solidFill>
              <a:effectLst/>
              <a:uFillTx/>
              <a:latin typeface="Times New Roman"/>
            </a:endParaRPr>
          </a:p>
        </p:txBody>
      </p:sp>
      <p:sp>
        <p:nvSpPr>
          <p:cNvPr id="521" name=""/>
          <p:cNvSpPr/>
          <p:nvPr/>
        </p:nvSpPr>
        <p:spPr>
          <a:xfrm>
            <a:off x="150408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11</a:t>
            </a:r>
            <a:endParaRPr b="0" lang="en-US" sz="900" strike="noStrike" u="none">
              <a:solidFill>
                <a:srgbClr val="000000"/>
              </a:solidFill>
              <a:effectLst/>
              <a:uFillTx/>
              <a:latin typeface="Times New Roman"/>
            </a:endParaRPr>
          </a:p>
        </p:txBody>
      </p:sp>
      <p:sp>
        <p:nvSpPr>
          <p:cNvPr id="522" name=""/>
          <p:cNvSpPr/>
          <p:nvPr/>
        </p:nvSpPr>
        <p:spPr>
          <a:xfrm>
            <a:off x="164376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13</a:t>
            </a:r>
            <a:endParaRPr b="0" lang="en-US" sz="900" strike="noStrike" u="none">
              <a:solidFill>
                <a:srgbClr val="000000"/>
              </a:solidFill>
              <a:effectLst/>
              <a:uFillTx/>
              <a:latin typeface="Times New Roman"/>
            </a:endParaRPr>
          </a:p>
        </p:txBody>
      </p:sp>
      <p:sp>
        <p:nvSpPr>
          <p:cNvPr id="523" name=""/>
          <p:cNvSpPr/>
          <p:nvPr/>
        </p:nvSpPr>
        <p:spPr>
          <a:xfrm>
            <a:off x="178524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15</a:t>
            </a:r>
            <a:endParaRPr b="0" lang="en-US" sz="900" strike="noStrike" u="none">
              <a:solidFill>
                <a:srgbClr val="000000"/>
              </a:solidFill>
              <a:effectLst/>
              <a:uFillTx/>
              <a:latin typeface="Times New Roman"/>
            </a:endParaRPr>
          </a:p>
        </p:txBody>
      </p:sp>
      <p:sp>
        <p:nvSpPr>
          <p:cNvPr id="524" name=""/>
          <p:cNvSpPr/>
          <p:nvPr/>
        </p:nvSpPr>
        <p:spPr>
          <a:xfrm>
            <a:off x="192636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17</a:t>
            </a:r>
            <a:endParaRPr b="0" lang="en-US" sz="900" strike="noStrike" u="none">
              <a:solidFill>
                <a:srgbClr val="000000"/>
              </a:solidFill>
              <a:effectLst/>
              <a:uFillTx/>
              <a:latin typeface="Times New Roman"/>
            </a:endParaRPr>
          </a:p>
        </p:txBody>
      </p:sp>
      <p:sp>
        <p:nvSpPr>
          <p:cNvPr id="525" name=""/>
          <p:cNvSpPr/>
          <p:nvPr/>
        </p:nvSpPr>
        <p:spPr>
          <a:xfrm>
            <a:off x="206604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19</a:t>
            </a:r>
            <a:endParaRPr b="0" lang="en-US" sz="900" strike="noStrike" u="none">
              <a:solidFill>
                <a:srgbClr val="000000"/>
              </a:solidFill>
              <a:effectLst/>
              <a:uFillTx/>
              <a:latin typeface="Times New Roman"/>
            </a:endParaRPr>
          </a:p>
        </p:txBody>
      </p:sp>
      <p:sp>
        <p:nvSpPr>
          <p:cNvPr id="526" name=""/>
          <p:cNvSpPr/>
          <p:nvPr/>
        </p:nvSpPr>
        <p:spPr>
          <a:xfrm>
            <a:off x="220752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21</a:t>
            </a:r>
            <a:endParaRPr b="0" lang="en-US" sz="900" strike="noStrike" u="none">
              <a:solidFill>
                <a:srgbClr val="000000"/>
              </a:solidFill>
              <a:effectLst/>
              <a:uFillTx/>
              <a:latin typeface="Times New Roman"/>
            </a:endParaRPr>
          </a:p>
        </p:txBody>
      </p:sp>
      <p:sp>
        <p:nvSpPr>
          <p:cNvPr id="527" name=""/>
          <p:cNvSpPr/>
          <p:nvPr/>
        </p:nvSpPr>
        <p:spPr>
          <a:xfrm>
            <a:off x="234864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23</a:t>
            </a:r>
            <a:endParaRPr b="0" lang="en-US" sz="900" strike="noStrike" u="none">
              <a:solidFill>
                <a:srgbClr val="000000"/>
              </a:solidFill>
              <a:effectLst/>
              <a:uFillTx/>
              <a:latin typeface="Times New Roman"/>
            </a:endParaRPr>
          </a:p>
        </p:txBody>
      </p:sp>
      <p:sp>
        <p:nvSpPr>
          <p:cNvPr id="528" name=""/>
          <p:cNvSpPr/>
          <p:nvPr/>
        </p:nvSpPr>
        <p:spPr>
          <a:xfrm>
            <a:off x="248832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25</a:t>
            </a:r>
            <a:endParaRPr b="0" lang="en-US" sz="900" strike="noStrike" u="none">
              <a:solidFill>
                <a:srgbClr val="000000"/>
              </a:solidFill>
              <a:effectLst/>
              <a:uFillTx/>
              <a:latin typeface="Times New Roman"/>
            </a:endParaRPr>
          </a:p>
        </p:txBody>
      </p:sp>
      <p:sp>
        <p:nvSpPr>
          <p:cNvPr id="529" name=""/>
          <p:cNvSpPr/>
          <p:nvPr/>
        </p:nvSpPr>
        <p:spPr>
          <a:xfrm>
            <a:off x="263592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27</a:t>
            </a:r>
            <a:endParaRPr b="0" lang="en-US" sz="900" strike="noStrike" u="none">
              <a:solidFill>
                <a:srgbClr val="000000"/>
              </a:solidFill>
              <a:effectLst/>
              <a:uFillTx/>
              <a:latin typeface="Times New Roman"/>
            </a:endParaRPr>
          </a:p>
        </p:txBody>
      </p:sp>
      <p:sp>
        <p:nvSpPr>
          <p:cNvPr id="530" name=""/>
          <p:cNvSpPr/>
          <p:nvPr/>
        </p:nvSpPr>
        <p:spPr>
          <a:xfrm>
            <a:off x="277740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29</a:t>
            </a:r>
            <a:endParaRPr b="0" lang="en-US" sz="900" strike="noStrike" u="none">
              <a:solidFill>
                <a:srgbClr val="000000"/>
              </a:solidFill>
              <a:effectLst/>
              <a:uFillTx/>
              <a:latin typeface="Times New Roman"/>
            </a:endParaRPr>
          </a:p>
        </p:txBody>
      </p:sp>
      <p:sp>
        <p:nvSpPr>
          <p:cNvPr id="531" name=""/>
          <p:cNvSpPr/>
          <p:nvPr/>
        </p:nvSpPr>
        <p:spPr>
          <a:xfrm>
            <a:off x="291852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31</a:t>
            </a:r>
            <a:endParaRPr b="0" lang="en-US" sz="900" strike="noStrike" u="none">
              <a:solidFill>
                <a:srgbClr val="000000"/>
              </a:solidFill>
              <a:effectLst/>
              <a:uFillTx/>
              <a:latin typeface="Times New Roman"/>
            </a:endParaRPr>
          </a:p>
        </p:txBody>
      </p:sp>
      <p:sp>
        <p:nvSpPr>
          <p:cNvPr id="532" name=""/>
          <p:cNvSpPr/>
          <p:nvPr/>
        </p:nvSpPr>
        <p:spPr>
          <a:xfrm>
            <a:off x="305820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33</a:t>
            </a:r>
            <a:endParaRPr b="0" lang="en-US" sz="900" strike="noStrike" u="none">
              <a:solidFill>
                <a:srgbClr val="000000"/>
              </a:solidFill>
              <a:effectLst/>
              <a:uFillTx/>
              <a:latin typeface="Times New Roman"/>
            </a:endParaRPr>
          </a:p>
        </p:txBody>
      </p:sp>
      <p:sp>
        <p:nvSpPr>
          <p:cNvPr id="533" name=""/>
          <p:cNvSpPr/>
          <p:nvPr/>
        </p:nvSpPr>
        <p:spPr>
          <a:xfrm>
            <a:off x="319968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35</a:t>
            </a:r>
            <a:endParaRPr b="0" lang="en-US" sz="900" strike="noStrike" u="none">
              <a:solidFill>
                <a:srgbClr val="000000"/>
              </a:solidFill>
              <a:effectLst/>
              <a:uFillTx/>
              <a:latin typeface="Times New Roman"/>
            </a:endParaRPr>
          </a:p>
        </p:txBody>
      </p:sp>
      <p:sp>
        <p:nvSpPr>
          <p:cNvPr id="534" name=""/>
          <p:cNvSpPr/>
          <p:nvPr/>
        </p:nvSpPr>
        <p:spPr>
          <a:xfrm>
            <a:off x="333936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37</a:t>
            </a:r>
            <a:endParaRPr b="0" lang="en-US" sz="900" strike="noStrike" u="none">
              <a:solidFill>
                <a:srgbClr val="000000"/>
              </a:solidFill>
              <a:effectLst/>
              <a:uFillTx/>
              <a:latin typeface="Times New Roman"/>
            </a:endParaRPr>
          </a:p>
        </p:txBody>
      </p:sp>
      <p:sp>
        <p:nvSpPr>
          <p:cNvPr id="535" name=""/>
          <p:cNvSpPr/>
          <p:nvPr/>
        </p:nvSpPr>
        <p:spPr>
          <a:xfrm>
            <a:off x="348048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39</a:t>
            </a:r>
            <a:endParaRPr b="0" lang="en-US" sz="900" strike="noStrike" u="none">
              <a:solidFill>
                <a:srgbClr val="000000"/>
              </a:solidFill>
              <a:effectLst/>
              <a:uFillTx/>
              <a:latin typeface="Times New Roman"/>
            </a:endParaRPr>
          </a:p>
        </p:txBody>
      </p:sp>
      <p:sp>
        <p:nvSpPr>
          <p:cNvPr id="536" name=""/>
          <p:cNvSpPr/>
          <p:nvPr/>
        </p:nvSpPr>
        <p:spPr>
          <a:xfrm>
            <a:off x="362196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41</a:t>
            </a:r>
            <a:endParaRPr b="0" lang="en-US" sz="900" strike="noStrike" u="none">
              <a:solidFill>
                <a:srgbClr val="000000"/>
              </a:solidFill>
              <a:effectLst/>
              <a:uFillTx/>
              <a:latin typeface="Times New Roman"/>
            </a:endParaRPr>
          </a:p>
        </p:txBody>
      </p:sp>
      <p:sp>
        <p:nvSpPr>
          <p:cNvPr id="537" name=""/>
          <p:cNvSpPr/>
          <p:nvPr/>
        </p:nvSpPr>
        <p:spPr>
          <a:xfrm>
            <a:off x="376164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43</a:t>
            </a:r>
            <a:endParaRPr b="0" lang="en-US" sz="900" strike="noStrike" u="none">
              <a:solidFill>
                <a:srgbClr val="000000"/>
              </a:solidFill>
              <a:effectLst/>
              <a:uFillTx/>
              <a:latin typeface="Times New Roman"/>
            </a:endParaRPr>
          </a:p>
        </p:txBody>
      </p:sp>
      <p:sp>
        <p:nvSpPr>
          <p:cNvPr id="538" name=""/>
          <p:cNvSpPr/>
          <p:nvPr/>
        </p:nvSpPr>
        <p:spPr>
          <a:xfrm>
            <a:off x="390924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45</a:t>
            </a:r>
            <a:endParaRPr b="0" lang="en-US" sz="900" strike="noStrike" u="none">
              <a:solidFill>
                <a:srgbClr val="000000"/>
              </a:solidFill>
              <a:effectLst/>
              <a:uFillTx/>
              <a:latin typeface="Times New Roman"/>
            </a:endParaRPr>
          </a:p>
        </p:txBody>
      </p:sp>
      <p:sp>
        <p:nvSpPr>
          <p:cNvPr id="539" name=""/>
          <p:cNvSpPr/>
          <p:nvPr/>
        </p:nvSpPr>
        <p:spPr>
          <a:xfrm>
            <a:off x="405036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47</a:t>
            </a:r>
            <a:endParaRPr b="0" lang="en-US" sz="900" strike="noStrike" u="none">
              <a:solidFill>
                <a:srgbClr val="000000"/>
              </a:solidFill>
              <a:effectLst/>
              <a:uFillTx/>
              <a:latin typeface="Times New Roman"/>
            </a:endParaRPr>
          </a:p>
        </p:txBody>
      </p:sp>
      <p:sp>
        <p:nvSpPr>
          <p:cNvPr id="540" name=""/>
          <p:cNvSpPr/>
          <p:nvPr/>
        </p:nvSpPr>
        <p:spPr>
          <a:xfrm>
            <a:off x="419184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49</a:t>
            </a:r>
            <a:endParaRPr b="0" lang="en-US" sz="900" strike="noStrike" u="none">
              <a:solidFill>
                <a:srgbClr val="000000"/>
              </a:solidFill>
              <a:effectLst/>
              <a:uFillTx/>
              <a:latin typeface="Times New Roman"/>
            </a:endParaRPr>
          </a:p>
        </p:txBody>
      </p:sp>
      <p:sp>
        <p:nvSpPr>
          <p:cNvPr id="541" name=""/>
          <p:cNvSpPr/>
          <p:nvPr/>
        </p:nvSpPr>
        <p:spPr>
          <a:xfrm>
            <a:off x="433152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51</a:t>
            </a:r>
            <a:endParaRPr b="0" lang="en-US" sz="900" strike="noStrike" u="none">
              <a:solidFill>
                <a:srgbClr val="000000"/>
              </a:solidFill>
              <a:effectLst/>
              <a:uFillTx/>
              <a:latin typeface="Times New Roman"/>
            </a:endParaRPr>
          </a:p>
        </p:txBody>
      </p:sp>
      <p:sp>
        <p:nvSpPr>
          <p:cNvPr id="542" name=""/>
          <p:cNvSpPr/>
          <p:nvPr/>
        </p:nvSpPr>
        <p:spPr>
          <a:xfrm>
            <a:off x="447264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53</a:t>
            </a:r>
            <a:endParaRPr b="0" lang="en-US" sz="900" strike="noStrike" u="none">
              <a:solidFill>
                <a:srgbClr val="000000"/>
              </a:solidFill>
              <a:effectLst/>
              <a:uFillTx/>
              <a:latin typeface="Times New Roman"/>
            </a:endParaRPr>
          </a:p>
        </p:txBody>
      </p:sp>
      <p:sp>
        <p:nvSpPr>
          <p:cNvPr id="543" name=""/>
          <p:cNvSpPr/>
          <p:nvPr/>
        </p:nvSpPr>
        <p:spPr>
          <a:xfrm>
            <a:off x="461412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55</a:t>
            </a:r>
            <a:endParaRPr b="0" lang="en-US" sz="900" strike="noStrike" u="none">
              <a:solidFill>
                <a:srgbClr val="000000"/>
              </a:solidFill>
              <a:effectLst/>
              <a:uFillTx/>
              <a:latin typeface="Times New Roman"/>
            </a:endParaRPr>
          </a:p>
        </p:txBody>
      </p:sp>
      <p:sp>
        <p:nvSpPr>
          <p:cNvPr id="544" name=""/>
          <p:cNvSpPr/>
          <p:nvPr/>
        </p:nvSpPr>
        <p:spPr>
          <a:xfrm>
            <a:off x="475380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57</a:t>
            </a:r>
            <a:endParaRPr b="0" lang="en-US" sz="900" strike="noStrike" u="none">
              <a:solidFill>
                <a:srgbClr val="000000"/>
              </a:solidFill>
              <a:effectLst/>
              <a:uFillTx/>
              <a:latin typeface="Times New Roman"/>
            </a:endParaRPr>
          </a:p>
        </p:txBody>
      </p:sp>
      <p:sp>
        <p:nvSpPr>
          <p:cNvPr id="545" name=""/>
          <p:cNvSpPr/>
          <p:nvPr/>
        </p:nvSpPr>
        <p:spPr>
          <a:xfrm>
            <a:off x="489492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59</a:t>
            </a:r>
            <a:endParaRPr b="0" lang="en-US" sz="900" strike="noStrike" u="none">
              <a:solidFill>
                <a:srgbClr val="000000"/>
              </a:solidFill>
              <a:effectLst/>
              <a:uFillTx/>
              <a:latin typeface="Times New Roman"/>
            </a:endParaRPr>
          </a:p>
        </p:txBody>
      </p:sp>
      <p:sp>
        <p:nvSpPr>
          <p:cNvPr id="546" name=""/>
          <p:cNvSpPr/>
          <p:nvPr/>
        </p:nvSpPr>
        <p:spPr>
          <a:xfrm>
            <a:off x="503640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61</a:t>
            </a:r>
            <a:endParaRPr b="0" lang="en-US" sz="900" strike="noStrike" u="none">
              <a:solidFill>
                <a:srgbClr val="000000"/>
              </a:solidFill>
              <a:effectLst/>
              <a:uFillTx/>
              <a:latin typeface="Times New Roman"/>
            </a:endParaRPr>
          </a:p>
        </p:txBody>
      </p:sp>
      <p:sp>
        <p:nvSpPr>
          <p:cNvPr id="547" name=""/>
          <p:cNvSpPr/>
          <p:nvPr/>
        </p:nvSpPr>
        <p:spPr>
          <a:xfrm>
            <a:off x="518400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63</a:t>
            </a:r>
            <a:endParaRPr b="0" lang="en-US" sz="900" strike="noStrike" u="none">
              <a:solidFill>
                <a:srgbClr val="000000"/>
              </a:solidFill>
              <a:effectLst/>
              <a:uFillTx/>
              <a:latin typeface="Times New Roman"/>
            </a:endParaRPr>
          </a:p>
        </p:txBody>
      </p:sp>
      <p:sp>
        <p:nvSpPr>
          <p:cNvPr id="548" name=""/>
          <p:cNvSpPr/>
          <p:nvPr/>
        </p:nvSpPr>
        <p:spPr>
          <a:xfrm>
            <a:off x="532368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65</a:t>
            </a:r>
            <a:endParaRPr b="0" lang="en-US" sz="900" strike="noStrike" u="none">
              <a:solidFill>
                <a:srgbClr val="000000"/>
              </a:solidFill>
              <a:effectLst/>
              <a:uFillTx/>
              <a:latin typeface="Times New Roman"/>
            </a:endParaRPr>
          </a:p>
        </p:txBody>
      </p:sp>
      <p:sp>
        <p:nvSpPr>
          <p:cNvPr id="549" name=""/>
          <p:cNvSpPr/>
          <p:nvPr/>
        </p:nvSpPr>
        <p:spPr>
          <a:xfrm>
            <a:off x="546480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67</a:t>
            </a:r>
            <a:endParaRPr b="0" lang="en-US" sz="900" strike="noStrike" u="none">
              <a:solidFill>
                <a:srgbClr val="000000"/>
              </a:solidFill>
              <a:effectLst/>
              <a:uFillTx/>
              <a:latin typeface="Times New Roman"/>
            </a:endParaRPr>
          </a:p>
        </p:txBody>
      </p:sp>
      <p:sp>
        <p:nvSpPr>
          <p:cNvPr id="550" name=""/>
          <p:cNvSpPr/>
          <p:nvPr/>
        </p:nvSpPr>
        <p:spPr>
          <a:xfrm>
            <a:off x="5606280" y="5772240"/>
            <a:ext cx="201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69</a:t>
            </a:r>
            <a:endParaRPr b="0" lang="en-US" sz="900" strike="noStrike" u="none">
              <a:solidFill>
                <a:srgbClr val="000000"/>
              </a:solidFill>
              <a:effectLst/>
              <a:uFillTx/>
              <a:latin typeface="Times New Roman"/>
            </a:endParaRPr>
          </a:p>
        </p:txBody>
      </p:sp>
      <p:sp>
        <p:nvSpPr>
          <p:cNvPr id="551" name=""/>
          <p:cNvSpPr/>
          <p:nvPr/>
        </p:nvSpPr>
        <p:spPr>
          <a:xfrm>
            <a:off x="2967840" y="5934240"/>
            <a:ext cx="804960" cy="1242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24"/>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ea typeface="ＭＳ Ｐゴシック"/>
              </a:rPr>
              <a:t>Hours of Usage</a:t>
            </a:r>
            <a:endParaRPr b="0" lang="en-US" sz="900" strike="noStrike" u="none">
              <a:solidFill>
                <a:srgbClr val="000000"/>
              </a:solidFill>
              <a:effectLst/>
              <a:uFillTx/>
              <a:latin typeface="Times New Roman"/>
            </a:endParaRPr>
          </a:p>
        </p:txBody>
      </p:sp>
      <p:sp>
        <p:nvSpPr>
          <p:cNvPr id="552" name=""/>
          <p:cNvSpPr/>
          <p:nvPr/>
        </p:nvSpPr>
        <p:spPr>
          <a:xfrm>
            <a:off x="819000" y="2332080"/>
            <a:ext cx="878040" cy="10980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01"/>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ea typeface="ＭＳ Ｐゴシック"/>
              </a:rPr>
              <a:t>Monthly usage cost</a:t>
            </a:r>
            <a:endParaRPr b="0" lang="en-US" sz="800" strike="noStrike" u="none">
              <a:solidFill>
                <a:srgbClr val="000000"/>
              </a:solidFill>
              <a:effectLst/>
              <a:uFillTx/>
              <a:latin typeface="Times New Roman"/>
            </a:endParaRPr>
          </a:p>
        </p:txBody>
      </p:sp>
      <p:sp>
        <p:nvSpPr>
          <p:cNvPr id="553" name=""/>
          <p:cNvSpPr/>
          <p:nvPr/>
        </p:nvSpPr>
        <p:spPr>
          <a:xfrm>
            <a:off x="488520" y="6324480"/>
            <a:ext cx="965880" cy="23004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ea typeface="HG丸ｺﾞｼｯｸM-PRO"/>
              </a:rPr>
              <a:t>Source:  eAccess</a:t>
            </a:r>
            <a:endParaRPr b="0" lang="en-US" sz="900" strike="noStrike" u="none">
              <a:solidFill>
                <a:srgbClr val="000000"/>
              </a:solidFill>
              <a:effectLst/>
              <a:uFillTx/>
              <a:latin typeface="Times New Roman"/>
            </a:endParaRPr>
          </a:p>
        </p:txBody>
      </p:sp>
      <p:sp>
        <p:nvSpPr>
          <p:cNvPr id="554" name=""/>
          <p:cNvSpPr/>
          <p:nvPr/>
        </p:nvSpPr>
        <p:spPr>
          <a:xfrm>
            <a:off x="4876920" y="5334120"/>
            <a:ext cx="533160" cy="213840"/>
          </a:xfrm>
          <a:prstGeom prst="rect">
            <a:avLst/>
          </a:prstGeom>
          <a:solidFill>
            <a:srgbClr val="0000ff"/>
          </a:solidFill>
          <a:ln w="9360">
            <a:solidFill>
              <a:srgbClr val="ffffff"/>
            </a:solidFill>
            <a:miter/>
          </a:ln>
          <a:effectLst>
            <a:outerShdw dist="107932" dir="2700000" blurRad="0" rotWithShape="0">
              <a:srgbClr val="808080"/>
            </a:outerShdw>
          </a:effectLst>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ea typeface="ＭＳ Ｐゴシック"/>
              </a:rPr>
              <a:t>ADSL</a:t>
            </a:r>
            <a:endParaRPr b="0" lang="en-US" sz="1400" strike="noStrike" u="none">
              <a:solidFill>
                <a:srgbClr val="000000"/>
              </a:solidFill>
              <a:effectLst/>
              <a:uFillTx/>
              <a:latin typeface="Times New Roman"/>
            </a:endParaRPr>
          </a:p>
        </p:txBody>
      </p:sp>
      <p:sp>
        <p:nvSpPr>
          <p:cNvPr id="555" name=""/>
          <p:cNvSpPr/>
          <p:nvPr/>
        </p:nvSpPr>
        <p:spPr>
          <a:xfrm>
            <a:off x="4952880" y="2743200"/>
            <a:ext cx="1067040" cy="213840"/>
          </a:xfrm>
          <a:prstGeom prst="rect">
            <a:avLst/>
          </a:prstGeom>
          <a:solidFill>
            <a:srgbClr val="0000ff"/>
          </a:solidFill>
          <a:ln w="9360">
            <a:solidFill>
              <a:srgbClr val="ffffff"/>
            </a:solidFill>
            <a:miter/>
          </a:ln>
          <a:effectLst>
            <a:outerShdw dist="107932" dir="2700000" blurRad="0" rotWithShape="0">
              <a:srgbClr val="808080"/>
            </a:outerShdw>
          </a:effectLst>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ea typeface="ＭＳ Ｐゴシック"/>
              </a:rPr>
              <a:t>Standard Plan</a:t>
            </a:r>
            <a:endParaRPr b="0" lang="en-US" sz="1400" strike="noStrike" u="none">
              <a:solidFill>
                <a:srgbClr val="000000"/>
              </a:solidFill>
              <a:effectLst/>
              <a:uFillTx/>
              <a:latin typeface="Times New Roman"/>
            </a:endParaRPr>
          </a:p>
        </p:txBody>
      </p:sp>
      <p:sp>
        <p:nvSpPr>
          <p:cNvPr id="556" name=""/>
          <p:cNvSpPr/>
          <p:nvPr/>
        </p:nvSpPr>
        <p:spPr>
          <a:xfrm>
            <a:off x="4876920" y="4648320"/>
            <a:ext cx="1295280" cy="427320"/>
          </a:xfrm>
          <a:prstGeom prst="rect">
            <a:avLst/>
          </a:prstGeom>
          <a:solidFill>
            <a:srgbClr val="0000ff"/>
          </a:solidFill>
          <a:ln w="9360">
            <a:solidFill>
              <a:srgbClr val="ffffff"/>
            </a:solidFill>
            <a:miter/>
          </a:ln>
          <a:effectLst>
            <a:outerShdw dist="107932" dir="2700000" blurRad="0" rotWithShape="0">
              <a:srgbClr val="808080"/>
            </a:outerShdw>
          </a:effectLst>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ea typeface="ＭＳ Ｐゴシック"/>
              </a:rPr>
              <a:t>Special Discount Plan</a:t>
            </a:r>
            <a:endParaRPr b="0" lang="en-US" sz="1400" strike="noStrike" u="none">
              <a:solidFill>
                <a:srgbClr val="000000"/>
              </a:solidFill>
              <a:effectLst/>
              <a:uFillTx/>
              <a:latin typeface="Times New Roman"/>
            </a:endParaRPr>
          </a:p>
        </p:txBody>
      </p:sp>
      <p:sp>
        <p:nvSpPr>
          <p:cNvPr id="557" name=""/>
          <p:cNvSpPr/>
          <p:nvPr/>
        </p:nvSpPr>
        <p:spPr>
          <a:xfrm flipV="1">
            <a:off x="4267080" y="2361960"/>
            <a:ext cx="0" cy="3276360"/>
          </a:xfrm>
          <a:prstGeom prst="line">
            <a:avLst/>
          </a:prstGeom>
          <a:ln cap="rnd" w="12600">
            <a:solidFill>
              <a:srgbClr val="ff66ff"/>
            </a:solidFill>
            <a:custDash>
              <a:ds d="100000" sp="1000"/>
            </a:custDash>
            <a:miter/>
          </a:ln>
        </p:spPr>
        <p:style>
          <a:lnRef idx="0"/>
          <a:fillRef idx="0"/>
          <a:effectRef idx="0"/>
          <a:fontRef idx="minor"/>
        </p:style>
        <p:txBody>
          <a:bodyPr lIns="91800" rIns="91800" anchor="ctr">
            <a:noAutofit/>
          </a:bodyPr>
          <a:p>
            <a:endParaRPr b="0" lang="en-US" sz="2400" strike="noStrike" u="none">
              <a:solidFill>
                <a:srgbClr val="000000"/>
              </a:solidFill>
              <a:effectLst/>
              <a:uFillTx/>
              <a:latin typeface="Times New Roman"/>
            </a:endParaRPr>
          </a:p>
        </p:txBody>
      </p:sp>
      <p:sp>
        <p:nvSpPr>
          <p:cNvPr id="558" name=""/>
          <p:cNvSpPr/>
          <p:nvPr/>
        </p:nvSpPr>
        <p:spPr>
          <a:xfrm>
            <a:off x="4572000" y="3581280"/>
            <a:ext cx="1828800" cy="397800"/>
          </a:xfrm>
          <a:prstGeom prst="rect">
            <a:avLst/>
          </a:prstGeom>
          <a:noFill/>
          <a:ln w="0">
            <a:noFill/>
          </a:ln>
        </p:spPr>
        <p:style>
          <a:lnRef idx="0"/>
          <a:fillRef idx="0"/>
          <a:effectRef idx="0"/>
          <a:fontRef idx="minor"/>
        </p:style>
        <p:txBody>
          <a:bodyPr lIns="92160" rIns="92160" tIns="46080" bIns="4608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HG丸ｺﾞｼｯｸM-PRO"/>
              </a:rPr>
              <a:t>Maximum difference of 5x with 50 hours of monthly usage</a:t>
            </a:r>
            <a:endParaRPr b="0" lang="en-US" sz="1000" strike="noStrike" u="none">
              <a:solidFill>
                <a:srgbClr val="000000"/>
              </a:solidFill>
              <a:effectLst/>
              <a:uFillTx/>
              <a:latin typeface="Times New Roman"/>
            </a:endParaRPr>
          </a:p>
        </p:txBody>
      </p:sp>
      <p:sp>
        <p:nvSpPr>
          <p:cNvPr id="559" name=""/>
          <p:cNvSpPr/>
          <p:nvPr/>
        </p:nvSpPr>
        <p:spPr>
          <a:xfrm>
            <a:off x="4267080" y="3733920"/>
            <a:ext cx="228600" cy="1523880"/>
          </a:xfrm>
          <a:custGeom>
            <a:avLst/>
            <a:gdLst>
              <a:gd name="textAreaLeft" fmla="*/ 0 w 228600"/>
              <a:gd name="textAreaRight" fmla="*/ 82440 w 228600"/>
              <a:gd name="textAreaTop" fmla="*/ 39600 h 1523880"/>
              <a:gd name="textAreaBottom" fmla="*/ 1484280 h 152388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1800"/>
                </a:lnTo>
                <a:cubicBezTo>
                  <a:pt x="10800" y="2700"/>
                  <a:pt x="16200" y="3600"/>
                  <a:pt x="21600" y="3600"/>
                </a:cubicBezTo>
                <a:cubicBezTo>
                  <a:pt x="16200" y="3600"/>
                  <a:pt x="10800" y="4500"/>
                  <a:pt x="10800" y="5400"/>
                </a:cubicBezTo>
                <a:lnTo>
                  <a:pt x="10800" y="19800"/>
                </a:lnTo>
                <a:cubicBezTo>
                  <a:pt x="10800" y="20700"/>
                  <a:pt x="5400" y="21600"/>
                  <a:pt x="0" y="21600"/>
                </a:cubicBezTo>
              </a:path>
            </a:pathLst>
          </a:custGeom>
          <a:noFill/>
          <a:ln w="28440">
            <a:solidFill>
              <a:srgbClr val="000000"/>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560" name=""/>
          <p:cNvSpPr/>
          <p:nvPr/>
        </p:nvSpPr>
        <p:spPr>
          <a:xfrm>
            <a:off x="6068880" y="1143000"/>
            <a:ext cx="2971800" cy="2057400"/>
          </a:xfrm>
          <a:prstGeom prst="rect">
            <a:avLst/>
          </a:prstGeom>
          <a:solidFill>
            <a:srgbClr val="dddddd"/>
          </a:solidFill>
          <a:ln w="25560">
            <a:solidFill>
              <a:srgbClr val="3366ff"/>
            </a:solidFill>
            <a:miter/>
          </a:ln>
          <a:effectLst>
            <a:outerShdw dist="107932" dir="2700000" blurRad="0" rotWithShape="0">
              <a:srgbClr val="808080"/>
            </a:outerShdw>
          </a:effectLst>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561" name=""/>
          <p:cNvSpPr/>
          <p:nvPr/>
        </p:nvSpPr>
        <p:spPr>
          <a:xfrm>
            <a:off x="6477120" y="1593720"/>
            <a:ext cx="838080" cy="304920"/>
          </a:xfrm>
          <a:prstGeom prst="ellipse">
            <a:avLst/>
          </a:prstGeom>
          <a:solidFill>
            <a:srgbClr val="0000ff"/>
          </a:solidFill>
          <a:ln w="28440">
            <a:solidFill>
              <a:srgbClr val="ff0000"/>
            </a:solidFill>
            <a:miter/>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62" name=""/>
          <p:cNvSpPr/>
          <p:nvPr/>
        </p:nvSpPr>
        <p:spPr>
          <a:xfrm>
            <a:off x="8758080" y="1627200"/>
            <a:ext cx="22320" cy="2048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3" name=""/>
          <p:cNvSpPr/>
          <p:nvPr/>
        </p:nvSpPr>
        <p:spPr>
          <a:xfrm>
            <a:off x="7326360" y="1809720"/>
            <a:ext cx="1454040" cy="22320"/>
          </a:xfrm>
          <a:prstGeom prst="rect">
            <a:avLst/>
          </a:prstGeom>
          <a:solidFill>
            <a:srgbClr val="00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64" name=""/>
          <p:cNvSpPr/>
          <p:nvPr/>
        </p:nvSpPr>
        <p:spPr>
          <a:xfrm>
            <a:off x="8453520" y="1935000"/>
            <a:ext cx="23760" cy="20664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5" name=""/>
          <p:cNvSpPr/>
          <p:nvPr/>
        </p:nvSpPr>
        <p:spPr>
          <a:xfrm>
            <a:off x="7326360" y="2119320"/>
            <a:ext cx="1150920" cy="223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66" name=""/>
          <p:cNvSpPr/>
          <p:nvPr/>
        </p:nvSpPr>
        <p:spPr>
          <a:xfrm>
            <a:off x="8139240" y="2244600"/>
            <a:ext cx="23760" cy="20664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7" name=""/>
          <p:cNvSpPr/>
          <p:nvPr/>
        </p:nvSpPr>
        <p:spPr>
          <a:xfrm>
            <a:off x="7326360" y="2427120"/>
            <a:ext cx="836640" cy="24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568" name=""/>
          <p:cNvSpPr/>
          <p:nvPr/>
        </p:nvSpPr>
        <p:spPr>
          <a:xfrm>
            <a:off x="8088480" y="2552760"/>
            <a:ext cx="21960" cy="2062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9" name=""/>
          <p:cNvSpPr/>
          <p:nvPr/>
        </p:nvSpPr>
        <p:spPr>
          <a:xfrm>
            <a:off x="7326360" y="2736720"/>
            <a:ext cx="784080" cy="223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70" name=""/>
          <p:cNvSpPr/>
          <p:nvPr/>
        </p:nvSpPr>
        <p:spPr>
          <a:xfrm>
            <a:off x="7888320" y="2862360"/>
            <a:ext cx="22320" cy="2062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1" name=""/>
          <p:cNvSpPr/>
          <p:nvPr/>
        </p:nvSpPr>
        <p:spPr>
          <a:xfrm>
            <a:off x="7326360" y="3044880"/>
            <a:ext cx="584280" cy="2376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grpSp>
        <p:nvGrpSpPr>
          <p:cNvPr id="572" name=""/>
          <p:cNvGrpSpPr/>
          <p:nvPr/>
        </p:nvGrpSpPr>
        <p:grpSpPr>
          <a:xfrm>
            <a:off x="7315200" y="1614600"/>
            <a:ext cx="1442880" cy="195120"/>
            <a:chOff x="7315200" y="1614600"/>
            <a:chExt cx="1442880" cy="195120"/>
          </a:xfrm>
        </p:grpSpPr>
        <p:sp>
          <p:nvSpPr>
            <p:cNvPr id="573" name=""/>
            <p:cNvSpPr/>
            <p:nvPr/>
          </p:nvSpPr>
          <p:spPr>
            <a:xfrm>
              <a:off x="7315200" y="1614600"/>
              <a:ext cx="1442880" cy="6480"/>
            </a:xfrm>
            <a:prstGeom prst="rect">
              <a:avLst/>
            </a:prstGeom>
            <a:solidFill>
              <a:srgbClr val="0077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574" name=""/>
            <p:cNvSpPr/>
            <p:nvPr/>
          </p:nvSpPr>
          <p:spPr>
            <a:xfrm>
              <a:off x="7315200" y="1621080"/>
              <a:ext cx="1442880" cy="6120"/>
            </a:xfrm>
            <a:prstGeom prst="rect">
              <a:avLst/>
            </a:prstGeom>
            <a:solidFill>
              <a:srgbClr val="007b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575" name=""/>
            <p:cNvSpPr/>
            <p:nvPr/>
          </p:nvSpPr>
          <p:spPr>
            <a:xfrm>
              <a:off x="7315200" y="1627200"/>
              <a:ext cx="1442880" cy="5040"/>
            </a:xfrm>
            <a:prstGeom prst="rect">
              <a:avLst/>
            </a:prstGeom>
            <a:solidFill>
              <a:srgbClr val="008100"/>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576" name=""/>
            <p:cNvSpPr/>
            <p:nvPr/>
          </p:nvSpPr>
          <p:spPr>
            <a:xfrm>
              <a:off x="7315200" y="1632240"/>
              <a:ext cx="1442880" cy="6120"/>
            </a:xfrm>
            <a:prstGeom prst="rect">
              <a:avLst/>
            </a:prstGeom>
            <a:solidFill>
              <a:srgbClr val="0089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577" name=""/>
            <p:cNvSpPr/>
            <p:nvPr/>
          </p:nvSpPr>
          <p:spPr>
            <a:xfrm>
              <a:off x="7315200" y="1638360"/>
              <a:ext cx="1442880" cy="4680"/>
            </a:xfrm>
            <a:prstGeom prst="rect">
              <a:avLst/>
            </a:prstGeom>
            <a:solidFill>
              <a:srgbClr val="0093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578" name=""/>
            <p:cNvSpPr/>
            <p:nvPr/>
          </p:nvSpPr>
          <p:spPr>
            <a:xfrm>
              <a:off x="7315200" y="1643040"/>
              <a:ext cx="1442880" cy="6480"/>
            </a:xfrm>
            <a:prstGeom prst="rect">
              <a:avLst/>
            </a:prstGeom>
            <a:solidFill>
              <a:srgbClr val="009f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579" name=""/>
            <p:cNvSpPr/>
            <p:nvPr/>
          </p:nvSpPr>
          <p:spPr>
            <a:xfrm>
              <a:off x="7315200" y="1649520"/>
              <a:ext cx="1442880" cy="6480"/>
            </a:xfrm>
            <a:prstGeom prst="rect">
              <a:avLst/>
            </a:prstGeom>
            <a:solidFill>
              <a:srgbClr val="00ac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580" name=""/>
            <p:cNvSpPr/>
            <p:nvPr/>
          </p:nvSpPr>
          <p:spPr>
            <a:xfrm>
              <a:off x="7315200" y="1656000"/>
              <a:ext cx="1442880" cy="4680"/>
            </a:xfrm>
            <a:prstGeom prst="rect">
              <a:avLst/>
            </a:prstGeom>
            <a:solidFill>
              <a:srgbClr val="00b9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581" name=""/>
            <p:cNvSpPr/>
            <p:nvPr/>
          </p:nvSpPr>
          <p:spPr>
            <a:xfrm>
              <a:off x="7315200" y="1660680"/>
              <a:ext cx="1442880" cy="6480"/>
            </a:xfrm>
            <a:prstGeom prst="rect">
              <a:avLst/>
            </a:prstGeom>
            <a:solidFill>
              <a:srgbClr val="00c7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582" name=""/>
            <p:cNvSpPr/>
            <p:nvPr/>
          </p:nvSpPr>
          <p:spPr>
            <a:xfrm>
              <a:off x="7315200" y="1667160"/>
              <a:ext cx="1442880" cy="4680"/>
            </a:xfrm>
            <a:prstGeom prst="rect">
              <a:avLst/>
            </a:prstGeom>
            <a:solidFill>
              <a:srgbClr val="00d3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583" name=""/>
            <p:cNvSpPr/>
            <p:nvPr/>
          </p:nvSpPr>
          <p:spPr>
            <a:xfrm>
              <a:off x="7315200" y="1671840"/>
              <a:ext cx="1442880" cy="6120"/>
            </a:xfrm>
            <a:prstGeom prst="rect">
              <a:avLst/>
            </a:prstGeom>
            <a:solidFill>
              <a:srgbClr val="00de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584" name=""/>
            <p:cNvSpPr/>
            <p:nvPr/>
          </p:nvSpPr>
          <p:spPr>
            <a:xfrm>
              <a:off x="7315200" y="1677960"/>
              <a:ext cx="1442880" cy="6480"/>
            </a:xfrm>
            <a:prstGeom prst="rect">
              <a:avLst/>
            </a:prstGeom>
            <a:solidFill>
              <a:srgbClr val="00e7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585" name=""/>
            <p:cNvSpPr/>
            <p:nvPr/>
          </p:nvSpPr>
          <p:spPr>
            <a:xfrm>
              <a:off x="7315200" y="1684440"/>
              <a:ext cx="1442880" cy="4680"/>
            </a:xfrm>
            <a:prstGeom prst="rect">
              <a:avLst/>
            </a:prstGeom>
            <a:solidFill>
              <a:srgbClr val="00ee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586" name=""/>
            <p:cNvSpPr/>
            <p:nvPr/>
          </p:nvSpPr>
          <p:spPr>
            <a:xfrm>
              <a:off x="7315200" y="1689120"/>
              <a:ext cx="1442880" cy="6480"/>
            </a:xfrm>
            <a:prstGeom prst="rect">
              <a:avLst/>
            </a:prstGeom>
            <a:solidFill>
              <a:srgbClr val="00f4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587" name=""/>
            <p:cNvSpPr/>
            <p:nvPr/>
          </p:nvSpPr>
          <p:spPr>
            <a:xfrm>
              <a:off x="7315200" y="1695600"/>
              <a:ext cx="1442880" cy="4680"/>
            </a:xfrm>
            <a:prstGeom prst="rect">
              <a:avLst/>
            </a:prstGeom>
            <a:solidFill>
              <a:srgbClr val="00f9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588" name=""/>
            <p:cNvSpPr/>
            <p:nvPr/>
          </p:nvSpPr>
          <p:spPr>
            <a:xfrm>
              <a:off x="7315200" y="1700280"/>
              <a:ext cx="1442880" cy="6480"/>
            </a:xfrm>
            <a:prstGeom prst="rect">
              <a:avLst/>
            </a:prstGeom>
            <a:solidFill>
              <a:srgbClr val="00fc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589" name=""/>
            <p:cNvSpPr/>
            <p:nvPr/>
          </p:nvSpPr>
          <p:spPr>
            <a:xfrm>
              <a:off x="7315200" y="1706760"/>
              <a:ext cx="1442880" cy="6120"/>
            </a:xfrm>
            <a:prstGeom prst="rect">
              <a:avLst/>
            </a:prstGeom>
            <a:solidFill>
              <a:srgbClr val="00ff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590" name=""/>
            <p:cNvSpPr/>
            <p:nvPr/>
          </p:nvSpPr>
          <p:spPr>
            <a:xfrm>
              <a:off x="7315200" y="1712880"/>
              <a:ext cx="1442880" cy="5040"/>
            </a:xfrm>
            <a:prstGeom prst="rect">
              <a:avLst/>
            </a:prstGeom>
            <a:solidFill>
              <a:srgbClr val="00ff00"/>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591" name=""/>
            <p:cNvSpPr/>
            <p:nvPr/>
          </p:nvSpPr>
          <p:spPr>
            <a:xfrm>
              <a:off x="7315200" y="1717920"/>
              <a:ext cx="1442880" cy="6120"/>
            </a:xfrm>
            <a:prstGeom prst="rect">
              <a:avLst/>
            </a:prstGeom>
            <a:solidFill>
              <a:srgbClr val="00fc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592" name=""/>
            <p:cNvSpPr/>
            <p:nvPr/>
          </p:nvSpPr>
          <p:spPr>
            <a:xfrm>
              <a:off x="7315200" y="1724040"/>
              <a:ext cx="1442880" cy="4680"/>
            </a:xfrm>
            <a:prstGeom prst="rect">
              <a:avLst/>
            </a:prstGeom>
            <a:solidFill>
              <a:srgbClr val="00f9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593" name=""/>
            <p:cNvSpPr/>
            <p:nvPr/>
          </p:nvSpPr>
          <p:spPr>
            <a:xfrm>
              <a:off x="7315200" y="1728720"/>
              <a:ext cx="1442880" cy="6480"/>
            </a:xfrm>
            <a:prstGeom prst="rect">
              <a:avLst/>
            </a:prstGeom>
            <a:solidFill>
              <a:srgbClr val="00f4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594" name=""/>
            <p:cNvSpPr/>
            <p:nvPr/>
          </p:nvSpPr>
          <p:spPr>
            <a:xfrm>
              <a:off x="7315200" y="1735200"/>
              <a:ext cx="1442880" cy="6480"/>
            </a:xfrm>
            <a:prstGeom prst="rect">
              <a:avLst/>
            </a:prstGeom>
            <a:solidFill>
              <a:srgbClr val="00ee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595" name=""/>
            <p:cNvSpPr/>
            <p:nvPr/>
          </p:nvSpPr>
          <p:spPr>
            <a:xfrm>
              <a:off x="7315200" y="1741680"/>
              <a:ext cx="1442880" cy="4680"/>
            </a:xfrm>
            <a:prstGeom prst="rect">
              <a:avLst/>
            </a:prstGeom>
            <a:solidFill>
              <a:srgbClr val="00e7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596" name=""/>
            <p:cNvSpPr/>
            <p:nvPr/>
          </p:nvSpPr>
          <p:spPr>
            <a:xfrm>
              <a:off x="7315200" y="1746360"/>
              <a:ext cx="1442880" cy="6480"/>
            </a:xfrm>
            <a:prstGeom prst="rect">
              <a:avLst/>
            </a:prstGeom>
            <a:solidFill>
              <a:srgbClr val="00de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597" name=""/>
            <p:cNvSpPr/>
            <p:nvPr/>
          </p:nvSpPr>
          <p:spPr>
            <a:xfrm>
              <a:off x="7315200" y="1752840"/>
              <a:ext cx="1442880" cy="4680"/>
            </a:xfrm>
            <a:prstGeom prst="rect">
              <a:avLst/>
            </a:prstGeom>
            <a:solidFill>
              <a:srgbClr val="00d3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598" name=""/>
            <p:cNvSpPr/>
            <p:nvPr/>
          </p:nvSpPr>
          <p:spPr>
            <a:xfrm>
              <a:off x="7315200" y="1757520"/>
              <a:ext cx="1442880" cy="6480"/>
            </a:xfrm>
            <a:prstGeom prst="rect">
              <a:avLst/>
            </a:prstGeom>
            <a:solidFill>
              <a:srgbClr val="00c6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599" name=""/>
            <p:cNvSpPr/>
            <p:nvPr/>
          </p:nvSpPr>
          <p:spPr>
            <a:xfrm>
              <a:off x="7315200" y="1764000"/>
              <a:ext cx="1442880" cy="6120"/>
            </a:xfrm>
            <a:prstGeom prst="rect">
              <a:avLst/>
            </a:prstGeom>
            <a:solidFill>
              <a:srgbClr val="00b9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600" name=""/>
            <p:cNvSpPr/>
            <p:nvPr/>
          </p:nvSpPr>
          <p:spPr>
            <a:xfrm>
              <a:off x="7315200" y="1770120"/>
              <a:ext cx="1442880" cy="4680"/>
            </a:xfrm>
            <a:prstGeom prst="rect">
              <a:avLst/>
            </a:prstGeom>
            <a:solidFill>
              <a:srgbClr val="00ac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01" name=""/>
            <p:cNvSpPr/>
            <p:nvPr/>
          </p:nvSpPr>
          <p:spPr>
            <a:xfrm>
              <a:off x="7315200" y="1774800"/>
              <a:ext cx="1442880" cy="6480"/>
            </a:xfrm>
            <a:prstGeom prst="rect">
              <a:avLst/>
            </a:prstGeom>
            <a:solidFill>
              <a:srgbClr val="009f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02" name=""/>
            <p:cNvSpPr/>
            <p:nvPr/>
          </p:nvSpPr>
          <p:spPr>
            <a:xfrm>
              <a:off x="7315200" y="1781280"/>
              <a:ext cx="1442880" cy="6480"/>
            </a:xfrm>
            <a:prstGeom prst="rect">
              <a:avLst/>
            </a:prstGeom>
            <a:solidFill>
              <a:srgbClr val="0093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03" name=""/>
            <p:cNvSpPr/>
            <p:nvPr/>
          </p:nvSpPr>
          <p:spPr>
            <a:xfrm>
              <a:off x="7315200" y="1787760"/>
              <a:ext cx="1442880" cy="4680"/>
            </a:xfrm>
            <a:prstGeom prst="rect">
              <a:avLst/>
            </a:prstGeom>
            <a:solidFill>
              <a:srgbClr val="0089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04" name=""/>
            <p:cNvSpPr/>
            <p:nvPr/>
          </p:nvSpPr>
          <p:spPr>
            <a:xfrm>
              <a:off x="7315200" y="1792440"/>
              <a:ext cx="1442880" cy="6480"/>
            </a:xfrm>
            <a:prstGeom prst="rect">
              <a:avLst/>
            </a:prstGeom>
            <a:solidFill>
              <a:srgbClr val="0081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05" name=""/>
            <p:cNvSpPr/>
            <p:nvPr/>
          </p:nvSpPr>
          <p:spPr>
            <a:xfrm>
              <a:off x="7315200" y="1798920"/>
              <a:ext cx="1442880" cy="4680"/>
            </a:xfrm>
            <a:prstGeom prst="rect">
              <a:avLst/>
            </a:prstGeom>
            <a:solidFill>
              <a:srgbClr val="007b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06" name=""/>
            <p:cNvSpPr/>
            <p:nvPr/>
          </p:nvSpPr>
          <p:spPr>
            <a:xfrm>
              <a:off x="7315200" y="1803600"/>
              <a:ext cx="1442880" cy="6120"/>
            </a:xfrm>
            <a:prstGeom prst="rect">
              <a:avLst/>
            </a:prstGeom>
            <a:solidFill>
              <a:srgbClr val="0076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grpSp>
      <p:sp>
        <p:nvSpPr>
          <p:cNvPr id="607" name=""/>
          <p:cNvSpPr/>
          <p:nvPr/>
        </p:nvSpPr>
        <p:spPr>
          <a:xfrm>
            <a:off x="7315200" y="1614600"/>
            <a:ext cx="1442880" cy="195120"/>
          </a:xfrm>
          <a:prstGeom prst="rect">
            <a:avLst/>
          </a:prstGeom>
          <a:no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08" name=""/>
          <p:cNvGrpSpPr/>
          <p:nvPr/>
        </p:nvGrpSpPr>
        <p:grpSpPr>
          <a:xfrm>
            <a:off x="7315200" y="1924200"/>
            <a:ext cx="1138320" cy="195120"/>
            <a:chOff x="7315200" y="1924200"/>
            <a:chExt cx="1138320" cy="195120"/>
          </a:xfrm>
        </p:grpSpPr>
        <p:sp>
          <p:nvSpPr>
            <p:cNvPr id="609" name=""/>
            <p:cNvSpPr/>
            <p:nvPr/>
          </p:nvSpPr>
          <p:spPr>
            <a:xfrm>
              <a:off x="7315200" y="192420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10" name=""/>
            <p:cNvSpPr/>
            <p:nvPr/>
          </p:nvSpPr>
          <p:spPr>
            <a:xfrm>
              <a:off x="7315200" y="1930680"/>
              <a:ext cx="11383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11" name=""/>
            <p:cNvSpPr/>
            <p:nvPr/>
          </p:nvSpPr>
          <p:spPr>
            <a:xfrm>
              <a:off x="7315200" y="1935360"/>
              <a:ext cx="11383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612" name=""/>
            <p:cNvSpPr/>
            <p:nvPr/>
          </p:nvSpPr>
          <p:spPr>
            <a:xfrm>
              <a:off x="7315200" y="1941480"/>
              <a:ext cx="1138320" cy="504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613" name=""/>
            <p:cNvSpPr/>
            <p:nvPr/>
          </p:nvSpPr>
          <p:spPr>
            <a:xfrm>
              <a:off x="7315200" y="1946520"/>
              <a:ext cx="11383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614" name=""/>
            <p:cNvSpPr/>
            <p:nvPr/>
          </p:nvSpPr>
          <p:spPr>
            <a:xfrm>
              <a:off x="7315200" y="195264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15" name=""/>
            <p:cNvSpPr/>
            <p:nvPr/>
          </p:nvSpPr>
          <p:spPr>
            <a:xfrm>
              <a:off x="7315200" y="1959120"/>
              <a:ext cx="11383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16" name=""/>
            <p:cNvSpPr/>
            <p:nvPr/>
          </p:nvSpPr>
          <p:spPr>
            <a:xfrm>
              <a:off x="7315200" y="196380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17" name=""/>
            <p:cNvSpPr/>
            <p:nvPr/>
          </p:nvSpPr>
          <p:spPr>
            <a:xfrm>
              <a:off x="7315200" y="1970280"/>
              <a:ext cx="11383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18" name=""/>
            <p:cNvSpPr/>
            <p:nvPr/>
          </p:nvSpPr>
          <p:spPr>
            <a:xfrm>
              <a:off x="7315200" y="197496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19" name=""/>
            <p:cNvSpPr/>
            <p:nvPr/>
          </p:nvSpPr>
          <p:spPr>
            <a:xfrm>
              <a:off x="7315200" y="1981440"/>
              <a:ext cx="11383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620" name=""/>
            <p:cNvSpPr/>
            <p:nvPr/>
          </p:nvSpPr>
          <p:spPr>
            <a:xfrm>
              <a:off x="7315200" y="1987560"/>
              <a:ext cx="1138320" cy="504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621" name=""/>
            <p:cNvSpPr/>
            <p:nvPr/>
          </p:nvSpPr>
          <p:spPr>
            <a:xfrm>
              <a:off x="7315200" y="1992600"/>
              <a:ext cx="11383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622" name=""/>
            <p:cNvSpPr/>
            <p:nvPr/>
          </p:nvSpPr>
          <p:spPr>
            <a:xfrm>
              <a:off x="7315200" y="1998720"/>
              <a:ext cx="11383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23" name=""/>
            <p:cNvSpPr/>
            <p:nvPr/>
          </p:nvSpPr>
          <p:spPr>
            <a:xfrm>
              <a:off x="7315200" y="200340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24" name=""/>
            <p:cNvSpPr/>
            <p:nvPr/>
          </p:nvSpPr>
          <p:spPr>
            <a:xfrm>
              <a:off x="7315200" y="200988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25" name=""/>
            <p:cNvSpPr/>
            <p:nvPr/>
          </p:nvSpPr>
          <p:spPr>
            <a:xfrm>
              <a:off x="7315200" y="2016360"/>
              <a:ext cx="11383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26" name=""/>
            <p:cNvSpPr/>
            <p:nvPr/>
          </p:nvSpPr>
          <p:spPr>
            <a:xfrm>
              <a:off x="7315200" y="202104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27" name=""/>
            <p:cNvSpPr/>
            <p:nvPr/>
          </p:nvSpPr>
          <p:spPr>
            <a:xfrm>
              <a:off x="7315200" y="2027520"/>
              <a:ext cx="11383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28" name=""/>
            <p:cNvSpPr/>
            <p:nvPr/>
          </p:nvSpPr>
          <p:spPr>
            <a:xfrm>
              <a:off x="7315200" y="2032200"/>
              <a:ext cx="11383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629" name=""/>
            <p:cNvSpPr/>
            <p:nvPr/>
          </p:nvSpPr>
          <p:spPr>
            <a:xfrm>
              <a:off x="7315200" y="203832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30" name=""/>
            <p:cNvSpPr/>
            <p:nvPr/>
          </p:nvSpPr>
          <p:spPr>
            <a:xfrm>
              <a:off x="7315200" y="2044800"/>
              <a:ext cx="11383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31" name=""/>
            <p:cNvSpPr/>
            <p:nvPr/>
          </p:nvSpPr>
          <p:spPr>
            <a:xfrm>
              <a:off x="7315200" y="204948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32" name=""/>
            <p:cNvSpPr/>
            <p:nvPr/>
          </p:nvSpPr>
          <p:spPr>
            <a:xfrm>
              <a:off x="7315200" y="2055960"/>
              <a:ext cx="11383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33" name=""/>
            <p:cNvSpPr/>
            <p:nvPr/>
          </p:nvSpPr>
          <p:spPr>
            <a:xfrm>
              <a:off x="7315200" y="206064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34" name=""/>
            <p:cNvSpPr/>
            <p:nvPr/>
          </p:nvSpPr>
          <p:spPr>
            <a:xfrm>
              <a:off x="7315200" y="2067120"/>
              <a:ext cx="11383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635" name=""/>
            <p:cNvSpPr/>
            <p:nvPr/>
          </p:nvSpPr>
          <p:spPr>
            <a:xfrm>
              <a:off x="7315200" y="2073240"/>
              <a:ext cx="1138320" cy="504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636" name=""/>
            <p:cNvSpPr/>
            <p:nvPr/>
          </p:nvSpPr>
          <p:spPr>
            <a:xfrm>
              <a:off x="7315200" y="2078280"/>
              <a:ext cx="11383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637" name=""/>
            <p:cNvSpPr/>
            <p:nvPr/>
          </p:nvSpPr>
          <p:spPr>
            <a:xfrm>
              <a:off x="7315200" y="208440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38" name=""/>
            <p:cNvSpPr/>
            <p:nvPr/>
          </p:nvSpPr>
          <p:spPr>
            <a:xfrm>
              <a:off x="7315200" y="2090880"/>
              <a:ext cx="11383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39" name=""/>
            <p:cNvSpPr/>
            <p:nvPr/>
          </p:nvSpPr>
          <p:spPr>
            <a:xfrm>
              <a:off x="7315200" y="209556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40" name=""/>
            <p:cNvSpPr/>
            <p:nvPr/>
          </p:nvSpPr>
          <p:spPr>
            <a:xfrm>
              <a:off x="7315200" y="2102040"/>
              <a:ext cx="11383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41" name=""/>
            <p:cNvSpPr/>
            <p:nvPr/>
          </p:nvSpPr>
          <p:spPr>
            <a:xfrm>
              <a:off x="7315200" y="210672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42" name=""/>
            <p:cNvSpPr/>
            <p:nvPr/>
          </p:nvSpPr>
          <p:spPr>
            <a:xfrm>
              <a:off x="7315200" y="2113200"/>
              <a:ext cx="11383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grpSp>
      <p:sp>
        <p:nvSpPr>
          <p:cNvPr id="643" name=""/>
          <p:cNvSpPr/>
          <p:nvPr/>
        </p:nvSpPr>
        <p:spPr>
          <a:xfrm>
            <a:off x="7315200" y="1924200"/>
            <a:ext cx="1138320" cy="195120"/>
          </a:xfrm>
          <a:prstGeom prst="rect">
            <a:avLst/>
          </a:prstGeom>
          <a:gradFill rotWithShape="0">
            <a:gsLst>
              <a:gs pos="0">
                <a:srgbClr val="585858"/>
              </a:gs>
              <a:gs pos="50000">
                <a:srgbClr val="c0c0c0"/>
              </a:gs>
              <a:gs pos="100000">
                <a:srgbClr val="585858"/>
              </a:gs>
            </a:gsLst>
            <a:lin ang="5400000"/>
          </a:gra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44" name=""/>
          <p:cNvGrpSpPr/>
          <p:nvPr/>
        </p:nvGrpSpPr>
        <p:grpSpPr>
          <a:xfrm>
            <a:off x="7315200" y="2233440"/>
            <a:ext cx="824040" cy="193680"/>
            <a:chOff x="7315200" y="2233440"/>
            <a:chExt cx="824040" cy="193680"/>
          </a:xfrm>
        </p:grpSpPr>
        <p:sp>
          <p:nvSpPr>
            <p:cNvPr id="645" name=""/>
            <p:cNvSpPr/>
            <p:nvPr/>
          </p:nvSpPr>
          <p:spPr>
            <a:xfrm>
              <a:off x="7315200" y="223344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46" name=""/>
            <p:cNvSpPr/>
            <p:nvPr/>
          </p:nvSpPr>
          <p:spPr>
            <a:xfrm>
              <a:off x="7315200" y="223812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47" name=""/>
            <p:cNvSpPr/>
            <p:nvPr/>
          </p:nvSpPr>
          <p:spPr>
            <a:xfrm>
              <a:off x="7315200" y="224460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48" name=""/>
            <p:cNvSpPr/>
            <p:nvPr/>
          </p:nvSpPr>
          <p:spPr>
            <a:xfrm>
              <a:off x="7315200" y="224928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49" name=""/>
            <p:cNvSpPr/>
            <p:nvPr/>
          </p:nvSpPr>
          <p:spPr>
            <a:xfrm>
              <a:off x="7315200" y="2255760"/>
              <a:ext cx="82404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650" name=""/>
            <p:cNvSpPr/>
            <p:nvPr/>
          </p:nvSpPr>
          <p:spPr>
            <a:xfrm>
              <a:off x="7315200" y="226188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51" name=""/>
            <p:cNvSpPr/>
            <p:nvPr/>
          </p:nvSpPr>
          <p:spPr>
            <a:xfrm>
              <a:off x="7315200" y="226656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52" name=""/>
            <p:cNvSpPr/>
            <p:nvPr/>
          </p:nvSpPr>
          <p:spPr>
            <a:xfrm>
              <a:off x="7315200" y="227304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53" name=""/>
            <p:cNvSpPr/>
            <p:nvPr/>
          </p:nvSpPr>
          <p:spPr>
            <a:xfrm>
              <a:off x="7315200" y="227772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54" name=""/>
            <p:cNvSpPr/>
            <p:nvPr/>
          </p:nvSpPr>
          <p:spPr>
            <a:xfrm>
              <a:off x="7315200" y="228420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55" name=""/>
            <p:cNvSpPr/>
            <p:nvPr/>
          </p:nvSpPr>
          <p:spPr>
            <a:xfrm>
              <a:off x="7315200" y="229068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56" name=""/>
            <p:cNvSpPr/>
            <p:nvPr/>
          </p:nvSpPr>
          <p:spPr>
            <a:xfrm>
              <a:off x="7315200" y="2295360"/>
              <a:ext cx="82404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657" name=""/>
            <p:cNvSpPr/>
            <p:nvPr/>
          </p:nvSpPr>
          <p:spPr>
            <a:xfrm>
              <a:off x="7315200" y="2301480"/>
              <a:ext cx="824040" cy="504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658" name=""/>
            <p:cNvSpPr/>
            <p:nvPr/>
          </p:nvSpPr>
          <p:spPr>
            <a:xfrm>
              <a:off x="7315200" y="2306520"/>
              <a:ext cx="82404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659" name=""/>
            <p:cNvSpPr/>
            <p:nvPr/>
          </p:nvSpPr>
          <p:spPr>
            <a:xfrm>
              <a:off x="7315200" y="231264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60" name=""/>
            <p:cNvSpPr/>
            <p:nvPr/>
          </p:nvSpPr>
          <p:spPr>
            <a:xfrm>
              <a:off x="7315200" y="231912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61" name=""/>
            <p:cNvSpPr/>
            <p:nvPr/>
          </p:nvSpPr>
          <p:spPr>
            <a:xfrm>
              <a:off x="7315200" y="232380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62" name=""/>
            <p:cNvSpPr/>
            <p:nvPr/>
          </p:nvSpPr>
          <p:spPr>
            <a:xfrm>
              <a:off x="7315200" y="233028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63" name=""/>
            <p:cNvSpPr/>
            <p:nvPr/>
          </p:nvSpPr>
          <p:spPr>
            <a:xfrm>
              <a:off x="7315200" y="233496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64" name=""/>
            <p:cNvSpPr/>
            <p:nvPr/>
          </p:nvSpPr>
          <p:spPr>
            <a:xfrm>
              <a:off x="7315200" y="2341440"/>
              <a:ext cx="82404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665" name=""/>
            <p:cNvSpPr/>
            <p:nvPr/>
          </p:nvSpPr>
          <p:spPr>
            <a:xfrm>
              <a:off x="7315200" y="2347560"/>
              <a:ext cx="824040" cy="504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666" name=""/>
            <p:cNvSpPr/>
            <p:nvPr/>
          </p:nvSpPr>
          <p:spPr>
            <a:xfrm>
              <a:off x="7315200" y="2352600"/>
              <a:ext cx="82404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667" name=""/>
            <p:cNvSpPr/>
            <p:nvPr/>
          </p:nvSpPr>
          <p:spPr>
            <a:xfrm>
              <a:off x="7315200" y="235872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68" name=""/>
            <p:cNvSpPr/>
            <p:nvPr/>
          </p:nvSpPr>
          <p:spPr>
            <a:xfrm>
              <a:off x="7315200" y="236340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69" name=""/>
            <p:cNvSpPr/>
            <p:nvPr/>
          </p:nvSpPr>
          <p:spPr>
            <a:xfrm>
              <a:off x="7315200" y="236988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70" name=""/>
            <p:cNvSpPr/>
            <p:nvPr/>
          </p:nvSpPr>
          <p:spPr>
            <a:xfrm>
              <a:off x="7315200" y="237636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71" name=""/>
            <p:cNvSpPr/>
            <p:nvPr/>
          </p:nvSpPr>
          <p:spPr>
            <a:xfrm>
              <a:off x="7315200" y="238104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72" name=""/>
            <p:cNvSpPr/>
            <p:nvPr/>
          </p:nvSpPr>
          <p:spPr>
            <a:xfrm>
              <a:off x="7315200" y="238752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73" name=""/>
            <p:cNvSpPr/>
            <p:nvPr/>
          </p:nvSpPr>
          <p:spPr>
            <a:xfrm>
              <a:off x="7315200" y="2392200"/>
              <a:ext cx="82404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674" name=""/>
            <p:cNvSpPr/>
            <p:nvPr/>
          </p:nvSpPr>
          <p:spPr>
            <a:xfrm>
              <a:off x="7315200" y="239832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75" name=""/>
            <p:cNvSpPr/>
            <p:nvPr/>
          </p:nvSpPr>
          <p:spPr>
            <a:xfrm>
              <a:off x="7315200" y="240480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76" name=""/>
            <p:cNvSpPr/>
            <p:nvPr/>
          </p:nvSpPr>
          <p:spPr>
            <a:xfrm>
              <a:off x="7315200" y="240948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77" name=""/>
            <p:cNvSpPr/>
            <p:nvPr/>
          </p:nvSpPr>
          <p:spPr>
            <a:xfrm>
              <a:off x="7315200" y="241596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78" name=""/>
            <p:cNvSpPr/>
            <p:nvPr/>
          </p:nvSpPr>
          <p:spPr>
            <a:xfrm>
              <a:off x="7315200" y="242244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grpSp>
      <p:sp>
        <p:nvSpPr>
          <p:cNvPr id="679" name=""/>
          <p:cNvSpPr/>
          <p:nvPr/>
        </p:nvSpPr>
        <p:spPr>
          <a:xfrm>
            <a:off x="7315200" y="2233440"/>
            <a:ext cx="824040" cy="193680"/>
          </a:xfrm>
          <a:prstGeom prst="rect">
            <a:avLst/>
          </a:prstGeom>
          <a:gradFill rotWithShape="0">
            <a:gsLst>
              <a:gs pos="0">
                <a:srgbClr val="585858"/>
              </a:gs>
              <a:gs pos="50000">
                <a:srgbClr val="c0c0c0"/>
              </a:gs>
              <a:gs pos="100000">
                <a:srgbClr val="585858"/>
              </a:gs>
            </a:gsLst>
            <a:lin ang="5400000"/>
          </a:gra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80" name=""/>
          <p:cNvGrpSpPr/>
          <p:nvPr/>
        </p:nvGrpSpPr>
        <p:grpSpPr>
          <a:xfrm>
            <a:off x="7315200" y="2541600"/>
            <a:ext cx="773280" cy="194760"/>
            <a:chOff x="7315200" y="2541600"/>
            <a:chExt cx="773280" cy="194760"/>
          </a:xfrm>
        </p:grpSpPr>
        <p:sp>
          <p:nvSpPr>
            <p:cNvPr id="681" name=""/>
            <p:cNvSpPr/>
            <p:nvPr/>
          </p:nvSpPr>
          <p:spPr>
            <a:xfrm>
              <a:off x="7315200" y="254160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682" name=""/>
            <p:cNvSpPr/>
            <p:nvPr/>
          </p:nvSpPr>
          <p:spPr>
            <a:xfrm>
              <a:off x="7315200" y="2547720"/>
              <a:ext cx="773280" cy="43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Times New Roman"/>
              </a:endParaRPr>
            </a:p>
          </p:txBody>
        </p:sp>
        <p:sp>
          <p:nvSpPr>
            <p:cNvPr id="683" name=""/>
            <p:cNvSpPr/>
            <p:nvPr/>
          </p:nvSpPr>
          <p:spPr>
            <a:xfrm>
              <a:off x="7315200" y="255240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684" name=""/>
            <p:cNvSpPr/>
            <p:nvPr/>
          </p:nvSpPr>
          <p:spPr>
            <a:xfrm>
              <a:off x="7315200" y="2558880"/>
              <a:ext cx="773280" cy="576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685" name=""/>
            <p:cNvSpPr/>
            <p:nvPr/>
          </p:nvSpPr>
          <p:spPr>
            <a:xfrm>
              <a:off x="7315200" y="2565000"/>
              <a:ext cx="77328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86" name=""/>
            <p:cNvSpPr/>
            <p:nvPr/>
          </p:nvSpPr>
          <p:spPr>
            <a:xfrm>
              <a:off x="7315200" y="2570040"/>
              <a:ext cx="773280" cy="576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687" name=""/>
            <p:cNvSpPr/>
            <p:nvPr/>
          </p:nvSpPr>
          <p:spPr>
            <a:xfrm>
              <a:off x="7315200" y="2576160"/>
              <a:ext cx="77328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88" name=""/>
            <p:cNvSpPr/>
            <p:nvPr/>
          </p:nvSpPr>
          <p:spPr>
            <a:xfrm>
              <a:off x="7315200" y="2581200"/>
              <a:ext cx="773280" cy="576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689" name=""/>
            <p:cNvSpPr/>
            <p:nvPr/>
          </p:nvSpPr>
          <p:spPr>
            <a:xfrm>
              <a:off x="7315200" y="258732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690" name=""/>
            <p:cNvSpPr/>
            <p:nvPr/>
          </p:nvSpPr>
          <p:spPr>
            <a:xfrm>
              <a:off x="7315200" y="2593800"/>
              <a:ext cx="773280" cy="43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Times New Roman"/>
              </a:endParaRPr>
            </a:p>
          </p:txBody>
        </p:sp>
        <p:sp>
          <p:nvSpPr>
            <p:cNvPr id="691" name=""/>
            <p:cNvSpPr/>
            <p:nvPr/>
          </p:nvSpPr>
          <p:spPr>
            <a:xfrm>
              <a:off x="7315200" y="259848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692" name=""/>
            <p:cNvSpPr/>
            <p:nvPr/>
          </p:nvSpPr>
          <p:spPr>
            <a:xfrm>
              <a:off x="7315200" y="2604960"/>
              <a:ext cx="773280" cy="43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Times New Roman"/>
              </a:endParaRPr>
            </a:p>
          </p:txBody>
        </p:sp>
        <p:sp>
          <p:nvSpPr>
            <p:cNvPr id="693" name=""/>
            <p:cNvSpPr/>
            <p:nvPr/>
          </p:nvSpPr>
          <p:spPr>
            <a:xfrm>
              <a:off x="7315200" y="260964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694" name=""/>
            <p:cNvSpPr/>
            <p:nvPr/>
          </p:nvSpPr>
          <p:spPr>
            <a:xfrm>
              <a:off x="7315200" y="2616120"/>
              <a:ext cx="773280" cy="576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695" name=""/>
            <p:cNvSpPr/>
            <p:nvPr/>
          </p:nvSpPr>
          <p:spPr>
            <a:xfrm>
              <a:off x="7315200" y="2622240"/>
              <a:ext cx="773280" cy="43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Times New Roman"/>
              </a:endParaRPr>
            </a:p>
          </p:txBody>
        </p:sp>
        <p:sp>
          <p:nvSpPr>
            <p:cNvPr id="696" name=""/>
            <p:cNvSpPr/>
            <p:nvPr/>
          </p:nvSpPr>
          <p:spPr>
            <a:xfrm>
              <a:off x="7315200" y="262692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697" name=""/>
            <p:cNvSpPr/>
            <p:nvPr/>
          </p:nvSpPr>
          <p:spPr>
            <a:xfrm>
              <a:off x="7315200" y="2633400"/>
              <a:ext cx="773280" cy="43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Times New Roman"/>
              </a:endParaRPr>
            </a:p>
          </p:txBody>
        </p:sp>
        <p:sp>
          <p:nvSpPr>
            <p:cNvPr id="698" name=""/>
            <p:cNvSpPr/>
            <p:nvPr/>
          </p:nvSpPr>
          <p:spPr>
            <a:xfrm>
              <a:off x="7315200" y="263808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699" name=""/>
            <p:cNvSpPr/>
            <p:nvPr/>
          </p:nvSpPr>
          <p:spPr>
            <a:xfrm>
              <a:off x="7315200" y="264456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700" name=""/>
            <p:cNvSpPr/>
            <p:nvPr/>
          </p:nvSpPr>
          <p:spPr>
            <a:xfrm>
              <a:off x="7315200" y="2651040"/>
              <a:ext cx="773280" cy="43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Times New Roman"/>
              </a:endParaRPr>
            </a:p>
          </p:txBody>
        </p:sp>
        <p:sp>
          <p:nvSpPr>
            <p:cNvPr id="701" name=""/>
            <p:cNvSpPr/>
            <p:nvPr/>
          </p:nvSpPr>
          <p:spPr>
            <a:xfrm>
              <a:off x="7315200" y="2655720"/>
              <a:ext cx="773280" cy="576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702" name=""/>
            <p:cNvSpPr/>
            <p:nvPr/>
          </p:nvSpPr>
          <p:spPr>
            <a:xfrm>
              <a:off x="7315200" y="2661840"/>
              <a:ext cx="77328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703" name=""/>
            <p:cNvSpPr/>
            <p:nvPr/>
          </p:nvSpPr>
          <p:spPr>
            <a:xfrm>
              <a:off x="7315200" y="2666880"/>
              <a:ext cx="773280" cy="576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704" name=""/>
            <p:cNvSpPr/>
            <p:nvPr/>
          </p:nvSpPr>
          <p:spPr>
            <a:xfrm>
              <a:off x="7315200" y="267300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705" name=""/>
            <p:cNvSpPr/>
            <p:nvPr/>
          </p:nvSpPr>
          <p:spPr>
            <a:xfrm>
              <a:off x="7315200" y="2679480"/>
              <a:ext cx="773280" cy="43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Times New Roman"/>
              </a:endParaRPr>
            </a:p>
          </p:txBody>
        </p:sp>
        <p:sp>
          <p:nvSpPr>
            <p:cNvPr id="706" name=""/>
            <p:cNvSpPr/>
            <p:nvPr/>
          </p:nvSpPr>
          <p:spPr>
            <a:xfrm>
              <a:off x="7315200" y="268416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707" name=""/>
            <p:cNvSpPr/>
            <p:nvPr/>
          </p:nvSpPr>
          <p:spPr>
            <a:xfrm>
              <a:off x="7315200" y="2690640"/>
              <a:ext cx="773280" cy="43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Times New Roman"/>
              </a:endParaRPr>
            </a:p>
          </p:txBody>
        </p:sp>
        <p:sp>
          <p:nvSpPr>
            <p:cNvPr id="708" name=""/>
            <p:cNvSpPr/>
            <p:nvPr/>
          </p:nvSpPr>
          <p:spPr>
            <a:xfrm>
              <a:off x="7315200" y="269532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709" name=""/>
            <p:cNvSpPr/>
            <p:nvPr/>
          </p:nvSpPr>
          <p:spPr>
            <a:xfrm>
              <a:off x="7315200" y="2701800"/>
              <a:ext cx="773280" cy="576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710" name=""/>
            <p:cNvSpPr/>
            <p:nvPr/>
          </p:nvSpPr>
          <p:spPr>
            <a:xfrm>
              <a:off x="7315200" y="2707920"/>
              <a:ext cx="77328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711" name=""/>
            <p:cNvSpPr/>
            <p:nvPr/>
          </p:nvSpPr>
          <p:spPr>
            <a:xfrm>
              <a:off x="7315200" y="2712960"/>
              <a:ext cx="773280" cy="576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712" name=""/>
            <p:cNvSpPr/>
            <p:nvPr/>
          </p:nvSpPr>
          <p:spPr>
            <a:xfrm>
              <a:off x="7315200" y="271908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713" name=""/>
            <p:cNvSpPr/>
            <p:nvPr/>
          </p:nvSpPr>
          <p:spPr>
            <a:xfrm>
              <a:off x="7315200" y="2725560"/>
              <a:ext cx="773280" cy="43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Times New Roman"/>
              </a:endParaRPr>
            </a:p>
          </p:txBody>
        </p:sp>
        <p:sp>
          <p:nvSpPr>
            <p:cNvPr id="714" name=""/>
            <p:cNvSpPr/>
            <p:nvPr/>
          </p:nvSpPr>
          <p:spPr>
            <a:xfrm>
              <a:off x="7315200" y="273024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grpSp>
      <p:sp>
        <p:nvSpPr>
          <p:cNvPr id="715" name=""/>
          <p:cNvSpPr/>
          <p:nvPr/>
        </p:nvSpPr>
        <p:spPr>
          <a:xfrm>
            <a:off x="7315200" y="2541600"/>
            <a:ext cx="773280" cy="195120"/>
          </a:xfrm>
          <a:prstGeom prst="rect">
            <a:avLst/>
          </a:prstGeom>
          <a:gradFill rotWithShape="0">
            <a:gsLst>
              <a:gs pos="0">
                <a:srgbClr val="585858"/>
              </a:gs>
              <a:gs pos="50000">
                <a:srgbClr val="c0c0c0"/>
              </a:gs>
              <a:gs pos="100000">
                <a:srgbClr val="585858"/>
              </a:gs>
            </a:gsLst>
            <a:lin ang="5400000"/>
          </a:gra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16" name=""/>
          <p:cNvGrpSpPr/>
          <p:nvPr/>
        </p:nvGrpSpPr>
        <p:grpSpPr>
          <a:xfrm>
            <a:off x="7315200" y="2851200"/>
            <a:ext cx="573120" cy="193680"/>
            <a:chOff x="7315200" y="2851200"/>
            <a:chExt cx="573120" cy="193680"/>
          </a:xfrm>
        </p:grpSpPr>
        <p:sp>
          <p:nvSpPr>
            <p:cNvPr id="717" name=""/>
            <p:cNvSpPr/>
            <p:nvPr/>
          </p:nvSpPr>
          <p:spPr>
            <a:xfrm>
              <a:off x="7315200" y="2851200"/>
              <a:ext cx="5731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718" name=""/>
            <p:cNvSpPr/>
            <p:nvPr/>
          </p:nvSpPr>
          <p:spPr>
            <a:xfrm>
              <a:off x="7315200" y="285588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719" name=""/>
            <p:cNvSpPr/>
            <p:nvPr/>
          </p:nvSpPr>
          <p:spPr>
            <a:xfrm>
              <a:off x="7315200" y="286236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720" name=""/>
            <p:cNvSpPr/>
            <p:nvPr/>
          </p:nvSpPr>
          <p:spPr>
            <a:xfrm>
              <a:off x="7315200" y="2868840"/>
              <a:ext cx="5731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721" name=""/>
            <p:cNvSpPr/>
            <p:nvPr/>
          </p:nvSpPr>
          <p:spPr>
            <a:xfrm>
              <a:off x="7315200" y="287352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722" name=""/>
            <p:cNvSpPr/>
            <p:nvPr/>
          </p:nvSpPr>
          <p:spPr>
            <a:xfrm>
              <a:off x="7315200" y="2880000"/>
              <a:ext cx="5731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723" name=""/>
            <p:cNvSpPr/>
            <p:nvPr/>
          </p:nvSpPr>
          <p:spPr>
            <a:xfrm>
              <a:off x="7315200" y="2884680"/>
              <a:ext cx="5731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724" name=""/>
            <p:cNvSpPr/>
            <p:nvPr/>
          </p:nvSpPr>
          <p:spPr>
            <a:xfrm>
              <a:off x="7315200" y="289080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725" name=""/>
            <p:cNvSpPr/>
            <p:nvPr/>
          </p:nvSpPr>
          <p:spPr>
            <a:xfrm>
              <a:off x="7315200" y="2897280"/>
              <a:ext cx="5731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726" name=""/>
            <p:cNvSpPr/>
            <p:nvPr/>
          </p:nvSpPr>
          <p:spPr>
            <a:xfrm>
              <a:off x="7315200" y="290196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727" name=""/>
            <p:cNvSpPr/>
            <p:nvPr/>
          </p:nvSpPr>
          <p:spPr>
            <a:xfrm>
              <a:off x="7315200" y="2908440"/>
              <a:ext cx="5731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728" name=""/>
            <p:cNvSpPr/>
            <p:nvPr/>
          </p:nvSpPr>
          <p:spPr>
            <a:xfrm>
              <a:off x="7315200" y="291312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729" name=""/>
            <p:cNvSpPr/>
            <p:nvPr/>
          </p:nvSpPr>
          <p:spPr>
            <a:xfrm>
              <a:off x="7315200" y="2919600"/>
              <a:ext cx="5731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730" name=""/>
            <p:cNvSpPr/>
            <p:nvPr/>
          </p:nvSpPr>
          <p:spPr>
            <a:xfrm>
              <a:off x="7315200" y="2925720"/>
              <a:ext cx="573120" cy="504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731" name=""/>
            <p:cNvSpPr/>
            <p:nvPr/>
          </p:nvSpPr>
          <p:spPr>
            <a:xfrm>
              <a:off x="7315200" y="2930760"/>
              <a:ext cx="5731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732" name=""/>
            <p:cNvSpPr/>
            <p:nvPr/>
          </p:nvSpPr>
          <p:spPr>
            <a:xfrm>
              <a:off x="7315200" y="2936880"/>
              <a:ext cx="573120" cy="504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733" name=""/>
            <p:cNvSpPr/>
            <p:nvPr/>
          </p:nvSpPr>
          <p:spPr>
            <a:xfrm>
              <a:off x="7315200" y="2941920"/>
              <a:ext cx="5731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734" name=""/>
            <p:cNvSpPr/>
            <p:nvPr/>
          </p:nvSpPr>
          <p:spPr>
            <a:xfrm>
              <a:off x="7315200" y="294804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735" name=""/>
            <p:cNvSpPr/>
            <p:nvPr/>
          </p:nvSpPr>
          <p:spPr>
            <a:xfrm>
              <a:off x="7315200" y="2954520"/>
              <a:ext cx="5731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736" name=""/>
            <p:cNvSpPr/>
            <p:nvPr/>
          </p:nvSpPr>
          <p:spPr>
            <a:xfrm>
              <a:off x="7315200" y="295920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737" name=""/>
            <p:cNvSpPr/>
            <p:nvPr/>
          </p:nvSpPr>
          <p:spPr>
            <a:xfrm>
              <a:off x="7315200" y="2965680"/>
              <a:ext cx="5731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738" name=""/>
            <p:cNvSpPr/>
            <p:nvPr/>
          </p:nvSpPr>
          <p:spPr>
            <a:xfrm>
              <a:off x="7315200" y="297036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739" name=""/>
            <p:cNvSpPr/>
            <p:nvPr/>
          </p:nvSpPr>
          <p:spPr>
            <a:xfrm>
              <a:off x="7315200" y="2976840"/>
              <a:ext cx="5731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740" name=""/>
            <p:cNvSpPr/>
            <p:nvPr/>
          </p:nvSpPr>
          <p:spPr>
            <a:xfrm>
              <a:off x="7315200" y="2982960"/>
              <a:ext cx="5731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741" name=""/>
            <p:cNvSpPr/>
            <p:nvPr/>
          </p:nvSpPr>
          <p:spPr>
            <a:xfrm>
              <a:off x="7315200" y="298764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742" name=""/>
            <p:cNvSpPr/>
            <p:nvPr/>
          </p:nvSpPr>
          <p:spPr>
            <a:xfrm>
              <a:off x="7315200" y="2994120"/>
              <a:ext cx="5731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743" name=""/>
            <p:cNvSpPr/>
            <p:nvPr/>
          </p:nvSpPr>
          <p:spPr>
            <a:xfrm>
              <a:off x="7315200" y="299880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744" name=""/>
            <p:cNvSpPr/>
            <p:nvPr/>
          </p:nvSpPr>
          <p:spPr>
            <a:xfrm>
              <a:off x="7315200" y="300528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745" name=""/>
            <p:cNvSpPr/>
            <p:nvPr/>
          </p:nvSpPr>
          <p:spPr>
            <a:xfrm>
              <a:off x="7315200" y="3011760"/>
              <a:ext cx="5731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746" name=""/>
            <p:cNvSpPr/>
            <p:nvPr/>
          </p:nvSpPr>
          <p:spPr>
            <a:xfrm>
              <a:off x="7315200" y="3016440"/>
              <a:ext cx="5731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747" name=""/>
            <p:cNvSpPr/>
            <p:nvPr/>
          </p:nvSpPr>
          <p:spPr>
            <a:xfrm>
              <a:off x="7315200" y="3022560"/>
              <a:ext cx="573120" cy="504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748" name=""/>
            <p:cNvSpPr/>
            <p:nvPr/>
          </p:nvSpPr>
          <p:spPr>
            <a:xfrm>
              <a:off x="7315200" y="3027600"/>
              <a:ext cx="5731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749" name=""/>
            <p:cNvSpPr/>
            <p:nvPr/>
          </p:nvSpPr>
          <p:spPr>
            <a:xfrm>
              <a:off x="7315200" y="303372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750" name=""/>
            <p:cNvSpPr/>
            <p:nvPr/>
          </p:nvSpPr>
          <p:spPr>
            <a:xfrm>
              <a:off x="7315200" y="3040200"/>
              <a:ext cx="5731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grpSp>
      <p:sp>
        <p:nvSpPr>
          <p:cNvPr id="751" name=""/>
          <p:cNvSpPr/>
          <p:nvPr/>
        </p:nvSpPr>
        <p:spPr>
          <a:xfrm>
            <a:off x="7315200" y="2851200"/>
            <a:ext cx="573120" cy="193680"/>
          </a:xfrm>
          <a:prstGeom prst="rect">
            <a:avLst/>
          </a:prstGeom>
          <a:gradFill rotWithShape="0">
            <a:gsLst>
              <a:gs pos="0">
                <a:srgbClr val="585858"/>
              </a:gs>
              <a:gs pos="50000">
                <a:srgbClr val="c0c0c0"/>
              </a:gs>
              <a:gs pos="100000">
                <a:srgbClr val="585858"/>
              </a:gs>
            </a:gsLst>
            <a:lin ang="5400000"/>
          </a:gra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2" name=""/>
          <p:cNvSpPr/>
          <p:nvPr/>
        </p:nvSpPr>
        <p:spPr>
          <a:xfrm>
            <a:off x="7315200" y="1557360"/>
            <a:ext cx="1533600" cy="1440"/>
          </a:xfrm>
          <a:prstGeom prst="line">
            <a:avLst/>
          </a:prstGeom>
          <a:ln w="176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53" name=""/>
          <p:cNvSpPr/>
          <p:nvPr/>
        </p:nvSpPr>
        <p:spPr>
          <a:xfrm flipV="1">
            <a:off x="7315200" y="1557000"/>
            <a:ext cx="1440" cy="28440"/>
          </a:xfrm>
          <a:prstGeom prst="line">
            <a:avLst/>
          </a:prstGeom>
          <a:ln w="1764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754" name=""/>
          <p:cNvSpPr/>
          <p:nvPr/>
        </p:nvSpPr>
        <p:spPr>
          <a:xfrm flipV="1">
            <a:off x="7532640" y="1557000"/>
            <a:ext cx="1800" cy="28440"/>
          </a:xfrm>
          <a:prstGeom prst="line">
            <a:avLst/>
          </a:prstGeom>
          <a:ln w="1764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755" name=""/>
          <p:cNvSpPr/>
          <p:nvPr/>
        </p:nvSpPr>
        <p:spPr>
          <a:xfrm flipV="1">
            <a:off x="7756560" y="1557000"/>
            <a:ext cx="1440" cy="28440"/>
          </a:xfrm>
          <a:prstGeom prst="line">
            <a:avLst/>
          </a:prstGeom>
          <a:ln w="1764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756" name=""/>
          <p:cNvSpPr/>
          <p:nvPr/>
        </p:nvSpPr>
        <p:spPr>
          <a:xfrm flipV="1">
            <a:off x="7974000" y="1557000"/>
            <a:ext cx="1440" cy="28440"/>
          </a:xfrm>
          <a:prstGeom prst="line">
            <a:avLst/>
          </a:prstGeom>
          <a:ln w="1764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757" name=""/>
          <p:cNvSpPr/>
          <p:nvPr/>
        </p:nvSpPr>
        <p:spPr>
          <a:xfrm flipV="1">
            <a:off x="8191440" y="1557000"/>
            <a:ext cx="1800" cy="28440"/>
          </a:xfrm>
          <a:prstGeom prst="line">
            <a:avLst/>
          </a:prstGeom>
          <a:ln w="1764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758" name=""/>
          <p:cNvSpPr/>
          <p:nvPr/>
        </p:nvSpPr>
        <p:spPr>
          <a:xfrm flipV="1">
            <a:off x="8408880" y="1557000"/>
            <a:ext cx="1800" cy="28440"/>
          </a:xfrm>
          <a:prstGeom prst="line">
            <a:avLst/>
          </a:prstGeom>
          <a:ln w="1764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759" name=""/>
          <p:cNvSpPr/>
          <p:nvPr/>
        </p:nvSpPr>
        <p:spPr>
          <a:xfrm flipV="1">
            <a:off x="8631360" y="1557000"/>
            <a:ext cx="1440" cy="28440"/>
          </a:xfrm>
          <a:prstGeom prst="line">
            <a:avLst/>
          </a:prstGeom>
          <a:ln w="1764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760" name=""/>
          <p:cNvSpPr/>
          <p:nvPr/>
        </p:nvSpPr>
        <p:spPr>
          <a:xfrm flipV="1">
            <a:off x="8848800" y="1557000"/>
            <a:ext cx="1440" cy="28440"/>
          </a:xfrm>
          <a:prstGeom prst="line">
            <a:avLst/>
          </a:prstGeom>
          <a:ln w="1764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761" name=""/>
          <p:cNvSpPr/>
          <p:nvPr/>
        </p:nvSpPr>
        <p:spPr>
          <a:xfrm>
            <a:off x="7315200" y="1557360"/>
            <a:ext cx="1440" cy="1544760"/>
          </a:xfrm>
          <a:prstGeom prst="line">
            <a:avLst/>
          </a:prstGeom>
          <a:ln w="176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2" name=""/>
          <p:cNvSpPr/>
          <p:nvPr/>
        </p:nvSpPr>
        <p:spPr>
          <a:xfrm>
            <a:off x="7315200" y="1557360"/>
            <a:ext cx="23760" cy="1440"/>
          </a:xfrm>
          <a:prstGeom prst="line">
            <a:avLst/>
          </a:prstGeom>
          <a:ln w="176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63" name=""/>
          <p:cNvSpPr/>
          <p:nvPr/>
        </p:nvSpPr>
        <p:spPr>
          <a:xfrm>
            <a:off x="7315200" y="1866960"/>
            <a:ext cx="23760" cy="1440"/>
          </a:xfrm>
          <a:prstGeom prst="line">
            <a:avLst/>
          </a:prstGeom>
          <a:ln w="176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64" name=""/>
          <p:cNvSpPr/>
          <p:nvPr/>
        </p:nvSpPr>
        <p:spPr>
          <a:xfrm>
            <a:off x="7315200" y="2176560"/>
            <a:ext cx="23760" cy="1440"/>
          </a:xfrm>
          <a:prstGeom prst="line">
            <a:avLst/>
          </a:prstGeom>
          <a:ln w="176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65" name=""/>
          <p:cNvSpPr/>
          <p:nvPr/>
        </p:nvSpPr>
        <p:spPr>
          <a:xfrm>
            <a:off x="7315200" y="2484360"/>
            <a:ext cx="23760" cy="1800"/>
          </a:xfrm>
          <a:prstGeom prst="line">
            <a:avLst/>
          </a:prstGeom>
          <a:ln w="1764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66" name=""/>
          <p:cNvSpPr/>
          <p:nvPr/>
        </p:nvSpPr>
        <p:spPr>
          <a:xfrm>
            <a:off x="7315200" y="2793960"/>
            <a:ext cx="23760" cy="1800"/>
          </a:xfrm>
          <a:prstGeom prst="line">
            <a:avLst/>
          </a:prstGeom>
          <a:ln w="1764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67" name=""/>
          <p:cNvSpPr/>
          <p:nvPr/>
        </p:nvSpPr>
        <p:spPr>
          <a:xfrm>
            <a:off x="6019920" y="3102120"/>
            <a:ext cx="23760" cy="1440"/>
          </a:xfrm>
          <a:prstGeom prst="line">
            <a:avLst/>
          </a:prstGeom>
          <a:ln w="176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68" name=""/>
          <p:cNvSpPr/>
          <p:nvPr/>
        </p:nvSpPr>
        <p:spPr>
          <a:xfrm>
            <a:off x="8818200" y="1660680"/>
            <a:ext cx="197640" cy="918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600" strike="noStrike" u="none">
                <a:solidFill>
                  <a:srgbClr val="000000"/>
                </a:solidFill>
                <a:effectLst/>
                <a:uFillTx/>
                <a:latin typeface="Times New Roman"/>
                <a:ea typeface="ＭＳ Ｐゴシック"/>
              </a:rPr>
              <a:t>65.7%</a:t>
            </a:r>
            <a:endParaRPr b="0" lang="en-US" sz="600" strike="noStrike" u="none">
              <a:solidFill>
                <a:srgbClr val="000000"/>
              </a:solidFill>
              <a:effectLst/>
              <a:uFillTx/>
              <a:latin typeface="Times New Roman"/>
            </a:endParaRPr>
          </a:p>
        </p:txBody>
      </p:sp>
      <p:sp>
        <p:nvSpPr>
          <p:cNvPr id="769" name=""/>
          <p:cNvSpPr/>
          <p:nvPr/>
        </p:nvSpPr>
        <p:spPr>
          <a:xfrm>
            <a:off x="8526240" y="1969920"/>
            <a:ext cx="197640" cy="9180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600" strike="noStrike" u="none">
                <a:solidFill>
                  <a:srgbClr val="000000"/>
                </a:solidFill>
                <a:effectLst/>
                <a:uFillTx/>
                <a:latin typeface="Times New Roman"/>
                <a:ea typeface="ＭＳ Ｐゴシック"/>
              </a:rPr>
              <a:t>51.9%</a:t>
            </a:r>
            <a:endParaRPr b="0" lang="en-US" sz="600" strike="noStrike" u="none">
              <a:solidFill>
                <a:srgbClr val="000000"/>
              </a:solidFill>
              <a:effectLst/>
              <a:uFillTx/>
              <a:latin typeface="Times New Roman"/>
            </a:endParaRPr>
          </a:p>
        </p:txBody>
      </p:sp>
      <p:sp>
        <p:nvSpPr>
          <p:cNvPr id="770" name=""/>
          <p:cNvSpPr/>
          <p:nvPr/>
        </p:nvSpPr>
        <p:spPr>
          <a:xfrm>
            <a:off x="8211600" y="2278080"/>
            <a:ext cx="197640" cy="9180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600" strike="noStrike" u="none">
                <a:solidFill>
                  <a:srgbClr val="000000"/>
                </a:solidFill>
                <a:effectLst/>
                <a:uFillTx/>
                <a:latin typeface="Times New Roman"/>
                <a:ea typeface="ＭＳ Ｐゴシック"/>
              </a:rPr>
              <a:t>37.6%</a:t>
            </a:r>
            <a:endParaRPr b="0" lang="en-US" sz="600" strike="noStrike" u="none">
              <a:solidFill>
                <a:srgbClr val="000000"/>
              </a:solidFill>
              <a:effectLst/>
              <a:uFillTx/>
              <a:latin typeface="Times New Roman"/>
            </a:endParaRPr>
          </a:p>
        </p:txBody>
      </p:sp>
      <p:sp>
        <p:nvSpPr>
          <p:cNvPr id="771" name=""/>
          <p:cNvSpPr/>
          <p:nvPr/>
        </p:nvSpPr>
        <p:spPr>
          <a:xfrm>
            <a:off x="8159400" y="2587680"/>
            <a:ext cx="197640" cy="9180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600" strike="noStrike" u="none">
                <a:solidFill>
                  <a:srgbClr val="000000"/>
                </a:solidFill>
                <a:effectLst/>
                <a:uFillTx/>
                <a:latin typeface="Times New Roman"/>
                <a:ea typeface="ＭＳ Ｐゴシック"/>
              </a:rPr>
              <a:t>35.2%</a:t>
            </a:r>
            <a:endParaRPr b="0" lang="en-US" sz="600" strike="noStrike" u="none">
              <a:solidFill>
                <a:srgbClr val="000000"/>
              </a:solidFill>
              <a:effectLst/>
              <a:uFillTx/>
              <a:latin typeface="Times New Roman"/>
            </a:endParaRPr>
          </a:p>
        </p:txBody>
      </p:sp>
      <p:sp>
        <p:nvSpPr>
          <p:cNvPr id="772" name=""/>
          <p:cNvSpPr/>
          <p:nvPr/>
        </p:nvSpPr>
        <p:spPr>
          <a:xfrm>
            <a:off x="7959240" y="2897280"/>
            <a:ext cx="197640" cy="9180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600" strike="noStrike" u="none">
                <a:solidFill>
                  <a:srgbClr val="000000"/>
                </a:solidFill>
                <a:effectLst/>
                <a:uFillTx/>
                <a:latin typeface="Times New Roman"/>
                <a:ea typeface="ＭＳ Ｐゴシック"/>
              </a:rPr>
              <a:t>26.1%</a:t>
            </a:r>
            <a:endParaRPr b="0" lang="en-US" sz="600" strike="noStrike" u="none">
              <a:solidFill>
                <a:srgbClr val="000000"/>
              </a:solidFill>
              <a:effectLst/>
              <a:uFillTx/>
              <a:latin typeface="Times New Roman"/>
            </a:endParaRPr>
          </a:p>
        </p:txBody>
      </p:sp>
      <p:sp>
        <p:nvSpPr>
          <p:cNvPr id="773" name=""/>
          <p:cNvSpPr/>
          <p:nvPr/>
        </p:nvSpPr>
        <p:spPr>
          <a:xfrm>
            <a:off x="7241040" y="1397160"/>
            <a:ext cx="18468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0.0%</a:t>
            </a:r>
            <a:endParaRPr b="0" lang="en-US" sz="700" strike="noStrike" u="none">
              <a:solidFill>
                <a:srgbClr val="000000"/>
              </a:solidFill>
              <a:effectLst/>
              <a:uFillTx/>
              <a:latin typeface="Times New Roman"/>
            </a:endParaRPr>
          </a:p>
        </p:txBody>
      </p:sp>
      <p:sp>
        <p:nvSpPr>
          <p:cNvPr id="774" name=""/>
          <p:cNvSpPr/>
          <p:nvPr/>
        </p:nvSpPr>
        <p:spPr>
          <a:xfrm>
            <a:off x="7473960" y="1295280"/>
            <a:ext cx="155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10.0</a:t>
            </a:r>
            <a:endParaRPr b="0" lang="en-US" sz="700" strike="noStrike" u="none">
              <a:solidFill>
                <a:srgbClr val="000000"/>
              </a:solidFill>
              <a:effectLst/>
              <a:uFillTx/>
              <a:latin typeface="Times New Roman"/>
            </a:endParaRPr>
          </a:p>
        </p:txBody>
      </p:sp>
      <p:sp>
        <p:nvSpPr>
          <p:cNvPr id="775" name=""/>
          <p:cNvSpPr/>
          <p:nvPr/>
        </p:nvSpPr>
        <p:spPr>
          <a:xfrm>
            <a:off x="7516800" y="1397160"/>
            <a:ext cx="74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a:t>
            </a:r>
            <a:endParaRPr b="0" lang="en-US" sz="700" strike="noStrike" u="none">
              <a:solidFill>
                <a:srgbClr val="000000"/>
              </a:solidFill>
              <a:effectLst/>
              <a:uFillTx/>
              <a:latin typeface="Times New Roman"/>
            </a:endParaRPr>
          </a:p>
        </p:txBody>
      </p:sp>
      <p:sp>
        <p:nvSpPr>
          <p:cNvPr id="776" name=""/>
          <p:cNvSpPr/>
          <p:nvPr/>
        </p:nvSpPr>
        <p:spPr>
          <a:xfrm>
            <a:off x="7696080" y="1295280"/>
            <a:ext cx="155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20.0</a:t>
            </a:r>
            <a:endParaRPr b="0" lang="en-US" sz="700" strike="noStrike" u="none">
              <a:solidFill>
                <a:srgbClr val="000000"/>
              </a:solidFill>
              <a:effectLst/>
              <a:uFillTx/>
              <a:latin typeface="Times New Roman"/>
            </a:endParaRPr>
          </a:p>
        </p:txBody>
      </p:sp>
      <p:sp>
        <p:nvSpPr>
          <p:cNvPr id="777" name=""/>
          <p:cNvSpPr/>
          <p:nvPr/>
        </p:nvSpPr>
        <p:spPr>
          <a:xfrm>
            <a:off x="7738920" y="1397160"/>
            <a:ext cx="74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a:t>
            </a:r>
            <a:endParaRPr b="0" lang="en-US" sz="700" strike="noStrike" u="none">
              <a:solidFill>
                <a:srgbClr val="000000"/>
              </a:solidFill>
              <a:effectLst/>
              <a:uFillTx/>
              <a:latin typeface="Times New Roman"/>
            </a:endParaRPr>
          </a:p>
        </p:txBody>
      </p:sp>
      <p:sp>
        <p:nvSpPr>
          <p:cNvPr id="778" name=""/>
          <p:cNvSpPr/>
          <p:nvPr/>
        </p:nvSpPr>
        <p:spPr>
          <a:xfrm>
            <a:off x="7913520" y="1295280"/>
            <a:ext cx="155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30.0</a:t>
            </a:r>
            <a:endParaRPr b="0" lang="en-US" sz="700" strike="noStrike" u="none">
              <a:solidFill>
                <a:srgbClr val="000000"/>
              </a:solidFill>
              <a:effectLst/>
              <a:uFillTx/>
              <a:latin typeface="Times New Roman"/>
            </a:endParaRPr>
          </a:p>
        </p:txBody>
      </p:sp>
      <p:sp>
        <p:nvSpPr>
          <p:cNvPr id="779" name=""/>
          <p:cNvSpPr/>
          <p:nvPr/>
        </p:nvSpPr>
        <p:spPr>
          <a:xfrm>
            <a:off x="7956720" y="1397160"/>
            <a:ext cx="74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a:t>
            </a:r>
            <a:endParaRPr b="0" lang="en-US" sz="700" strike="noStrike" u="none">
              <a:solidFill>
                <a:srgbClr val="000000"/>
              </a:solidFill>
              <a:effectLst/>
              <a:uFillTx/>
              <a:latin typeface="Times New Roman"/>
            </a:endParaRPr>
          </a:p>
        </p:txBody>
      </p:sp>
      <p:sp>
        <p:nvSpPr>
          <p:cNvPr id="780" name=""/>
          <p:cNvSpPr/>
          <p:nvPr/>
        </p:nvSpPr>
        <p:spPr>
          <a:xfrm>
            <a:off x="8131320" y="1295280"/>
            <a:ext cx="155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40.0</a:t>
            </a:r>
            <a:endParaRPr b="0" lang="en-US" sz="700" strike="noStrike" u="none">
              <a:solidFill>
                <a:srgbClr val="000000"/>
              </a:solidFill>
              <a:effectLst/>
              <a:uFillTx/>
              <a:latin typeface="Times New Roman"/>
            </a:endParaRPr>
          </a:p>
        </p:txBody>
      </p:sp>
      <p:sp>
        <p:nvSpPr>
          <p:cNvPr id="781" name=""/>
          <p:cNvSpPr/>
          <p:nvPr/>
        </p:nvSpPr>
        <p:spPr>
          <a:xfrm>
            <a:off x="8174160" y="1397160"/>
            <a:ext cx="74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a:t>
            </a:r>
            <a:endParaRPr b="0" lang="en-US" sz="700" strike="noStrike" u="none">
              <a:solidFill>
                <a:srgbClr val="000000"/>
              </a:solidFill>
              <a:effectLst/>
              <a:uFillTx/>
              <a:latin typeface="Times New Roman"/>
            </a:endParaRPr>
          </a:p>
        </p:txBody>
      </p:sp>
      <p:sp>
        <p:nvSpPr>
          <p:cNvPr id="782" name=""/>
          <p:cNvSpPr/>
          <p:nvPr/>
        </p:nvSpPr>
        <p:spPr>
          <a:xfrm>
            <a:off x="8348760" y="1295280"/>
            <a:ext cx="155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50.0</a:t>
            </a:r>
            <a:endParaRPr b="0" lang="en-US" sz="700" strike="noStrike" u="none">
              <a:solidFill>
                <a:srgbClr val="000000"/>
              </a:solidFill>
              <a:effectLst/>
              <a:uFillTx/>
              <a:latin typeface="Times New Roman"/>
            </a:endParaRPr>
          </a:p>
        </p:txBody>
      </p:sp>
      <p:sp>
        <p:nvSpPr>
          <p:cNvPr id="783" name=""/>
          <p:cNvSpPr/>
          <p:nvPr/>
        </p:nvSpPr>
        <p:spPr>
          <a:xfrm>
            <a:off x="8391600" y="1397160"/>
            <a:ext cx="74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a:t>
            </a:r>
            <a:endParaRPr b="0" lang="en-US" sz="700" strike="noStrike" u="none">
              <a:solidFill>
                <a:srgbClr val="000000"/>
              </a:solidFill>
              <a:effectLst/>
              <a:uFillTx/>
              <a:latin typeface="Times New Roman"/>
            </a:endParaRPr>
          </a:p>
        </p:txBody>
      </p:sp>
      <p:sp>
        <p:nvSpPr>
          <p:cNvPr id="784" name=""/>
          <p:cNvSpPr/>
          <p:nvPr/>
        </p:nvSpPr>
        <p:spPr>
          <a:xfrm>
            <a:off x="8572680" y="1295280"/>
            <a:ext cx="155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60.0</a:t>
            </a:r>
            <a:endParaRPr b="0" lang="en-US" sz="700" strike="noStrike" u="none">
              <a:solidFill>
                <a:srgbClr val="000000"/>
              </a:solidFill>
              <a:effectLst/>
              <a:uFillTx/>
              <a:latin typeface="Times New Roman"/>
            </a:endParaRPr>
          </a:p>
        </p:txBody>
      </p:sp>
      <p:sp>
        <p:nvSpPr>
          <p:cNvPr id="785" name=""/>
          <p:cNvSpPr/>
          <p:nvPr/>
        </p:nvSpPr>
        <p:spPr>
          <a:xfrm>
            <a:off x="8615520" y="1397160"/>
            <a:ext cx="74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a:t>
            </a:r>
            <a:endParaRPr b="0" lang="en-US" sz="700" strike="noStrike" u="none">
              <a:solidFill>
                <a:srgbClr val="000000"/>
              </a:solidFill>
              <a:effectLst/>
              <a:uFillTx/>
              <a:latin typeface="Times New Roman"/>
            </a:endParaRPr>
          </a:p>
        </p:txBody>
      </p:sp>
      <p:sp>
        <p:nvSpPr>
          <p:cNvPr id="786" name=""/>
          <p:cNvSpPr/>
          <p:nvPr/>
        </p:nvSpPr>
        <p:spPr>
          <a:xfrm>
            <a:off x="8790120" y="1295280"/>
            <a:ext cx="155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70.0</a:t>
            </a:r>
            <a:endParaRPr b="0" lang="en-US" sz="700" strike="noStrike" u="none">
              <a:solidFill>
                <a:srgbClr val="000000"/>
              </a:solidFill>
              <a:effectLst/>
              <a:uFillTx/>
              <a:latin typeface="Times New Roman"/>
            </a:endParaRPr>
          </a:p>
        </p:txBody>
      </p:sp>
      <p:sp>
        <p:nvSpPr>
          <p:cNvPr id="787" name=""/>
          <p:cNvSpPr/>
          <p:nvPr/>
        </p:nvSpPr>
        <p:spPr>
          <a:xfrm>
            <a:off x="8832960" y="1397160"/>
            <a:ext cx="74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a:t>
            </a:r>
            <a:endParaRPr b="0" lang="en-US" sz="700" strike="noStrike" u="none">
              <a:solidFill>
                <a:srgbClr val="000000"/>
              </a:solidFill>
              <a:effectLst/>
              <a:uFillTx/>
              <a:latin typeface="Times New Roman"/>
            </a:endParaRPr>
          </a:p>
        </p:txBody>
      </p:sp>
      <p:sp>
        <p:nvSpPr>
          <p:cNvPr id="788" name=""/>
          <p:cNvSpPr/>
          <p:nvPr/>
        </p:nvSpPr>
        <p:spPr>
          <a:xfrm>
            <a:off x="6550560" y="1684440"/>
            <a:ext cx="680400" cy="1832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600" strike="noStrike" u="none">
                <a:solidFill>
                  <a:srgbClr val="ffffff"/>
                </a:solidFill>
                <a:effectLst/>
                <a:uFillTx/>
                <a:latin typeface="Times New Roman"/>
                <a:ea typeface="ＭＳ Ｐゴシック"/>
              </a:rPr>
              <a:t>Communications cost</a:t>
            </a:r>
            <a:endParaRPr b="0" lang="en-US" sz="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600" strike="noStrike" u="none">
                <a:solidFill>
                  <a:srgbClr val="ffffff"/>
                </a:solidFill>
                <a:effectLst/>
                <a:uFillTx/>
                <a:latin typeface="Times New Roman"/>
                <a:ea typeface="ＭＳ Ｐゴシック"/>
              </a:rPr>
              <a:t>too high</a:t>
            </a:r>
            <a:endParaRPr b="0" lang="en-US" sz="600" strike="noStrike" u="none">
              <a:solidFill>
                <a:srgbClr val="000000"/>
              </a:solidFill>
              <a:effectLst/>
              <a:uFillTx/>
              <a:latin typeface="Times New Roman"/>
            </a:endParaRPr>
          </a:p>
        </p:txBody>
      </p:sp>
      <p:sp>
        <p:nvSpPr>
          <p:cNvPr id="789" name=""/>
          <p:cNvSpPr/>
          <p:nvPr/>
        </p:nvSpPr>
        <p:spPr>
          <a:xfrm>
            <a:off x="6553080" y="1981080"/>
            <a:ext cx="739800" cy="7632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500" strike="noStrike" u="none">
                <a:solidFill>
                  <a:srgbClr val="000000"/>
                </a:solidFill>
                <a:effectLst/>
                <a:uFillTx/>
                <a:latin typeface="Times New Roman"/>
                <a:ea typeface="ＭＳ Ｐゴシック"/>
              </a:rPr>
              <a:t>Slow transmission speed</a:t>
            </a:r>
            <a:endParaRPr b="0" lang="en-US" sz="500" strike="noStrike" u="none">
              <a:solidFill>
                <a:srgbClr val="000000"/>
              </a:solidFill>
              <a:effectLst/>
              <a:uFillTx/>
              <a:latin typeface="Times New Roman"/>
            </a:endParaRPr>
          </a:p>
        </p:txBody>
      </p:sp>
      <p:sp>
        <p:nvSpPr>
          <p:cNvPr id="790" name=""/>
          <p:cNvSpPr/>
          <p:nvPr/>
        </p:nvSpPr>
        <p:spPr>
          <a:xfrm>
            <a:off x="6396480" y="2286000"/>
            <a:ext cx="848880" cy="763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500" strike="noStrike" u="none">
                <a:solidFill>
                  <a:srgbClr val="000000"/>
                </a:solidFill>
                <a:effectLst/>
                <a:uFillTx/>
                <a:latin typeface="Times New Roman"/>
                <a:ea typeface="ＭＳ Ｐゴシック"/>
              </a:rPr>
              <a:t>Data and informational security</a:t>
            </a:r>
            <a:endParaRPr b="0" lang="en-US" sz="500" strike="noStrike" u="none">
              <a:solidFill>
                <a:srgbClr val="000000"/>
              </a:solidFill>
              <a:effectLst/>
              <a:uFillTx/>
              <a:latin typeface="Times New Roman"/>
            </a:endParaRPr>
          </a:p>
        </p:txBody>
      </p:sp>
      <p:sp>
        <p:nvSpPr>
          <p:cNvPr id="791" name=""/>
          <p:cNvSpPr/>
          <p:nvPr/>
        </p:nvSpPr>
        <p:spPr>
          <a:xfrm>
            <a:off x="7009920" y="2610000"/>
            <a:ext cx="199800" cy="763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500" strike="noStrike" u="none">
                <a:solidFill>
                  <a:srgbClr val="000000"/>
                </a:solidFill>
                <a:effectLst/>
                <a:uFillTx/>
                <a:latin typeface="Times New Roman"/>
                <a:ea typeface="ＭＳ Ｐゴシック"/>
              </a:rPr>
              <a:t>Privacy</a:t>
            </a:r>
            <a:endParaRPr b="0" lang="en-US" sz="500" strike="noStrike" u="none">
              <a:solidFill>
                <a:srgbClr val="000000"/>
              </a:solidFill>
              <a:effectLst/>
              <a:uFillTx/>
              <a:latin typeface="Times New Roman"/>
            </a:endParaRPr>
          </a:p>
        </p:txBody>
      </p:sp>
      <p:sp>
        <p:nvSpPr>
          <p:cNvPr id="792" name=""/>
          <p:cNvSpPr/>
          <p:nvPr/>
        </p:nvSpPr>
        <p:spPr>
          <a:xfrm>
            <a:off x="6519960" y="2919240"/>
            <a:ext cx="717480" cy="763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500" strike="noStrike" u="none">
                <a:solidFill>
                  <a:srgbClr val="000000"/>
                </a:solidFill>
                <a:effectLst/>
                <a:uFillTx/>
                <a:latin typeface="Times New Roman"/>
                <a:ea typeface="ＭＳ Ｐゴシック"/>
              </a:rPr>
              <a:t>Difficult to use, not helpful</a:t>
            </a:r>
            <a:endParaRPr b="0" lang="en-US" sz="500" strike="noStrike" u="none">
              <a:solidFill>
                <a:srgbClr val="000000"/>
              </a:solidFill>
              <a:effectLst/>
              <a:uFillTx/>
              <a:latin typeface="Times New Roman"/>
            </a:endParaRPr>
          </a:p>
        </p:txBody>
      </p:sp>
      <p:sp>
        <p:nvSpPr>
          <p:cNvPr id="793" name=""/>
          <p:cNvSpPr/>
          <p:nvPr/>
        </p:nvSpPr>
        <p:spPr>
          <a:xfrm>
            <a:off x="54360" y="1371600"/>
            <a:ext cx="5916960" cy="33624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Times New Roman"/>
                <a:ea typeface="HG丸ｺﾞｼｯｸM-PRO"/>
              </a:rPr>
              <a:t>Comparison between dial-up and ADSL Internet access usage cost</a:t>
            </a:r>
            <a:endParaRPr b="0" lang="en-US" sz="1600" strike="noStrike" u="none">
              <a:solidFill>
                <a:srgbClr val="000000"/>
              </a:solidFill>
              <a:effectLst/>
              <a:uFillTx/>
              <a:latin typeface="Times New Roman"/>
            </a:endParaRPr>
          </a:p>
        </p:txBody>
      </p:sp>
      <p:sp>
        <p:nvSpPr>
          <p:cNvPr id="794" name=""/>
          <p:cNvSpPr/>
          <p:nvPr/>
        </p:nvSpPr>
        <p:spPr>
          <a:xfrm>
            <a:off x="2756160" y="304560"/>
            <a:ext cx="4332240" cy="58032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66cc"/>
                </a:solidFill>
                <a:effectLst/>
                <a:uFillTx/>
                <a:latin typeface="Times New Roman"/>
                <a:ea typeface="HG丸ｺﾞｼｯｸM-PRO"/>
              </a:rPr>
              <a:t>High Internet Usage Cost</a:t>
            </a:r>
            <a:endParaRPr b="0" lang="en-US" sz="3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C674FE9C-3F2E-41A7-8B69-60F489AADECB}"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95" name=""/>
          <p:cNvSpPr/>
          <p:nvPr/>
        </p:nvSpPr>
        <p:spPr>
          <a:xfrm>
            <a:off x="533520" y="3886200"/>
            <a:ext cx="4419360" cy="380880"/>
          </a:xfrm>
          <a:prstGeom prst="rect">
            <a:avLst/>
          </a:prstGeom>
          <a:gradFill rotWithShape="0">
            <a:gsLst>
              <a:gs pos="0">
                <a:srgbClr val="ffffff"/>
              </a:gs>
              <a:gs pos="100000">
                <a:srgbClr val="99ccff"/>
              </a:gs>
            </a:gsLst>
            <a:path path="rect">
              <a:fillToRect l="50000" t="50000" r="50000" b="50000"/>
            </a:path>
          </a:grad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796" name=""/>
          <p:cNvSpPr/>
          <p:nvPr/>
        </p:nvSpPr>
        <p:spPr>
          <a:xfrm>
            <a:off x="533520" y="1066680"/>
            <a:ext cx="4419360" cy="381240"/>
          </a:xfrm>
          <a:prstGeom prst="rect">
            <a:avLst/>
          </a:prstGeom>
          <a:gradFill rotWithShape="0">
            <a:gsLst>
              <a:gs pos="0">
                <a:srgbClr val="ffffff"/>
              </a:gs>
              <a:gs pos="100000">
                <a:srgbClr val="99ccff"/>
              </a:gs>
            </a:gsLst>
            <a:path path="rect">
              <a:fillToRect l="50000" t="50000" r="50000" b="50000"/>
            </a:path>
          </a:grad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797" name=""/>
          <p:cNvSpPr/>
          <p:nvPr/>
        </p:nvSpPr>
        <p:spPr>
          <a:xfrm>
            <a:off x="448200" y="6308640"/>
            <a:ext cx="2738880" cy="24516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HG丸ｺﾞｼｯｸM-PRO"/>
              </a:rPr>
              <a:t>Source:  MOPT Telecommunications While Paper</a:t>
            </a:r>
            <a:endParaRPr b="0" lang="en-US" sz="1000" strike="noStrike" u="none">
              <a:solidFill>
                <a:srgbClr val="000000"/>
              </a:solidFill>
              <a:effectLst/>
              <a:uFillTx/>
              <a:latin typeface="Times New Roman"/>
            </a:endParaRPr>
          </a:p>
        </p:txBody>
      </p:sp>
      <p:grpSp>
        <p:nvGrpSpPr>
          <p:cNvPr id="798" name=""/>
          <p:cNvGrpSpPr/>
          <p:nvPr/>
        </p:nvGrpSpPr>
        <p:grpSpPr>
          <a:xfrm>
            <a:off x="1687680" y="1943280"/>
            <a:ext cx="2619360" cy="240840"/>
            <a:chOff x="1687680" y="1943280"/>
            <a:chExt cx="2619360" cy="240840"/>
          </a:xfrm>
        </p:grpSpPr>
        <p:sp>
          <p:nvSpPr>
            <p:cNvPr id="799" name=""/>
            <p:cNvSpPr/>
            <p:nvPr/>
          </p:nvSpPr>
          <p:spPr>
            <a:xfrm>
              <a:off x="1687680" y="1943280"/>
              <a:ext cx="2619360" cy="12600"/>
            </a:xfrm>
            <a:prstGeom prst="rect">
              <a:avLst/>
            </a:prstGeom>
            <a:solidFill>
              <a:srgbClr val="0078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00" name=""/>
            <p:cNvSpPr/>
            <p:nvPr/>
          </p:nvSpPr>
          <p:spPr>
            <a:xfrm>
              <a:off x="1687680" y="1955880"/>
              <a:ext cx="2619360" cy="10800"/>
            </a:xfrm>
            <a:prstGeom prst="rect">
              <a:avLst/>
            </a:prstGeom>
            <a:solidFill>
              <a:srgbClr val="0081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01" name=""/>
            <p:cNvSpPr/>
            <p:nvPr/>
          </p:nvSpPr>
          <p:spPr>
            <a:xfrm>
              <a:off x="1687680" y="1967040"/>
              <a:ext cx="2619360" cy="10440"/>
            </a:xfrm>
            <a:prstGeom prst="rect">
              <a:avLst/>
            </a:prstGeom>
            <a:solidFill>
              <a:srgbClr val="008f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802" name=""/>
            <p:cNvSpPr/>
            <p:nvPr/>
          </p:nvSpPr>
          <p:spPr>
            <a:xfrm>
              <a:off x="1687680" y="1977840"/>
              <a:ext cx="2619360" cy="10800"/>
            </a:xfrm>
            <a:prstGeom prst="rect">
              <a:avLst/>
            </a:prstGeom>
            <a:solidFill>
              <a:srgbClr val="00a1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03" name=""/>
            <p:cNvSpPr/>
            <p:nvPr/>
          </p:nvSpPr>
          <p:spPr>
            <a:xfrm>
              <a:off x="1687680" y="1989000"/>
              <a:ext cx="2619360" cy="10800"/>
            </a:xfrm>
            <a:prstGeom prst="rect">
              <a:avLst/>
            </a:prstGeom>
            <a:solidFill>
              <a:srgbClr val="00b6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04" name=""/>
            <p:cNvSpPr/>
            <p:nvPr/>
          </p:nvSpPr>
          <p:spPr>
            <a:xfrm>
              <a:off x="1687680" y="2000160"/>
              <a:ext cx="2619360" cy="12240"/>
            </a:xfrm>
            <a:prstGeom prst="rect">
              <a:avLst/>
            </a:prstGeom>
            <a:solidFill>
              <a:srgbClr val="00cc00"/>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805" name=""/>
            <p:cNvSpPr/>
            <p:nvPr/>
          </p:nvSpPr>
          <p:spPr>
            <a:xfrm>
              <a:off x="1687680" y="2012760"/>
              <a:ext cx="2619360" cy="10800"/>
            </a:xfrm>
            <a:prstGeom prst="rect">
              <a:avLst/>
            </a:prstGeom>
            <a:solidFill>
              <a:srgbClr val="00de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06" name=""/>
            <p:cNvSpPr/>
            <p:nvPr/>
          </p:nvSpPr>
          <p:spPr>
            <a:xfrm>
              <a:off x="1687680" y="2023920"/>
              <a:ext cx="2619360" cy="10800"/>
            </a:xfrm>
            <a:prstGeom prst="rect">
              <a:avLst/>
            </a:prstGeom>
            <a:solidFill>
              <a:srgbClr val="00ec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07" name=""/>
            <p:cNvSpPr/>
            <p:nvPr/>
          </p:nvSpPr>
          <p:spPr>
            <a:xfrm>
              <a:off x="1687680" y="2035080"/>
              <a:ext cx="2619360" cy="10800"/>
            </a:xfrm>
            <a:prstGeom prst="rect">
              <a:avLst/>
            </a:prstGeom>
            <a:solidFill>
              <a:srgbClr val="00f6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08" name=""/>
            <p:cNvSpPr/>
            <p:nvPr/>
          </p:nvSpPr>
          <p:spPr>
            <a:xfrm>
              <a:off x="1687680" y="2046240"/>
              <a:ext cx="2619360" cy="10800"/>
            </a:xfrm>
            <a:prstGeom prst="rect">
              <a:avLst/>
            </a:prstGeom>
            <a:solidFill>
              <a:srgbClr val="00fb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09" name=""/>
            <p:cNvSpPr/>
            <p:nvPr/>
          </p:nvSpPr>
          <p:spPr>
            <a:xfrm>
              <a:off x="1687680" y="2057400"/>
              <a:ext cx="2619360" cy="12240"/>
            </a:xfrm>
            <a:prstGeom prst="rect">
              <a:avLst/>
            </a:prstGeom>
            <a:solidFill>
              <a:srgbClr val="00ff00"/>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810" name=""/>
            <p:cNvSpPr/>
            <p:nvPr/>
          </p:nvSpPr>
          <p:spPr>
            <a:xfrm>
              <a:off x="1687680" y="2070000"/>
              <a:ext cx="2619360" cy="10800"/>
            </a:xfrm>
            <a:prstGeom prst="rect">
              <a:avLst/>
            </a:prstGeom>
            <a:solidFill>
              <a:srgbClr val="00ff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11" name=""/>
            <p:cNvSpPr/>
            <p:nvPr/>
          </p:nvSpPr>
          <p:spPr>
            <a:xfrm>
              <a:off x="1687680" y="2081160"/>
              <a:ext cx="2619360" cy="10800"/>
            </a:xfrm>
            <a:prstGeom prst="rect">
              <a:avLst/>
            </a:prstGeom>
            <a:solidFill>
              <a:srgbClr val="00f6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12" name=""/>
            <p:cNvSpPr/>
            <p:nvPr/>
          </p:nvSpPr>
          <p:spPr>
            <a:xfrm>
              <a:off x="1687680" y="2092320"/>
              <a:ext cx="2619360" cy="10800"/>
            </a:xfrm>
            <a:prstGeom prst="rect">
              <a:avLst/>
            </a:prstGeom>
            <a:solidFill>
              <a:srgbClr val="00ec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13" name=""/>
            <p:cNvSpPr/>
            <p:nvPr/>
          </p:nvSpPr>
          <p:spPr>
            <a:xfrm>
              <a:off x="1687680" y="2103480"/>
              <a:ext cx="2619360" cy="10800"/>
            </a:xfrm>
            <a:prstGeom prst="rect">
              <a:avLst/>
            </a:prstGeom>
            <a:solidFill>
              <a:srgbClr val="00de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14" name=""/>
            <p:cNvSpPr/>
            <p:nvPr/>
          </p:nvSpPr>
          <p:spPr>
            <a:xfrm>
              <a:off x="1687680" y="2114640"/>
              <a:ext cx="2619360" cy="12240"/>
            </a:xfrm>
            <a:prstGeom prst="rect">
              <a:avLst/>
            </a:prstGeom>
            <a:solidFill>
              <a:srgbClr val="00cc00"/>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815" name=""/>
            <p:cNvSpPr/>
            <p:nvPr/>
          </p:nvSpPr>
          <p:spPr>
            <a:xfrm>
              <a:off x="1687680" y="2127240"/>
              <a:ext cx="2619360" cy="10800"/>
            </a:xfrm>
            <a:prstGeom prst="rect">
              <a:avLst/>
            </a:prstGeom>
            <a:solidFill>
              <a:srgbClr val="00b6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16" name=""/>
            <p:cNvSpPr/>
            <p:nvPr/>
          </p:nvSpPr>
          <p:spPr>
            <a:xfrm>
              <a:off x="1687680" y="2138400"/>
              <a:ext cx="2619360" cy="10800"/>
            </a:xfrm>
            <a:prstGeom prst="rect">
              <a:avLst/>
            </a:prstGeom>
            <a:solidFill>
              <a:srgbClr val="00a1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17" name=""/>
            <p:cNvSpPr/>
            <p:nvPr/>
          </p:nvSpPr>
          <p:spPr>
            <a:xfrm>
              <a:off x="1687680" y="2149560"/>
              <a:ext cx="2619360" cy="10800"/>
            </a:xfrm>
            <a:prstGeom prst="rect">
              <a:avLst/>
            </a:prstGeom>
            <a:solidFill>
              <a:srgbClr val="008f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18" name=""/>
            <p:cNvSpPr/>
            <p:nvPr/>
          </p:nvSpPr>
          <p:spPr>
            <a:xfrm>
              <a:off x="1687680" y="2160720"/>
              <a:ext cx="2619360" cy="12240"/>
            </a:xfrm>
            <a:prstGeom prst="rect">
              <a:avLst/>
            </a:prstGeom>
            <a:solidFill>
              <a:srgbClr val="008100"/>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819" name=""/>
            <p:cNvSpPr/>
            <p:nvPr/>
          </p:nvSpPr>
          <p:spPr>
            <a:xfrm>
              <a:off x="1687680" y="2173320"/>
              <a:ext cx="2619360" cy="10800"/>
            </a:xfrm>
            <a:prstGeom prst="rect">
              <a:avLst/>
            </a:prstGeom>
            <a:solidFill>
              <a:srgbClr val="0076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grpSp>
      <p:sp>
        <p:nvSpPr>
          <p:cNvPr id="820" name=""/>
          <p:cNvSpPr/>
          <p:nvPr/>
        </p:nvSpPr>
        <p:spPr>
          <a:xfrm>
            <a:off x="1687680" y="1943280"/>
            <a:ext cx="2619360" cy="24120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21" name=""/>
          <p:cNvGrpSpPr/>
          <p:nvPr/>
        </p:nvGrpSpPr>
        <p:grpSpPr>
          <a:xfrm>
            <a:off x="1687680" y="2274840"/>
            <a:ext cx="2012760" cy="252360"/>
            <a:chOff x="1687680" y="2274840"/>
            <a:chExt cx="2012760" cy="252360"/>
          </a:xfrm>
        </p:grpSpPr>
        <p:sp>
          <p:nvSpPr>
            <p:cNvPr id="822" name=""/>
            <p:cNvSpPr/>
            <p:nvPr/>
          </p:nvSpPr>
          <p:spPr>
            <a:xfrm>
              <a:off x="1687680" y="2274840"/>
              <a:ext cx="2012760" cy="12600"/>
            </a:xfrm>
            <a:prstGeom prst="rect">
              <a:avLst/>
            </a:prstGeom>
            <a:solidFill>
              <a:srgbClr val="0078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23" name=""/>
            <p:cNvSpPr/>
            <p:nvPr/>
          </p:nvSpPr>
          <p:spPr>
            <a:xfrm>
              <a:off x="1687680" y="2287440"/>
              <a:ext cx="2012760" cy="11160"/>
            </a:xfrm>
            <a:prstGeom prst="rect">
              <a:avLst/>
            </a:prstGeom>
            <a:solidFill>
              <a:srgbClr val="008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24" name=""/>
            <p:cNvSpPr/>
            <p:nvPr/>
          </p:nvSpPr>
          <p:spPr>
            <a:xfrm>
              <a:off x="1687680" y="2298600"/>
              <a:ext cx="2012760" cy="11160"/>
            </a:xfrm>
            <a:prstGeom prst="rect">
              <a:avLst/>
            </a:prstGeom>
            <a:solidFill>
              <a:srgbClr val="008d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25" name=""/>
            <p:cNvSpPr/>
            <p:nvPr/>
          </p:nvSpPr>
          <p:spPr>
            <a:xfrm>
              <a:off x="1687680" y="2309760"/>
              <a:ext cx="2012760" cy="11160"/>
            </a:xfrm>
            <a:prstGeom prst="rect">
              <a:avLst/>
            </a:prstGeom>
            <a:solidFill>
              <a:srgbClr val="009e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26" name=""/>
            <p:cNvSpPr/>
            <p:nvPr/>
          </p:nvSpPr>
          <p:spPr>
            <a:xfrm>
              <a:off x="1687680" y="2320920"/>
              <a:ext cx="2012760" cy="11160"/>
            </a:xfrm>
            <a:prstGeom prst="rect">
              <a:avLst/>
            </a:prstGeom>
            <a:solidFill>
              <a:srgbClr val="00b2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27" name=""/>
            <p:cNvSpPr/>
            <p:nvPr/>
          </p:nvSpPr>
          <p:spPr>
            <a:xfrm>
              <a:off x="1687680" y="2332080"/>
              <a:ext cx="2012760" cy="12600"/>
            </a:xfrm>
            <a:prstGeom prst="rect">
              <a:avLst/>
            </a:prstGeom>
            <a:solidFill>
              <a:srgbClr val="00c7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28" name=""/>
            <p:cNvSpPr/>
            <p:nvPr/>
          </p:nvSpPr>
          <p:spPr>
            <a:xfrm>
              <a:off x="1687680" y="2344680"/>
              <a:ext cx="2012760" cy="11160"/>
            </a:xfrm>
            <a:prstGeom prst="rect">
              <a:avLst/>
            </a:prstGeom>
            <a:solidFill>
              <a:srgbClr val="00d9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29" name=""/>
            <p:cNvSpPr/>
            <p:nvPr/>
          </p:nvSpPr>
          <p:spPr>
            <a:xfrm>
              <a:off x="1687680" y="2355840"/>
              <a:ext cx="2012760" cy="11160"/>
            </a:xfrm>
            <a:prstGeom prst="rect">
              <a:avLst/>
            </a:prstGeom>
            <a:solidFill>
              <a:srgbClr val="00e7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30" name=""/>
            <p:cNvSpPr/>
            <p:nvPr/>
          </p:nvSpPr>
          <p:spPr>
            <a:xfrm>
              <a:off x="1687680" y="2367000"/>
              <a:ext cx="2012760" cy="11160"/>
            </a:xfrm>
            <a:prstGeom prst="rect">
              <a:avLst/>
            </a:prstGeom>
            <a:solidFill>
              <a:srgbClr val="00f2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31" name=""/>
            <p:cNvSpPr/>
            <p:nvPr/>
          </p:nvSpPr>
          <p:spPr>
            <a:xfrm>
              <a:off x="1687680" y="2378160"/>
              <a:ext cx="2012760" cy="11160"/>
            </a:xfrm>
            <a:prstGeom prst="rect">
              <a:avLst/>
            </a:prstGeom>
            <a:solidFill>
              <a:srgbClr val="00f9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32" name=""/>
            <p:cNvSpPr/>
            <p:nvPr/>
          </p:nvSpPr>
          <p:spPr>
            <a:xfrm>
              <a:off x="1687680" y="2389320"/>
              <a:ext cx="2012760" cy="12600"/>
            </a:xfrm>
            <a:prstGeom prst="rect">
              <a:avLst/>
            </a:prstGeom>
            <a:solidFill>
              <a:srgbClr val="00ff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33" name=""/>
            <p:cNvSpPr/>
            <p:nvPr/>
          </p:nvSpPr>
          <p:spPr>
            <a:xfrm>
              <a:off x="1687680" y="2401920"/>
              <a:ext cx="2012760" cy="11160"/>
            </a:xfrm>
            <a:prstGeom prst="rect">
              <a:avLst/>
            </a:prstGeom>
            <a:solidFill>
              <a:srgbClr val="00ff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34" name=""/>
            <p:cNvSpPr/>
            <p:nvPr/>
          </p:nvSpPr>
          <p:spPr>
            <a:xfrm>
              <a:off x="1687680" y="2413080"/>
              <a:ext cx="2012760" cy="11160"/>
            </a:xfrm>
            <a:prstGeom prst="rect">
              <a:avLst/>
            </a:prstGeom>
            <a:solidFill>
              <a:srgbClr val="00f9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35" name=""/>
            <p:cNvSpPr/>
            <p:nvPr/>
          </p:nvSpPr>
          <p:spPr>
            <a:xfrm>
              <a:off x="1687680" y="2424240"/>
              <a:ext cx="2012760" cy="10800"/>
            </a:xfrm>
            <a:prstGeom prst="rect">
              <a:avLst/>
            </a:prstGeom>
            <a:solidFill>
              <a:srgbClr val="00f2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36" name=""/>
            <p:cNvSpPr/>
            <p:nvPr/>
          </p:nvSpPr>
          <p:spPr>
            <a:xfrm>
              <a:off x="1687680" y="2435040"/>
              <a:ext cx="2012760" cy="11160"/>
            </a:xfrm>
            <a:prstGeom prst="rect">
              <a:avLst/>
            </a:prstGeom>
            <a:solidFill>
              <a:srgbClr val="00e7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37" name=""/>
            <p:cNvSpPr/>
            <p:nvPr/>
          </p:nvSpPr>
          <p:spPr>
            <a:xfrm>
              <a:off x="1687680" y="2446200"/>
              <a:ext cx="2012760" cy="12960"/>
            </a:xfrm>
            <a:prstGeom prst="rect">
              <a:avLst/>
            </a:prstGeom>
            <a:solidFill>
              <a:srgbClr val="00d9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838" name=""/>
            <p:cNvSpPr/>
            <p:nvPr/>
          </p:nvSpPr>
          <p:spPr>
            <a:xfrm>
              <a:off x="1687680" y="2459160"/>
              <a:ext cx="2012760" cy="10800"/>
            </a:xfrm>
            <a:prstGeom prst="rect">
              <a:avLst/>
            </a:prstGeom>
            <a:solidFill>
              <a:srgbClr val="00c6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39" name=""/>
            <p:cNvSpPr/>
            <p:nvPr/>
          </p:nvSpPr>
          <p:spPr>
            <a:xfrm>
              <a:off x="1687680" y="2469960"/>
              <a:ext cx="2012760" cy="11160"/>
            </a:xfrm>
            <a:prstGeom prst="rect">
              <a:avLst/>
            </a:prstGeom>
            <a:solidFill>
              <a:srgbClr val="00b2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40" name=""/>
            <p:cNvSpPr/>
            <p:nvPr/>
          </p:nvSpPr>
          <p:spPr>
            <a:xfrm>
              <a:off x="1687680" y="2481120"/>
              <a:ext cx="2012760" cy="11160"/>
            </a:xfrm>
            <a:prstGeom prst="rect">
              <a:avLst/>
            </a:prstGeom>
            <a:solidFill>
              <a:srgbClr val="009e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41" name=""/>
            <p:cNvSpPr/>
            <p:nvPr/>
          </p:nvSpPr>
          <p:spPr>
            <a:xfrm>
              <a:off x="1687680" y="2492280"/>
              <a:ext cx="2012760" cy="11160"/>
            </a:xfrm>
            <a:prstGeom prst="rect">
              <a:avLst/>
            </a:prstGeom>
            <a:solidFill>
              <a:srgbClr val="008d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42" name=""/>
            <p:cNvSpPr/>
            <p:nvPr/>
          </p:nvSpPr>
          <p:spPr>
            <a:xfrm>
              <a:off x="1687680" y="2503440"/>
              <a:ext cx="2012760" cy="12600"/>
            </a:xfrm>
            <a:prstGeom prst="rect">
              <a:avLst/>
            </a:prstGeom>
            <a:solidFill>
              <a:srgbClr val="008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43" name=""/>
            <p:cNvSpPr/>
            <p:nvPr/>
          </p:nvSpPr>
          <p:spPr>
            <a:xfrm>
              <a:off x="1687680" y="2516040"/>
              <a:ext cx="2012760" cy="11160"/>
            </a:xfrm>
            <a:prstGeom prst="rect">
              <a:avLst/>
            </a:prstGeom>
            <a:solidFill>
              <a:srgbClr val="0076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grpSp>
      <p:sp>
        <p:nvSpPr>
          <p:cNvPr id="844" name=""/>
          <p:cNvSpPr/>
          <p:nvPr/>
        </p:nvSpPr>
        <p:spPr>
          <a:xfrm>
            <a:off x="1687680" y="2274840"/>
            <a:ext cx="2012760" cy="25236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45" name=""/>
          <p:cNvGrpSpPr/>
          <p:nvPr/>
        </p:nvGrpSpPr>
        <p:grpSpPr>
          <a:xfrm>
            <a:off x="1687680" y="2619360"/>
            <a:ext cx="2047680" cy="239760"/>
            <a:chOff x="1687680" y="2619360"/>
            <a:chExt cx="2047680" cy="239760"/>
          </a:xfrm>
        </p:grpSpPr>
        <p:sp>
          <p:nvSpPr>
            <p:cNvPr id="846" name=""/>
            <p:cNvSpPr/>
            <p:nvPr/>
          </p:nvSpPr>
          <p:spPr>
            <a:xfrm>
              <a:off x="1687680" y="2619360"/>
              <a:ext cx="2047680" cy="11160"/>
            </a:xfrm>
            <a:prstGeom prst="rect">
              <a:avLst/>
            </a:prstGeom>
            <a:solidFill>
              <a:srgbClr val="0078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47" name=""/>
            <p:cNvSpPr/>
            <p:nvPr/>
          </p:nvSpPr>
          <p:spPr>
            <a:xfrm>
              <a:off x="1687680" y="2630520"/>
              <a:ext cx="2047680" cy="11160"/>
            </a:xfrm>
            <a:prstGeom prst="rect">
              <a:avLst/>
            </a:prstGeom>
            <a:solidFill>
              <a:srgbClr val="0081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48" name=""/>
            <p:cNvSpPr/>
            <p:nvPr/>
          </p:nvSpPr>
          <p:spPr>
            <a:xfrm>
              <a:off x="1687680" y="2641680"/>
              <a:ext cx="2047680" cy="11160"/>
            </a:xfrm>
            <a:prstGeom prst="rect">
              <a:avLst/>
            </a:prstGeom>
            <a:solidFill>
              <a:srgbClr val="008f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49" name=""/>
            <p:cNvSpPr/>
            <p:nvPr/>
          </p:nvSpPr>
          <p:spPr>
            <a:xfrm>
              <a:off x="1687680" y="2652840"/>
              <a:ext cx="2047680" cy="10800"/>
            </a:xfrm>
            <a:prstGeom prst="rect">
              <a:avLst/>
            </a:prstGeom>
            <a:solidFill>
              <a:srgbClr val="00a1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50" name=""/>
            <p:cNvSpPr/>
            <p:nvPr/>
          </p:nvSpPr>
          <p:spPr>
            <a:xfrm>
              <a:off x="1687680" y="2663640"/>
              <a:ext cx="2047680" cy="12960"/>
            </a:xfrm>
            <a:prstGeom prst="rect">
              <a:avLst/>
            </a:prstGeom>
            <a:solidFill>
              <a:srgbClr val="00b6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851" name=""/>
            <p:cNvSpPr/>
            <p:nvPr/>
          </p:nvSpPr>
          <p:spPr>
            <a:xfrm>
              <a:off x="1687680" y="2676600"/>
              <a:ext cx="2047680" cy="11160"/>
            </a:xfrm>
            <a:prstGeom prst="rect">
              <a:avLst/>
            </a:prstGeom>
            <a:solidFill>
              <a:srgbClr val="00cc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52" name=""/>
            <p:cNvSpPr/>
            <p:nvPr/>
          </p:nvSpPr>
          <p:spPr>
            <a:xfrm>
              <a:off x="1687680" y="2687760"/>
              <a:ext cx="2047680" cy="10800"/>
            </a:xfrm>
            <a:prstGeom prst="rect">
              <a:avLst/>
            </a:prstGeom>
            <a:solidFill>
              <a:srgbClr val="00de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53" name=""/>
            <p:cNvSpPr/>
            <p:nvPr/>
          </p:nvSpPr>
          <p:spPr>
            <a:xfrm>
              <a:off x="1687680" y="2698560"/>
              <a:ext cx="2047680" cy="11160"/>
            </a:xfrm>
            <a:prstGeom prst="rect">
              <a:avLst/>
            </a:prstGeom>
            <a:solidFill>
              <a:srgbClr val="00ec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54" name=""/>
            <p:cNvSpPr/>
            <p:nvPr/>
          </p:nvSpPr>
          <p:spPr>
            <a:xfrm>
              <a:off x="1687680" y="2709720"/>
              <a:ext cx="2047680" cy="11160"/>
            </a:xfrm>
            <a:prstGeom prst="rect">
              <a:avLst/>
            </a:prstGeom>
            <a:solidFill>
              <a:srgbClr val="00f6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55" name=""/>
            <p:cNvSpPr/>
            <p:nvPr/>
          </p:nvSpPr>
          <p:spPr>
            <a:xfrm>
              <a:off x="1687680" y="2720880"/>
              <a:ext cx="2047680" cy="12960"/>
            </a:xfrm>
            <a:prstGeom prst="rect">
              <a:avLst/>
            </a:prstGeom>
            <a:solidFill>
              <a:srgbClr val="00fb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856" name=""/>
            <p:cNvSpPr/>
            <p:nvPr/>
          </p:nvSpPr>
          <p:spPr>
            <a:xfrm>
              <a:off x="1687680" y="2733840"/>
              <a:ext cx="2047680" cy="10800"/>
            </a:xfrm>
            <a:prstGeom prst="rect">
              <a:avLst/>
            </a:prstGeom>
            <a:solidFill>
              <a:srgbClr val="00ff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57" name=""/>
            <p:cNvSpPr/>
            <p:nvPr/>
          </p:nvSpPr>
          <p:spPr>
            <a:xfrm>
              <a:off x="1687680" y="2744640"/>
              <a:ext cx="2047680" cy="11160"/>
            </a:xfrm>
            <a:prstGeom prst="rect">
              <a:avLst/>
            </a:prstGeom>
            <a:solidFill>
              <a:srgbClr val="00ff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58" name=""/>
            <p:cNvSpPr/>
            <p:nvPr/>
          </p:nvSpPr>
          <p:spPr>
            <a:xfrm>
              <a:off x="1687680" y="2755800"/>
              <a:ext cx="2047680" cy="11160"/>
            </a:xfrm>
            <a:prstGeom prst="rect">
              <a:avLst/>
            </a:prstGeom>
            <a:solidFill>
              <a:srgbClr val="00f6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59" name=""/>
            <p:cNvSpPr/>
            <p:nvPr/>
          </p:nvSpPr>
          <p:spPr>
            <a:xfrm>
              <a:off x="1687680" y="2766960"/>
              <a:ext cx="2047680" cy="11160"/>
            </a:xfrm>
            <a:prstGeom prst="rect">
              <a:avLst/>
            </a:prstGeom>
            <a:solidFill>
              <a:srgbClr val="00ec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60" name=""/>
            <p:cNvSpPr/>
            <p:nvPr/>
          </p:nvSpPr>
          <p:spPr>
            <a:xfrm>
              <a:off x="1687680" y="2778120"/>
              <a:ext cx="2047680" cy="12600"/>
            </a:xfrm>
            <a:prstGeom prst="rect">
              <a:avLst/>
            </a:prstGeom>
            <a:solidFill>
              <a:srgbClr val="00de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61" name=""/>
            <p:cNvSpPr/>
            <p:nvPr/>
          </p:nvSpPr>
          <p:spPr>
            <a:xfrm>
              <a:off x="1687680" y="2790720"/>
              <a:ext cx="2047680" cy="11160"/>
            </a:xfrm>
            <a:prstGeom prst="rect">
              <a:avLst/>
            </a:prstGeom>
            <a:solidFill>
              <a:srgbClr val="00cc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62" name=""/>
            <p:cNvSpPr/>
            <p:nvPr/>
          </p:nvSpPr>
          <p:spPr>
            <a:xfrm>
              <a:off x="1687680" y="2801880"/>
              <a:ext cx="2047680" cy="11160"/>
            </a:xfrm>
            <a:prstGeom prst="rect">
              <a:avLst/>
            </a:prstGeom>
            <a:solidFill>
              <a:srgbClr val="00b6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63" name=""/>
            <p:cNvSpPr/>
            <p:nvPr/>
          </p:nvSpPr>
          <p:spPr>
            <a:xfrm>
              <a:off x="1687680" y="2813040"/>
              <a:ext cx="2047680" cy="11160"/>
            </a:xfrm>
            <a:prstGeom prst="rect">
              <a:avLst/>
            </a:prstGeom>
            <a:solidFill>
              <a:srgbClr val="00a1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64" name=""/>
            <p:cNvSpPr/>
            <p:nvPr/>
          </p:nvSpPr>
          <p:spPr>
            <a:xfrm>
              <a:off x="1687680" y="2824200"/>
              <a:ext cx="2047680" cy="11160"/>
            </a:xfrm>
            <a:prstGeom prst="rect">
              <a:avLst/>
            </a:prstGeom>
            <a:solidFill>
              <a:srgbClr val="008f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65" name=""/>
            <p:cNvSpPr/>
            <p:nvPr/>
          </p:nvSpPr>
          <p:spPr>
            <a:xfrm>
              <a:off x="1687680" y="2835360"/>
              <a:ext cx="2047680" cy="12600"/>
            </a:xfrm>
            <a:prstGeom prst="rect">
              <a:avLst/>
            </a:prstGeom>
            <a:solidFill>
              <a:srgbClr val="0081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66" name=""/>
            <p:cNvSpPr/>
            <p:nvPr/>
          </p:nvSpPr>
          <p:spPr>
            <a:xfrm>
              <a:off x="1687680" y="2847960"/>
              <a:ext cx="2047680" cy="11160"/>
            </a:xfrm>
            <a:prstGeom prst="rect">
              <a:avLst/>
            </a:prstGeom>
            <a:solidFill>
              <a:srgbClr val="0076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grpSp>
      <p:sp>
        <p:nvSpPr>
          <p:cNvPr id="867" name=""/>
          <p:cNvSpPr/>
          <p:nvPr/>
        </p:nvSpPr>
        <p:spPr>
          <a:xfrm>
            <a:off x="1687680" y="2619360"/>
            <a:ext cx="2047680" cy="23976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68" name=""/>
          <p:cNvGrpSpPr/>
          <p:nvPr/>
        </p:nvGrpSpPr>
        <p:grpSpPr>
          <a:xfrm>
            <a:off x="1687680" y="2949480"/>
            <a:ext cx="1177920" cy="252360"/>
            <a:chOff x="1687680" y="2949480"/>
            <a:chExt cx="1177920" cy="252360"/>
          </a:xfrm>
        </p:grpSpPr>
        <p:sp>
          <p:nvSpPr>
            <p:cNvPr id="869" name=""/>
            <p:cNvSpPr/>
            <p:nvPr/>
          </p:nvSpPr>
          <p:spPr>
            <a:xfrm>
              <a:off x="1687680" y="2949480"/>
              <a:ext cx="1177920" cy="12960"/>
            </a:xfrm>
            <a:prstGeom prst="rect">
              <a:avLst/>
            </a:prstGeom>
            <a:solidFill>
              <a:srgbClr val="0078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870" name=""/>
            <p:cNvSpPr/>
            <p:nvPr/>
          </p:nvSpPr>
          <p:spPr>
            <a:xfrm>
              <a:off x="1687680" y="2962440"/>
              <a:ext cx="1177920" cy="10800"/>
            </a:xfrm>
            <a:prstGeom prst="rect">
              <a:avLst/>
            </a:prstGeom>
            <a:solidFill>
              <a:srgbClr val="0080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71" name=""/>
            <p:cNvSpPr/>
            <p:nvPr/>
          </p:nvSpPr>
          <p:spPr>
            <a:xfrm>
              <a:off x="1687680" y="2973240"/>
              <a:ext cx="1177920" cy="11160"/>
            </a:xfrm>
            <a:prstGeom prst="rect">
              <a:avLst/>
            </a:prstGeom>
            <a:solidFill>
              <a:srgbClr val="008d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72" name=""/>
            <p:cNvSpPr/>
            <p:nvPr/>
          </p:nvSpPr>
          <p:spPr>
            <a:xfrm>
              <a:off x="1687680" y="2984400"/>
              <a:ext cx="1177920" cy="11160"/>
            </a:xfrm>
            <a:prstGeom prst="rect">
              <a:avLst/>
            </a:prstGeom>
            <a:solidFill>
              <a:srgbClr val="009e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73" name=""/>
            <p:cNvSpPr/>
            <p:nvPr/>
          </p:nvSpPr>
          <p:spPr>
            <a:xfrm>
              <a:off x="1687680" y="2995560"/>
              <a:ext cx="1177920" cy="11160"/>
            </a:xfrm>
            <a:prstGeom prst="rect">
              <a:avLst/>
            </a:prstGeom>
            <a:solidFill>
              <a:srgbClr val="00b2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74" name=""/>
            <p:cNvSpPr/>
            <p:nvPr/>
          </p:nvSpPr>
          <p:spPr>
            <a:xfrm>
              <a:off x="1687680" y="3006720"/>
              <a:ext cx="1177920" cy="12600"/>
            </a:xfrm>
            <a:prstGeom prst="rect">
              <a:avLst/>
            </a:prstGeom>
            <a:solidFill>
              <a:srgbClr val="00c7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75" name=""/>
            <p:cNvSpPr/>
            <p:nvPr/>
          </p:nvSpPr>
          <p:spPr>
            <a:xfrm>
              <a:off x="1687680" y="3019320"/>
              <a:ext cx="1177920" cy="11160"/>
            </a:xfrm>
            <a:prstGeom prst="rect">
              <a:avLst/>
            </a:prstGeom>
            <a:solidFill>
              <a:srgbClr val="00d9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76" name=""/>
            <p:cNvSpPr/>
            <p:nvPr/>
          </p:nvSpPr>
          <p:spPr>
            <a:xfrm>
              <a:off x="1687680" y="3030480"/>
              <a:ext cx="1177920" cy="11160"/>
            </a:xfrm>
            <a:prstGeom prst="rect">
              <a:avLst/>
            </a:prstGeom>
            <a:solidFill>
              <a:srgbClr val="00e7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77" name=""/>
            <p:cNvSpPr/>
            <p:nvPr/>
          </p:nvSpPr>
          <p:spPr>
            <a:xfrm>
              <a:off x="1687680" y="3041640"/>
              <a:ext cx="1177920" cy="11160"/>
            </a:xfrm>
            <a:prstGeom prst="rect">
              <a:avLst/>
            </a:prstGeom>
            <a:solidFill>
              <a:srgbClr val="00f2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78" name=""/>
            <p:cNvSpPr/>
            <p:nvPr/>
          </p:nvSpPr>
          <p:spPr>
            <a:xfrm>
              <a:off x="1687680" y="3052800"/>
              <a:ext cx="1177920" cy="12600"/>
            </a:xfrm>
            <a:prstGeom prst="rect">
              <a:avLst/>
            </a:prstGeom>
            <a:solidFill>
              <a:srgbClr val="00f9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79" name=""/>
            <p:cNvSpPr/>
            <p:nvPr/>
          </p:nvSpPr>
          <p:spPr>
            <a:xfrm>
              <a:off x="1687680" y="3065400"/>
              <a:ext cx="1177920" cy="11160"/>
            </a:xfrm>
            <a:prstGeom prst="rect">
              <a:avLst/>
            </a:prstGeom>
            <a:solidFill>
              <a:srgbClr val="00ff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80" name=""/>
            <p:cNvSpPr/>
            <p:nvPr/>
          </p:nvSpPr>
          <p:spPr>
            <a:xfrm>
              <a:off x="1687680" y="3076560"/>
              <a:ext cx="1177920" cy="11160"/>
            </a:xfrm>
            <a:prstGeom prst="rect">
              <a:avLst/>
            </a:prstGeom>
            <a:solidFill>
              <a:srgbClr val="00ff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81" name=""/>
            <p:cNvSpPr/>
            <p:nvPr/>
          </p:nvSpPr>
          <p:spPr>
            <a:xfrm>
              <a:off x="1687680" y="3087720"/>
              <a:ext cx="1177920" cy="11160"/>
            </a:xfrm>
            <a:prstGeom prst="rect">
              <a:avLst/>
            </a:prstGeom>
            <a:solidFill>
              <a:srgbClr val="00f9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82" name=""/>
            <p:cNvSpPr/>
            <p:nvPr/>
          </p:nvSpPr>
          <p:spPr>
            <a:xfrm>
              <a:off x="1687680" y="3098880"/>
              <a:ext cx="1177920" cy="11160"/>
            </a:xfrm>
            <a:prstGeom prst="rect">
              <a:avLst/>
            </a:prstGeom>
            <a:solidFill>
              <a:srgbClr val="00f2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83" name=""/>
            <p:cNvSpPr/>
            <p:nvPr/>
          </p:nvSpPr>
          <p:spPr>
            <a:xfrm>
              <a:off x="1687680" y="3110040"/>
              <a:ext cx="1177920" cy="12600"/>
            </a:xfrm>
            <a:prstGeom prst="rect">
              <a:avLst/>
            </a:prstGeom>
            <a:solidFill>
              <a:srgbClr val="00e7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84" name=""/>
            <p:cNvSpPr/>
            <p:nvPr/>
          </p:nvSpPr>
          <p:spPr>
            <a:xfrm>
              <a:off x="1687680" y="3122640"/>
              <a:ext cx="1177920" cy="11160"/>
            </a:xfrm>
            <a:prstGeom prst="rect">
              <a:avLst/>
            </a:prstGeom>
            <a:solidFill>
              <a:srgbClr val="00d9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85" name=""/>
            <p:cNvSpPr/>
            <p:nvPr/>
          </p:nvSpPr>
          <p:spPr>
            <a:xfrm>
              <a:off x="1687680" y="3133800"/>
              <a:ext cx="1177920" cy="11160"/>
            </a:xfrm>
            <a:prstGeom prst="rect">
              <a:avLst/>
            </a:prstGeom>
            <a:solidFill>
              <a:srgbClr val="00c6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86" name=""/>
            <p:cNvSpPr/>
            <p:nvPr/>
          </p:nvSpPr>
          <p:spPr>
            <a:xfrm>
              <a:off x="1687680" y="3144960"/>
              <a:ext cx="1177920" cy="10800"/>
            </a:xfrm>
            <a:prstGeom prst="rect">
              <a:avLst/>
            </a:prstGeom>
            <a:solidFill>
              <a:srgbClr val="00b2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87" name=""/>
            <p:cNvSpPr/>
            <p:nvPr/>
          </p:nvSpPr>
          <p:spPr>
            <a:xfrm>
              <a:off x="1687680" y="3155760"/>
              <a:ext cx="1177920" cy="11160"/>
            </a:xfrm>
            <a:prstGeom prst="rect">
              <a:avLst/>
            </a:prstGeom>
            <a:solidFill>
              <a:srgbClr val="009e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88" name=""/>
            <p:cNvSpPr/>
            <p:nvPr/>
          </p:nvSpPr>
          <p:spPr>
            <a:xfrm>
              <a:off x="1687680" y="3166920"/>
              <a:ext cx="1177920" cy="12960"/>
            </a:xfrm>
            <a:prstGeom prst="rect">
              <a:avLst/>
            </a:prstGeom>
            <a:solidFill>
              <a:srgbClr val="008d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889" name=""/>
            <p:cNvSpPr/>
            <p:nvPr/>
          </p:nvSpPr>
          <p:spPr>
            <a:xfrm>
              <a:off x="1687680" y="3179880"/>
              <a:ext cx="1177920" cy="11160"/>
            </a:xfrm>
            <a:prstGeom prst="rect">
              <a:avLst/>
            </a:prstGeom>
            <a:solidFill>
              <a:srgbClr val="008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90" name=""/>
            <p:cNvSpPr/>
            <p:nvPr/>
          </p:nvSpPr>
          <p:spPr>
            <a:xfrm>
              <a:off x="1687680" y="3191040"/>
              <a:ext cx="1177920" cy="10800"/>
            </a:xfrm>
            <a:prstGeom prst="rect">
              <a:avLst/>
            </a:prstGeom>
            <a:solidFill>
              <a:srgbClr val="0076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grpSp>
      <p:sp>
        <p:nvSpPr>
          <p:cNvPr id="891" name=""/>
          <p:cNvSpPr/>
          <p:nvPr/>
        </p:nvSpPr>
        <p:spPr>
          <a:xfrm>
            <a:off x="1687680" y="2949480"/>
            <a:ext cx="1177920" cy="25236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92" name=""/>
          <p:cNvGrpSpPr/>
          <p:nvPr/>
        </p:nvGrpSpPr>
        <p:grpSpPr>
          <a:xfrm>
            <a:off x="1687680" y="3294000"/>
            <a:ext cx="892080" cy="239760"/>
            <a:chOff x="1687680" y="3294000"/>
            <a:chExt cx="892080" cy="239760"/>
          </a:xfrm>
        </p:grpSpPr>
        <p:sp>
          <p:nvSpPr>
            <p:cNvPr id="893" name=""/>
            <p:cNvSpPr/>
            <p:nvPr/>
          </p:nvSpPr>
          <p:spPr>
            <a:xfrm>
              <a:off x="1687680" y="3294000"/>
              <a:ext cx="892080" cy="11160"/>
            </a:xfrm>
            <a:prstGeom prst="rect">
              <a:avLst/>
            </a:prstGeom>
            <a:solidFill>
              <a:srgbClr val="0078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94" name=""/>
            <p:cNvSpPr/>
            <p:nvPr/>
          </p:nvSpPr>
          <p:spPr>
            <a:xfrm>
              <a:off x="1687680" y="3305160"/>
              <a:ext cx="892080" cy="11160"/>
            </a:xfrm>
            <a:prstGeom prst="rect">
              <a:avLst/>
            </a:prstGeom>
            <a:solidFill>
              <a:srgbClr val="0081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95" name=""/>
            <p:cNvSpPr/>
            <p:nvPr/>
          </p:nvSpPr>
          <p:spPr>
            <a:xfrm>
              <a:off x="1687680" y="3316320"/>
              <a:ext cx="892080" cy="11160"/>
            </a:xfrm>
            <a:prstGeom prst="rect">
              <a:avLst/>
            </a:prstGeom>
            <a:solidFill>
              <a:srgbClr val="008f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96" name=""/>
            <p:cNvSpPr/>
            <p:nvPr/>
          </p:nvSpPr>
          <p:spPr>
            <a:xfrm>
              <a:off x="1687680" y="3327480"/>
              <a:ext cx="892080" cy="11160"/>
            </a:xfrm>
            <a:prstGeom prst="rect">
              <a:avLst/>
            </a:prstGeom>
            <a:solidFill>
              <a:srgbClr val="00a1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97" name=""/>
            <p:cNvSpPr/>
            <p:nvPr/>
          </p:nvSpPr>
          <p:spPr>
            <a:xfrm>
              <a:off x="1687680" y="3338640"/>
              <a:ext cx="892080" cy="12600"/>
            </a:xfrm>
            <a:prstGeom prst="rect">
              <a:avLst/>
            </a:prstGeom>
            <a:solidFill>
              <a:srgbClr val="00b6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98" name=""/>
            <p:cNvSpPr/>
            <p:nvPr/>
          </p:nvSpPr>
          <p:spPr>
            <a:xfrm>
              <a:off x="1687680" y="3351240"/>
              <a:ext cx="892080" cy="11160"/>
            </a:xfrm>
            <a:prstGeom prst="rect">
              <a:avLst/>
            </a:prstGeom>
            <a:solidFill>
              <a:srgbClr val="00cc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99" name=""/>
            <p:cNvSpPr/>
            <p:nvPr/>
          </p:nvSpPr>
          <p:spPr>
            <a:xfrm>
              <a:off x="1687680" y="3362400"/>
              <a:ext cx="892080" cy="11160"/>
            </a:xfrm>
            <a:prstGeom prst="rect">
              <a:avLst/>
            </a:prstGeom>
            <a:solidFill>
              <a:srgbClr val="00de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00" name=""/>
            <p:cNvSpPr/>
            <p:nvPr/>
          </p:nvSpPr>
          <p:spPr>
            <a:xfrm>
              <a:off x="1687680" y="3373560"/>
              <a:ext cx="892080" cy="10800"/>
            </a:xfrm>
            <a:prstGeom prst="rect">
              <a:avLst/>
            </a:prstGeom>
            <a:solidFill>
              <a:srgbClr val="00ec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901" name=""/>
            <p:cNvSpPr/>
            <p:nvPr/>
          </p:nvSpPr>
          <p:spPr>
            <a:xfrm>
              <a:off x="1687680" y="3384360"/>
              <a:ext cx="892080" cy="11160"/>
            </a:xfrm>
            <a:prstGeom prst="rect">
              <a:avLst/>
            </a:prstGeom>
            <a:solidFill>
              <a:srgbClr val="00f6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02" name=""/>
            <p:cNvSpPr/>
            <p:nvPr/>
          </p:nvSpPr>
          <p:spPr>
            <a:xfrm>
              <a:off x="1687680" y="3395520"/>
              <a:ext cx="892080" cy="12960"/>
            </a:xfrm>
            <a:prstGeom prst="rect">
              <a:avLst/>
            </a:prstGeom>
            <a:solidFill>
              <a:srgbClr val="00fb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903" name=""/>
            <p:cNvSpPr/>
            <p:nvPr/>
          </p:nvSpPr>
          <p:spPr>
            <a:xfrm>
              <a:off x="1687680" y="3408480"/>
              <a:ext cx="892080" cy="11160"/>
            </a:xfrm>
            <a:prstGeom prst="rect">
              <a:avLst/>
            </a:prstGeom>
            <a:solidFill>
              <a:srgbClr val="00ff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04" name=""/>
            <p:cNvSpPr/>
            <p:nvPr/>
          </p:nvSpPr>
          <p:spPr>
            <a:xfrm>
              <a:off x="1687680" y="3419640"/>
              <a:ext cx="892080" cy="10800"/>
            </a:xfrm>
            <a:prstGeom prst="rect">
              <a:avLst/>
            </a:prstGeom>
            <a:solidFill>
              <a:srgbClr val="00ff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905" name=""/>
            <p:cNvSpPr/>
            <p:nvPr/>
          </p:nvSpPr>
          <p:spPr>
            <a:xfrm>
              <a:off x="1687680" y="3430440"/>
              <a:ext cx="892080" cy="11160"/>
            </a:xfrm>
            <a:prstGeom prst="rect">
              <a:avLst/>
            </a:prstGeom>
            <a:solidFill>
              <a:srgbClr val="00f6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06" name=""/>
            <p:cNvSpPr/>
            <p:nvPr/>
          </p:nvSpPr>
          <p:spPr>
            <a:xfrm>
              <a:off x="1687680" y="3441600"/>
              <a:ext cx="892080" cy="11160"/>
            </a:xfrm>
            <a:prstGeom prst="rect">
              <a:avLst/>
            </a:prstGeom>
            <a:solidFill>
              <a:srgbClr val="00ec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07" name=""/>
            <p:cNvSpPr/>
            <p:nvPr/>
          </p:nvSpPr>
          <p:spPr>
            <a:xfrm>
              <a:off x="1687680" y="3452760"/>
              <a:ext cx="892080" cy="12600"/>
            </a:xfrm>
            <a:prstGeom prst="rect">
              <a:avLst/>
            </a:prstGeom>
            <a:solidFill>
              <a:srgbClr val="00de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08" name=""/>
            <p:cNvSpPr/>
            <p:nvPr/>
          </p:nvSpPr>
          <p:spPr>
            <a:xfrm>
              <a:off x="1687680" y="3465360"/>
              <a:ext cx="892080" cy="11160"/>
            </a:xfrm>
            <a:prstGeom prst="rect">
              <a:avLst/>
            </a:prstGeom>
            <a:solidFill>
              <a:srgbClr val="00cc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09" name=""/>
            <p:cNvSpPr/>
            <p:nvPr/>
          </p:nvSpPr>
          <p:spPr>
            <a:xfrm>
              <a:off x="1687680" y="3476520"/>
              <a:ext cx="892080" cy="11160"/>
            </a:xfrm>
            <a:prstGeom prst="rect">
              <a:avLst/>
            </a:prstGeom>
            <a:solidFill>
              <a:srgbClr val="00b6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10" name=""/>
            <p:cNvSpPr/>
            <p:nvPr/>
          </p:nvSpPr>
          <p:spPr>
            <a:xfrm>
              <a:off x="1687680" y="3487680"/>
              <a:ext cx="892080" cy="11160"/>
            </a:xfrm>
            <a:prstGeom prst="rect">
              <a:avLst/>
            </a:prstGeom>
            <a:solidFill>
              <a:srgbClr val="00a1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11" name=""/>
            <p:cNvSpPr/>
            <p:nvPr/>
          </p:nvSpPr>
          <p:spPr>
            <a:xfrm>
              <a:off x="1687680" y="3498840"/>
              <a:ext cx="892080" cy="11160"/>
            </a:xfrm>
            <a:prstGeom prst="rect">
              <a:avLst/>
            </a:prstGeom>
            <a:solidFill>
              <a:srgbClr val="008f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12" name=""/>
            <p:cNvSpPr/>
            <p:nvPr/>
          </p:nvSpPr>
          <p:spPr>
            <a:xfrm>
              <a:off x="1687680" y="3510000"/>
              <a:ext cx="892080" cy="12600"/>
            </a:xfrm>
            <a:prstGeom prst="rect">
              <a:avLst/>
            </a:prstGeom>
            <a:solidFill>
              <a:srgbClr val="0081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13" name=""/>
            <p:cNvSpPr/>
            <p:nvPr/>
          </p:nvSpPr>
          <p:spPr>
            <a:xfrm>
              <a:off x="1687680" y="3522600"/>
              <a:ext cx="892080" cy="11160"/>
            </a:xfrm>
            <a:prstGeom prst="rect">
              <a:avLst/>
            </a:prstGeom>
            <a:solidFill>
              <a:srgbClr val="0076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grpSp>
      <p:sp>
        <p:nvSpPr>
          <p:cNvPr id="914" name=""/>
          <p:cNvSpPr/>
          <p:nvPr/>
        </p:nvSpPr>
        <p:spPr>
          <a:xfrm>
            <a:off x="1687680" y="3294000"/>
            <a:ext cx="892080" cy="23976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5" name=""/>
          <p:cNvSpPr/>
          <p:nvPr/>
        </p:nvSpPr>
        <p:spPr>
          <a:xfrm>
            <a:off x="1687680" y="1898640"/>
            <a:ext cx="2790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16" name=""/>
          <p:cNvSpPr/>
          <p:nvPr/>
        </p:nvSpPr>
        <p:spPr>
          <a:xfrm flipV="1">
            <a:off x="1687680" y="1898640"/>
            <a:ext cx="1440" cy="44640"/>
          </a:xfrm>
          <a:prstGeom prst="line">
            <a:avLst/>
          </a:prstGeom>
          <a:ln w="0">
            <a:solidFill>
              <a:srgbClr val="000000"/>
            </a:solid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917" name=""/>
          <p:cNvSpPr/>
          <p:nvPr/>
        </p:nvSpPr>
        <p:spPr>
          <a:xfrm flipV="1">
            <a:off x="2157480" y="1898640"/>
            <a:ext cx="1440" cy="44640"/>
          </a:xfrm>
          <a:prstGeom prst="line">
            <a:avLst/>
          </a:prstGeom>
          <a:ln w="0">
            <a:solidFill>
              <a:srgbClr val="000000"/>
            </a:solid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918" name=""/>
          <p:cNvSpPr/>
          <p:nvPr/>
        </p:nvSpPr>
        <p:spPr>
          <a:xfrm flipV="1">
            <a:off x="2614680" y="1898640"/>
            <a:ext cx="1440" cy="44640"/>
          </a:xfrm>
          <a:prstGeom prst="line">
            <a:avLst/>
          </a:prstGeom>
          <a:ln w="0">
            <a:solidFill>
              <a:srgbClr val="000000"/>
            </a:solid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919" name=""/>
          <p:cNvSpPr/>
          <p:nvPr/>
        </p:nvSpPr>
        <p:spPr>
          <a:xfrm flipV="1">
            <a:off x="3083040" y="1898640"/>
            <a:ext cx="1440" cy="44640"/>
          </a:xfrm>
          <a:prstGeom prst="line">
            <a:avLst/>
          </a:prstGeom>
          <a:ln w="0">
            <a:solidFill>
              <a:srgbClr val="000000"/>
            </a:solid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920" name=""/>
          <p:cNvSpPr/>
          <p:nvPr/>
        </p:nvSpPr>
        <p:spPr>
          <a:xfrm flipV="1">
            <a:off x="3551400" y="1898640"/>
            <a:ext cx="1440" cy="44640"/>
          </a:xfrm>
          <a:prstGeom prst="line">
            <a:avLst/>
          </a:prstGeom>
          <a:ln w="0">
            <a:solidFill>
              <a:srgbClr val="000000"/>
            </a:solid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921" name=""/>
          <p:cNvSpPr/>
          <p:nvPr/>
        </p:nvSpPr>
        <p:spPr>
          <a:xfrm flipV="1">
            <a:off x="4010040" y="1898640"/>
            <a:ext cx="1440" cy="44640"/>
          </a:xfrm>
          <a:prstGeom prst="line">
            <a:avLst/>
          </a:prstGeom>
          <a:ln w="0">
            <a:solidFill>
              <a:srgbClr val="000000"/>
            </a:solid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922" name=""/>
          <p:cNvSpPr/>
          <p:nvPr/>
        </p:nvSpPr>
        <p:spPr>
          <a:xfrm flipV="1">
            <a:off x="4478400" y="1898640"/>
            <a:ext cx="1440" cy="44640"/>
          </a:xfrm>
          <a:prstGeom prst="line">
            <a:avLst/>
          </a:prstGeom>
          <a:ln w="0">
            <a:solidFill>
              <a:srgbClr val="000000"/>
            </a:solid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923" name=""/>
          <p:cNvSpPr/>
          <p:nvPr/>
        </p:nvSpPr>
        <p:spPr>
          <a:xfrm>
            <a:off x="1687680" y="1898640"/>
            <a:ext cx="1440" cy="168120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4" name=""/>
          <p:cNvSpPr/>
          <p:nvPr/>
        </p:nvSpPr>
        <p:spPr>
          <a:xfrm>
            <a:off x="1687680" y="1898640"/>
            <a:ext cx="349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25" name=""/>
          <p:cNvSpPr/>
          <p:nvPr/>
        </p:nvSpPr>
        <p:spPr>
          <a:xfrm>
            <a:off x="1687680" y="2230560"/>
            <a:ext cx="349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26" name=""/>
          <p:cNvSpPr/>
          <p:nvPr/>
        </p:nvSpPr>
        <p:spPr>
          <a:xfrm>
            <a:off x="1687680" y="2573280"/>
            <a:ext cx="349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27" name=""/>
          <p:cNvSpPr/>
          <p:nvPr/>
        </p:nvSpPr>
        <p:spPr>
          <a:xfrm>
            <a:off x="1687680" y="2905200"/>
            <a:ext cx="349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28" name=""/>
          <p:cNvSpPr/>
          <p:nvPr/>
        </p:nvSpPr>
        <p:spPr>
          <a:xfrm>
            <a:off x="1687680" y="3247920"/>
            <a:ext cx="349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29" name=""/>
          <p:cNvSpPr/>
          <p:nvPr/>
        </p:nvSpPr>
        <p:spPr>
          <a:xfrm>
            <a:off x="1687680" y="3579840"/>
            <a:ext cx="349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30" name=""/>
          <p:cNvSpPr/>
          <p:nvPr/>
        </p:nvSpPr>
        <p:spPr>
          <a:xfrm>
            <a:off x="4384440" y="1989000"/>
            <a:ext cx="267480" cy="1832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200" strike="noStrike" u="none">
                <a:solidFill>
                  <a:srgbClr val="000000"/>
                </a:solidFill>
                <a:effectLst/>
                <a:uFillTx/>
                <a:latin typeface="Times New Roman"/>
                <a:ea typeface="ＭＳ Ｐゴシック"/>
              </a:rPr>
              <a:t>28.2</a:t>
            </a:r>
            <a:endParaRPr b="0" lang="en-US" sz="1200" strike="noStrike" u="none">
              <a:solidFill>
                <a:srgbClr val="000000"/>
              </a:solidFill>
              <a:effectLst/>
              <a:uFillTx/>
              <a:latin typeface="Times New Roman"/>
            </a:endParaRPr>
          </a:p>
        </p:txBody>
      </p:sp>
      <p:sp>
        <p:nvSpPr>
          <p:cNvPr id="931" name=""/>
          <p:cNvSpPr/>
          <p:nvPr/>
        </p:nvSpPr>
        <p:spPr>
          <a:xfrm>
            <a:off x="3777840" y="2320920"/>
            <a:ext cx="267480" cy="1832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200" strike="noStrike" u="none">
                <a:solidFill>
                  <a:srgbClr val="000000"/>
                </a:solidFill>
                <a:effectLst/>
                <a:uFillTx/>
                <a:latin typeface="Times New Roman"/>
                <a:ea typeface="ＭＳ Ｐゴシック"/>
              </a:rPr>
              <a:t>21.7</a:t>
            </a:r>
            <a:endParaRPr b="0" lang="en-US" sz="1200" strike="noStrike" u="none">
              <a:solidFill>
                <a:srgbClr val="000000"/>
              </a:solidFill>
              <a:effectLst/>
              <a:uFillTx/>
              <a:latin typeface="Times New Roman"/>
            </a:endParaRPr>
          </a:p>
        </p:txBody>
      </p:sp>
      <p:sp>
        <p:nvSpPr>
          <p:cNvPr id="932" name=""/>
          <p:cNvSpPr/>
          <p:nvPr/>
        </p:nvSpPr>
        <p:spPr>
          <a:xfrm>
            <a:off x="3812760" y="2664000"/>
            <a:ext cx="153000" cy="1832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200" strike="noStrike" u="none">
                <a:solidFill>
                  <a:srgbClr val="000000"/>
                </a:solidFill>
                <a:effectLst/>
                <a:uFillTx/>
                <a:latin typeface="Times New Roman"/>
                <a:ea typeface="ＭＳ Ｐゴシック"/>
              </a:rPr>
              <a:t>22</a:t>
            </a:r>
            <a:endParaRPr b="0" lang="en-US" sz="1200" strike="noStrike" u="none">
              <a:solidFill>
                <a:srgbClr val="000000"/>
              </a:solidFill>
              <a:effectLst/>
              <a:uFillTx/>
              <a:latin typeface="Times New Roman"/>
            </a:endParaRPr>
          </a:p>
        </p:txBody>
      </p:sp>
      <p:sp>
        <p:nvSpPr>
          <p:cNvPr id="933" name=""/>
          <p:cNvSpPr/>
          <p:nvPr/>
        </p:nvSpPr>
        <p:spPr>
          <a:xfrm>
            <a:off x="2943000" y="3006720"/>
            <a:ext cx="267480" cy="1832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200" strike="noStrike" u="none">
                <a:solidFill>
                  <a:srgbClr val="000000"/>
                </a:solidFill>
                <a:effectLst/>
                <a:uFillTx/>
                <a:latin typeface="Times New Roman"/>
                <a:ea typeface="ＭＳ Ｐゴシック"/>
              </a:rPr>
              <a:t>12.7</a:t>
            </a:r>
            <a:endParaRPr b="0" lang="en-US" sz="1200" strike="noStrike" u="none">
              <a:solidFill>
                <a:srgbClr val="000000"/>
              </a:solidFill>
              <a:effectLst/>
              <a:uFillTx/>
              <a:latin typeface="Times New Roman"/>
            </a:endParaRPr>
          </a:p>
        </p:txBody>
      </p:sp>
      <p:sp>
        <p:nvSpPr>
          <p:cNvPr id="934" name=""/>
          <p:cNvSpPr/>
          <p:nvPr/>
        </p:nvSpPr>
        <p:spPr>
          <a:xfrm>
            <a:off x="2655720" y="3338640"/>
            <a:ext cx="191160" cy="1832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200" strike="noStrike" u="none">
                <a:solidFill>
                  <a:srgbClr val="000000"/>
                </a:solidFill>
                <a:effectLst/>
                <a:uFillTx/>
                <a:latin typeface="Times New Roman"/>
                <a:ea typeface="ＭＳ Ｐゴシック"/>
              </a:rPr>
              <a:t>9.6</a:t>
            </a:r>
            <a:endParaRPr b="0" lang="en-US" sz="1200" strike="noStrike" u="none">
              <a:solidFill>
                <a:srgbClr val="000000"/>
              </a:solidFill>
              <a:effectLst/>
              <a:uFillTx/>
              <a:latin typeface="Times New Roman"/>
            </a:endParaRPr>
          </a:p>
        </p:txBody>
      </p:sp>
      <p:sp>
        <p:nvSpPr>
          <p:cNvPr id="935" name=""/>
          <p:cNvSpPr/>
          <p:nvPr/>
        </p:nvSpPr>
        <p:spPr>
          <a:xfrm>
            <a:off x="1680840" y="1635120"/>
            <a:ext cx="70920" cy="168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100" strike="noStrike" u="none">
                <a:solidFill>
                  <a:srgbClr val="000000"/>
                </a:solidFill>
                <a:effectLst/>
                <a:uFillTx/>
                <a:latin typeface="Times New Roman"/>
                <a:ea typeface="ＭＳ Ｐゴシック"/>
              </a:rPr>
              <a:t>0</a:t>
            </a:r>
            <a:endParaRPr b="0" lang="en-US" sz="1100" strike="noStrike" u="none">
              <a:solidFill>
                <a:srgbClr val="000000"/>
              </a:solidFill>
              <a:effectLst/>
              <a:uFillTx/>
              <a:latin typeface="Times New Roman"/>
            </a:endParaRPr>
          </a:p>
        </p:txBody>
      </p:sp>
      <p:sp>
        <p:nvSpPr>
          <p:cNvPr id="936" name=""/>
          <p:cNvSpPr/>
          <p:nvPr/>
        </p:nvSpPr>
        <p:spPr>
          <a:xfrm>
            <a:off x="2149200" y="1635120"/>
            <a:ext cx="70920" cy="168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100" strike="noStrike" u="none">
                <a:solidFill>
                  <a:srgbClr val="000000"/>
                </a:solidFill>
                <a:effectLst/>
                <a:uFillTx/>
                <a:latin typeface="Times New Roman"/>
                <a:ea typeface="ＭＳ Ｐゴシック"/>
              </a:rPr>
              <a:t>5</a:t>
            </a:r>
            <a:endParaRPr b="0" lang="en-US" sz="1100" strike="noStrike" u="none">
              <a:solidFill>
                <a:srgbClr val="000000"/>
              </a:solidFill>
              <a:effectLst/>
              <a:uFillTx/>
              <a:latin typeface="Times New Roman"/>
            </a:endParaRPr>
          </a:p>
        </p:txBody>
      </p:sp>
      <p:sp>
        <p:nvSpPr>
          <p:cNvPr id="937" name=""/>
          <p:cNvSpPr/>
          <p:nvPr/>
        </p:nvSpPr>
        <p:spPr>
          <a:xfrm>
            <a:off x="2571480" y="1635120"/>
            <a:ext cx="140760" cy="168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100" strike="noStrike" u="none">
                <a:solidFill>
                  <a:srgbClr val="000000"/>
                </a:solidFill>
                <a:effectLst/>
                <a:uFillTx/>
                <a:latin typeface="Times New Roman"/>
                <a:ea typeface="ＭＳ Ｐゴシック"/>
              </a:rPr>
              <a:t>10</a:t>
            </a:r>
            <a:endParaRPr b="0" lang="en-US" sz="1100" strike="noStrike" u="none">
              <a:solidFill>
                <a:srgbClr val="000000"/>
              </a:solidFill>
              <a:effectLst/>
              <a:uFillTx/>
              <a:latin typeface="Times New Roman"/>
            </a:endParaRPr>
          </a:p>
        </p:txBody>
      </p:sp>
      <p:sp>
        <p:nvSpPr>
          <p:cNvPr id="938" name=""/>
          <p:cNvSpPr/>
          <p:nvPr/>
        </p:nvSpPr>
        <p:spPr>
          <a:xfrm>
            <a:off x="3041280" y="1635120"/>
            <a:ext cx="140760" cy="168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100" strike="noStrike" u="none">
                <a:solidFill>
                  <a:srgbClr val="000000"/>
                </a:solidFill>
                <a:effectLst/>
                <a:uFillTx/>
                <a:latin typeface="Times New Roman"/>
                <a:ea typeface="ＭＳ Ｐゴシック"/>
              </a:rPr>
              <a:t>15</a:t>
            </a:r>
            <a:endParaRPr b="0" lang="en-US" sz="1100" strike="noStrike" u="none">
              <a:solidFill>
                <a:srgbClr val="000000"/>
              </a:solidFill>
              <a:effectLst/>
              <a:uFillTx/>
              <a:latin typeface="Times New Roman"/>
            </a:endParaRPr>
          </a:p>
        </p:txBody>
      </p:sp>
      <p:sp>
        <p:nvSpPr>
          <p:cNvPr id="939" name=""/>
          <p:cNvSpPr/>
          <p:nvPr/>
        </p:nvSpPr>
        <p:spPr>
          <a:xfrm>
            <a:off x="3509640" y="1635120"/>
            <a:ext cx="140760" cy="168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100" strike="noStrike" u="none">
                <a:solidFill>
                  <a:srgbClr val="000000"/>
                </a:solidFill>
                <a:effectLst/>
                <a:uFillTx/>
                <a:latin typeface="Times New Roman"/>
                <a:ea typeface="ＭＳ Ｐゴシック"/>
              </a:rPr>
              <a:t>20</a:t>
            </a:r>
            <a:endParaRPr b="0" lang="en-US" sz="1100" strike="noStrike" u="none">
              <a:solidFill>
                <a:srgbClr val="000000"/>
              </a:solidFill>
              <a:effectLst/>
              <a:uFillTx/>
              <a:latin typeface="Times New Roman"/>
            </a:endParaRPr>
          </a:p>
        </p:txBody>
      </p:sp>
      <p:sp>
        <p:nvSpPr>
          <p:cNvPr id="940" name=""/>
          <p:cNvSpPr/>
          <p:nvPr/>
        </p:nvSpPr>
        <p:spPr>
          <a:xfrm>
            <a:off x="3966840" y="1635120"/>
            <a:ext cx="140760" cy="168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100" strike="noStrike" u="none">
                <a:solidFill>
                  <a:srgbClr val="000000"/>
                </a:solidFill>
                <a:effectLst/>
                <a:uFillTx/>
                <a:latin typeface="Times New Roman"/>
                <a:ea typeface="ＭＳ Ｐゴシック"/>
              </a:rPr>
              <a:t>25</a:t>
            </a:r>
            <a:endParaRPr b="0" lang="en-US" sz="1100" strike="noStrike" u="none">
              <a:solidFill>
                <a:srgbClr val="000000"/>
              </a:solidFill>
              <a:effectLst/>
              <a:uFillTx/>
              <a:latin typeface="Times New Roman"/>
            </a:endParaRPr>
          </a:p>
        </p:txBody>
      </p:sp>
      <p:sp>
        <p:nvSpPr>
          <p:cNvPr id="941" name=""/>
          <p:cNvSpPr/>
          <p:nvPr/>
        </p:nvSpPr>
        <p:spPr>
          <a:xfrm>
            <a:off x="4436640" y="1635120"/>
            <a:ext cx="140760" cy="168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100" strike="noStrike" u="none">
                <a:solidFill>
                  <a:srgbClr val="000000"/>
                </a:solidFill>
                <a:effectLst/>
                <a:uFillTx/>
                <a:latin typeface="Times New Roman"/>
                <a:ea typeface="ＭＳ Ｐゴシック"/>
              </a:rPr>
              <a:t>30</a:t>
            </a:r>
            <a:endParaRPr b="0" lang="en-US" sz="1100" strike="noStrike" u="none">
              <a:solidFill>
                <a:srgbClr val="000000"/>
              </a:solidFill>
              <a:effectLst/>
              <a:uFillTx/>
              <a:latin typeface="Times New Roman"/>
            </a:endParaRPr>
          </a:p>
        </p:txBody>
      </p:sp>
      <p:sp>
        <p:nvSpPr>
          <p:cNvPr id="942" name=""/>
          <p:cNvSpPr/>
          <p:nvPr/>
        </p:nvSpPr>
        <p:spPr>
          <a:xfrm>
            <a:off x="847440" y="2023920"/>
            <a:ext cx="789840" cy="1220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800" strike="noStrike" u="none">
                <a:solidFill>
                  <a:srgbClr val="ff0000"/>
                </a:solidFill>
                <a:effectLst/>
                <a:uFillTx/>
                <a:latin typeface="Times New Roman"/>
                <a:ea typeface="ＭＳ Ｐゴシック"/>
              </a:rPr>
              <a:t>★　</a:t>
            </a:r>
            <a:r>
              <a:rPr b="0" lang="ja-JP" sz="800" strike="noStrike" u="none">
                <a:solidFill>
                  <a:srgbClr val="000000"/>
                </a:solidFill>
                <a:effectLst/>
                <a:uFillTx/>
                <a:latin typeface="Times New Roman"/>
                <a:ea typeface="ＭＳ Ｐゴシック"/>
              </a:rPr>
              <a:t>50+ </a:t>
            </a:r>
            <a:r>
              <a:rPr b="0" lang="en-US" sz="800" strike="noStrike" u="none">
                <a:solidFill>
                  <a:srgbClr val="000000"/>
                </a:solidFill>
                <a:effectLst/>
                <a:uFillTx/>
                <a:latin typeface="Times New Roman"/>
                <a:ea typeface="ＭＳ Ｐゴシック"/>
              </a:rPr>
              <a:t>hrs. / mo.</a:t>
            </a:r>
            <a:endParaRPr b="0" lang="en-US" sz="800" strike="noStrike" u="none">
              <a:solidFill>
                <a:srgbClr val="000000"/>
              </a:solidFill>
              <a:effectLst/>
              <a:uFillTx/>
              <a:latin typeface="Times New Roman"/>
            </a:endParaRPr>
          </a:p>
        </p:txBody>
      </p:sp>
      <p:sp>
        <p:nvSpPr>
          <p:cNvPr id="943" name=""/>
          <p:cNvSpPr/>
          <p:nvPr/>
        </p:nvSpPr>
        <p:spPr>
          <a:xfrm>
            <a:off x="672480" y="2355840"/>
            <a:ext cx="936360" cy="1220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800" strike="noStrike" u="none">
                <a:solidFill>
                  <a:srgbClr val="ff0000"/>
                </a:solidFill>
                <a:effectLst/>
                <a:uFillTx/>
                <a:latin typeface="Times New Roman"/>
                <a:ea typeface="ＭＳ Ｐゴシック"/>
              </a:rPr>
              <a:t>★　</a:t>
            </a:r>
            <a:r>
              <a:rPr b="0" lang="ja-JP" sz="800" strike="noStrike" u="none">
                <a:solidFill>
                  <a:srgbClr val="000000"/>
                </a:solidFill>
                <a:effectLst/>
                <a:uFillTx/>
                <a:latin typeface="Times New Roman"/>
                <a:ea typeface="ＭＳ Ｐゴシック"/>
              </a:rPr>
              <a:t>30 – 50 </a:t>
            </a:r>
            <a:r>
              <a:rPr b="0" lang="en-US" sz="800" strike="noStrike" u="none">
                <a:solidFill>
                  <a:srgbClr val="000000"/>
                </a:solidFill>
                <a:effectLst/>
                <a:uFillTx/>
                <a:latin typeface="Times New Roman"/>
                <a:ea typeface="ＭＳ Ｐゴシック"/>
              </a:rPr>
              <a:t>hrs. / mo.</a:t>
            </a:r>
            <a:endParaRPr b="0" lang="en-US" sz="800" strike="noStrike" u="none">
              <a:solidFill>
                <a:srgbClr val="000000"/>
              </a:solidFill>
              <a:effectLst/>
              <a:uFillTx/>
              <a:latin typeface="Times New Roman"/>
            </a:endParaRPr>
          </a:p>
        </p:txBody>
      </p:sp>
      <p:sp>
        <p:nvSpPr>
          <p:cNvPr id="944" name=""/>
          <p:cNvSpPr/>
          <p:nvPr/>
        </p:nvSpPr>
        <p:spPr>
          <a:xfrm>
            <a:off x="834480" y="2698920"/>
            <a:ext cx="718560" cy="1220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800" strike="noStrike" u="none">
                <a:solidFill>
                  <a:srgbClr val="000000"/>
                </a:solidFill>
                <a:effectLst/>
                <a:uFillTx/>
                <a:latin typeface="Times New Roman"/>
                <a:ea typeface="ＭＳ Ｐゴシック"/>
              </a:rPr>
              <a:t>15 – 30 </a:t>
            </a:r>
            <a:r>
              <a:rPr b="0" lang="en-US" sz="800" strike="noStrike" u="none">
                <a:solidFill>
                  <a:srgbClr val="000000"/>
                </a:solidFill>
                <a:effectLst/>
                <a:uFillTx/>
                <a:latin typeface="Times New Roman"/>
                <a:ea typeface="ＭＳ Ｐゴシック"/>
              </a:rPr>
              <a:t>hrs. / mo.</a:t>
            </a:r>
            <a:endParaRPr b="0" lang="en-US" sz="800" strike="noStrike" u="none">
              <a:solidFill>
                <a:srgbClr val="000000"/>
              </a:solidFill>
              <a:effectLst/>
              <a:uFillTx/>
              <a:latin typeface="Times New Roman"/>
            </a:endParaRPr>
          </a:p>
        </p:txBody>
      </p:sp>
      <p:sp>
        <p:nvSpPr>
          <p:cNvPr id="945" name=""/>
          <p:cNvSpPr/>
          <p:nvPr/>
        </p:nvSpPr>
        <p:spPr>
          <a:xfrm>
            <a:off x="845640" y="3030480"/>
            <a:ext cx="701280" cy="1220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800" strike="noStrike" u="none">
                <a:solidFill>
                  <a:srgbClr val="000000"/>
                </a:solidFill>
                <a:effectLst/>
                <a:uFillTx/>
                <a:latin typeface="Times New Roman"/>
                <a:ea typeface="ＭＳ Ｐゴシック"/>
              </a:rPr>
              <a:t>10 - 15 </a:t>
            </a:r>
            <a:r>
              <a:rPr b="0" lang="en-US" sz="800" strike="noStrike" u="none">
                <a:solidFill>
                  <a:srgbClr val="000000"/>
                </a:solidFill>
                <a:effectLst/>
                <a:uFillTx/>
                <a:latin typeface="Times New Roman"/>
                <a:ea typeface="ＭＳ Ｐゴシック"/>
              </a:rPr>
              <a:t>hrs. / mo.</a:t>
            </a:r>
            <a:endParaRPr b="0" lang="en-US" sz="800" strike="noStrike" u="none">
              <a:solidFill>
                <a:srgbClr val="000000"/>
              </a:solidFill>
              <a:effectLst/>
              <a:uFillTx/>
              <a:latin typeface="Times New Roman"/>
            </a:endParaRPr>
          </a:p>
        </p:txBody>
      </p:sp>
      <p:sp>
        <p:nvSpPr>
          <p:cNvPr id="946" name=""/>
          <p:cNvSpPr/>
          <p:nvPr/>
        </p:nvSpPr>
        <p:spPr>
          <a:xfrm>
            <a:off x="857160" y="3362400"/>
            <a:ext cx="667440" cy="1220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800" strike="noStrike" u="none">
                <a:solidFill>
                  <a:srgbClr val="000000"/>
                </a:solidFill>
                <a:effectLst/>
                <a:uFillTx/>
                <a:latin typeface="Times New Roman"/>
                <a:ea typeface="ＭＳ Ｐゴシック"/>
              </a:rPr>
              <a:t>4 – 10 </a:t>
            </a:r>
            <a:r>
              <a:rPr b="0" lang="en-US" sz="800" strike="noStrike" u="none">
                <a:solidFill>
                  <a:srgbClr val="000000"/>
                </a:solidFill>
                <a:effectLst/>
                <a:uFillTx/>
                <a:latin typeface="Times New Roman"/>
                <a:ea typeface="ＭＳ Ｐゴシック"/>
              </a:rPr>
              <a:t>hrs. / mo.</a:t>
            </a:r>
            <a:endParaRPr b="0" lang="en-US" sz="800" strike="noStrike" u="none">
              <a:solidFill>
                <a:srgbClr val="000000"/>
              </a:solidFill>
              <a:effectLst/>
              <a:uFillTx/>
              <a:latin typeface="Times New Roman"/>
            </a:endParaRPr>
          </a:p>
        </p:txBody>
      </p:sp>
      <p:sp>
        <p:nvSpPr>
          <p:cNvPr id="947" name=""/>
          <p:cNvSpPr/>
          <p:nvPr/>
        </p:nvSpPr>
        <p:spPr>
          <a:xfrm>
            <a:off x="1890720" y="1143000"/>
            <a:ext cx="186372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33cc"/>
                </a:solidFill>
                <a:effectLst/>
                <a:uFillTx/>
                <a:latin typeface="Times New Roman"/>
                <a:ea typeface="HG丸ｺﾞｼｯｸM-PRO"/>
              </a:rPr>
              <a:t>Internet hours of usage</a:t>
            </a:r>
            <a:endParaRPr b="0" lang="en-US" sz="1600" strike="noStrike" u="none">
              <a:solidFill>
                <a:srgbClr val="000000"/>
              </a:solidFill>
              <a:effectLst/>
              <a:uFillTx/>
              <a:latin typeface="Times New Roman"/>
            </a:endParaRPr>
          </a:p>
        </p:txBody>
      </p:sp>
      <p:sp>
        <p:nvSpPr>
          <p:cNvPr id="948" name=""/>
          <p:cNvSpPr/>
          <p:nvPr/>
        </p:nvSpPr>
        <p:spPr>
          <a:xfrm>
            <a:off x="1722600" y="4686480"/>
            <a:ext cx="666720" cy="590400"/>
          </a:xfrm>
          <a:custGeom>
            <a:avLst/>
            <a:gdLst/>
            <a:ahLst/>
            <a:rect l="l" t="t" r="r" b="b"/>
            <a:pathLst>
              <a:path w="420" h="372">
                <a:moveTo>
                  <a:pt x="420" y="162"/>
                </a:moveTo>
                <a:lnTo>
                  <a:pt x="0" y="0"/>
                </a:lnTo>
                <a:lnTo>
                  <a:pt x="0" y="210"/>
                </a:lnTo>
                <a:lnTo>
                  <a:pt x="420" y="372"/>
                </a:lnTo>
                <a:lnTo>
                  <a:pt x="420" y="162"/>
                </a:lnTo>
                <a:close/>
              </a:path>
            </a:pathLst>
          </a:cu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9" name=""/>
          <p:cNvSpPr/>
          <p:nvPr/>
        </p:nvSpPr>
        <p:spPr>
          <a:xfrm>
            <a:off x="1722600" y="4629240"/>
            <a:ext cx="666720" cy="314280"/>
          </a:xfrm>
          <a:custGeom>
            <a:avLst/>
            <a:gdLst/>
            <a:ahLst/>
            <a:rect l="l" t="t" r="r" b="b"/>
            <a:pathLst>
              <a:path w="420" h="198">
                <a:moveTo>
                  <a:pt x="0" y="30"/>
                </a:moveTo>
                <a:lnTo>
                  <a:pt x="18" y="30"/>
                </a:lnTo>
                <a:lnTo>
                  <a:pt x="42" y="24"/>
                </a:lnTo>
                <a:lnTo>
                  <a:pt x="66" y="24"/>
                </a:lnTo>
                <a:lnTo>
                  <a:pt x="90" y="18"/>
                </a:lnTo>
                <a:lnTo>
                  <a:pt x="102" y="18"/>
                </a:lnTo>
                <a:lnTo>
                  <a:pt x="126" y="12"/>
                </a:lnTo>
                <a:lnTo>
                  <a:pt x="150" y="12"/>
                </a:lnTo>
                <a:lnTo>
                  <a:pt x="174" y="12"/>
                </a:lnTo>
                <a:lnTo>
                  <a:pt x="198" y="6"/>
                </a:lnTo>
                <a:lnTo>
                  <a:pt x="228" y="6"/>
                </a:lnTo>
                <a:lnTo>
                  <a:pt x="252" y="6"/>
                </a:lnTo>
                <a:lnTo>
                  <a:pt x="276" y="0"/>
                </a:lnTo>
                <a:lnTo>
                  <a:pt x="300" y="0"/>
                </a:lnTo>
                <a:lnTo>
                  <a:pt x="318" y="0"/>
                </a:lnTo>
                <a:lnTo>
                  <a:pt x="342" y="0"/>
                </a:lnTo>
                <a:lnTo>
                  <a:pt x="366" y="0"/>
                </a:lnTo>
                <a:lnTo>
                  <a:pt x="396" y="0"/>
                </a:lnTo>
                <a:lnTo>
                  <a:pt x="420" y="0"/>
                </a:lnTo>
                <a:lnTo>
                  <a:pt x="420" y="198"/>
                </a:lnTo>
                <a:lnTo>
                  <a:pt x="0" y="30"/>
                </a:lnTo>
                <a:close/>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0" name=""/>
          <p:cNvSpPr/>
          <p:nvPr/>
        </p:nvSpPr>
        <p:spPr>
          <a:xfrm>
            <a:off x="1360440" y="5095800"/>
            <a:ext cx="2409840" cy="647640"/>
          </a:xfrm>
          <a:custGeom>
            <a:avLst/>
            <a:gdLst/>
            <a:ahLst/>
            <a:rect l="l" t="t" r="r" b="b"/>
            <a:pathLst>
              <a:path w="1518" h="408">
                <a:moveTo>
                  <a:pt x="1518" y="0"/>
                </a:moveTo>
                <a:lnTo>
                  <a:pt x="1518" y="6"/>
                </a:lnTo>
                <a:lnTo>
                  <a:pt x="1512" y="12"/>
                </a:lnTo>
                <a:lnTo>
                  <a:pt x="1512" y="18"/>
                </a:lnTo>
                <a:lnTo>
                  <a:pt x="1512" y="24"/>
                </a:lnTo>
                <a:lnTo>
                  <a:pt x="1506" y="30"/>
                </a:lnTo>
                <a:lnTo>
                  <a:pt x="1500" y="42"/>
                </a:lnTo>
                <a:lnTo>
                  <a:pt x="1494" y="48"/>
                </a:lnTo>
                <a:lnTo>
                  <a:pt x="1488" y="54"/>
                </a:lnTo>
                <a:lnTo>
                  <a:pt x="1482" y="60"/>
                </a:lnTo>
                <a:lnTo>
                  <a:pt x="1470" y="66"/>
                </a:lnTo>
                <a:lnTo>
                  <a:pt x="1464" y="72"/>
                </a:lnTo>
                <a:lnTo>
                  <a:pt x="1452" y="78"/>
                </a:lnTo>
                <a:lnTo>
                  <a:pt x="1440" y="84"/>
                </a:lnTo>
                <a:lnTo>
                  <a:pt x="1428" y="90"/>
                </a:lnTo>
                <a:lnTo>
                  <a:pt x="1416" y="96"/>
                </a:lnTo>
                <a:lnTo>
                  <a:pt x="1404" y="102"/>
                </a:lnTo>
                <a:lnTo>
                  <a:pt x="1386" y="108"/>
                </a:lnTo>
                <a:lnTo>
                  <a:pt x="1374" y="114"/>
                </a:lnTo>
                <a:lnTo>
                  <a:pt x="1356" y="120"/>
                </a:lnTo>
                <a:lnTo>
                  <a:pt x="1338" y="126"/>
                </a:lnTo>
                <a:lnTo>
                  <a:pt x="1320" y="132"/>
                </a:lnTo>
                <a:lnTo>
                  <a:pt x="1302" y="138"/>
                </a:lnTo>
                <a:lnTo>
                  <a:pt x="1284" y="138"/>
                </a:lnTo>
                <a:lnTo>
                  <a:pt x="1266" y="144"/>
                </a:lnTo>
                <a:lnTo>
                  <a:pt x="1248" y="150"/>
                </a:lnTo>
                <a:lnTo>
                  <a:pt x="1224" y="156"/>
                </a:lnTo>
                <a:lnTo>
                  <a:pt x="1206" y="156"/>
                </a:lnTo>
                <a:lnTo>
                  <a:pt x="1182" y="162"/>
                </a:lnTo>
                <a:lnTo>
                  <a:pt x="1158" y="168"/>
                </a:lnTo>
                <a:lnTo>
                  <a:pt x="1140" y="168"/>
                </a:lnTo>
                <a:lnTo>
                  <a:pt x="1116" y="174"/>
                </a:lnTo>
                <a:lnTo>
                  <a:pt x="1092" y="174"/>
                </a:lnTo>
                <a:lnTo>
                  <a:pt x="1068" y="180"/>
                </a:lnTo>
                <a:lnTo>
                  <a:pt x="1044" y="180"/>
                </a:lnTo>
                <a:lnTo>
                  <a:pt x="1020" y="186"/>
                </a:lnTo>
                <a:lnTo>
                  <a:pt x="990" y="186"/>
                </a:lnTo>
                <a:lnTo>
                  <a:pt x="966" y="186"/>
                </a:lnTo>
                <a:lnTo>
                  <a:pt x="942" y="192"/>
                </a:lnTo>
                <a:lnTo>
                  <a:pt x="918" y="192"/>
                </a:lnTo>
                <a:lnTo>
                  <a:pt x="888" y="192"/>
                </a:lnTo>
                <a:lnTo>
                  <a:pt x="864" y="192"/>
                </a:lnTo>
                <a:lnTo>
                  <a:pt x="834" y="198"/>
                </a:lnTo>
                <a:lnTo>
                  <a:pt x="810" y="198"/>
                </a:lnTo>
                <a:lnTo>
                  <a:pt x="786" y="198"/>
                </a:lnTo>
                <a:lnTo>
                  <a:pt x="756" y="198"/>
                </a:lnTo>
                <a:lnTo>
                  <a:pt x="732" y="198"/>
                </a:lnTo>
                <a:lnTo>
                  <a:pt x="702" y="198"/>
                </a:lnTo>
                <a:lnTo>
                  <a:pt x="678" y="198"/>
                </a:lnTo>
                <a:lnTo>
                  <a:pt x="654" y="192"/>
                </a:lnTo>
                <a:lnTo>
                  <a:pt x="624" y="192"/>
                </a:lnTo>
                <a:lnTo>
                  <a:pt x="600" y="192"/>
                </a:lnTo>
                <a:lnTo>
                  <a:pt x="576" y="192"/>
                </a:lnTo>
                <a:lnTo>
                  <a:pt x="546" y="186"/>
                </a:lnTo>
                <a:lnTo>
                  <a:pt x="522" y="186"/>
                </a:lnTo>
                <a:lnTo>
                  <a:pt x="498" y="186"/>
                </a:lnTo>
                <a:lnTo>
                  <a:pt x="474" y="180"/>
                </a:lnTo>
                <a:lnTo>
                  <a:pt x="450" y="180"/>
                </a:lnTo>
                <a:lnTo>
                  <a:pt x="426" y="174"/>
                </a:lnTo>
                <a:lnTo>
                  <a:pt x="402" y="174"/>
                </a:lnTo>
                <a:lnTo>
                  <a:pt x="378" y="168"/>
                </a:lnTo>
                <a:lnTo>
                  <a:pt x="354" y="168"/>
                </a:lnTo>
                <a:lnTo>
                  <a:pt x="336" y="162"/>
                </a:lnTo>
                <a:lnTo>
                  <a:pt x="312" y="156"/>
                </a:lnTo>
                <a:lnTo>
                  <a:pt x="288" y="156"/>
                </a:lnTo>
                <a:lnTo>
                  <a:pt x="270" y="150"/>
                </a:lnTo>
                <a:lnTo>
                  <a:pt x="252" y="144"/>
                </a:lnTo>
                <a:lnTo>
                  <a:pt x="228" y="138"/>
                </a:lnTo>
                <a:lnTo>
                  <a:pt x="210" y="138"/>
                </a:lnTo>
                <a:lnTo>
                  <a:pt x="192" y="132"/>
                </a:lnTo>
                <a:lnTo>
                  <a:pt x="174" y="126"/>
                </a:lnTo>
                <a:lnTo>
                  <a:pt x="162" y="120"/>
                </a:lnTo>
                <a:lnTo>
                  <a:pt x="144" y="114"/>
                </a:lnTo>
                <a:lnTo>
                  <a:pt x="126" y="108"/>
                </a:lnTo>
                <a:lnTo>
                  <a:pt x="114" y="102"/>
                </a:lnTo>
                <a:lnTo>
                  <a:pt x="102" y="96"/>
                </a:lnTo>
                <a:lnTo>
                  <a:pt x="90" y="90"/>
                </a:lnTo>
                <a:lnTo>
                  <a:pt x="78" y="84"/>
                </a:lnTo>
                <a:lnTo>
                  <a:pt x="66" y="78"/>
                </a:lnTo>
                <a:lnTo>
                  <a:pt x="54" y="72"/>
                </a:lnTo>
                <a:lnTo>
                  <a:pt x="42" y="66"/>
                </a:lnTo>
                <a:lnTo>
                  <a:pt x="36" y="60"/>
                </a:lnTo>
                <a:lnTo>
                  <a:pt x="30" y="54"/>
                </a:lnTo>
                <a:lnTo>
                  <a:pt x="24" y="48"/>
                </a:lnTo>
                <a:lnTo>
                  <a:pt x="18" y="42"/>
                </a:lnTo>
                <a:lnTo>
                  <a:pt x="12" y="30"/>
                </a:lnTo>
                <a:lnTo>
                  <a:pt x="6" y="24"/>
                </a:lnTo>
                <a:lnTo>
                  <a:pt x="0" y="18"/>
                </a:lnTo>
                <a:lnTo>
                  <a:pt x="0" y="12"/>
                </a:lnTo>
                <a:lnTo>
                  <a:pt x="0" y="6"/>
                </a:lnTo>
                <a:lnTo>
                  <a:pt x="0" y="0"/>
                </a:lnTo>
                <a:lnTo>
                  <a:pt x="0" y="210"/>
                </a:lnTo>
                <a:lnTo>
                  <a:pt x="0" y="216"/>
                </a:lnTo>
                <a:lnTo>
                  <a:pt x="0" y="222"/>
                </a:lnTo>
                <a:lnTo>
                  <a:pt x="0" y="228"/>
                </a:lnTo>
                <a:lnTo>
                  <a:pt x="6" y="234"/>
                </a:lnTo>
                <a:lnTo>
                  <a:pt x="12" y="240"/>
                </a:lnTo>
                <a:lnTo>
                  <a:pt x="18" y="252"/>
                </a:lnTo>
                <a:lnTo>
                  <a:pt x="24" y="258"/>
                </a:lnTo>
                <a:lnTo>
                  <a:pt x="30" y="264"/>
                </a:lnTo>
                <a:lnTo>
                  <a:pt x="36" y="270"/>
                </a:lnTo>
                <a:lnTo>
                  <a:pt x="42" y="276"/>
                </a:lnTo>
                <a:lnTo>
                  <a:pt x="54" y="282"/>
                </a:lnTo>
                <a:lnTo>
                  <a:pt x="66" y="288"/>
                </a:lnTo>
                <a:lnTo>
                  <a:pt x="78" y="294"/>
                </a:lnTo>
                <a:lnTo>
                  <a:pt x="90" y="300"/>
                </a:lnTo>
                <a:lnTo>
                  <a:pt x="102" y="306"/>
                </a:lnTo>
                <a:lnTo>
                  <a:pt x="114" y="312"/>
                </a:lnTo>
                <a:lnTo>
                  <a:pt x="126" y="318"/>
                </a:lnTo>
                <a:lnTo>
                  <a:pt x="144" y="324"/>
                </a:lnTo>
                <a:lnTo>
                  <a:pt x="162" y="330"/>
                </a:lnTo>
                <a:lnTo>
                  <a:pt x="174" y="336"/>
                </a:lnTo>
                <a:lnTo>
                  <a:pt x="192" y="342"/>
                </a:lnTo>
                <a:lnTo>
                  <a:pt x="210" y="348"/>
                </a:lnTo>
                <a:lnTo>
                  <a:pt x="228" y="348"/>
                </a:lnTo>
                <a:lnTo>
                  <a:pt x="252" y="354"/>
                </a:lnTo>
                <a:lnTo>
                  <a:pt x="270" y="360"/>
                </a:lnTo>
                <a:lnTo>
                  <a:pt x="288" y="366"/>
                </a:lnTo>
                <a:lnTo>
                  <a:pt x="312" y="366"/>
                </a:lnTo>
                <a:lnTo>
                  <a:pt x="336" y="372"/>
                </a:lnTo>
                <a:lnTo>
                  <a:pt x="354" y="378"/>
                </a:lnTo>
                <a:lnTo>
                  <a:pt x="378" y="378"/>
                </a:lnTo>
                <a:lnTo>
                  <a:pt x="402" y="384"/>
                </a:lnTo>
                <a:lnTo>
                  <a:pt x="426" y="384"/>
                </a:lnTo>
                <a:lnTo>
                  <a:pt x="450" y="390"/>
                </a:lnTo>
                <a:lnTo>
                  <a:pt x="474" y="390"/>
                </a:lnTo>
                <a:lnTo>
                  <a:pt x="498" y="396"/>
                </a:lnTo>
                <a:lnTo>
                  <a:pt x="522" y="396"/>
                </a:lnTo>
                <a:lnTo>
                  <a:pt x="546" y="396"/>
                </a:lnTo>
                <a:lnTo>
                  <a:pt x="576" y="402"/>
                </a:lnTo>
                <a:lnTo>
                  <a:pt x="600" y="402"/>
                </a:lnTo>
                <a:lnTo>
                  <a:pt x="624" y="402"/>
                </a:lnTo>
                <a:lnTo>
                  <a:pt x="654" y="402"/>
                </a:lnTo>
                <a:lnTo>
                  <a:pt x="678" y="408"/>
                </a:lnTo>
                <a:lnTo>
                  <a:pt x="702" y="408"/>
                </a:lnTo>
                <a:lnTo>
                  <a:pt x="732" y="408"/>
                </a:lnTo>
                <a:lnTo>
                  <a:pt x="756" y="408"/>
                </a:lnTo>
                <a:lnTo>
                  <a:pt x="786" y="408"/>
                </a:lnTo>
                <a:lnTo>
                  <a:pt x="810" y="408"/>
                </a:lnTo>
                <a:lnTo>
                  <a:pt x="834" y="408"/>
                </a:lnTo>
                <a:lnTo>
                  <a:pt x="864" y="402"/>
                </a:lnTo>
                <a:lnTo>
                  <a:pt x="888" y="402"/>
                </a:lnTo>
                <a:lnTo>
                  <a:pt x="918" y="402"/>
                </a:lnTo>
                <a:lnTo>
                  <a:pt x="942" y="402"/>
                </a:lnTo>
                <a:lnTo>
                  <a:pt x="966" y="396"/>
                </a:lnTo>
                <a:lnTo>
                  <a:pt x="990" y="396"/>
                </a:lnTo>
                <a:lnTo>
                  <a:pt x="1020" y="396"/>
                </a:lnTo>
                <a:lnTo>
                  <a:pt x="1044" y="390"/>
                </a:lnTo>
                <a:lnTo>
                  <a:pt x="1068" y="390"/>
                </a:lnTo>
                <a:lnTo>
                  <a:pt x="1092" y="384"/>
                </a:lnTo>
                <a:lnTo>
                  <a:pt x="1116" y="384"/>
                </a:lnTo>
                <a:lnTo>
                  <a:pt x="1140" y="378"/>
                </a:lnTo>
                <a:lnTo>
                  <a:pt x="1158" y="378"/>
                </a:lnTo>
                <a:lnTo>
                  <a:pt x="1182" y="372"/>
                </a:lnTo>
                <a:lnTo>
                  <a:pt x="1206" y="366"/>
                </a:lnTo>
                <a:lnTo>
                  <a:pt x="1224" y="366"/>
                </a:lnTo>
                <a:lnTo>
                  <a:pt x="1248" y="360"/>
                </a:lnTo>
                <a:lnTo>
                  <a:pt x="1266" y="354"/>
                </a:lnTo>
                <a:lnTo>
                  <a:pt x="1284" y="348"/>
                </a:lnTo>
                <a:lnTo>
                  <a:pt x="1302" y="348"/>
                </a:lnTo>
                <a:lnTo>
                  <a:pt x="1320" y="342"/>
                </a:lnTo>
                <a:lnTo>
                  <a:pt x="1338" y="336"/>
                </a:lnTo>
                <a:lnTo>
                  <a:pt x="1356" y="330"/>
                </a:lnTo>
                <a:lnTo>
                  <a:pt x="1374" y="324"/>
                </a:lnTo>
                <a:lnTo>
                  <a:pt x="1386" y="318"/>
                </a:lnTo>
                <a:lnTo>
                  <a:pt x="1404" y="312"/>
                </a:lnTo>
                <a:lnTo>
                  <a:pt x="1416" y="306"/>
                </a:lnTo>
                <a:lnTo>
                  <a:pt x="1428" y="300"/>
                </a:lnTo>
                <a:lnTo>
                  <a:pt x="1440" y="294"/>
                </a:lnTo>
                <a:lnTo>
                  <a:pt x="1452" y="288"/>
                </a:lnTo>
                <a:lnTo>
                  <a:pt x="1464" y="282"/>
                </a:lnTo>
                <a:lnTo>
                  <a:pt x="1470" y="276"/>
                </a:lnTo>
                <a:lnTo>
                  <a:pt x="1482" y="270"/>
                </a:lnTo>
                <a:lnTo>
                  <a:pt x="1488" y="264"/>
                </a:lnTo>
                <a:lnTo>
                  <a:pt x="1494" y="258"/>
                </a:lnTo>
                <a:lnTo>
                  <a:pt x="1500" y="252"/>
                </a:lnTo>
                <a:lnTo>
                  <a:pt x="1506" y="240"/>
                </a:lnTo>
                <a:lnTo>
                  <a:pt x="1512" y="234"/>
                </a:lnTo>
                <a:lnTo>
                  <a:pt x="1512" y="228"/>
                </a:lnTo>
                <a:lnTo>
                  <a:pt x="1512" y="222"/>
                </a:lnTo>
                <a:lnTo>
                  <a:pt x="1518" y="216"/>
                </a:lnTo>
                <a:lnTo>
                  <a:pt x="1518" y="210"/>
                </a:lnTo>
                <a:lnTo>
                  <a:pt x="1518" y="0"/>
                </a:lnTo>
                <a:close/>
              </a:path>
            </a:pathLst>
          </a:cu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1" name=""/>
          <p:cNvSpPr/>
          <p:nvPr/>
        </p:nvSpPr>
        <p:spPr>
          <a:xfrm>
            <a:off x="1360440" y="4781520"/>
            <a:ext cx="2409840" cy="628560"/>
          </a:xfrm>
          <a:custGeom>
            <a:avLst/>
            <a:gdLst/>
            <a:ahLst/>
            <a:rect l="l" t="t" r="r" b="b"/>
            <a:pathLst>
              <a:path w="1518" h="396">
                <a:moveTo>
                  <a:pt x="756" y="0"/>
                </a:moveTo>
                <a:lnTo>
                  <a:pt x="786" y="0"/>
                </a:lnTo>
                <a:lnTo>
                  <a:pt x="810" y="0"/>
                </a:lnTo>
                <a:lnTo>
                  <a:pt x="834" y="0"/>
                </a:lnTo>
                <a:lnTo>
                  <a:pt x="864" y="0"/>
                </a:lnTo>
                <a:lnTo>
                  <a:pt x="888" y="0"/>
                </a:lnTo>
                <a:lnTo>
                  <a:pt x="918" y="0"/>
                </a:lnTo>
                <a:lnTo>
                  <a:pt x="942" y="6"/>
                </a:lnTo>
                <a:lnTo>
                  <a:pt x="966" y="6"/>
                </a:lnTo>
                <a:lnTo>
                  <a:pt x="990" y="6"/>
                </a:lnTo>
                <a:lnTo>
                  <a:pt x="1020" y="12"/>
                </a:lnTo>
                <a:lnTo>
                  <a:pt x="1044" y="12"/>
                </a:lnTo>
                <a:lnTo>
                  <a:pt x="1068" y="18"/>
                </a:lnTo>
                <a:lnTo>
                  <a:pt x="1092" y="18"/>
                </a:lnTo>
                <a:lnTo>
                  <a:pt x="1116" y="24"/>
                </a:lnTo>
                <a:lnTo>
                  <a:pt x="1140" y="24"/>
                </a:lnTo>
                <a:lnTo>
                  <a:pt x="1158" y="30"/>
                </a:lnTo>
                <a:lnTo>
                  <a:pt x="1182" y="30"/>
                </a:lnTo>
                <a:lnTo>
                  <a:pt x="1206" y="36"/>
                </a:lnTo>
                <a:lnTo>
                  <a:pt x="1224" y="42"/>
                </a:lnTo>
                <a:lnTo>
                  <a:pt x="1248" y="42"/>
                </a:lnTo>
                <a:lnTo>
                  <a:pt x="1254" y="48"/>
                </a:lnTo>
                <a:lnTo>
                  <a:pt x="1278" y="54"/>
                </a:lnTo>
                <a:lnTo>
                  <a:pt x="1296" y="54"/>
                </a:lnTo>
                <a:lnTo>
                  <a:pt x="1314" y="60"/>
                </a:lnTo>
                <a:lnTo>
                  <a:pt x="1332" y="66"/>
                </a:lnTo>
                <a:lnTo>
                  <a:pt x="1350" y="72"/>
                </a:lnTo>
                <a:lnTo>
                  <a:pt x="1362" y="78"/>
                </a:lnTo>
                <a:lnTo>
                  <a:pt x="1380" y="84"/>
                </a:lnTo>
                <a:lnTo>
                  <a:pt x="1392" y="90"/>
                </a:lnTo>
                <a:lnTo>
                  <a:pt x="1410" y="96"/>
                </a:lnTo>
                <a:lnTo>
                  <a:pt x="1422" y="102"/>
                </a:lnTo>
                <a:lnTo>
                  <a:pt x="1434" y="108"/>
                </a:lnTo>
                <a:lnTo>
                  <a:pt x="1446" y="114"/>
                </a:lnTo>
                <a:lnTo>
                  <a:pt x="1458" y="120"/>
                </a:lnTo>
                <a:lnTo>
                  <a:pt x="1464" y="126"/>
                </a:lnTo>
                <a:lnTo>
                  <a:pt x="1476" y="132"/>
                </a:lnTo>
                <a:lnTo>
                  <a:pt x="1482" y="138"/>
                </a:lnTo>
                <a:lnTo>
                  <a:pt x="1488" y="144"/>
                </a:lnTo>
                <a:lnTo>
                  <a:pt x="1500" y="150"/>
                </a:lnTo>
                <a:lnTo>
                  <a:pt x="1500" y="156"/>
                </a:lnTo>
                <a:lnTo>
                  <a:pt x="1506" y="168"/>
                </a:lnTo>
                <a:lnTo>
                  <a:pt x="1512" y="174"/>
                </a:lnTo>
                <a:lnTo>
                  <a:pt x="1512" y="180"/>
                </a:lnTo>
                <a:lnTo>
                  <a:pt x="1518" y="186"/>
                </a:lnTo>
                <a:lnTo>
                  <a:pt x="1518" y="192"/>
                </a:lnTo>
                <a:lnTo>
                  <a:pt x="1518" y="198"/>
                </a:lnTo>
                <a:lnTo>
                  <a:pt x="1518" y="204"/>
                </a:lnTo>
                <a:lnTo>
                  <a:pt x="1512" y="216"/>
                </a:lnTo>
                <a:lnTo>
                  <a:pt x="1512" y="222"/>
                </a:lnTo>
                <a:lnTo>
                  <a:pt x="1506" y="228"/>
                </a:lnTo>
                <a:lnTo>
                  <a:pt x="1500" y="234"/>
                </a:lnTo>
                <a:lnTo>
                  <a:pt x="1500" y="240"/>
                </a:lnTo>
                <a:lnTo>
                  <a:pt x="1488" y="246"/>
                </a:lnTo>
                <a:lnTo>
                  <a:pt x="1482" y="252"/>
                </a:lnTo>
                <a:lnTo>
                  <a:pt x="1476" y="258"/>
                </a:lnTo>
                <a:lnTo>
                  <a:pt x="1464" y="270"/>
                </a:lnTo>
                <a:lnTo>
                  <a:pt x="1458" y="276"/>
                </a:lnTo>
                <a:lnTo>
                  <a:pt x="1446" y="282"/>
                </a:lnTo>
                <a:lnTo>
                  <a:pt x="1434" y="288"/>
                </a:lnTo>
                <a:lnTo>
                  <a:pt x="1422" y="294"/>
                </a:lnTo>
                <a:lnTo>
                  <a:pt x="1410" y="300"/>
                </a:lnTo>
                <a:lnTo>
                  <a:pt x="1404" y="300"/>
                </a:lnTo>
                <a:lnTo>
                  <a:pt x="1386" y="306"/>
                </a:lnTo>
                <a:lnTo>
                  <a:pt x="1374" y="312"/>
                </a:lnTo>
                <a:lnTo>
                  <a:pt x="1356" y="318"/>
                </a:lnTo>
                <a:lnTo>
                  <a:pt x="1338" y="324"/>
                </a:lnTo>
                <a:lnTo>
                  <a:pt x="1320" y="330"/>
                </a:lnTo>
                <a:lnTo>
                  <a:pt x="1302" y="336"/>
                </a:lnTo>
                <a:lnTo>
                  <a:pt x="1284" y="336"/>
                </a:lnTo>
                <a:lnTo>
                  <a:pt x="1266" y="342"/>
                </a:lnTo>
                <a:lnTo>
                  <a:pt x="1248" y="348"/>
                </a:lnTo>
                <a:lnTo>
                  <a:pt x="1224" y="354"/>
                </a:lnTo>
                <a:lnTo>
                  <a:pt x="1206" y="354"/>
                </a:lnTo>
                <a:lnTo>
                  <a:pt x="1182" y="360"/>
                </a:lnTo>
                <a:lnTo>
                  <a:pt x="1158" y="366"/>
                </a:lnTo>
                <a:lnTo>
                  <a:pt x="1140" y="366"/>
                </a:lnTo>
                <a:lnTo>
                  <a:pt x="1116" y="372"/>
                </a:lnTo>
                <a:lnTo>
                  <a:pt x="1092" y="372"/>
                </a:lnTo>
                <a:lnTo>
                  <a:pt x="1068" y="378"/>
                </a:lnTo>
                <a:lnTo>
                  <a:pt x="1044" y="378"/>
                </a:lnTo>
                <a:lnTo>
                  <a:pt x="1020" y="384"/>
                </a:lnTo>
                <a:lnTo>
                  <a:pt x="990" y="384"/>
                </a:lnTo>
                <a:lnTo>
                  <a:pt x="966" y="384"/>
                </a:lnTo>
                <a:lnTo>
                  <a:pt x="942" y="390"/>
                </a:lnTo>
                <a:lnTo>
                  <a:pt x="918" y="390"/>
                </a:lnTo>
                <a:lnTo>
                  <a:pt x="888" y="390"/>
                </a:lnTo>
                <a:lnTo>
                  <a:pt x="864" y="390"/>
                </a:lnTo>
                <a:lnTo>
                  <a:pt x="834" y="396"/>
                </a:lnTo>
                <a:lnTo>
                  <a:pt x="810" y="396"/>
                </a:lnTo>
                <a:lnTo>
                  <a:pt x="786" y="396"/>
                </a:lnTo>
                <a:lnTo>
                  <a:pt x="756" y="396"/>
                </a:lnTo>
                <a:lnTo>
                  <a:pt x="732" y="396"/>
                </a:lnTo>
                <a:lnTo>
                  <a:pt x="702" y="396"/>
                </a:lnTo>
                <a:lnTo>
                  <a:pt x="678" y="396"/>
                </a:lnTo>
                <a:lnTo>
                  <a:pt x="654" y="390"/>
                </a:lnTo>
                <a:lnTo>
                  <a:pt x="624" y="390"/>
                </a:lnTo>
                <a:lnTo>
                  <a:pt x="600" y="390"/>
                </a:lnTo>
                <a:lnTo>
                  <a:pt x="576" y="390"/>
                </a:lnTo>
                <a:lnTo>
                  <a:pt x="546" y="384"/>
                </a:lnTo>
                <a:lnTo>
                  <a:pt x="522" y="384"/>
                </a:lnTo>
                <a:lnTo>
                  <a:pt x="498" y="384"/>
                </a:lnTo>
                <a:lnTo>
                  <a:pt x="474" y="378"/>
                </a:lnTo>
                <a:lnTo>
                  <a:pt x="450" y="378"/>
                </a:lnTo>
                <a:lnTo>
                  <a:pt x="438" y="378"/>
                </a:lnTo>
                <a:lnTo>
                  <a:pt x="414" y="372"/>
                </a:lnTo>
                <a:lnTo>
                  <a:pt x="390" y="372"/>
                </a:lnTo>
                <a:lnTo>
                  <a:pt x="366" y="366"/>
                </a:lnTo>
                <a:lnTo>
                  <a:pt x="342" y="360"/>
                </a:lnTo>
                <a:lnTo>
                  <a:pt x="324" y="360"/>
                </a:lnTo>
                <a:lnTo>
                  <a:pt x="300" y="354"/>
                </a:lnTo>
                <a:lnTo>
                  <a:pt x="282" y="348"/>
                </a:lnTo>
                <a:lnTo>
                  <a:pt x="258" y="348"/>
                </a:lnTo>
                <a:lnTo>
                  <a:pt x="240" y="342"/>
                </a:lnTo>
                <a:lnTo>
                  <a:pt x="222" y="336"/>
                </a:lnTo>
                <a:lnTo>
                  <a:pt x="204" y="330"/>
                </a:lnTo>
                <a:lnTo>
                  <a:pt x="186" y="324"/>
                </a:lnTo>
                <a:lnTo>
                  <a:pt x="168" y="324"/>
                </a:lnTo>
                <a:lnTo>
                  <a:pt x="150" y="318"/>
                </a:lnTo>
                <a:lnTo>
                  <a:pt x="138" y="312"/>
                </a:lnTo>
                <a:lnTo>
                  <a:pt x="120" y="306"/>
                </a:lnTo>
                <a:lnTo>
                  <a:pt x="108" y="300"/>
                </a:lnTo>
                <a:lnTo>
                  <a:pt x="96" y="294"/>
                </a:lnTo>
                <a:lnTo>
                  <a:pt x="84" y="288"/>
                </a:lnTo>
                <a:lnTo>
                  <a:pt x="72" y="282"/>
                </a:lnTo>
                <a:lnTo>
                  <a:pt x="60" y="276"/>
                </a:lnTo>
                <a:lnTo>
                  <a:pt x="48" y="270"/>
                </a:lnTo>
                <a:lnTo>
                  <a:pt x="42" y="258"/>
                </a:lnTo>
                <a:lnTo>
                  <a:pt x="30" y="252"/>
                </a:lnTo>
                <a:lnTo>
                  <a:pt x="24" y="246"/>
                </a:lnTo>
                <a:lnTo>
                  <a:pt x="18" y="240"/>
                </a:lnTo>
                <a:lnTo>
                  <a:pt x="12" y="234"/>
                </a:lnTo>
                <a:lnTo>
                  <a:pt x="6" y="228"/>
                </a:lnTo>
                <a:lnTo>
                  <a:pt x="6" y="222"/>
                </a:lnTo>
                <a:lnTo>
                  <a:pt x="0" y="216"/>
                </a:lnTo>
                <a:lnTo>
                  <a:pt x="0" y="204"/>
                </a:lnTo>
                <a:lnTo>
                  <a:pt x="0" y="198"/>
                </a:lnTo>
                <a:lnTo>
                  <a:pt x="0" y="192"/>
                </a:lnTo>
                <a:lnTo>
                  <a:pt x="0" y="186"/>
                </a:lnTo>
                <a:lnTo>
                  <a:pt x="0" y="180"/>
                </a:lnTo>
                <a:lnTo>
                  <a:pt x="6" y="174"/>
                </a:lnTo>
                <a:lnTo>
                  <a:pt x="6" y="168"/>
                </a:lnTo>
                <a:lnTo>
                  <a:pt x="12" y="156"/>
                </a:lnTo>
                <a:lnTo>
                  <a:pt x="18" y="150"/>
                </a:lnTo>
                <a:lnTo>
                  <a:pt x="24" y="144"/>
                </a:lnTo>
                <a:lnTo>
                  <a:pt x="30" y="144"/>
                </a:lnTo>
                <a:lnTo>
                  <a:pt x="36" y="138"/>
                </a:lnTo>
                <a:lnTo>
                  <a:pt x="42" y="126"/>
                </a:lnTo>
                <a:lnTo>
                  <a:pt x="54" y="120"/>
                </a:lnTo>
                <a:lnTo>
                  <a:pt x="66" y="114"/>
                </a:lnTo>
                <a:lnTo>
                  <a:pt x="78" y="108"/>
                </a:lnTo>
                <a:lnTo>
                  <a:pt x="90" y="102"/>
                </a:lnTo>
                <a:lnTo>
                  <a:pt x="102" y="96"/>
                </a:lnTo>
                <a:lnTo>
                  <a:pt x="114" y="90"/>
                </a:lnTo>
                <a:lnTo>
                  <a:pt x="126" y="84"/>
                </a:lnTo>
                <a:lnTo>
                  <a:pt x="144" y="78"/>
                </a:lnTo>
                <a:lnTo>
                  <a:pt x="162" y="72"/>
                </a:lnTo>
                <a:lnTo>
                  <a:pt x="174" y="72"/>
                </a:lnTo>
                <a:lnTo>
                  <a:pt x="192" y="66"/>
                </a:lnTo>
                <a:lnTo>
                  <a:pt x="210" y="60"/>
                </a:lnTo>
                <a:lnTo>
                  <a:pt x="228" y="54"/>
                </a:lnTo>
                <a:lnTo>
                  <a:pt x="252" y="48"/>
                </a:lnTo>
                <a:lnTo>
                  <a:pt x="270" y="42"/>
                </a:lnTo>
                <a:lnTo>
                  <a:pt x="288" y="42"/>
                </a:lnTo>
                <a:lnTo>
                  <a:pt x="312" y="36"/>
                </a:lnTo>
                <a:lnTo>
                  <a:pt x="336" y="30"/>
                </a:lnTo>
                <a:lnTo>
                  <a:pt x="756" y="198"/>
                </a:lnTo>
                <a:lnTo>
                  <a:pt x="756" y="0"/>
                </a:lnTo>
                <a:close/>
              </a:path>
            </a:pathLst>
          </a:custGeom>
          <a:solidFill>
            <a:srgbClr val="00ff00">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2" name=""/>
          <p:cNvSpPr/>
          <p:nvPr/>
        </p:nvSpPr>
        <p:spPr>
          <a:xfrm>
            <a:off x="1505880" y="3962520"/>
            <a:ext cx="262332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33cc"/>
                </a:solidFill>
                <a:effectLst/>
                <a:uFillTx/>
                <a:latin typeface="Times New Roman"/>
                <a:ea typeface="HG丸ｺﾞｼｯｸM-PRO"/>
              </a:rPr>
              <a:t>Interest in using flat-rate service</a:t>
            </a:r>
            <a:endParaRPr b="0" lang="en-US" sz="1600" strike="noStrike" u="none">
              <a:solidFill>
                <a:srgbClr val="000000"/>
              </a:solidFill>
              <a:effectLst/>
              <a:uFillTx/>
              <a:latin typeface="Times New Roman"/>
            </a:endParaRPr>
          </a:p>
        </p:txBody>
      </p:sp>
      <p:sp>
        <p:nvSpPr>
          <p:cNvPr id="953" name=""/>
          <p:cNvSpPr/>
          <p:nvPr/>
        </p:nvSpPr>
        <p:spPr>
          <a:xfrm>
            <a:off x="2984760" y="5781600"/>
            <a:ext cx="553320" cy="168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ea typeface="ＭＳ Ｐゴシック"/>
              </a:rPr>
              <a:t>Interested</a:t>
            </a:r>
            <a:endParaRPr b="0" lang="en-US" sz="1100" strike="noStrike" u="none">
              <a:solidFill>
                <a:srgbClr val="000000"/>
              </a:solidFill>
              <a:effectLst/>
              <a:uFillTx/>
              <a:latin typeface="Times New Roman"/>
            </a:endParaRPr>
          </a:p>
        </p:txBody>
      </p:sp>
      <p:sp>
        <p:nvSpPr>
          <p:cNvPr id="954" name=""/>
          <p:cNvSpPr/>
          <p:nvPr/>
        </p:nvSpPr>
        <p:spPr>
          <a:xfrm>
            <a:off x="3128040" y="5943600"/>
            <a:ext cx="257760" cy="168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100" strike="noStrike" u="none">
                <a:solidFill>
                  <a:srgbClr val="000000"/>
                </a:solidFill>
                <a:effectLst/>
                <a:uFillTx/>
                <a:latin typeface="Times New Roman"/>
                <a:ea typeface="ＭＳ Ｐゴシック"/>
              </a:rPr>
              <a:t>90%</a:t>
            </a:r>
            <a:endParaRPr b="0" lang="en-US" sz="1100" strike="noStrike" u="none">
              <a:solidFill>
                <a:srgbClr val="000000"/>
              </a:solidFill>
              <a:effectLst/>
              <a:uFillTx/>
              <a:latin typeface="Times New Roman"/>
            </a:endParaRPr>
          </a:p>
        </p:txBody>
      </p:sp>
      <p:sp>
        <p:nvSpPr>
          <p:cNvPr id="955" name=""/>
          <p:cNvSpPr/>
          <p:nvPr/>
        </p:nvSpPr>
        <p:spPr>
          <a:xfrm>
            <a:off x="1255320" y="4394160"/>
            <a:ext cx="791280" cy="168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ea typeface="ＭＳ Ｐゴシック"/>
              </a:rPr>
              <a:t>Not interested</a:t>
            </a:r>
            <a:endParaRPr b="0" lang="en-US" sz="1100" strike="noStrike" u="none">
              <a:solidFill>
                <a:srgbClr val="000000"/>
              </a:solidFill>
              <a:effectLst/>
              <a:uFillTx/>
              <a:latin typeface="Times New Roman"/>
            </a:endParaRPr>
          </a:p>
        </p:txBody>
      </p:sp>
      <p:sp>
        <p:nvSpPr>
          <p:cNvPr id="956" name=""/>
          <p:cNvSpPr/>
          <p:nvPr/>
        </p:nvSpPr>
        <p:spPr>
          <a:xfrm>
            <a:off x="1483200" y="4556160"/>
            <a:ext cx="257760" cy="168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100" strike="noStrike" u="none">
                <a:solidFill>
                  <a:srgbClr val="000000"/>
                </a:solidFill>
                <a:effectLst/>
                <a:uFillTx/>
                <a:latin typeface="Times New Roman"/>
                <a:ea typeface="ＭＳ Ｐゴシック"/>
              </a:rPr>
              <a:t>10%</a:t>
            </a:r>
            <a:endParaRPr b="0" lang="en-US" sz="1100" strike="noStrike" u="none">
              <a:solidFill>
                <a:srgbClr val="000000"/>
              </a:solidFill>
              <a:effectLst/>
              <a:uFillTx/>
              <a:latin typeface="Times New Roman"/>
            </a:endParaRPr>
          </a:p>
        </p:txBody>
      </p:sp>
      <p:sp>
        <p:nvSpPr>
          <p:cNvPr id="957" name=""/>
          <p:cNvSpPr/>
          <p:nvPr/>
        </p:nvSpPr>
        <p:spPr>
          <a:xfrm>
            <a:off x="533520" y="1447920"/>
            <a:ext cx="4419360" cy="236196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958" name=""/>
          <p:cNvSpPr/>
          <p:nvPr/>
        </p:nvSpPr>
        <p:spPr>
          <a:xfrm>
            <a:off x="533520" y="4267080"/>
            <a:ext cx="4419360" cy="205740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959" name=""/>
          <p:cNvSpPr/>
          <p:nvPr/>
        </p:nvSpPr>
        <p:spPr>
          <a:xfrm>
            <a:off x="5867280" y="3429000"/>
            <a:ext cx="3048120" cy="823680"/>
          </a:xfrm>
          <a:prstGeom prst="rect">
            <a:avLst/>
          </a:prstGeom>
          <a:noFill/>
          <a:ln w="0">
            <a:noFill/>
          </a:ln>
        </p:spPr>
        <p:style>
          <a:lnRef idx="0"/>
          <a:fillRef idx="0"/>
          <a:effectRef idx="0"/>
          <a:fontRef idx="minor"/>
        </p:style>
        <p:txBody>
          <a:bodyPr lIns="92160" rIns="92160" tIns="46080" bIns="4608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33cc"/>
                </a:solidFill>
                <a:effectLst/>
                <a:uFillTx/>
                <a:latin typeface="Times New Roman"/>
                <a:ea typeface="HG丸ｺﾞｼｯｸM-PRO"/>
              </a:rPr>
              <a:t>Approx. 50% of users that use Internet for 30 plus hours have strong interest in flat-rate services</a:t>
            </a:r>
            <a:endParaRPr b="0" lang="en-US" sz="1600" strike="noStrike" u="none">
              <a:solidFill>
                <a:srgbClr val="000000"/>
              </a:solidFill>
              <a:effectLst/>
              <a:uFillTx/>
              <a:latin typeface="Times New Roman"/>
            </a:endParaRPr>
          </a:p>
        </p:txBody>
      </p:sp>
      <p:sp>
        <p:nvSpPr>
          <p:cNvPr id="960" name=""/>
          <p:cNvSpPr/>
          <p:nvPr/>
        </p:nvSpPr>
        <p:spPr>
          <a:xfrm>
            <a:off x="5105520" y="2971800"/>
            <a:ext cx="533160" cy="1600200"/>
          </a:xfrm>
          <a:prstGeom prst="rightArrow">
            <a:avLst>
              <a:gd name="adj1" fmla="val 53176"/>
              <a:gd name="adj2" fmla="val 44046"/>
            </a:avLst>
          </a:prstGeom>
          <a:blipFill rotWithShape="0">
            <a:blip r:embed="rId1"/>
            <a:srcRect/>
            <a:stretch/>
          </a:blipFill>
          <a:ln w="0">
            <a:noFill/>
          </a:ln>
          <a:effectLst>
            <a:outerShdw dist="107932" dir="2700000" blurRad="0" rotWithShape="0">
              <a:srgbClr val="808080"/>
            </a:outerShdw>
          </a:effectLst>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961" name=""/>
          <p:cNvSpPr/>
          <p:nvPr/>
        </p:nvSpPr>
        <p:spPr>
          <a:xfrm>
            <a:off x="5791320" y="3276720"/>
            <a:ext cx="3124080" cy="129528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962" name=""/>
          <p:cNvSpPr/>
          <p:nvPr/>
        </p:nvSpPr>
        <p:spPr>
          <a:xfrm>
            <a:off x="2150640" y="380880"/>
            <a:ext cx="5391720" cy="51948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66cc"/>
                </a:solidFill>
                <a:effectLst/>
                <a:uFillTx/>
                <a:latin typeface="Times New Roman"/>
                <a:ea typeface="HG丸ｺﾞｼｯｸM-PRO"/>
              </a:rPr>
              <a:t>High Demand for Flat-Rate Services</a:t>
            </a:r>
            <a:endParaRPr b="0" lang="en-US" sz="28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633F838B-706D-491C-84E8-B803285996CE}"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63" name=""/>
          <p:cNvSpPr/>
          <p:nvPr/>
        </p:nvSpPr>
        <p:spPr>
          <a:xfrm>
            <a:off x="4572000" y="3352680"/>
            <a:ext cx="4114800" cy="533520"/>
          </a:xfrm>
          <a:prstGeom prst="rect">
            <a:avLst/>
          </a:prstGeom>
          <a:gradFill rotWithShape="0">
            <a:gsLst>
              <a:gs pos="0">
                <a:srgbClr val="ffffff"/>
              </a:gs>
              <a:gs pos="100000">
                <a:srgbClr val="99ccff"/>
              </a:gs>
            </a:gsLst>
            <a:path path="rect">
              <a:fillToRect l="50000" t="50000" r="50000" b="50000"/>
            </a:path>
          </a:grad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964" name=""/>
          <p:cNvSpPr/>
          <p:nvPr/>
        </p:nvSpPr>
        <p:spPr>
          <a:xfrm>
            <a:off x="304920" y="1143000"/>
            <a:ext cx="4114800" cy="533520"/>
          </a:xfrm>
          <a:prstGeom prst="rect">
            <a:avLst/>
          </a:prstGeom>
          <a:gradFill rotWithShape="0">
            <a:gsLst>
              <a:gs pos="0">
                <a:srgbClr val="ffffff"/>
              </a:gs>
              <a:gs pos="100000">
                <a:srgbClr val="99ccff"/>
              </a:gs>
            </a:gsLst>
            <a:path path="rect">
              <a:fillToRect l="50000" t="50000" r="50000" b="50000"/>
            </a:path>
          </a:grad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965" name=""/>
          <p:cNvSpPr/>
          <p:nvPr/>
        </p:nvSpPr>
        <p:spPr>
          <a:xfrm>
            <a:off x="667800" y="6248520"/>
            <a:ext cx="2774520" cy="30600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ea typeface="HG丸ｺﾞｼｯｸM-PRO"/>
              </a:rPr>
              <a:t>Source:  Internet White Papers 2000</a:t>
            </a:r>
            <a:endParaRPr b="0" lang="en-US" sz="1400" strike="noStrike" u="none">
              <a:solidFill>
                <a:srgbClr val="000000"/>
              </a:solidFill>
              <a:effectLst/>
              <a:uFillTx/>
              <a:latin typeface="Times New Roman"/>
            </a:endParaRPr>
          </a:p>
        </p:txBody>
      </p:sp>
      <p:sp>
        <p:nvSpPr>
          <p:cNvPr id="966" name=""/>
          <p:cNvSpPr/>
          <p:nvPr/>
        </p:nvSpPr>
        <p:spPr>
          <a:xfrm>
            <a:off x="501480" y="1295280"/>
            <a:ext cx="373392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Times New Roman"/>
                <a:ea typeface="HG丸ｺﾞｼｯｸM-PRO"/>
              </a:rPr>
              <a:t>Residential user transmission speed used</a:t>
            </a:r>
            <a:endParaRPr b="0" lang="en-US" sz="1800" strike="noStrike" u="none">
              <a:solidFill>
                <a:srgbClr val="000000"/>
              </a:solidFill>
              <a:effectLst/>
              <a:uFillTx/>
              <a:latin typeface="Times New Roman"/>
            </a:endParaRPr>
          </a:p>
        </p:txBody>
      </p:sp>
      <p:sp>
        <p:nvSpPr>
          <p:cNvPr id="967" name=""/>
          <p:cNvSpPr/>
          <p:nvPr/>
        </p:nvSpPr>
        <p:spPr>
          <a:xfrm>
            <a:off x="4838760" y="3505320"/>
            <a:ext cx="361944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Times New Roman"/>
                <a:ea typeface="HG丸ｺﾞｼｯｸM-PRO"/>
              </a:rPr>
              <a:t>Corporate user transmission speed used</a:t>
            </a:r>
            <a:endParaRPr b="0" lang="en-US" sz="1800" strike="noStrike" u="none">
              <a:solidFill>
                <a:srgbClr val="000000"/>
              </a:solidFill>
              <a:effectLst/>
              <a:uFillTx/>
              <a:latin typeface="Times New Roman"/>
            </a:endParaRPr>
          </a:p>
        </p:txBody>
      </p:sp>
      <p:sp>
        <p:nvSpPr>
          <p:cNvPr id="968" name=""/>
          <p:cNvSpPr/>
          <p:nvPr/>
        </p:nvSpPr>
        <p:spPr>
          <a:xfrm>
            <a:off x="2514600" y="2638440"/>
            <a:ext cx="866880" cy="457200"/>
          </a:xfrm>
          <a:custGeom>
            <a:avLst/>
            <a:gdLst/>
            <a:ahLst/>
            <a:rect l="l" t="t" r="r" b="b"/>
            <a:pathLst>
              <a:path w="546" h="288">
                <a:moveTo>
                  <a:pt x="0" y="102"/>
                </a:moveTo>
                <a:lnTo>
                  <a:pt x="546" y="0"/>
                </a:lnTo>
                <a:lnTo>
                  <a:pt x="546" y="186"/>
                </a:lnTo>
                <a:lnTo>
                  <a:pt x="0" y="288"/>
                </a:lnTo>
                <a:lnTo>
                  <a:pt x="0" y="102"/>
                </a:lnTo>
                <a:close/>
              </a:path>
            </a:pathLst>
          </a:custGeom>
          <a:solidFill>
            <a:srgbClr val="000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9" name=""/>
          <p:cNvSpPr/>
          <p:nvPr/>
        </p:nvSpPr>
        <p:spPr>
          <a:xfrm>
            <a:off x="2514600" y="2523960"/>
            <a:ext cx="866880" cy="276480"/>
          </a:xfrm>
          <a:custGeom>
            <a:avLst/>
            <a:gdLst/>
            <a:ahLst/>
            <a:rect l="l" t="t" r="r" b="b"/>
            <a:pathLst>
              <a:path w="546" h="174">
                <a:moveTo>
                  <a:pt x="0" y="0"/>
                </a:moveTo>
                <a:lnTo>
                  <a:pt x="24" y="0"/>
                </a:lnTo>
                <a:lnTo>
                  <a:pt x="60" y="0"/>
                </a:lnTo>
                <a:lnTo>
                  <a:pt x="84" y="0"/>
                </a:lnTo>
                <a:lnTo>
                  <a:pt x="108" y="0"/>
                </a:lnTo>
                <a:lnTo>
                  <a:pt x="132" y="0"/>
                </a:lnTo>
                <a:lnTo>
                  <a:pt x="162" y="6"/>
                </a:lnTo>
                <a:lnTo>
                  <a:pt x="186" y="6"/>
                </a:lnTo>
                <a:lnTo>
                  <a:pt x="210" y="6"/>
                </a:lnTo>
                <a:lnTo>
                  <a:pt x="234" y="6"/>
                </a:lnTo>
                <a:lnTo>
                  <a:pt x="264" y="12"/>
                </a:lnTo>
                <a:lnTo>
                  <a:pt x="288" y="12"/>
                </a:lnTo>
                <a:lnTo>
                  <a:pt x="306" y="18"/>
                </a:lnTo>
                <a:lnTo>
                  <a:pt x="330" y="18"/>
                </a:lnTo>
                <a:lnTo>
                  <a:pt x="360" y="24"/>
                </a:lnTo>
                <a:lnTo>
                  <a:pt x="378" y="30"/>
                </a:lnTo>
                <a:lnTo>
                  <a:pt x="396" y="30"/>
                </a:lnTo>
                <a:lnTo>
                  <a:pt x="420" y="36"/>
                </a:lnTo>
                <a:lnTo>
                  <a:pt x="444" y="42"/>
                </a:lnTo>
                <a:lnTo>
                  <a:pt x="462" y="48"/>
                </a:lnTo>
                <a:lnTo>
                  <a:pt x="480" y="48"/>
                </a:lnTo>
                <a:lnTo>
                  <a:pt x="498" y="54"/>
                </a:lnTo>
                <a:lnTo>
                  <a:pt x="516" y="60"/>
                </a:lnTo>
                <a:lnTo>
                  <a:pt x="534" y="66"/>
                </a:lnTo>
                <a:lnTo>
                  <a:pt x="546" y="72"/>
                </a:lnTo>
                <a:lnTo>
                  <a:pt x="0" y="174"/>
                </a:lnTo>
                <a:lnTo>
                  <a:pt x="0" y="0"/>
                </a:lnTo>
                <a:close/>
              </a:path>
            </a:pathLst>
          </a:custGeom>
          <a:solidFill>
            <a:srgbClr val="0000ff">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0" name=""/>
          <p:cNvSpPr/>
          <p:nvPr/>
        </p:nvSpPr>
        <p:spPr>
          <a:xfrm>
            <a:off x="3476520" y="2857680"/>
            <a:ext cx="257400" cy="466560"/>
          </a:xfrm>
          <a:custGeom>
            <a:avLst/>
            <a:gdLst/>
            <a:ahLst/>
            <a:rect l="l" t="t" r="r" b="b"/>
            <a:pathLst>
              <a:path w="162" h="294">
                <a:moveTo>
                  <a:pt x="162" y="0"/>
                </a:moveTo>
                <a:lnTo>
                  <a:pt x="162" y="6"/>
                </a:lnTo>
                <a:lnTo>
                  <a:pt x="156" y="12"/>
                </a:lnTo>
                <a:lnTo>
                  <a:pt x="156" y="18"/>
                </a:lnTo>
                <a:lnTo>
                  <a:pt x="150" y="24"/>
                </a:lnTo>
                <a:lnTo>
                  <a:pt x="150" y="30"/>
                </a:lnTo>
                <a:lnTo>
                  <a:pt x="144" y="36"/>
                </a:lnTo>
                <a:lnTo>
                  <a:pt x="132" y="48"/>
                </a:lnTo>
                <a:lnTo>
                  <a:pt x="126" y="54"/>
                </a:lnTo>
                <a:lnTo>
                  <a:pt x="120" y="60"/>
                </a:lnTo>
                <a:lnTo>
                  <a:pt x="114" y="66"/>
                </a:lnTo>
                <a:lnTo>
                  <a:pt x="102" y="72"/>
                </a:lnTo>
                <a:lnTo>
                  <a:pt x="84" y="78"/>
                </a:lnTo>
                <a:lnTo>
                  <a:pt x="78" y="84"/>
                </a:lnTo>
                <a:lnTo>
                  <a:pt x="66" y="90"/>
                </a:lnTo>
                <a:lnTo>
                  <a:pt x="54" y="96"/>
                </a:lnTo>
                <a:lnTo>
                  <a:pt x="30" y="102"/>
                </a:lnTo>
                <a:lnTo>
                  <a:pt x="18" y="108"/>
                </a:lnTo>
                <a:lnTo>
                  <a:pt x="0" y="108"/>
                </a:lnTo>
                <a:lnTo>
                  <a:pt x="0" y="294"/>
                </a:lnTo>
                <a:lnTo>
                  <a:pt x="18" y="294"/>
                </a:lnTo>
                <a:lnTo>
                  <a:pt x="30" y="288"/>
                </a:lnTo>
                <a:lnTo>
                  <a:pt x="54" y="282"/>
                </a:lnTo>
                <a:lnTo>
                  <a:pt x="66" y="276"/>
                </a:lnTo>
                <a:lnTo>
                  <a:pt x="78" y="270"/>
                </a:lnTo>
                <a:lnTo>
                  <a:pt x="84" y="264"/>
                </a:lnTo>
                <a:lnTo>
                  <a:pt x="102" y="258"/>
                </a:lnTo>
                <a:lnTo>
                  <a:pt x="114" y="252"/>
                </a:lnTo>
                <a:lnTo>
                  <a:pt x="120" y="246"/>
                </a:lnTo>
                <a:lnTo>
                  <a:pt x="126" y="240"/>
                </a:lnTo>
                <a:lnTo>
                  <a:pt x="132" y="234"/>
                </a:lnTo>
                <a:lnTo>
                  <a:pt x="144" y="222"/>
                </a:lnTo>
                <a:lnTo>
                  <a:pt x="150" y="216"/>
                </a:lnTo>
                <a:lnTo>
                  <a:pt x="150" y="210"/>
                </a:lnTo>
                <a:lnTo>
                  <a:pt x="156" y="204"/>
                </a:lnTo>
                <a:lnTo>
                  <a:pt x="156" y="198"/>
                </a:lnTo>
                <a:lnTo>
                  <a:pt x="162" y="192"/>
                </a:lnTo>
                <a:lnTo>
                  <a:pt x="162" y="186"/>
                </a:lnTo>
                <a:lnTo>
                  <a:pt x="162" y="0"/>
                </a:lnTo>
                <a:close/>
              </a:path>
            </a:pathLst>
          </a:cu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1" name=""/>
          <p:cNvSpPr/>
          <p:nvPr/>
        </p:nvSpPr>
        <p:spPr>
          <a:xfrm>
            <a:off x="2657520" y="2857680"/>
            <a:ext cx="819000" cy="466560"/>
          </a:xfrm>
          <a:custGeom>
            <a:avLst/>
            <a:gdLst/>
            <a:ahLst/>
            <a:rect l="l" t="t" r="r" b="b"/>
            <a:pathLst>
              <a:path w="516" h="294">
                <a:moveTo>
                  <a:pt x="0" y="0"/>
                </a:moveTo>
                <a:lnTo>
                  <a:pt x="516" y="108"/>
                </a:lnTo>
                <a:lnTo>
                  <a:pt x="516" y="294"/>
                </a:lnTo>
                <a:lnTo>
                  <a:pt x="0" y="186"/>
                </a:lnTo>
                <a:lnTo>
                  <a:pt x="0" y="0"/>
                </a:lnTo>
                <a:close/>
              </a:path>
            </a:pathLst>
          </a:cu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2" name=""/>
          <p:cNvSpPr/>
          <p:nvPr/>
        </p:nvSpPr>
        <p:spPr>
          <a:xfrm>
            <a:off x="2657520" y="2695680"/>
            <a:ext cx="1076400" cy="333360"/>
          </a:xfrm>
          <a:custGeom>
            <a:avLst/>
            <a:gdLst/>
            <a:ahLst/>
            <a:rect l="l" t="t" r="r" b="b"/>
            <a:pathLst>
              <a:path w="678" h="210">
                <a:moveTo>
                  <a:pt x="546" y="0"/>
                </a:moveTo>
                <a:lnTo>
                  <a:pt x="564" y="6"/>
                </a:lnTo>
                <a:lnTo>
                  <a:pt x="582" y="12"/>
                </a:lnTo>
                <a:lnTo>
                  <a:pt x="594" y="18"/>
                </a:lnTo>
                <a:lnTo>
                  <a:pt x="600" y="24"/>
                </a:lnTo>
                <a:lnTo>
                  <a:pt x="618" y="30"/>
                </a:lnTo>
                <a:lnTo>
                  <a:pt x="630" y="36"/>
                </a:lnTo>
                <a:lnTo>
                  <a:pt x="636" y="42"/>
                </a:lnTo>
                <a:lnTo>
                  <a:pt x="642" y="48"/>
                </a:lnTo>
                <a:lnTo>
                  <a:pt x="654" y="54"/>
                </a:lnTo>
                <a:lnTo>
                  <a:pt x="660" y="60"/>
                </a:lnTo>
                <a:lnTo>
                  <a:pt x="666" y="66"/>
                </a:lnTo>
                <a:lnTo>
                  <a:pt x="672" y="78"/>
                </a:lnTo>
                <a:lnTo>
                  <a:pt x="672" y="84"/>
                </a:lnTo>
                <a:lnTo>
                  <a:pt x="672" y="90"/>
                </a:lnTo>
                <a:lnTo>
                  <a:pt x="678" y="96"/>
                </a:lnTo>
                <a:lnTo>
                  <a:pt x="678" y="102"/>
                </a:lnTo>
                <a:lnTo>
                  <a:pt x="678" y="108"/>
                </a:lnTo>
                <a:lnTo>
                  <a:pt x="672" y="114"/>
                </a:lnTo>
                <a:lnTo>
                  <a:pt x="672" y="126"/>
                </a:lnTo>
                <a:lnTo>
                  <a:pt x="666" y="132"/>
                </a:lnTo>
                <a:lnTo>
                  <a:pt x="660" y="138"/>
                </a:lnTo>
                <a:lnTo>
                  <a:pt x="654" y="144"/>
                </a:lnTo>
                <a:lnTo>
                  <a:pt x="648" y="150"/>
                </a:lnTo>
                <a:lnTo>
                  <a:pt x="642" y="156"/>
                </a:lnTo>
                <a:lnTo>
                  <a:pt x="630" y="168"/>
                </a:lnTo>
                <a:lnTo>
                  <a:pt x="618" y="174"/>
                </a:lnTo>
                <a:lnTo>
                  <a:pt x="606" y="174"/>
                </a:lnTo>
                <a:lnTo>
                  <a:pt x="600" y="180"/>
                </a:lnTo>
                <a:lnTo>
                  <a:pt x="582" y="192"/>
                </a:lnTo>
                <a:lnTo>
                  <a:pt x="570" y="198"/>
                </a:lnTo>
                <a:lnTo>
                  <a:pt x="552" y="198"/>
                </a:lnTo>
                <a:lnTo>
                  <a:pt x="534" y="210"/>
                </a:lnTo>
                <a:lnTo>
                  <a:pt x="516" y="210"/>
                </a:lnTo>
                <a:lnTo>
                  <a:pt x="0" y="102"/>
                </a:lnTo>
                <a:lnTo>
                  <a:pt x="546" y="0"/>
                </a:lnTo>
                <a:close/>
              </a:path>
            </a:pathLst>
          </a:custGeom>
          <a:solidFill>
            <a:srgbClr val="ff0000">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3" name=""/>
          <p:cNvSpPr/>
          <p:nvPr/>
        </p:nvSpPr>
        <p:spPr>
          <a:xfrm>
            <a:off x="1076400" y="2828880"/>
            <a:ext cx="257040" cy="476280"/>
          </a:xfrm>
          <a:custGeom>
            <a:avLst/>
            <a:gdLst/>
            <a:ahLst/>
            <a:rect l="l" t="t" r="r" b="b"/>
            <a:pathLst>
              <a:path w="162" h="300">
                <a:moveTo>
                  <a:pt x="162" y="114"/>
                </a:moveTo>
                <a:lnTo>
                  <a:pt x="150" y="108"/>
                </a:lnTo>
                <a:lnTo>
                  <a:pt x="126" y="102"/>
                </a:lnTo>
                <a:lnTo>
                  <a:pt x="114" y="96"/>
                </a:lnTo>
                <a:lnTo>
                  <a:pt x="102" y="90"/>
                </a:lnTo>
                <a:lnTo>
                  <a:pt x="90" y="84"/>
                </a:lnTo>
                <a:lnTo>
                  <a:pt x="72" y="78"/>
                </a:lnTo>
                <a:lnTo>
                  <a:pt x="60" y="72"/>
                </a:lnTo>
                <a:lnTo>
                  <a:pt x="54" y="66"/>
                </a:lnTo>
                <a:lnTo>
                  <a:pt x="42" y="60"/>
                </a:lnTo>
                <a:lnTo>
                  <a:pt x="30" y="54"/>
                </a:lnTo>
                <a:lnTo>
                  <a:pt x="24" y="48"/>
                </a:lnTo>
                <a:lnTo>
                  <a:pt x="18" y="42"/>
                </a:lnTo>
                <a:lnTo>
                  <a:pt x="12" y="30"/>
                </a:lnTo>
                <a:lnTo>
                  <a:pt x="6" y="24"/>
                </a:lnTo>
                <a:lnTo>
                  <a:pt x="6" y="18"/>
                </a:lnTo>
                <a:lnTo>
                  <a:pt x="0" y="12"/>
                </a:lnTo>
                <a:lnTo>
                  <a:pt x="0" y="6"/>
                </a:lnTo>
                <a:lnTo>
                  <a:pt x="0" y="0"/>
                </a:lnTo>
                <a:lnTo>
                  <a:pt x="0" y="186"/>
                </a:lnTo>
                <a:lnTo>
                  <a:pt x="0" y="192"/>
                </a:lnTo>
                <a:lnTo>
                  <a:pt x="0" y="198"/>
                </a:lnTo>
                <a:lnTo>
                  <a:pt x="6" y="204"/>
                </a:lnTo>
                <a:lnTo>
                  <a:pt x="6" y="210"/>
                </a:lnTo>
                <a:lnTo>
                  <a:pt x="12" y="216"/>
                </a:lnTo>
                <a:lnTo>
                  <a:pt x="18" y="228"/>
                </a:lnTo>
                <a:lnTo>
                  <a:pt x="24" y="234"/>
                </a:lnTo>
                <a:lnTo>
                  <a:pt x="30" y="240"/>
                </a:lnTo>
                <a:lnTo>
                  <a:pt x="42" y="246"/>
                </a:lnTo>
                <a:lnTo>
                  <a:pt x="54" y="252"/>
                </a:lnTo>
                <a:lnTo>
                  <a:pt x="60" y="258"/>
                </a:lnTo>
                <a:lnTo>
                  <a:pt x="72" y="264"/>
                </a:lnTo>
                <a:lnTo>
                  <a:pt x="90" y="270"/>
                </a:lnTo>
                <a:lnTo>
                  <a:pt x="102" y="276"/>
                </a:lnTo>
                <a:lnTo>
                  <a:pt x="114" y="282"/>
                </a:lnTo>
                <a:lnTo>
                  <a:pt x="126" y="288"/>
                </a:lnTo>
                <a:lnTo>
                  <a:pt x="150" y="294"/>
                </a:lnTo>
                <a:lnTo>
                  <a:pt x="162" y="300"/>
                </a:lnTo>
                <a:lnTo>
                  <a:pt x="162" y="114"/>
                </a:lnTo>
                <a:close/>
              </a:path>
            </a:pathLst>
          </a:custGeom>
          <a:solidFill>
            <a:srgbClr val="800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4" name=""/>
          <p:cNvSpPr/>
          <p:nvPr/>
        </p:nvSpPr>
        <p:spPr>
          <a:xfrm>
            <a:off x="1333440" y="2828880"/>
            <a:ext cx="809640" cy="476280"/>
          </a:xfrm>
          <a:custGeom>
            <a:avLst/>
            <a:gdLst/>
            <a:ahLst/>
            <a:rect l="l" t="t" r="r" b="b"/>
            <a:pathLst>
              <a:path w="510" h="300">
                <a:moveTo>
                  <a:pt x="510" y="0"/>
                </a:moveTo>
                <a:lnTo>
                  <a:pt x="0" y="114"/>
                </a:lnTo>
                <a:lnTo>
                  <a:pt x="0" y="300"/>
                </a:lnTo>
                <a:lnTo>
                  <a:pt x="510" y="186"/>
                </a:lnTo>
                <a:lnTo>
                  <a:pt x="510" y="0"/>
                </a:lnTo>
                <a:close/>
              </a:path>
            </a:pathLst>
          </a:custGeom>
          <a:solidFill>
            <a:srgbClr val="800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5" name=""/>
          <p:cNvSpPr/>
          <p:nvPr/>
        </p:nvSpPr>
        <p:spPr>
          <a:xfrm>
            <a:off x="1076400" y="2552760"/>
            <a:ext cx="1066680" cy="457200"/>
          </a:xfrm>
          <a:custGeom>
            <a:avLst/>
            <a:gdLst/>
            <a:ahLst/>
            <a:rect l="l" t="t" r="r" b="b"/>
            <a:pathLst>
              <a:path w="672" h="288">
                <a:moveTo>
                  <a:pt x="162" y="288"/>
                </a:moveTo>
                <a:lnTo>
                  <a:pt x="150" y="282"/>
                </a:lnTo>
                <a:lnTo>
                  <a:pt x="126" y="276"/>
                </a:lnTo>
                <a:lnTo>
                  <a:pt x="114" y="270"/>
                </a:lnTo>
                <a:lnTo>
                  <a:pt x="102" y="264"/>
                </a:lnTo>
                <a:lnTo>
                  <a:pt x="90" y="258"/>
                </a:lnTo>
                <a:lnTo>
                  <a:pt x="72" y="252"/>
                </a:lnTo>
                <a:lnTo>
                  <a:pt x="60" y="246"/>
                </a:lnTo>
                <a:lnTo>
                  <a:pt x="54" y="240"/>
                </a:lnTo>
                <a:lnTo>
                  <a:pt x="42" y="234"/>
                </a:lnTo>
                <a:lnTo>
                  <a:pt x="30" y="228"/>
                </a:lnTo>
                <a:lnTo>
                  <a:pt x="24" y="222"/>
                </a:lnTo>
                <a:lnTo>
                  <a:pt x="18" y="210"/>
                </a:lnTo>
                <a:lnTo>
                  <a:pt x="12" y="204"/>
                </a:lnTo>
                <a:lnTo>
                  <a:pt x="6" y="198"/>
                </a:lnTo>
                <a:lnTo>
                  <a:pt x="6" y="192"/>
                </a:lnTo>
                <a:lnTo>
                  <a:pt x="0" y="186"/>
                </a:lnTo>
                <a:lnTo>
                  <a:pt x="0" y="180"/>
                </a:lnTo>
                <a:lnTo>
                  <a:pt x="0" y="174"/>
                </a:lnTo>
                <a:lnTo>
                  <a:pt x="0" y="162"/>
                </a:lnTo>
                <a:lnTo>
                  <a:pt x="0" y="156"/>
                </a:lnTo>
                <a:lnTo>
                  <a:pt x="6" y="150"/>
                </a:lnTo>
                <a:lnTo>
                  <a:pt x="6" y="144"/>
                </a:lnTo>
                <a:lnTo>
                  <a:pt x="12" y="138"/>
                </a:lnTo>
                <a:lnTo>
                  <a:pt x="18" y="132"/>
                </a:lnTo>
                <a:lnTo>
                  <a:pt x="24" y="126"/>
                </a:lnTo>
                <a:lnTo>
                  <a:pt x="36" y="114"/>
                </a:lnTo>
                <a:lnTo>
                  <a:pt x="42" y="108"/>
                </a:lnTo>
                <a:lnTo>
                  <a:pt x="54" y="102"/>
                </a:lnTo>
                <a:lnTo>
                  <a:pt x="66" y="96"/>
                </a:lnTo>
                <a:lnTo>
                  <a:pt x="78" y="90"/>
                </a:lnTo>
                <a:lnTo>
                  <a:pt x="90" y="84"/>
                </a:lnTo>
                <a:lnTo>
                  <a:pt x="108" y="78"/>
                </a:lnTo>
                <a:lnTo>
                  <a:pt x="120" y="72"/>
                </a:lnTo>
                <a:lnTo>
                  <a:pt x="132" y="66"/>
                </a:lnTo>
                <a:lnTo>
                  <a:pt x="150" y="60"/>
                </a:lnTo>
                <a:lnTo>
                  <a:pt x="174" y="54"/>
                </a:lnTo>
                <a:lnTo>
                  <a:pt x="186" y="54"/>
                </a:lnTo>
                <a:lnTo>
                  <a:pt x="204" y="48"/>
                </a:lnTo>
                <a:lnTo>
                  <a:pt x="228" y="42"/>
                </a:lnTo>
                <a:lnTo>
                  <a:pt x="246" y="36"/>
                </a:lnTo>
                <a:lnTo>
                  <a:pt x="270" y="36"/>
                </a:lnTo>
                <a:lnTo>
                  <a:pt x="294" y="30"/>
                </a:lnTo>
                <a:lnTo>
                  <a:pt x="318" y="24"/>
                </a:lnTo>
                <a:lnTo>
                  <a:pt x="336" y="24"/>
                </a:lnTo>
                <a:lnTo>
                  <a:pt x="354" y="18"/>
                </a:lnTo>
                <a:lnTo>
                  <a:pt x="390" y="12"/>
                </a:lnTo>
                <a:lnTo>
                  <a:pt x="408" y="12"/>
                </a:lnTo>
                <a:lnTo>
                  <a:pt x="432" y="12"/>
                </a:lnTo>
                <a:lnTo>
                  <a:pt x="462" y="6"/>
                </a:lnTo>
                <a:lnTo>
                  <a:pt x="486" y="6"/>
                </a:lnTo>
                <a:lnTo>
                  <a:pt x="510" y="6"/>
                </a:lnTo>
                <a:lnTo>
                  <a:pt x="546" y="0"/>
                </a:lnTo>
                <a:lnTo>
                  <a:pt x="570" y="0"/>
                </a:lnTo>
                <a:lnTo>
                  <a:pt x="594" y="0"/>
                </a:lnTo>
                <a:lnTo>
                  <a:pt x="612" y="0"/>
                </a:lnTo>
                <a:lnTo>
                  <a:pt x="648" y="0"/>
                </a:lnTo>
                <a:lnTo>
                  <a:pt x="672" y="0"/>
                </a:lnTo>
                <a:lnTo>
                  <a:pt x="672" y="174"/>
                </a:lnTo>
                <a:lnTo>
                  <a:pt x="162" y="288"/>
                </a:lnTo>
                <a:close/>
              </a:path>
            </a:pathLst>
          </a:custGeom>
          <a:solidFill>
            <a:srgbClr val="ff00ff">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6" name=""/>
          <p:cNvSpPr/>
          <p:nvPr/>
        </p:nvSpPr>
        <p:spPr>
          <a:xfrm>
            <a:off x="1390680" y="3086280"/>
            <a:ext cx="57240" cy="304560"/>
          </a:xfrm>
          <a:custGeom>
            <a:avLst/>
            <a:gdLst/>
            <a:ahLst/>
            <a:rect l="l" t="t" r="r" b="b"/>
            <a:pathLst>
              <a:path w="36" h="192">
                <a:moveTo>
                  <a:pt x="36" y="6"/>
                </a:moveTo>
                <a:lnTo>
                  <a:pt x="24" y="6"/>
                </a:lnTo>
                <a:lnTo>
                  <a:pt x="12" y="0"/>
                </a:lnTo>
                <a:lnTo>
                  <a:pt x="0" y="0"/>
                </a:lnTo>
                <a:lnTo>
                  <a:pt x="0" y="186"/>
                </a:lnTo>
                <a:lnTo>
                  <a:pt x="12" y="186"/>
                </a:lnTo>
                <a:lnTo>
                  <a:pt x="24" y="192"/>
                </a:lnTo>
                <a:lnTo>
                  <a:pt x="36" y="192"/>
                </a:lnTo>
                <a:lnTo>
                  <a:pt x="36" y="6"/>
                </a:lnTo>
                <a:close/>
              </a:path>
            </a:pathLst>
          </a:custGeom>
          <a:solidFill>
            <a:srgbClr val="330033">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7" name=""/>
          <p:cNvSpPr/>
          <p:nvPr/>
        </p:nvSpPr>
        <p:spPr>
          <a:xfrm>
            <a:off x="1447920" y="2905200"/>
            <a:ext cx="752400" cy="485640"/>
          </a:xfrm>
          <a:custGeom>
            <a:avLst/>
            <a:gdLst/>
            <a:ahLst/>
            <a:rect l="l" t="t" r="r" b="b"/>
            <a:pathLst>
              <a:path w="474" h="306">
                <a:moveTo>
                  <a:pt x="474" y="0"/>
                </a:moveTo>
                <a:lnTo>
                  <a:pt x="0" y="120"/>
                </a:lnTo>
                <a:lnTo>
                  <a:pt x="0" y="306"/>
                </a:lnTo>
                <a:lnTo>
                  <a:pt x="474" y="186"/>
                </a:lnTo>
                <a:lnTo>
                  <a:pt x="474" y="0"/>
                </a:lnTo>
                <a:close/>
              </a:path>
            </a:pathLst>
          </a:custGeom>
          <a:solidFill>
            <a:srgbClr val="330033"/>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8" name=""/>
          <p:cNvSpPr/>
          <p:nvPr/>
        </p:nvSpPr>
        <p:spPr>
          <a:xfrm>
            <a:off x="1390680" y="2905200"/>
            <a:ext cx="809640" cy="190440"/>
          </a:xfrm>
          <a:custGeom>
            <a:avLst/>
            <a:gdLst/>
            <a:ahLst/>
            <a:rect l="l" t="t" r="r" b="b"/>
            <a:pathLst>
              <a:path w="510" h="120">
                <a:moveTo>
                  <a:pt x="36" y="120"/>
                </a:moveTo>
                <a:lnTo>
                  <a:pt x="24" y="120"/>
                </a:lnTo>
                <a:lnTo>
                  <a:pt x="12" y="114"/>
                </a:lnTo>
                <a:lnTo>
                  <a:pt x="0" y="114"/>
                </a:lnTo>
                <a:lnTo>
                  <a:pt x="510" y="0"/>
                </a:lnTo>
                <a:lnTo>
                  <a:pt x="36" y="120"/>
                </a:lnTo>
                <a:close/>
              </a:path>
            </a:pathLst>
          </a:custGeom>
          <a:solidFill>
            <a:srgbClr val="660066">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9" name=""/>
          <p:cNvSpPr/>
          <p:nvPr/>
        </p:nvSpPr>
        <p:spPr>
          <a:xfrm>
            <a:off x="1514520" y="3105000"/>
            <a:ext cx="571320" cy="371520"/>
          </a:xfrm>
          <a:custGeom>
            <a:avLst/>
            <a:gdLst/>
            <a:ahLst/>
            <a:rect l="l" t="t" r="r" b="b"/>
            <a:pathLst>
              <a:path w="360" h="234">
                <a:moveTo>
                  <a:pt x="360" y="48"/>
                </a:moveTo>
                <a:lnTo>
                  <a:pt x="336" y="48"/>
                </a:lnTo>
                <a:lnTo>
                  <a:pt x="300" y="48"/>
                </a:lnTo>
                <a:lnTo>
                  <a:pt x="276" y="42"/>
                </a:lnTo>
                <a:lnTo>
                  <a:pt x="258" y="42"/>
                </a:lnTo>
                <a:lnTo>
                  <a:pt x="222" y="42"/>
                </a:lnTo>
                <a:lnTo>
                  <a:pt x="198" y="36"/>
                </a:lnTo>
                <a:lnTo>
                  <a:pt x="180" y="36"/>
                </a:lnTo>
                <a:lnTo>
                  <a:pt x="150" y="30"/>
                </a:lnTo>
                <a:lnTo>
                  <a:pt x="126" y="30"/>
                </a:lnTo>
                <a:lnTo>
                  <a:pt x="108" y="24"/>
                </a:lnTo>
                <a:lnTo>
                  <a:pt x="78" y="18"/>
                </a:lnTo>
                <a:lnTo>
                  <a:pt x="60" y="18"/>
                </a:lnTo>
                <a:lnTo>
                  <a:pt x="42" y="12"/>
                </a:lnTo>
                <a:lnTo>
                  <a:pt x="18" y="6"/>
                </a:lnTo>
                <a:lnTo>
                  <a:pt x="0" y="0"/>
                </a:lnTo>
                <a:lnTo>
                  <a:pt x="0" y="186"/>
                </a:lnTo>
                <a:lnTo>
                  <a:pt x="18" y="192"/>
                </a:lnTo>
                <a:lnTo>
                  <a:pt x="42" y="198"/>
                </a:lnTo>
                <a:lnTo>
                  <a:pt x="60" y="204"/>
                </a:lnTo>
                <a:lnTo>
                  <a:pt x="78" y="204"/>
                </a:lnTo>
                <a:lnTo>
                  <a:pt x="108" y="210"/>
                </a:lnTo>
                <a:lnTo>
                  <a:pt x="126" y="216"/>
                </a:lnTo>
                <a:lnTo>
                  <a:pt x="150" y="216"/>
                </a:lnTo>
                <a:lnTo>
                  <a:pt x="180" y="222"/>
                </a:lnTo>
                <a:lnTo>
                  <a:pt x="198" y="222"/>
                </a:lnTo>
                <a:lnTo>
                  <a:pt x="222" y="228"/>
                </a:lnTo>
                <a:lnTo>
                  <a:pt x="258" y="228"/>
                </a:lnTo>
                <a:lnTo>
                  <a:pt x="276" y="228"/>
                </a:lnTo>
                <a:lnTo>
                  <a:pt x="300" y="234"/>
                </a:lnTo>
                <a:lnTo>
                  <a:pt x="336" y="234"/>
                </a:lnTo>
                <a:lnTo>
                  <a:pt x="360" y="234"/>
                </a:lnTo>
                <a:lnTo>
                  <a:pt x="360" y="48"/>
                </a:lnTo>
                <a:close/>
              </a:path>
            </a:pathLst>
          </a:custGeom>
          <a:solidFill>
            <a:srgbClr val="008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0" name=""/>
          <p:cNvSpPr/>
          <p:nvPr/>
        </p:nvSpPr>
        <p:spPr>
          <a:xfrm>
            <a:off x="2085840" y="2914560"/>
            <a:ext cx="181080" cy="561960"/>
          </a:xfrm>
          <a:custGeom>
            <a:avLst/>
            <a:gdLst/>
            <a:ahLst/>
            <a:rect l="l" t="t" r="r" b="b"/>
            <a:pathLst>
              <a:path w="114" h="354">
                <a:moveTo>
                  <a:pt x="114" y="0"/>
                </a:moveTo>
                <a:lnTo>
                  <a:pt x="0" y="168"/>
                </a:lnTo>
                <a:lnTo>
                  <a:pt x="0" y="354"/>
                </a:lnTo>
                <a:lnTo>
                  <a:pt x="114" y="186"/>
                </a:lnTo>
                <a:lnTo>
                  <a:pt x="114" y="0"/>
                </a:lnTo>
                <a:close/>
              </a:path>
            </a:pathLst>
          </a:custGeom>
          <a:solidFill>
            <a:srgbClr val="008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1" name=""/>
          <p:cNvSpPr/>
          <p:nvPr/>
        </p:nvSpPr>
        <p:spPr>
          <a:xfrm>
            <a:off x="1514520" y="2914560"/>
            <a:ext cx="752400" cy="266760"/>
          </a:xfrm>
          <a:custGeom>
            <a:avLst/>
            <a:gdLst/>
            <a:ahLst/>
            <a:rect l="l" t="t" r="r" b="b"/>
            <a:pathLst>
              <a:path w="474" h="168">
                <a:moveTo>
                  <a:pt x="360" y="168"/>
                </a:moveTo>
                <a:lnTo>
                  <a:pt x="336" y="168"/>
                </a:lnTo>
                <a:lnTo>
                  <a:pt x="300" y="168"/>
                </a:lnTo>
                <a:lnTo>
                  <a:pt x="276" y="162"/>
                </a:lnTo>
                <a:lnTo>
                  <a:pt x="258" y="162"/>
                </a:lnTo>
                <a:lnTo>
                  <a:pt x="222" y="162"/>
                </a:lnTo>
                <a:lnTo>
                  <a:pt x="198" y="156"/>
                </a:lnTo>
                <a:lnTo>
                  <a:pt x="180" y="156"/>
                </a:lnTo>
                <a:lnTo>
                  <a:pt x="150" y="150"/>
                </a:lnTo>
                <a:lnTo>
                  <a:pt x="126" y="150"/>
                </a:lnTo>
                <a:lnTo>
                  <a:pt x="108" y="144"/>
                </a:lnTo>
                <a:lnTo>
                  <a:pt x="78" y="138"/>
                </a:lnTo>
                <a:lnTo>
                  <a:pt x="60" y="138"/>
                </a:lnTo>
                <a:lnTo>
                  <a:pt x="42" y="132"/>
                </a:lnTo>
                <a:lnTo>
                  <a:pt x="18" y="126"/>
                </a:lnTo>
                <a:lnTo>
                  <a:pt x="0" y="120"/>
                </a:lnTo>
                <a:lnTo>
                  <a:pt x="474" y="0"/>
                </a:lnTo>
                <a:lnTo>
                  <a:pt x="360" y="168"/>
                </a:lnTo>
                <a:close/>
              </a:path>
            </a:pathLst>
          </a:custGeom>
          <a:solidFill>
            <a:srgbClr val="00ffff">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2" name=""/>
          <p:cNvSpPr/>
          <p:nvPr/>
        </p:nvSpPr>
        <p:spPr>
          <a:xfrm>
            <a:off x="2305080" y="3095640"/>
            <a:ext cx="1000080" cy="399960"/>
          </a:xfrm>
          <a:custGeom>
            <a:avLst/>
            <a:gdLst/>
            <a:ahLst/>
            <a:rect l="l" t="t" r="r" b="b"/>
            <a:pathLst>
              <a:path w="630" h="252">
                <a:moveTo>
                  <a:pt x="630" y="0"/>
                </a:moveTo>
                <a:lnTo>
                  <a:pt x="618" y="6"/>
                </a:lnTo>
                <a:lnTo>
                  <a:pt x="600" y="12"/>
                </a:lnTo>
                <a:lnTo>
                  <a:pt x="576" y="18"/>
                </a:lnTo>
                <a:lnTo>
                  <a:pt x="558" y="24"/>
                </a:lnTo>
                <a:lnTo>
                  <a:pt x="540" y="24"/>
                </a:lnTo>
                <a:lnTo>
                  <a:pt x="522" y="30"/>
                </a:lnTo>
                <a:lnTo>
                  <a:pt x="492" y="36"/>
                </a:lnTo>
                <a:lnTo>
                  <a:pt x="474" y="36"/>
                </a:lnTo>
                <a:lnTo>
                  <a:pt x="456" y="42"/>
                </a:lnTo>
                <a:lnTo>
                  <a:pt x="432" y="42"/>
                </a:lnTo>
                <a:lnTo>
                  <a:pt x="414" y="48"/>
                </a:lnTo>
                <a:lnTo>
                  <a:pt x="378" y="48"/>
                </a:lnTo>
                <a:lnTo>
                  <a:pt x="360" y="54"/>
                </a:lnTo>
                <a:lnTo>
                  <a:pt x="336" y="54"/>
                </a:lnTo>
                <a:lnTo>
                  <a:pt x="312" y="54"/>
                </a:lnTo>
                <a:lnTo>
                  <a:pt x="276" y="60"/>
                </a:lnTo>
                <a:lnTo>
                  <a:pt x="258" y="60"/>
                </a:lnTo>
                <a:lnTo>
                  <a:pt x="234" y="60"/>
                </a:lnTo>
                <a:lnTo>
                  <a:pt x="210" y="60"/>
                </a:lnTo>
                <a:lnTo>
                  <a:pt x="186" y="66"/>
                </a:lnTo>
                <a:lnTo>
                  <a:pt x="150" y="66"/>
                </a:lnTo>
                <a:lnTo>
                  <a:pt x="126" y="66"/>
                </a:lnTo>
                <a:lnTo>
                  <a:pt x="102" y="66"/>
                </a:lnTo>
                <a:lnTo>
                  <a:pt x="78" y="66"/>
                </a:lnTo>
                <a:lnTo>
                  <a:pt x="42" y="66"/>
                </a:lnTo>
                <a:lnTo>
                  <a:pt x="24" y="60"/>
                </a:lnTo>
                <a:lnTo>
                  <a:pt x="0" y="60"/>
                </a:lnTo>
                <a:lnTo>
                  <a:pt x="0" y="246"/>
                </a:lnTo>
                <a:lnTo>
                  <a:pt x="24" y="246"/>
                </a:lnTo>
                <a:lnTo>
                  <a:pt x="42" y="252"/>
                </a:lnTo>
                <a:lnTo>
                  <a:pt x="78" y="252"/>
                </a:lnTo>
                <a:lnTo>
                  <a:pt x="102" y="252"/>
                </a:lnTo>
                <a:lnTo>
                  <a:pt x="126" y="252"/>
                </a:lnTo>
                <a:lnTo>
                  <a:pt x="150" y="252"/>
                </a:lnTo>
                <a:lnTo>
                  <a:pt x="186" y="252"/>
                </a:lnTo>
                <a:lnTo>
                  <a:pt x="210" y="246"/>
                </a:lnTo>
                <a:lnTo>
                  <a:pt x="234" y="246"/>
                </a:lnTo>
                <a:lnTo>
                  <a:pt x="258" y="246"/>
                </a:lnTo>
                <a:lnTo>
                  <a:pt x="276" y="246"/>
                </a:lnTo>
                <a:lnTo>
                  <a:pt x="312" y="240"/>
                </a:lnTo>
                <a:lnTo>
                  <a:pt x="336" y="240"/>
                </a:lnTo>
                <a:lnTo>
                  <a:pt x="360" y="240"/>
                </a:lnTo>
                <a:lnTo>
                  <a:pt x="378" y="234"/>
                </a:lnTo>
                <a:lnTo>
                  <a:pt x="414" y="234"/>
                </a:lnTo>
                <a:lnTo>
                  <a:pt x="432" y="228"/>
                </a:lnTo>
                <a:lnTo>
                  <a:pt x="456" y="228"/>
                </a:lnTo>
                <a:lnTo>
                  <a:pt x="474" y="222"/>
                </a:lnTo>
                <a:lnTo>
                  <a:pt x="492" y="222"/>
                </a:lnTo>
                <a:lnTo>
                  <a:pt x="522" y="216"/>
                </a:lnTo>
                <a:lnTo>
                  <a:pt x="540" y="210"/>
                </a:lnTo>
                <a:lnTo>
                  <a:pt x="558" y="210"/>
                </a:lnTo>
                <a:lnTo>
                  <a:pt x="576" y="204"/>
                </a:lnTo>
                <a:lnTo>
                  <a:pt x="600" y="198"/>
                </a:lnTo>
                <a:lnTo>
                  <a:pt x="618" y="192"/>
                </a:lnTo>
                <a:lnTo>
                  <a:pt x="630" y="186"/>
                </a:lnTo>
                <a:lnTo>
                  <a:pt x="630" y="0"/>
                </a:lnTo>
                <a:close/>
              </a:path>
            </a:pathLst>
          </a:custGeom>
          <a:solidFill>
            <a:srgbClr val="8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3" name=""/>
          <p:cNvSpPr/>
          <p:nvPr/>
        </p:nvSpPr>
        <p:spPr>
          <a:xfrm>
            <a:off x="2305080" y="2924280"/>
            <a:ext cx="1000080" cy="276120"/>
          </a:xfrm>
          <a:custGeom>
            <a:avLst/>
            <a:gdLst/>
            <a:ahLst/>
            <a:rect l="l" t="t" r="r" b="b"/>
            <a:pathLst>
              <a:path w="630" h="174">
                <a:moveTo>
                  <a:pt x="630" y="108"/>
                </a:moveTo>
                <a:lnTo>
                  <a:pt x="618" y="114"/>
                </a:lnTo>
                <a:lnTo>
                  <a:pt x="600" y="120"/>
                </a:lnTo>
                <a:lnTo>
                  <a:pt x="576" y="126"/>
                </a:lnTo>
                <a:lnTo>
                  <a:pt x="558" y="132"/>
                </a:lnTo>
                <a:lnTo>
                  <a:pt x="540" y="132"/>
                </a:lnTo>
                <a:lnTo>
                  <a:pt x="522" y="138"/>
                </a:lnTo>
                <a:lnTo>
                  <a:pt x="492" y="144"/>
                </a:lnTo>
                <a:lnTo>
                  <a:pt x="474" y="144"/>
                </a:lnTo>
                <a:lnTo>
                  <a:pt x="456" y="150"/>
                </a:lnTo>
                <a:lnTo>
                  <a:pt x="432" y="150"/>
                </a:lnTo>
                <a:lnTo>
                  <a:pt x="414" y="156"/>
                </a:lnTo>
                <a:lnTo>
                  <a:pt x="378" y="156"/>
                </a:lnTo>
                <a:lnTo>
                  <a:pt x="360" y="162"/>
                </a:lnTo>
                <a:lnTo>
                  <a:pt x="336" y="162"/>
                </a:lnTo>
                <a:lnTo>
                  <a:pt x="312" y="162"/>
                </a:lnTo>
                <a:lnTo>
                  <a:pt x="276" y="168"/>
                </a:lnTo>
                <a:lnTo>
                  <a:pt x="258" y="168"/>
                </a:lnTo>
                <a:lnTo>
                  <a:pt x="234" y="168"/>
                </a:lnTo>
                <a:lnTo>
                  <a:pt x="210" y="168"/>
                </a:lnTo>
                <a:lnTo>
                  <a:pt x="186" y="174"/>
                </a:lnTo>
                <a:lnTo>
                  <a:pt x="150" y="174"/>
                </a:lnTo>
                <a:lnTo>
                  <a:pt x="126" y="174"/>
                </a:lnTo>
                <a:lnTo>
                  <a:pt x="102" y="174"/>
                </a:lnTo>
                <a:lnTo>
                  <a:pt x="78" y="174"/>
                </a:lnTo>
                <a:lnTo>
                  <a:pt x="42" y="174"/>
                </a:lnTo>
                <a:lnTo>
                  <a:pt x="24" y="168"/>
                </a:lnTo>
                <a:lnTo>
                  <a:pt x="0" y="168"/>
                </a:lnTo>
                <a:lnTo>
                  <a:pt x="114" y="0"/>
                </a:lnTo>
                <a:lnTo>
                  <a:pt x="630" y="108"/>
                </a:lnTo>
                <a:close/>
              </a:path>
            </a:pathLst>
          </a:custGeom>
          <a:solidFill>
            <a:srgbClr val="eae516">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4" name=""/>
          <p:cNvSpPr/>
          <p:nvPr/>
        </p:nvSpPr>
        <p:spPr>
          <a:xfrm>
            <a:off x="2878920" y="2257560"/>
            <a:ext cx="99504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000" strike="noStrike" u="none">
                <a:solidFill>
                  <a:srgbClr val="000000"/>
                </a:solidFill>
                <a:effectLst/>
                <a:uFillTx/>
                <a:latin typeface="Times New Roman"/>
                <a:ea typeface="ＭＳ Ｐゴシック"/>
              </a:rPr>
              <a:t>33.6</a:t>
            </a:r>
            <a:r>
              <a:rPr b="0" lang="en-US" sz="1000" strike="noStrike" u="none">
                <a:solidFill>
                  <a:srgbClr val="000000"/>
                </a:solidFill>
                <a:effectLst/>
                <a:uFillTx/>
                <a:latin typeface="Times New Roman"/>
                <a:ea typeface="ＭＳ Ｐゴシック"/>
              </a:rPr>
              <a:t>kbps and under</a:t>
            </a:r>
            <a:endParaRPr b="0" lang="en-US" sz="1000" strike="noStrike" u="none">
              <a:solidFill>
                <a:srgbClr val="000000"/>
              </a:solidFill>
              <a:effectLst/>
              <a:uFillTx/>
              <a:latin typeface="Times New Roman"/>
            </a:endParaRPr>
          </a:p>
        </p:txBody>
      </p:sp>
      <p:sp>
        <p:nvSpPr>
          <p:cNvPr id="985" name=""/>
          <p:cNvSpPr/>
          <p:nvPr/>
        </p:nvSpPr>
        <p:spPr>
          <a:xfrm>
            <a:off x="3261240" y="2400480"/>
            <a:ext cx="23256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000" strike="noStrike" u="none">
                <a:solidFill>
                  <a:srgbClr val="000000"/>
                </a:solidFill>
                <a:effectLst/>
                <a:uFillTx/>
                <a:latin typeface="Times New Roman"/>
                <a:ea typeface="ＭＳ Ｐゴシック"/>
              </a:rPr>
              <a:t>15%</a:t>
            </a:r>
            <a:endParaRPr b="0" lang="en-US" sz="1000" strike="noStrike" u="none">
              <a:solidFill>
                <a:srgbClr val="000000"/>
              </a:solidFill>
              <a:effectLst/>
              <a:uFillTx/>
              <a:latin typeface="Times New Roman"/>
            </a:endParaRPr>
          </a:p>
        </p:txBody>
      </p:sp>
      <p:sp>
        <p:nvSpPr>
          <p:cNvPr id="986" name=""/>
          <p:cNvSpPr/>
          <p:nvPr/>
        </p:nvSpPr>
        <p:spPr>
          <a:xfrm>
            <a:off x="3474360" y="3352680"/>
            <a:ext cx="90000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000" strike="noStrike" u="none">
                <a:solidFill>
                  <a:srgbClr val="000000"/>
                </a:solidFill>
                <a:effectLst/>
                <a:uFillTx/>
                <a:latin typeface="Times New Roman"/>
                <a:ea typeface="ＭＳ Ｐゴシック"/>
              </a:rPr>
              <a:t>56</a:t>
            </a:r>
            <a:r>
              <a:rPr b="0" lang="en-US" sz="1000" strike="noStrike" u="none">
                <a:solidFill>
                  <a:srgbClr val="000000"/>
                </a:solidFill>
                <a:effectLst/>
                <a:uFillTx/>
                <a:latin typeface="Times New Roman"/>
                <a:ea typeface="ＭＳ Ｐゴシック"/>
              </a:rPr>
              <a:t>kbps and under</a:t>
            </a:r>
            <a:endParaRPr b="0" lang="en-US" sz="1000" strike="noStrike" u="none">
              <a:solidFill>
                <a:srgbClr val="000000"/>
              </a:solidFill>
              <a:effectLst/>
              <a:uFillTx/>
              <a:latin typeface="Times New Roman"/>
            </a:endParaRPr>
          </a:p>
        </p:txBody>
      </p:sp>
      <p:sp>
        <p:nvSpPr>
          <p:cNvPr id="987" name=""/>
          <p:cNvSpPr/>
          <p:nvPr/>
        </p:nvSpPr>
        <p:spPr>
          <a:xfrm>
            <a:off x="3975480" y="3181320"/>
            <a:ext cx="23256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000" strike="noStrike" u="none">
                <a:solidFill>
                  <a:srgbClr val="000000"/>
                </a:solidFill>
                <a:effectLst/>
                <a:uFillTx/>
                <a:latin typeface="Times New Roman"/>
                <a:ea typeface="ＭＳ Ｐゴシック"/>
              </a:rPr>
              <a:t>21%</a:t>
            </a:r>
            <a:endParaRPr b="0" lang="en-US" sz="1000" strike="noStrike" u="none">
              <a:solidFill>
                <a:srgbClr val="000000"/>
              </a:solidFill>
              <a:effectLst/>
              <a:uFillTx/>
              <a:latin typeface="Times New Roman"/>
            </a:endParaRPr>
          </a:p>
        </p:txBody>
      </p:sp>
      <p:sp>
        <p:nvSpPr>
          <p:cNvPr id="988" name=""/>
          <p:cNvSpPr/>
          <p:nvPr/>
        </p:nvSpPr>
        <p:spPr>
          <a:xfrm>
            <a:off x="2745720" y="3514680"/>
            <a:ext cx="90000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000" strike="noStrike" u="none">
                <a:solidFill>
                  <a:srgbClr val="000000"/>
                </a:solidFill>
                <a:effectLst/>
                <a:uFillTx/>
                <a:latin typeface="Times New Roman"/>
                <a:ea typeface="ＭＳ Ｐゴシック"/>
              </a:rPr>
              <a:t>64</a:t>
            </a:r>
            <a:r>
              <a:rPr b="0" lang="en-US" sz="1000" strike="noStrike" u="none">
                <a:solidFill>
                  <a:srgbClr val="000000"/>
                </a:solidFill>
                <a:effectLst/>
                <a:uFillTx/>
                <a:latin typeface="Times New Roman"/>
                <a:ea typeface="ＭＳ Ｐゴシック"/>
              </a:rPr>
              <a:t>kbps</a:t>
            </a:r>
            <a:r>
              <a:rPr b="0" lang="ja-JP" sz="1000" strike="noStrike" u="none">
                <a:solidFill>
                  <a:srgbClr val="000000"/>
                </a:solidFill>
                <a:effectLst/>
                <a:uFillTx/>
                <a:latin typeface="Times New Roman"/>
                <a:ea typeface="ＭＳ Ｐゴシック"/>
              </a:rPr>
              <a:t> </a:t>
            </a:r>
            <a:r>
              <a:rPr b="0" lang="en-US" sz="1000" strike="noStrike" u="none">
                <a:solidFill>
                  <a:srgbClr val="000000"/>
                </a:solidFill>
                <a:effectLst/>
                <a:uFillTx/>
                <a:latin typeface="Times New Roman"/>
                <a:ea typeface="ＭＳ Ｐゴシック"/>
              </a:rPr>
              <a:t>and under</a:t>
            </a:r>
            <a:endParaRPr b="0" lang="en-US" sz="1000" strike="noStrike" u="none">
              <a:solidFill>
                <a:srgbClr val="000000"/>
              </a:solidFill>
              <a:effectLst/>
              <a:uFillTx/>
              <a:latin typeface="Times New Roman"/>
            </a:endParaRPr>
          </a:p>
        </p:txBody>
      </p:sp>
      <p:sp>
        <p:nvSpPr>
          <p:cNvPr id="989" name=""/>
          <p:cNvSpPr/>
          <p:nvPr/>
        </p:nvSpPr>
        <p:spPr>
          <a:xfrm>
            <a:off x="3080160" y="3657600"/>
            <a:ext cx="23256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000" strike="noStrike" u="none">
                <a:solidFill>
                  <a:srgbClr val="000000"/>
                </a:solidFill>
                <a:effectLst/>
                <a:uFillTx/>
                <a:latin typeface="Times New Roman"/>
                <a:ea typeface="ＭＳ Ｐゴシック"/>
              </a:rPr>
              <a:t>17%</a:t>
            </a:r>
            <a:endParaRPr b="0" lang="en-US" sz="1000" strike="noStrike" u="none">
              <a:solidFill>
                <a:srgbClr val="000000"/>
              </a:solidFill>
              <a:effectLst/>
              <a:uFillTx/>
              <a:latin typeface="Times New Roman"/>
            </a:endParaRPr>
          </a:p>
        </p:txBody>
      </p:sp>
      <p:sp>
        <p:nvSpPr>
          <p:cNvPr id="990" name=""/>
          <p:cNvSpPr/>
          <p:nvPr/>
        </p:nvSpPr>
        <p:spPr>
          <a:xfrm>
            <a:off x="571320" y="2514600"/>
            <a:ext cx="60840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ＭＳ Ｐゴシック"/>
              </a:rPr>
              <a:t>Don’t know</a:t>
            </a:r>
            <a:endParaRPr b="0" lang="en-US" sz="1000" strike="noStrike" u="none">
              <a:solidFill>
                <a:srgbClr val="000000"/>
              </a:solidFill>
              <a:effectLst/>
              <a:uFillTx/>
              <a:latin typeface="Times New Roman"/>
            </a:endParaRPr>
          </a:p>
        </p:txBody>
      </p:sp>
      <p:sp>
        <p:nvSpPr>
          <p:cNvPr id="991" name=""/>
          <p:cNvSpPr/>
          <p:nvPr/>
        </p:nvSpPr>
        <p:spPr>
          <a:xfrm>
            <a:off x="756000" y="2657520"/>
            <a:ext cx="23256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000" strike="noStrike" u="none">
                <a:solidFill>
                  <a:srgbClr val="000000"/>
                </a:solidFill>
                <a:effectLst/>
                <a:uFillTx/>
                <a:latin typeface="Times New Roman"/>
                <a:ea typeface="ＭＳ Ｐゴシック"/>
              </a:rPr>
              <a:t>36%</a:t>
            </a:r>
            <a:endParaRPr b="0" lang="en-US" sz="1000" strike="noStrike" u="none">
              <a:solidFill>
                <a:srgbClr val="000000"/>
              </a:solidFill>
              <a:effectLst/>
              <a:uFillTx/>
              <a:latin typeface="Times New Roman"/>
            </a:endParaRPr>
          </a:p>
        </p:txBody>
      </p:sp>
      <p:sp>
        <p:nvSpPr>
          <p:cNvPr id="992" name=""/>
          <p:cNvSpPr/>
          <p:nvPr/>
        </p:nvSpPr>
        <p:spPr>
          <a:xfrm>
            <a:off x="1150560" y="3533760"/>
            <a:ext cx="110412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ＭＳ Ｐゴシック"/>
              </a:rPr>
              <a:t>Up to T1</a:t>
            </a:r>
            <a:r>
              <a:rPr b="0" lang="en-US" sz="1000" strike="noStrike" u="none">
                <a:solidFill>
                  <a:srgbClr val="000000"/>
                </a:solidFill>
                <a:effectLst/>
                <a:uFillTx/>
                <a:latin typeface="Times New Roman"/>
                <a:ea typeface="ＭＳ Ｐゴシック"/>
              </a:rPr>
              <a:t>（</a:t>
            </a:r>
            <a:r>
              <a:rPr b="0" lang="en-US" sz="1000" strike="noStrike" u="none">
                <a:solidFill>
                  <a:srgbClr val="000000"/>
                </a:solidFill>
                <a:effectLst/>
                <a:uFillTx/>
                <a:latin typeface="Times New Roman"/>
                <a:ea typeface="ＭＳ Ｐゴシック"/>
              </a:rPr>
              <a:t>1.5Mbps</a:t>
            </a:r>
            <a:r>
              <a:rPr b="0" lang="en-US" sz="1000" strike="noStrike" u="none">
                <a:solidFill>
                  <a:srgbClr val="000000"/>
                </a:solidFill>
                <a:effectLst/>
                <a:uFillTx/>
                <a:latin typeface="Times New Roman"/>
                <a:ea typeface="ＭＳ Ｐゴシック"/>
              </a:rPr>
              <a:t>）</a:t>
            </a:r>
            <a:endParaRPr b="0" lang="en-US" sz="1000" strike="noStrike" u="none">
              <a:solidFill>
                <a:srgbClr val="000000"/>
              </a:solidFill>
              <a:effectLst/>
              <a:uFillTx/>
              <a:latin typeface="Times New Roman"/>
            </a:endParaRPr>
          </a:p>
        </p:txBody>
      </p:sp>
      <p:sp>
        <p:nvSpPr>
          <p:cNvPr id="993" name=""/>
          <p:cNvSpPr/>
          <p:nvPr/>
        </p:nvSpPr>
        <p:spPr>
          <a:xfrm>
            <a:off x="1584720" y="3676680"/>
            <a:ext cx="23256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000" strike="noStrike" u="none">
                <a:solidFill>
                  <a:srgbClr val="000000"/>
                </a:solidFill>
                <a:effectLst/>
                <a:uFillTx/>
                <a:latin typeface="Times New Roman"/>
                <a:ea typeface="ＭＳ Ｐゴシック"/>
              </a:rPr>
              <a:t>10%</a:t>
            </a:r>
            <a:endParaRPr b="0" lang="en-US" sz="1000" strike="noStrike" u="none">
              <a:solidFill>
                <a:srgbClr val="000000"/>
              </a:solidFill>
              <a:effectLst/>
              <a:uFillTx/>
              <a:latin typeface="Times New Roman"/>
            </a:endParaRPr>
          </a:p>
        </p:txBody>
      </p:sp>
      <p:sp>
        <p:nvSpPr>
          <p:cNvPr id="994" name=""/>
          <p:cNvSpPr/>
          <p:nvPr/>
        </p:nvSpPr>
        <p:spPr>
          <a:xfrm>
            <a:off x="991440" y="3276720"/>
            <a:ext cx="28872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ＭＳ Ｐゴシック"/>
              </a:rPr>
              <a:t>Other</a:t>
            </a:r>
            <a:endParaRPr b="0" lang="en-US" sz="1000" strike="noStrike" u="none">
              <a:solidFill>
                <a:srgbClr val="000000"/>
              </a:solidFill>
              <a:effectLst/>
              <a:uFillTx/>
              <a:latin typeface="Times New Roman"/>
            </a:endParaRPr>
          </a:p>
        </p:txBody>
      </p:sp>
      <p:sp>
        <p:nvSpPr>
          <p:cNvPr id="995" name=""/>
          <p:cNvSpPr/>
          <p:nvPr/>
        </p:nvSpPr>
        <p:spPr>
          <a:xfrm>
            <a:off x="1055880" y="3419640"/>
            <a:ext cx="16920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000" strike="noStrike" u="none">
                <a:solidFill>
                  <a:srgbClr val="000000"/>
                </a:solidFill>
                <a:effectLst/>
                <a:uFillTx/>
                <a:latin typeface="Times New Roman"/>
                <a:ea typeface="ＭＳ Ｐゴシック"/>
              </a:rPr>
              <a:t>1%</a:t>
            </a:r>
            <a:endParaRPr b="0" lang="en-US" sz="1000" strike="noStrike" u="none">
              <a:solidFill>
                <a:srgbClr val="000000"/>
              </a:solidFill>
              <a:effectLst/>
              <a:uFillTx/>
              <a:latin typeface="Times New Roman"/>
            </a:endParaRPr>
          </a:p>
        </p:txBody>
      </p:sp>
      <p:sp>
        <p:nvSpPr>
          <p:cNvPr id="996" name=""/>
          <p:cNvSpPr/>
          <p:nvPr/>
        </p:nvSpPr>
        <p:spPr>
          <a:xfrm>
            <a:off x="6553080" y="4724280"/>
            <a:ext cx="324000" cy="552600"/>
          </a:xfrm>
          <a:custGeom>
            <a:avLst/>
            <a:gdLst/>
            <a:ahLst/>
            <a:rect l="l" t="t" r="r" b="b"/>
            <a:pathLst>
              <a:path w="204" h="348">
                <a:moveTo>
                  <a:pt x="204" y="162"/>
                </a:moveTo>
                <a:lnTo>
                  <a:pt x="0" y="0"/>
                </a:lnTo>
                <a:lnTo>
                  <a:pt x="0" y="186"/>
                </a:lnTo>
                <a:lnTo>
                  <a:pt x="204" y="348"/>
                </a:lnTo>
                <a:lnTo>
                  <a:pt x="204" y="162"/>
                </a:lnTo>
                <a:close/>
              </a:path>
            </a:pathLst>
          </a:custGeom>
          <a:solidFill>
            <a:srgbClr val="800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7" name=""/>
          <p:cNvSpPr/>
          <p:nvPr/>
        </p:nvSpPr>
        <p:spPr>
          <a:xfrm>
            <a:off x="6543720" y="4724280"/>
            <a:ext cx="323640" cy="276480"/>
          </a:xfrm>
          <a:custGeom>
            <a:avLst/>
            <a:gdLst/>
            <a:ahLst/>
            <a:rect l="l" t="t" r="r" b="b"/>
            <a:pathLst>
              <a:path w="204" h="174">
                <a:moveTo>
                  <a:pt x="0" y="6"/>
                </a:moveTo>
                <a:lnTo>
                  <a:pt x="24" y="6"/>
                </a:lnTo>
                <a:lnTo>
                  <a:pt x="42" y="6"/>
                </a:lnTo>
                <a:lnTo>
                  <a:pt x="66" y="0"/>
                </a:lnTo>
                <a:lnTo>
                  <a:pt x="90" y="0"/>
                </a:lnTo>
                <a:lnTo>
                  <a:pt x="114" y="0"/>
                </a:lnTo>
                <a:lnTo>
                  <a:pt x="138" y="0"/>
                </a:lnTo>
                <a:lnTo>
                  <a:pt x="156" y="0"/>
                </a:lnTo>
                <a:lnTo>
                  <a:pt x="180" y="0"/>
                </a:lnTo>
                <a:lnTo>
                  <a:pt x="204" y="0"/>
                </a:lnTo>
                <a:lnTo>
                  <a:pt x="204" y="174"/>
                </a:lnTo>
                <a:lnTo>
                  <a:pt x="0" y="6"/>
                </a:lnTo>
                <a:close/>
              </a:path>
            </a:pathLst>
          </a:custGeom>
          <a:solidFill>
            <a:srgbClr val="ff00ff">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8" name=""/>
          <p:cNvSpPr/>
          <p:nvPr/>
        </p:nvSpPr>
        <p:spPr>
          <a:xfrm>
            <a:off x="6477120" y="4743360"/>
            <a:ext cx="342720" cy="552600"/>
          </a:xfrm>
          <a:custGeom>
            <a:avLst/>
            <a:gdLst/>
            <a:ahLst/>
            <a:rect l="l" t="t" r="r" b="b"/>
            <a:pathLst>
              <a:path w="216" h="348">
                <a:moveTo>
                  <a:pt x="216" y="162"/>
                </a:moveTo>
                <a:lnTo>
                  <a:pt x="0" y="0"/>
                </a:lnTo>
                <a:lnTo>
                  <a:pt x="0" y="186"/>
                </a:lnTo>
                <a:lnTo>
                  <a:pt x="216" y="348"/>
                </a:lnTo>
                <a:lnTo>
                  <a:pt x="216" y="162"/>
                </a:lnTo>
                <a:close/>
              </a:path>
            </a:pathLst>
          </a:custGeom>
          <a:solidFill>
            <a:srgbClr val="80404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9" name=""/>
          <p:cNvSpPr/>
          <p:nvPr/>
        </p:nvSpPr>
        <p:spPr>
          <a:xfrm>
            <a:off x="6477120" y="4734000"/>
            <a:ext cx="342720" cy="266760"/>
          </a:xfrm>
          <a:custGeom>
            <a:avLst/>
            <a:gdLst/>
            <a:ahLst/>
            <a:rect l="l" t="t" r="r" b="b"/>
            <a:pathLst>
              <a:path w="216" h="168">
                <a:moveTo>
                  <a:pt x="0" y="0"/>
                </a:moveTo>
                <a:lnTo>
                  <a:pt x="0" y="0"/>
                </a:lnTo>
                <a:lnTo>
                  <a:pt x="12" y="0"/>
                </a:lnTo>
                <a:lnTo>
                  <a:pt x="12" y="0"/>
                </a:lnTo>
                <a:lnTo>
                  <a:pt x="216" y="168"/>
                </a:lnTo>
                <a:lnTo>
                  <a:pt x="0" y="0"/>
                </a:lnTo>
                <a:close/>
              </a:path>
            </a:pathLst>
          </a:custGeom>
          <a:solidFill>
            <a:srgbClr val="ff8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0" name=""/>
          <p:cNvSpPr/>
          <p:nvPr/>
        </p:nvSpPr>
        <p:spPr>
          <a:xfrm>
            <a:off x="6400800" y="4667400"/>
            <a:ext cx="76320" cy="75960"/>
          </a:xfrm>
          <a:custGeom>
            <a:avLst/>
            <a:gdLst/>
            <a:ahLst/>
            <a:rect l="l" t="t" r="r" b="b"/>
            <a:pathLst>
              <a:path w="8" h="8">
                <a:moveTo>
                  <a:pt x="0" y="0"/>
                </a:moveTo>
                <a:lnTo>
                  <a:pt x="7" y="0"/>
                </a:lnTo>
                <a:lnTo>
                  <a:pt x="8" y="8"/>
                </a:lnTo>
              </a:path>
            </a:pathLst>
          </a:custGeom>
          <a:noFill/>
          <a:ln w="0">
            <a:solidFill>
              <a:srgbClr val="000000"/>
            </a:solid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001" name=""/>
          <p:cNvSpPr/>
          <p:nvPr/>
        </p:nvSpPr>
        <p:spPr>
          <a:xfrm>
            <a:off x="5676840" y="4952880"/>
            <a:ext cx="1028880" cy="362160"/>
          </a:xfrm>
          <a:custGeom>
            <a:avLst/>
            <a:gdLst/>
            <a:ahLst/>
            <a:rect l="l" t="t" r="r" b="b"/>
            <a:pathLst>
              <a:path w="648" h="228">
                <a:moveTo>
                  <a:pt x="648" y="42"/>
                </a:moveTo>
                <a:lnTo>
                  <a:pt x="0" y="0"/>
                </a:lnTo>
                <a:lnTo>
                  <a:pt x="0" y="186"/>
                </a:lnTo>
                <a:lnTo>
                  <a:pt x="648" y="228"/>
                </a:lnTo>
                <a:lnTo>
                  <a:pt x="648" y="42"/>
                </a:lnTo>
                <a:close/>
              </a:path>
            </a:pathLst>
          </a:cu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2" name=""/>
          <p:cNvSpPr/>
          <p:nvPr/>
        </p:nvSpPr>
        <p:spPr>
          <a:xfrm>
            <a:off x="5676840" y="4753080"/>
            <a:ext cx="1028880" cy="266760"/>
          </a:xfrm>
          <a:custGeom>
            <a:avLst/>
            <a:gdLst/>
            <a:ahLst/>
            <a:rect l="l" t="t" r="r" b="b"/>
            <a:pathLst>
              <a:path w="648" h="168">
                <a:moveTo>
                  <a:pt x="0" y="126"/>
                </a:moveTo>
                <a:lnTo>
                  <a:pt x="6" y="120"/>
                </a:lnTo>
                <a:lnTo>
                  <a:pt x="12" y="114"/>
                </a:lnTo>
                <a:lnTo>
                  <a:pt x="18" y="108"/>
                </a:lnTo>
                <a:lnTo>
                  <a:pt x="30" y="102"/>
                </a:lnTo>
                <a:lnTo>
                  <a:pt x="42" y="90"/>
                </a:lnTo>
                <a:lnTo>
                  <a:pt x="54" y="90"/>
                </a:lnTo>
                <a:lnTo>
                  <a:pt x="66" y="84"/>
                </a:lnTo>
                <a:lnTo>
                  <a:pt x="78" y="78"/>
                </a:lnTo>
                <a:lnTo>
                  <a:pt x="90" y="72"/>
                </a:lnTo>
                <a:lnTo>
                  <a:pt x="102" y="66"/>
                </a:lnTo>
                <a:lnTo>
                  <a:pt x="114" y="60"/>
                </a:lnTo>
                <a:lnTo>
                  <a:pt x="132" y="54"/>
                </a:lnTo>
                <a:lnTo>
                  <a:pt x="144" y="54"/>
                </a:lnTo>
                <a:lnTo>
                  <a:pt x="168" y="48"/>
                </a:lnTo>
                <a:lnTo>
                  <a:pt x="186" y="42"/>
                </a:lnTo>
                <a:lnTo>
                  <a:pt x="204" y="36"/>
                </a:lnTo>
                <a:lnTo>
                  <a:pt x="222" y="36"/>
                </a:lnTo>
                <a:lnTo>
                  <a:pt x="240" y="30"/>
                </a:lnTo>
                <a:lnTo>
                  <a:pt x="258" y="24"/>
                </a:lnTo>
                <a:lnTo>
                  <a:pt x="276" y="24"/>
                </a:lnTo>
                <a:lnTo>
                  <a:pt x="294" y="18"/>
                </a:lnTo>
                <a:lnTo>
                  <a:pt x="312" y="18"/>
                </a:lnTo>
                <a:lnTo>
                  <a:pt x="348" y="12"/>
                </a:lnTo>
                <a:lnTo>
                  <a:pt x="366" y="6"/>
                </a:lnTo>
                <a:lnTo>
                  <a:pt x="390" y="6"/>
                </a:lnTo>
                <a:lnTo>
                  <a:pt x="408" y="6"/>
                </a:lnTo>
                <a:lnTo>
                  <a:pt x="432" y="0"/>
                </a:lnTo>
                <a:lnTo>
                  <a:pt x="648" y="168"/>
                </a:lnTo>
                <a:lnTo>
                  <a:pt x="0" y="126"/>
                </a:lnTo>
                <a:close/>
              </a:path>
            </a:pathLst>
          </a:custGeom>
          <a:solidFill>
            <a:srgbClr val="00ff00">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3" name=""/>
          <p:cNvSpPr/>
          <p:nvPr/>
        </p:nvSpPr>
        <p:spPr>
          <a:xfrm>
            <a:off x="5562720" y="5029200"/>
            <a:ext cx="28440" cy="352440"/>
          </a:xfrm>
          <a:custGeom>
            <a:avLst/>
            <a:gdLst/>
            <a:ahLst/>
            <a:rect l="l" t="t" r="r" b="b"/>
            <a:pathLst>
              <a:path w="18" h="222">
                <a:moveTo>
                  <a:pt x="18" y="36"/>
                </a:moveTo>
                <a:lnTo>
                  <a:pt x="12" y="30"/>
                </a:lnTo>
                <a:lnTo>
                  <a:pt x="6" y="24"/>
                </a:lnTo>
                <a:lnTo>
                  <a:pt x="0" y="18"/>
                </a:lnTo>
                <a:lnTo>
                  <a:pt x="0" y="12"/>
                </a:lnTo>
                <a:lnTo>
                  <a:pt x="0" y="6"/>
                </a:lnTo>
                <a:lnTo>
                  <a:pt x="0" y="0"/>
                </a:lnTo>
                <a:lnTo>
                  <a:pt x="0" y="186"/>
                </a:lnTo>
                <a:lnTo>
                  <a:pt x="0" y="192"/>
                </a:lnTo>
                <a:lnTo>
                  <a:pt x="0" y="198"/>
                </a:lnTo>
                <a:lnTo>
                  <a:pt x="0" y="204"/>
                </a:lnTo>
                <a:lnTo>
                  <a:pt x="6" y="210"/>
                </a:lnTo>
                <a:lnTo>
                  <a:pt x="12" y="216"/>
                </a:lnTo>
                <a:lnTo>
                  <a:pt x="18" y="222"/>
                </a:lnTo>
                <a:lnTo>
                  <a:pt x="18" y="36"/>
                </a:lnTo>
                <a:close/>
              </a:path>
            </a:pathLst>
          </a:custGeom>
          <a:solidFill>
            <a:srgbClr val="008080">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4" name=""/>
          <p:cNvSpPr/>
          <p:nvPr/>
        </p:nvSpPr>
        <p:spPr>
          <a:xfrm>
            <a:off x="5610240" y="5067360"/>
            <a:ext cx="1028520" cy="352440"/>
          </a:xfrm>
          <a:custGeom>
            <a:avLst/>
            <a:gdLst/>
            <a:ahLst/>
            <a:rect l="l" t="t" r="r" b="b"/>
            <a:pathLst>
              <a:path w="648" h="222">
                <a:moveTo>
                  <a:pt x="648" y="0"/>
                </a:moveTo>
                <a:lnTo>
                  <a:pt x="0" y="36"/>
                </a:lnTo>
                <a:lnTo>
                  <a:pt x="0" y="222"/>
                </a:lnTo>
                <a:lnTo>
                  <a:pt x="648" y="186"/>
                </a:lnTo>
                <a:lnTo>
                  <a:pt x="648" y="0"/>
                </a:lnTo>
                <a:close/>
              </a:path>
            </a:pathLst>
          </a:custGeom>
          <a:solidFill>
            <a:srgbClr val="008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5" name=""/>
          <p:cNvSpPr/>
          <p:nvPr/>
        </p:nvSpPr>
        <p:spPr>
          <a:xfrm>
            <a:off x="5581800" y="5000760"/>
            <a:ext cx="1056960" cy="123840"/>
          </a:xfrm>
          <a:custGeom>
            <a:avLst/>
            <a:gdLst/>
            <a:ahLst/>
            <a:rect l="l" t="t" r="r" b="b"/>
            <a:pathLst>
              <a:path w="666" h="78">
                <a:moveTo>
                  <a:pt x="18" y="78"/>
                </a:moveTo>
                <a:lnTo>
                  <a:pt x="12" y="72"/>
                </a:lnTo>
                <a:lnTo>
                  <a:pt x="6" y="66"/>
                </a:lnTo>
                <a:lnTo>
                  <a:pt x="0" y="60"/>
                </a:lnTo>
                <a:lnTo>
                  <a:pt x="0" y="54"/>
                </a:lnTo>
                <a:lnTo>
                  <a:pt x="0" y="48"/>
                </a:lnTo>
                <a:lnTo>
                  <a:pt x="0" y="36"/>
                </a:lnTo>
                <a:lnTo>
                  <a:pt x="0" y="30"/>
                </a:lnTo>
                <a:lnTo>
                  <a:pt x="0" y="24"/>
                </a:lnTo>
                <a:lnTo>
                  <a:pt x="6" y="18"/>
                </a:lnTo>
                <a:lnTo>
                  <a:pt x="6" y="12"/>
                </a:lnTo>
                <a:lnTo>
                  <a:pt x="12" y="6"/>
                </a:lnTo>
                <a:lnTo>
                  <a:pt x="18" y="0"/>
                </a:lnTo>
                <a:lnTo>
                  <a:pt x="666" y="42"/>
                </a:lnTo>
                <a:lnTo>
                  <a:pt x="18" y="78"/>
                </a:lnTo>
                <a:close/>
              </a:path>
            </a:pathLst>
          </a:custGeom>
          <a:solidFill>
            <a:srgbClr val="00ffff">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6" name=""/>
          <p:cNvSpPr/>
          <p:nvPr/>
        </p:nvSpPr>
        <p:spPr>
          <a:xfrm>
            <a:off x="8058240" y="5029200"/>
            <a:ext cx="142920" cy="428760"/>
          </a:xfrm>
          <a:custGeom>
            <a:avLst/>
            <a:gdLst/>
            <a:ahLst/>
            <a:rect l="l" t="t" r="r" b="b"/>
            <a:pathLst>
              <a:path w="90" h="270">
                <a:moveTo>
                  <a:pt x="90" y="0"/>
                </a:moveTo>
                <a:lnTo>
                  <a:pt x="90" y="6"/>
                </a:lnTo>
                <a:lnTo>
                  <a:pt x="84" y="12"/>
                </a:lnTo>
                <a:lnTo>
                  <a:pt x="84" y="18"/>
                </a:lnTo>
                <a:lnTo>
                  <a:pt x="84" y="24"/>
                </a:lnTo>
                <a:lnTo>
                  <a:pt x="78" y="30"/>
                </a:lnTo>
                <a:lnTo>
                  <a:pt x="72" y="36"/>
                </a:lnTo>
                <a:lnTo>
                  <a:pt x="66" y="42"/>
                </a:lnTo>
                <a:lnTo>
                  <a:pt x="60" y="48"/>
                </a:lnTo>
                <a:lnTo>
                  <a:pt x="54" y="54"/>
                </a:lnTo>
                <a:lnTo>
                  <a:pt x="48" y="60"/>
                </a:lnTo>
                <a:lnTo>
                  <a:pt x="42" y="66"/>
                </a:lnTo>
                <a:lnTo>
                  <a:pt x="30" y="72"/>
                </a:lnTo>
                <a:lnTo>
                  <a:pt x="18" y="72"/>
                </a:lnTo>
                <a:lnTo>
                  <a:pt x="12" y="78"/>
                </a:lnTo>
                <a:lnTo>
                  <a:pt x="0" y="84"/>
                </a:lnTo>
                <a:lnTo>
                  <a:pt x="0" y="270"/>
                </a:lnTo>
                <a:lnTo>
                  <a:pt x="12" y="264"/>
                </a:lnTo>
                <a:lnTo>
                  <a:pt x="18" y="258"/>
                </a:lnTo>
                <a:lnTo>
                  <a:pt x="30" y="258"/>
                </a:lnTo>
                <a:lnTo>
                  <a:pt x="42" y="252"/>
                </a:lnTo>
                <a:lnTo>
                  <a:pt x="48" y="246"/>
                </a:lnTo>
                <a:lnTo>
                  <a:pt x="54" y="240"/>
                </a:lnTo>
                <a:lnTo>
                  <a:pt x="60" y="234"/>
                </a:lnTo>
                <a:lnTo>
                  <a:pt x="66" y="228"/>
                </a:lnTo>
                <a:lnTo>
                  <a:pt x="72" y="222"/>
                </a:lnTo>
                <a:lnTo>
                  <a:pt x="78" y="216"/>
                </a:lnTo>
                <a:lnTo>
                  <a:pt x="84" y="210"/>
                </a:lnTo>
                <a:lnTo>
                  <a:pt x="84" y="204"/>
                </a:lnTo>
                <a:lnTo>
                  <a:pt x="84" y="198"/>
                </a:lnTo>
                <a:lnTo>
                  <a:pt x="90" y="192"/>
                </a:lnTo>
                <a:lnTo>
                  <a:pt x="90" y="186"/>
                </a:lnTo>
                <a:lnTo>
                  <a:pt x="90" y="0"/>
                </a:lnTo>
                <a:close/>
              </a:path>
            </a:pathLst>
          </a:custGeom>
          <a:solidFill>
            <a:srgbClr val="000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7" name=""/>
          <p:cNvSpPr/>
          <p:nvPr/>
        </p:nvSpPr>
        <p:spPr>
          <a:xfrm>
            <a:off x="7134120" y="5029200"/>
            <a:ext cx="914400" cy="428760"/>
          </a:xfrm>
          <a:custGeom>
            <a:avLst/>
            <a:gdLst/>
            <a:ahLst/>
            <a:rect l="l" t="t" r="r" b="b"/>
            <a:pathLst>
              <a:path w="576" h="270">
                <a:moveTo>
                  <a:pt x="0" y="0"/>
                </a:moveTo>
                <a:lnTo>
                  <a:pt x="576" y="84"/>
                </a:lnTo>
                <a:lnTo>
                  <a:pt x="576" y="270"/>
                </a:lnTo>
                <a:lnTo>
                  <a:pt x="0" y="186"/>
                </a:lnTo>
                <a:lnTo>
                  <a:pt x="0" y="0"/>
                </a:lnTo>
                <a:close/>
              </a:path>
            </a:pathLst>
          </a:custGeom>
          <a:solidFill>
            <a:srgbClr val="000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8" name=""/>
          <p:cNvSpPr/>
          <p:nvPr/>
        </p:nvSpPr>
        <p:spPr>
          <a:xfrm>
            <a:off x="7134120" y="4753080"/>
            <a:ext cx="1067040" cy="409320"/>
          </a:xfrm>
          <a:custGeom>
            <a:avLst/>
            <a:gdLst/>
            <a:ahLst/>
            <a:rect l="l" t="t" r="r" b="b"/>
            <a:pathLst>
              <a:path w="672" h="258">
                <a:moveTo>
                  <a:pt x="0" y="0"/>
                </a:moveTo>
                <a:lnTo>
                  <a:pt x="24" y="0"/>
                </a:lnTo>
                <a:lnTo>
                  <a:pt x="48" y="0"/>
                </a:lnTo>
                <a:lnTo>
                  <a:pt x="84" y="0"/>
                </a:lnTo>
                <a:lnTo>
                  <a:pt x="108" y="0"/>
                </a:lnTo>
                <a:lnTo>
                  <a:pt x="132" y="0"/>
                </a:lnTo>
                <a:lnTo>
                  <a:pt x="150" y="0"/>
                </a:lnTo>
                <a:lnTo>
                  <a:pt x="186" y="6"/>
                </a:lnTo>
                <a:lnTo>
                  <a:pt x="210" y="6"/>
                </a:lnTo>
                <a:lnTo>
                  <a:pt x="228" y="6"/>
                </a:lnTo>
                <a:lnTo>
                  <a:pt x="252" y="12"/>
                </a:lnTo>
                <a:lnTo>
                  <a:pt x="276" y="12"/>
                </a:lnTo>
                <a:lnTo>
                  <a:pt x="306" y="18"/>
                </a:lnTo>
                <a:lnTo>
                  <a:pt x="324" y="18"/>
                </a:lnTo>
                <a:lnTo>
                  <a:pt x="348" y="24"/>
                </a:lnTo>
                <a:lnTo>
                  <a:pt x="366" y="24"/>
                </a:lnTo>
                <a:lnTo>
                  <a:pt x="396" y="30"/>
                </a:lnTo>
                <a:lnTo>
                  <a:pt x="414" y="36"/>
                </a:lnTo>
                <a:lnTo>
                  <a:pt x="432" y="42"/>
                </a:lnTo>
                <a:lnTo>
                  <a:pt x="450" y="42"/>
                </a:lnTo>
                <a:lnTo>
                  <a:pt x="468" y="48"/>
                </a:lnTo>
                <a:lnTo>
                  <a:pt x="492" y="54"/>
                </a:lnTo>
                <a:lnTo>
                  <a:pt x="504" y="60"/>
                </a:lnTo>
                <a:lnTo>
                  <a:pt x="522" y="60"/>
                </a:lnTo>
                <a:lnTo>
                  <a:pt x="534" y="66"/>
                </a:lnTo>
                <a:lnTo>
                  <a:pt x="558" y="78"/>
                </a:lnTo>
                <a:lnTo>
                  <a:pt x="570" y="78"/>
                </a:lnTo>
                <a:lnTo>
                  <a:pt x="582" y="84"/>
                </a:lnTo>
                <a:lnTo>
                  <a:pt x="594" y="90"/>
                </a:lnTo>
                <a:lnTo>
                  <a:pt x="600" y="96"/>
                </a:lnTo>
                <a:lnTo>
                  <a:pt x="618" y="102"/>
                </a:lnTo>
                <a:lnTo>
                  <a:pt x="624" y="108"/>
                </a:lnTo>
                <a:lnTo>
                  <a:pt x="636" y="114"/>
                </a:lnTo>
                <a:lnTo>
                  <a:pt x="642" y="120"/>
                </a:lnTo>
                <a:lnTo>
                  <a:pt x="648" y="132"/>
                </a:lnTo>
                <a:lnTo>
                  <a:pt x="654" y="138"/>
                </a:lnTo>
                <a:lnTo>
                  <a:pt x="660" y="144"/>
                </a:lnTo>
                <a:lnTo>
                  <a:pt x="666" y="150"/>
                </a:lnTo>
                <a:lnTo>
                  <a:pt x="666" y="156"/>
                </a:lnTo>
                <a:lnTo>
                  <a:pt x="672" y="162"/>
                </a:lnTo>
                <a:lnTo>
                  <a:pt x="672" y="168"/>
                </a:lnTo>
                <a:lnTo>
                  <a:pt x="672" y="174"/>
                </a:lnTo>
                <a:lnTo>
                  <a:pt x="672" y="180"/>
                </a:lnTo>
                <a:lnTo>
                  <a:pt x="666" y="192"/>
                </a:lnTo>
                <a:lnTo>
                  <a:pt x="666" y="198"/>
                </a:lnTo>
                <a:lnTo>
                  <a:pt x="660" y="204"/>
                </a:lnTo>
                <a:lnTo>
                  <a:pt x="654" y="210"/>
                </a:lnTo>
                <a:lnTo>
                  <a:pt x="648" y="216"/>
                </a:lnTo>
                <a:lnTo>
                  <a:pt x="642" y="222"/>
                </a:lnTo>
                <a:lnTo>
                  <a:pt x="636" y="228"/>
                </a:lnTo>
                <a:lnTo>
                  <a:pt x="624" y="234"/>
                </a:lnTo>
                <a:lnTo>
                  <a:pt x="618" y="240"/>
                </a:lnTo>
                <a:lnTo>
                  <a:pt x="600" y="246"/>
                </a:lnTo>
                <a:lnTo>
                  <a:pt x="594" y="252"/>
                </a:lnTo>
                <a:lnTo>
                  <a:pt x="582" y="258"/>
                </a:lnTo>
                <a:lnTo>
                  <a:pt x="0" y="174"/>
                </a:lnTo>
                <a:lnTo>
                  <a:pt x="0" y="0"/>
                </a:lnTo>
                <a:close/>
              </a:path>
            </a:pathLst>
          </a:custGeom>
          <a:solidFill>
            <a:srgbClr val="0000ff">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9" name=""/>
          <p:cNvSpPr/>
          <p:nvPr/>
        </p:nvSpPr>
        <p:spPr>
          <a:xfrm>
            <a:off x="5638680" y="5153040"/>
            <a:ext cx="238320" cy="419040"/>
          </a:xfrm>
          <a:custGeom>
            <a:avLst/>
            <a:gdLst/>
            <a:ahLst/>
            <a:rect l="l" t="t" r="r" b="b"/>
            <a:pathLst>
              <a:path w="150" h="264">
                <a:moveTo>
                  <a:pt x="150" y="78"/>
                </a:moveTo>
                <a:lnTo>
                  <a:pt x="138" y="72"/>
                </a:lnTo>
                <a:lnTo>
                  <a:pt x="120" y="72"/>
                </a:lnTo>
                <a:lnTo>
                  <a:pt x="108" y="66"/>
                </a:lnTo>
                <a:lnTo>
                  <a:pt x="96" y="60"/>
                </a:lnTo>
                <a:lnTo>
                  <a:pt x="84" y="54"/>
                </a:lnTo>
                <a:lnTo>
                  <a:pt x="72" y="48"/>
                </a:lnTo>
                <a:lnTo>
                  <a:pt x="60" y="42"/>
                </a:lnTo>
                <a:lnTo>
                  <a:pt x="54" y="42"/>
                </a:lnTo>
                <a:lnTo>
                  <a:pt x="42" y="36"/>
                </a:lnTo>
                <a:lnTo>
                  <a:pt x="36" y="30"/>
                </a:lnTo>
                <a:lnTo>
                  <a:pt x="24" y="24"/>
                </a:lnTo>
                <a:lnTo>
                  <a:pt x="18" y="18"/>
                </a:lnTo>
                <a:lnTo>
                  <a:pt x="12" y="12"/>
                </a:lnTo>
                <a:lnTo>
                  <a:pt x="6" y="6"/>
                </a:lnTo>
                <a:lnTo>
                  <a:pt x="0" y="0"/>
                </a:lnTo>
                <a:lnTo>
                  <a:pt x="0" y="186"/>
                </a:lnTo>
                <a:lnTo>
                  <a:pt x="6" y="192"/>
                </a:lnTo>
                <a:lnTo>
                  <a:pt x="12" y="198"/>
                </a:lnTo>
                <a:lnTo>
                  <a:pt x="18" y="204"/>
                </a:lnTo>
                <a:lnTo>
                  <a:pt x="24" y="210"/>
                </a:lnTo>
                <a:lnTo>
                  <a:pt x="36" y="216"/>
                </a:lnTo>
                <a:lnTo>
                  <a:pt x="42" y="222"/>
                </a:lnTo>
                <a:lnTo>
                  <a:pt x="54" y="228"/>
                </a:lnTo>
                <a:lnTo>
                  <a:pt x="60" y="228"/>
                </a:lnTo>
                <a:lnTo>
                  <a:pt x="72" y="234"/>
                </a:lnTo>
                <a:lnTo>
                  <a:pt x="84" y="240"/>
                </a:lnTo>
                <a:lnTo>
                  <a:pt x="96" y="246"/>
                </a:lnTo>
                <a:lnTo>
                  <a:pt x="108" y="252"/>
                </a:lnTo>
                <a:lnTo>
                  <a:pt x="120" y="258"/>
                </a:lnTo>
                <a:lnTo>
                  <a:pt x="138" y="258"/>
                </a:lnTo>
                <a:lnTo>
                  <a:pt x="150" y="264"/>
                </a:lnTo>
                <a:lnTo>
                  <a:pt x="150" y="78"/>
                </a:lnTo>
                <a:close/>
              </a:path>
            </a:pathLst>
          </a:custGeom>
          <a:solidFill>
            <a:srgbClr val="8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0" name=""/>
          <p:cNvSpPr/>
          <p:nvPr/>
        </p:nvSpPr>
        <p:spPr>
          <a:xfrm>
            <a:off x="5877000" y="5095800"/>
            <a:ext cx="790560" cy="476280"/>
          </a:xfrm>
          <a:custGeom>
            <a:avLst/>
            <a:gdLst/>
            <a:ahLst/>
            <a:rect l="l" t="t" r="r" b="b"/>
            <a:pathLst>
              <a:path w="498" h="300">
                <a:moveTo>
                  <a:pt x="498" y="0"/>
                </a:moveTo>
                <a:lnTo>
                  <a:pt x="0" y="114"/>
                </a:lnTo>
                <a:lnTo>
                  <a:pt x="0" y="300"/>
                </a:lnTo>
                <a:lnTo>
                  <a:pt x="498" y="186"/>
                </a:lnTo>
                <a:lnTo>
                  <a:pt x="498" y="0"/>
                </a:lnTo>
                <a:close/>
              </a:path>
            </a:pathLst>
          </a:custGeom>
          <a:solidFill>
            <a:srgbClr val="8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1" name=""/>
          <p:cNvSpPr/>
          <p:nvPr/>
        </p:nvSpPr>
        <p:spPr>
          <a:xfrm>
            <a:off x="5638680" y="5095800"/>
            <a:ext cx="1028880" cy="181080"/>
          </a:xfrm>
          <a:custGeom>
            <a:avLst/>
            <a:gdLst/>
            <a:ahLst/>
            <a:rect l="l" t="t" r="r" b="b"/>
            <a:pathLst>
              <a:path w="648" h="114">
                <a:moveTo>
                  <a:pt x="150" y="114"/>
                </a:moveTo>
                <a:lnTo>
                  <a:pt x="138" y="108"/>
                </a:lnTo>
                <a:lnTo>
                  <a:pt x="120" y="108"/>
                </a:lnTo>
                <a:lnTo>
                  <a:pt x="108" y="102"/>
                </a:lnTo>
                <a:lnTo>
                  <a:pt x="96" y="96"/>
                </a:lnTo>
                <a:lnTo>
                  <a:pt x="84" y="90"/>
                </a:lnTo>
                <a:lnTo>
                  <a:pt x="72" y="84"/>
                </a:lnTo>
                <a:lnTo>
                  <a:pt x="60" y="78"/>
                </a:lnTo>
                <a:lnTo>
                  <a:pt x="54" y="78"/>
                </a:lnTo>
                <a:lnTo>
                  <a:pt x="42" y="72"/>
                </a:lnTo>
                <a:lnTo>
                  <a:pt x="36" y="66"/>
                </a:lnTo>
                <a:lnTo>
                  <a:pt x="24" y="60"/>
                </a:lnTo>
                <a:lnTo>
                  <a:pt x="18" y="54"/>
                </a:lnTo>
                <a:lnTo>
                  <a:pt x="12" y="48"/>
                </a:lnTo>
                <a:lnTo>
                  <a:pt x="6" y="42"/>
                </a:lnTo>
                <a:lnTo>
                  <a:pt x="0" y="36"/>
                </a:lnTo>
                <a:lnTo>
                  <a:pt x="648" y="0"/>
                </a:lnTo>
                <a:lnTo>
                  <a:pt x="150" y="114"/>
                </a:lnTo>
                <a:close/>
              </a:path>
            </a:pathLst>
          </a:custGeom>
          <a:solidFill>
            <a:srgbClr val="ffff00">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2" name=""/>
          <p:cNvSpPr/>
          <p:nvPr/>
        </p:nvSpPr>
        <p:spPr>
          <a:xfrm>
            <a:off x="6143760" y="5267160"/>
            <a:ext cx="1714320" cy="438480"/>
          </a:xfrm>
          <a:custGeom>
            <a:avLst/>
            <a:gdLst/>
            <a:ahLst/>
            <a:rect l="l" t="t" r="r" b="b"/>
            <a:pathLst>
              <a:path w="1080" h="276">
                <a:moveTo>
                  <a:pt x="1080" y="0"/>
                </a:moveTo>
                <a:lnTo>
                  <a:pt x="1068" y="6"/>
                </a:lnTo>
                <a:lnTo>
                  <a:pt x="1050" y="12"/>
                </a:lnTo>
                <a:lnTo>
                  <a:pt x="1032" y="18"/>
                </a:lnTo>
                <a:lnTo>
                  <a:pt x="1020" y="24"/>
                </a:lnTo>
                <a:lnTo>
                  <a:pt x="1002" y="30"/>
                </a:lnTo>
                <a:lnTo>
                  <a:pt x="978" y="36"/>
                </a:lnTo>
                <a:lnTo>
                  <a:pt x="966" y="42"/>
                </a:lnTo>
                <a:lnTo>
                  <a:pt x="948" y="42"/>
                </a:lnTo>
                <a:lnTo>
                  <a:pt x="930" y="48"/>
                </a:lnTo>
                <a:lnTo>
                  <a:pt x="900" y="54"/>
                </a:lnTo>
                <a:lnTo>
                  <a:pt x="882" y="60"/>
                </a:lnTo>
                <a:lnTo>
                  <a:pt x="864" y="60"/>
                </a:lnTo>
                <a:lnTo>
                  <a:pt x="846" y="66"/>
                </a:lnTo>
                <a:lnTo>
                  <a:pt x="816" y="66"/>
                </a:lnTo>
                <a:lnTo>
                  <a:pt x="792" y="72"/>
                </a:lnTo>
                <a:lnTo>
                  <a:pt x="774" y="72"/>
                </a:lnTo>
                <a:lnTo>
                  <a:pt x="750" y="78"/>
                </a:lnTo>
                <a:lnTo>
                  <a:pt x="720" y="78"/>
                </a:lnTo>
                <a:lnTo>
                  <a:pt x="696" y="78"/>
                </a:lnTo>
                <a:lnTo>
                  <a:pt x="672" y="84"/>
                </a:lnTo>
                <a:lnTo>
                  <a:pt x="648" y="84"/>
                </a:lnTo>
                <a:lnTo>
                  <a:pt x="618" y="84"/>
                </a:lnTo>
                <a:lnTo>
                  <a:pt x="594" y="84"/>
                </a:lnTo>
                <a:lnTo>
                  <a:pt x="570" y="90"/>
                </a:lnTo>
                <a:lnTo>
                  <a:pt x="546" y="90"/>
                </a:lnTo>
                <a:lnTo>
                  <a:pt x="510" y="90"/>
                </a:lnTo>
                <a:lnTo>
                  <a:pt x="486" y="90"/>
                </a:lnTo>
                <a:lnTo>
                  <a:pt x="462" y="90"/>
                </a:lnTo>
                <a:lnTo>
                  <a:pt x="444" y="90"/>
                </a:lnTo>
                <a:lnTo>
                  <a:pt x="408" y="84"/>
                </a:lnTo>
                <a:lnTo>
                  <a:pt x="384" y="84"/>
                </a:lnTo>
                <a:lnTo>
                  <a:pt x="360" y="84"/>
                </a:lnTo>
                <a:lnTo>
                  <a:pt x="336" y="84"/>
                </a:lnTo>
                <a:lnTo>
                  <a:pt x="306" y="78"/>
                </a:lnTo>
                <a:lnTo>
                  <a:pt x="282" y="78"/>
                </a:lnTo>
                <a:lnTo>
                  <a:pt x="258" y="78"/>
                </a:lnTo>
                <a:lnTo>
                  <a:pt x="240" y="72"/>
                </a:lnTo>
                <a:lnTo>
                  <a:pt x="204" y="72"/>
                </a:lnTo>
                <a:lnTo>
                  <a:pt x="186" y="66"/>
                </a:lnTo>
                <a:lnTo>
                  <a:pt x="162" y="66"/>
                </a:lnTo>
                <a:lnTo>
                  <a:pt x="144" y="60"/>
                </a:lnTo>
                <a:lnTo>
                  <a:pt x="114" y="60"/>
                </a:lnTo>
                <a:lnTo>
                  <a:pt x="96" y="54"/>
                </a:lnTo>
                <a:lnTo>
                  <a:pt x="78" y="48"/>
                </a:lnTo>
                <a:lnTo>
                  <a:pt x="60" y="48"/>
                </a:lnTo>
                <a:lnTo>
                  <a:pt x="36" y="42"/>
                </a:lnTo>
                <a:lnTo>
                  <a:pt x="18" y="36"/>
                </a:lnTo>
                <a:lnTo>
                  <a:pt x="0" y="30"/>
                </a:lnTo>
                <a:lnTo>
                  <a:pt x="0" y="216"/>
                </a:lnTo>
                <a:lnTo>
                  <a:pt x="18" y="222"/>
                </a:lnTo>
                <a:lnTo>
                  <a:pt x="36" y="228"/>
                </a:lnTo>
                <a:lnTo>
                  <a:pt x="60" y="234"/>
                </a:lnTo>
                <a:lnTo>
                  <a:pt x="78" y="234"/>
                </a:lnTo>
                <a:lnTo>
                  <a:pt x="96" y="240"/>
                </a:lnTo>
                <a:lnTo>
                  <a:pt x="114" y="246"/>
                </a:lnTo>
                <a:lnTo>
                  <a:pt x="144" y="246"/>
                </a:lnTo>
                <a:lnTo>
                  <a:pt x="162" y="252"/>
                </a:lnTo>
                <a:lnTo>
                  <a:pt x="186" y="252"/>
                </a:lnTo>
                <a:lnTo>
                  <a:pt x="204" y="258"/>
                </a:lnTo>
                <a:lnTo>
                  <a:pt x="240" y="258"/>
                </a:lnTo>
                <a:lnTo>
                  <a:pt x="258" y="264"/>
                </a:lnTo>
                <a:lnTo>
                  <a:pt x="282" y="264"/>
                </a:lnTo>
                <a:lnTo>
                  <a:pt x="306" y="264"/>
                </a:lnTo>
                <a:lnTo>
                  <a:pt x="336" y="270"/>
                </a:lnTo>
                <a:lnTo>
                  <a:pt x="360" y="270"/>
                </a:lnTo>
                <a:lnTo>
                  <a:pt x="384" y="270"/>
                </a:lnTo>
                <a:lnTo>
                  <a:pt x="408" y="270"/>
                </a:lnTo>
                <a:lnTo>
                  <a:pt x="444" y="276"/>
                </a:lnTo>
                <a:lnTo>
                  <a:pt x="462" y="276"/>
                </a:lnTo>
                <a:lnTo>
                  <a:pt x="486" y="276"/>
                </a:lnTo>
                <a:lnTo>
                  <a:pt x="510" y="276"/>
                </a:lnTo>
                <a:lnTo>
                  <a:pt x="546" y="276"/>
                </a:lnTo>
                <a:lnTo>
                  <a:pt x="570" y="276"/>
                </a:lnTo>
                <a:lnTo>
                  <a:pt x="594" y="270"/>
                </a:lnTo>
                <a:lnTo>
                  <a:pt x="618" y="270"/>
                </a:lnTo>
                <a:lnTo>
                  <a:pt x="648" y="270"/>
                </a:lnTo>
                <a:lnTo>
                  <a:pt x="672" y="270"/>
                </a:lnTo>
                <a:lnTo>
                  <a:pt x="696" y="264"/>
                </a:lnTo>
                <a:lnTo>
                  <a:pt x="720" y="264"/>
                </a:lnTo>
                <a:lnTo>
                  <a:pt x="750" y="264"/>
                </a:lnTo>
                <a:lnTo>
                  <a:pt x="774" y="258"/>
                </a:lnTo>
                <a:lnTo>
                  <a:pt x="792" y="258"/>
                </a:lnTo>
                <a:lnTo>
                  <a:pt x="816" y="252"/>
                </a:lnTo>
                <a:lnTo>
                  <a:pt x="846" y="252"/>
                </a:lnTo>
                <a:lnTo>
                  <a:pt x="864" y="246"/>
                </a:lnTo>
                <a:lnTo>
                  <a:pt x="882" y="246"/>
                </a:lnTo>
                <a:lnTo>
                  <a:pt x="900" y="240"/>
                </a:lnTo>
                <a:lnTo>
                  <a:pt x="930" y="234"/>
                </a:lnTo>
                <a:lnTo>
                  <a:pt x="948" y="228"/>
                </a:lnTo>
                <a:lnTo>
                  <a:pt x="966" y="228"/>
                </a:lnTo>
                <a:lnTo>
                  <a:pt x="978" y="222"/>
                </a:lnTo>
                <a:lnTo>
                  <a:pt x="1002" y="216"/>
                </a:lnTo>
                <a:lnTo>
                  <a:pt x="1020" y="210"/>
                </a:lnTo>
                <a:lnTo>
                  <a:pt x="1032" y="204"/>
                </a:lnTo>
                <a:lnTo>
                  <a:pt x="1050" y="198"/>
                </a:lnTo>
                <a:lnTo>
                  <a:pt x="1068" y="192"/>
                </a:lnTo>
                <a:lnTo>
                  <a:pt x="1080" y="186"/>
                </a:lnTo>
                <a:lnTo>
                  <a:pt x="1080" y="0"/>
                </a:lnTo>
                <a:close/>
              </a:path>
            </a:pathLst>
          </a:cu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3" name=""/>
          <p:cNvSpPr/>
          <p:nvPr/>
        </p:nvSpPr>
        <p:spPr>
          <a:xfrm>
            <a:off x="6143760" y="5133960"/>
            <a:ext cx="1714320" cy="276120"/>
          </a:xfrm>
          <a:custGeom>
            <a:avLst/>
            <a:gdLst/>
            <a:ahLst/>
            <a:rect l="l" t="t" r="r" b="b"/>
            <a:pathLst>
              <a:path w="1080" h="174">
                <a:moveTo>
                  <a:pt x="1080" y="84"/>
                </a:moveTo>
                <a:lnTo>
                  <a:pt x="1068" y="90"/>
                </a:lnTo>
                <a:lnTo>
                  <a:pt x="1050" y="96"/>
                </a:lnTo>
                <a:lnTo>
                  <a:pt x="1032" y="102"/>
                </a:lnTo>
                <a:lnTo>
                  <a:pt x="1020" y="108"/>
                </a:lnTo>
                <a:lnTo>
                  <a:pt x="1002" y="114"/>
                </a:lnTo>
                <a:lnTo>
                  <a:pt x="978" y="120"/>
                </a:lnTo>
                <a:lnTo>
                  <a:pt x="966" y="126"/>
                </a:lnTo>
                <a:lnTo>
                  <a:pt x="948" y="126"/>
                </a:lnTo>
                <a:lnTo>
                  <a:pt x="930" y="132"/>
                </a:lnTo>
                <a:lnTo>
                  <a:pt x="900" y="138"/>
                </a:lnTo>
                <a:lnTo>
                  <a:pt x="882" y="144"/>
                </a:lnTo>
                <a:lnTo>
                  <a:pt x="864" y="144"/>
                </a:lnTo>
                <a:lnTo>
                  <a:pt x="846" y="150"/>
                </a:lnTo>
                <a:lnTo>
                  <a:pt x="816" y="150"/>
                </a:lnTo>
                <a:lnTo>
                  <a:pt x="792" y="156"/>
                </a:lnTo>
                <a:lnTo>
                  <a:pt x="774" y="156"/>
                </a:lnTo>
                <a:lnTo>
                  <a:pt x="750" y="162"/>
                </a:lnTo>
                <a:lnTo>
                  <a:pt x="720" y="162"/>
                </a:lnTo>
                <a:lnTo>
                  <a:pt x="696" y="162"/>
                </a:lnTo>
                <a:lnTo>
                  <a:pt x="672" y="168"/>
                </a:lnTo>
                <a:lnTo>
                  <a:pt x="648" y="168"/>
                </a:lnTo>
                <a:lnTo>
                  <a:pt x="618" y="168"/>
                </a:lnTo>
                <a:lnTo>
                  <a:pt x="594" y="168"/>
                </a:lnTo>
                <a:lnTo>
                  <a:pt x="570" y="174"/>
                </a:lnTo>
                <a:lnTo>
                  <a:pt x="546" y="174"/>
                </a:lnTo>
                <a:lnTo>
                  <a:pt x="510" y="174"/>
                </a:lnTo>
                <a:lnTo>
                  <a:pt x="486" y="174"/>
                </a:lnTo>
                <a:lnTo>
                  <a:pt x="462" y="174"/>
                </a:lnTo>
                <a:lnTo>
                  <a:pt x="444" y="174"/>
                </a:lnTo>
                <a:lnTo>
                  <a:pt x="408" y="168"/>
                </a:lnTo>
                <a:lnTo>
                  <a:pt x="384" y="168"/>
                </a:lnTo>
                <a:lnTo>
                  <a:pt x="360" y="168"/>
                </a:lnTo>
                <a:lnTo>
                  <a:pt x="336" y="168"/>
                </a:lnTo>
                <a:lnTo>
                  <a:pt x="306" y="162"/>
                </a:lnTo>
                <a:lnTo>
                  <a:pt x="282" y="162"/>
                </a:lnTo>
                <a:lnTo>
                  <a:pt x="258" y="162"/>
                </a:lnTo>
                <a:lnTo>
                  <a:pt x="240" y="156"/>
                </a:lnTo>
                <a:lnTo>
                  <a:pt x="204" y="156"/>
                </a:lnTo>
                <a:lnTo>
                  <a:pt x="186" y="150"/>
                </a:lnTo>
                <a:lnTo>
                  <a:pt x="162" y="150"/>
                </a:lnTo>
                <a:lnTo>
                  <a:pt x="144" y="144"/>
                </a:lnTo>
                <a:lnTo>
                  <a:pt x="114" y="144"/>
                </a:lnTo>
                <a:lnTo>
                  <a:pt x="96" y="138"/>
                </a:lnTo>
                <a:lnTo>
                  <a:pt x="78" y="132"/>
                </a:lnTo>
                <a:lnTo>
                  <a:pt x="60" y="132"/>
                </a:lnTo>
                <a:lnTo>
                  <a:pt x="36" y="126"/>
                </a:lnTo>
                <a:lnTo>
                  <a:pt x="18" y="120"/>
                </a:lnTo>
                <a:lnTo>
                  <a:pt x="0" y="114"/>
                </a:lnTo>
                <a:lnTo>
                  <a:pt x="498" y="0"/>
                </a:lnTo>
                <a:lnTo>
                  <a:pt x="1080" y="84"/>
                </a:lnTo>
                <a:close/>
              </a:path>
            </a:pathLst>
          </a:custGeom>
          <a:solidFill>
            <a:srgbClr val="ff0000">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4" name=""/>
          <p:cNvSpPr/>
          <p:nvPr/>
        </p:nvSpPr>
        <p:spPr>
          <a:xfrm>
            <a:off x="7722720" y="4495680"/>
            <a:ext cx="8136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64</a:t>
            </a:r>
            <a:r>
              <a:rPr b="0" lang="en-US" sz="900" strike="noStrike" u="none">
                <a:solidFill>
                  <a:srgbClr val="000000"/>
                </a:solidFill>
                <a:effectLst/>
                <a:uFillTx/>
                <a:latin typeface="Times New Roman"/>
                <a:ea typeface="ＭＳ Ｐゴシック"/>
              </a:rPr>
              <a:t>kbps</a:t>
            </a:r>
            <a:r>
              <a:rPr b="0" lang="ja-JP" sz="900" strike="noStrike" u="none">
                <a:solidFill>
                  <a:srgbClr val="000000"/>
                </a:solidFill>
                <a:effectLst/>
                <a:uFillTx/>
                <a:latin typeface="Times New Roman"/>
                <a:ea typeface="ＭＳ Ｐゴシック"/>
              </a:rPr>
              <a:t> </a:t>
            </a:r>
            <a:r>
              <a:rPr b="0" lang="en-US" sz="900" strike="noStrike" u="none">
                <a:solidFill>
                  <a:srgbClr val="000000"/>
                </a:solidFill>
                <a:effectLst/>
                <a:uFillTx/>
                <a:latin typeface="Times New Roman"/>
                <a:ea typeface="ＭＳ Ｐゴシック"/>
              </a:rPr>
              <a:t>and under</a:t>
            </a:r>
            <a:endParaRPr b="0" lang="en-US" sz="900" strike="noStrike" u="none">
              <a:solidFill>
                <a:srgbClr val="000000"/>
              </a:solidFill>
              <a:effectLst/>
              <a:uFillTx/>
              <a:latin typeface="Times New Roman"/>
            </a:endParaRPr>
          </a:p>
        </p:txBody>
      </p:sp>
      <p:sp>
        <p:nvSpPr>
          <p:cNvPr id="1015" name=""/>
          <p:cNvSpPr/>
          <p:nvPr/>
        </p:nvSpPr>
        <p:spPr>
          <a:xfrm>
            <a:off x="8024400" y="4638600"/>
            <a:ext cx="210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32%</a:t>
            </a:r>
            <a:endParaRPr b="0" lang="en-US" sz="900" strike="noStrike" u="none">
              <a:solidFill>
                <a:srgbClr val="000000"/>
              </a:solidFill>
              <a:effectLst/>
              <a:uFillTx/>
              <a:latin typeface="Times New Roman"/>
            </a:endParaRPr>
          </a:p>
        </p:txBody>
      </p:sp>
      <p:sp>
        <p:nvSpPr>
          <p:cNvPr id="1016" name=""/>
          <p:cNvSpPr/>
          <p:nvPr/>
        </p:nvSpPr>
        <p:spPr>
          <a:xfrm>
            <a:off x="6742080" y="5753160"/>
            <a:ext cx="8704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128</a:t>
            </a:r>
            <a:r>
              <a:rPr b="0" lang="en-US" sz="900" strike="noStrike" u="none">
                <a:solidFill>
                  <a:srgbClr val="000000"/>
                </a:solidFill>
                <a:effectLst/>
                <a:uFillTx/>
                <a:latin typeface="Times New Roman"/>
                <a:ea typeface="ＭＳ Ｐゴシック"/>
              </a:rPr>
              <a:t>kbps</a:t>
            </a:r>
            <a:r>
              <a:rPr b="0" lang="ja-JP" sz="900" strike="noStrike" u="none">
                <a:solidFill>
                  <a:srgbClr val="000000"/>
                </a:solidFill>
                <a:effectLst/>
                <a:uFillTx/>
                <a:latin typeface="Times New Roman"/>
                <a:ea typeface="ＭＳ Ｐゴシック"/>
              </a:rPr>
              <a:t> </a:t>
            </a:r>
            <a:r>
              <a:rPr b="0" lang="en-US" sz="900" strike="noStrike" u="none">
                <a:solidFill>
                  <a:srgbClr val="000000"/>
                </a:solidFill>
                <a:effectLst/>
                <a:uFillTx/>
                <a:latin typeface="Times New Roman"/>
                <a:ea typeface="ＭＳ Ｐゴシック"/>
              </a:rPr>
              <a:t>and under</a:t>
            </a:r>
            <a:endParaRPr b="0" lang="en-US" sz="900" strike="noStrike" u="none">
              <a:solidFill>
                <a:srgbClr val="000000"/>
              </a:solidFill>
              <a:effectLst/>
              <a:uFillTx/>
              <a:latin typeface="Times New Roman"/>
            </a:endParaRPr>
          </a:p>
        </p:txBody>
      </p:sp>
      <p:sp>
        <p:nvSpPr>
          <p:cNvPr id="1017" name=""/>
          <p:cNvSpPr/>
          <p:nvPr/>
        </p:nvSpPr>
        <p:spPr>
          <a:xfrm>
            <a:off x="7071840" y="5896080"/>
            <a:ext cx="210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30%</a:t>
            </a:r>
            <a:endParaRPr b="0" lang="en-US" sz="900" strike="noStrike" u="none">
              <a:solidFill>
                <a:srgbClr val="000000"/>
              </a:solidFill>
              <a:effectLst/>
              <a:uFillTx/>
              <a:latin typeface="Times New Roman"/>
            </a:endParaRPr>
          </a:p>
        </p:txBody>
      </p:sp>
      <p:sp>
        <p:nvSpPr>
          <p:cNvPr id="1018" name=""/>
          <p:cNvSpPr/>
          <p:nvPr/>
        </p:nvSpPr>
        <p:spPr>
          <a:xfrm>
            <a:off x="4632120" y="5238720"/>
            <a:ext cx="9597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ea typeface="ＭＳ Ｐゴシック"/>
              </a:rPr>
              <a:t>Up to T1</a:t>
            </a:r>
            <a:r>
              <a:rPr b="0" lang="en-US" sz="900" strike="noStrike" u="none">
                <a:solidFill>
                  <a:srgbClr val="000000"/>
                </a:solidFill>
                <a:effectLst/>
                <a:uFillTx/>
                <a:latin typeface="Times New Roman"/>
                <a:ea typeface="ＭＳ Ｐゴシック"/>
              </a:rPr>
              <a:t>（</a:t>
            </a:r>
            <a:r>
              <a:rPr b="0" lang="en-US" sz="900" strike="noStrike" u="none">
                <a:solidFill>
                  <a:srgbClr val="000000"/>
                </a:solidFill>
                <a:effectLst/>
                <a:uFillTx/>
                <a:latin typeface="Times New Roman"/>
                <a:ea typeface="ＭＳ Ｐゴシック"/>
              </a:rPr>
              <a:t>1.5Mbps)</a:t>
            </a:r>
            <a:endParaRPr b="0" lang="en-US" sz="900" strike="noStrike" u="none">
              <a:solidFill>
                <a:srgbClr val="000000"/>
              </a:solidFill>
              <a:effectLst/>
              <a:uFillTx/>
              <a:latin typeface="Times New Roman"/>
            </a:endParaRPr>
          </a:p>
        </p:txBody>
      </p:sp>
      <p:sp>
        <p:nvSpPr>
          <p:cNvPr id="1019" name=""/>
          <p:cNvSpPr/>
          <p:nvPr/>
        </p:nvSpPr>
        <p:spPr>
          <a:xfrm>
            <a:off x="5033880" y="5381640"/>
            <a:ext cx="1530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8%</a:t>
            </a:r>
            <a:endParaRPr b="0" lang="en-US" sz="900" strike="noStrike" u="none">
              <a:solidFill>
                <a:srgbClr val="000000"/>
              </a:solidFill>
              <a:effectLst/>
              <a:uFillTx/>
              <a:latin typeface="Times New Roman"/>
            </a:endParaRPr>
          </a:p>
        </p:txBody>
      </p:sp>
      <p:sp>
        <p:nvSpPr>
          <p:cNvPr id="1020" name=""/>
          <p:cNvSpPr/>
          <p:nvPr/>
        </p:nvSpPr>
        <p:spPr>
          <a:xfrm>
            <a:off x="5160960" y="5619600"/>
            <a:ext cx="8704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512</a:t>
            </a:r>
            <a:r>
              <a:rPr b="0" lang="en-US" sz="900" strike="noStrike" u="none">
                <a:solidFill>
                  <a:srgbClr val="000000"/>
                </a:solidFill>
                <a:effectLst/>
                <a:uFillTx/>
                <a:latin typeface="Times New Roman"/>
                <a:ea typeface="ＭＳ Ｐゴシック"/>
              </a:rPr>
              <a:t>kbps and under</a:t>
            </a:r>
            <a:endParaRPr b="0" lang="en-US" sz="900" strike="noStrike" u="none">
              <a:solidFill>
                <a:srgbClr val="000000"/>
              </a:solidFill>
              <a:effectLst/>
              <a:uFillTx/>
              <a:latin typeface="Times New Roman"/>
            </a:endParaRPr>
          </a:p>
        </p:txBody>
      </p:sp>
      <p:sp>
        <p:nvSpPr>
          <p:cNvPr id="1021" name=""/>
          <p:cNvSpPr/>
          <p:nvPr/>
        </p:nvSpPr>
        <p:spPr>
          <a:xfrm>
            <a:off x="5519520" y="5762520"/>
            <a:ext cx="1530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8%</a:t>
            </a:r>
            <a:endParaRPr b="0" lang="en-US" sz="900" strike="noStrike" u="none">
              <a:solidFill>
                <a:srgbClr val="000000"/>
              </a:solidFill>
              <a:effectLst/>
              <a:uFillTx/>
              <a:latin typeface="Times New Roman"/>
            </a:endParaRPr>
          </a:p>
        </p:txBody>
      </p:sp>
      <p:sp>
        <p:nvSpPr>
          <p:cNvPr id="1022" name=""/>
          <p:cNvSpPr/>
          <p:nvPr/>
        </p:nvSpPr>
        <p:spPr>
          <a:xfrm>
            <a:off x="6562440" y="4429080"/>
            <a:ext cx="550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ea typeface="ＭＳ Ｐゴシック"/>
              </a:rPr>
              <a:t>Don’t know</a:t>
            </a:r>
            <a:endParaRPr b="0" lang="en-US" sz="900" strike="noStrike" u="none">
              <a:solidFill>
                <a:srgbClr val="000000"/>
              </a:solidFill>
              <a:effectLst/>
              <a:uFillTx/>
              <a:latin typeface="Times New Roman"/>
            </a:endParaRPr>
          </a:p>
        </p:txBody>
      </p:sp>
      <p:sp>
        <p:nvSpPr>
          <p:cNvPr id="1023" name=""/>
          <p:cNvSpPr/>
          <p:nvPr/>
        </p:nvSpPr>
        <p:spPr>
          <a:xfrm>
            <a:off x="6757920" y="4572000"/>
            <a:ext cx="1530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5%</a:t>
            </a:r>
            <a:endParaRPr b="0" lang="en-US" sz="900" strike="noStrike" u="none">
              <a:solidFill>
                <a:srgbClr val="000000"/>
              </a:solidFill>
              <a:effectLst/>
              <a:uFillTx/>
              <a:latin typeface="Times New Roman"/>
            </a:endParaRPr>
          </a:p>
        </p:txBody>
      </p:sp>
      <p:sp>
        <p:nvSpPr>
          <p:cNvPr id="1024" name=""/>
          <p:cNvSpPr/>
          <p:nvPr/>
        </p:nvSpPr>
        <p:spPr>
          <a:xfrm>
            <a:off x="6117840" y="4543560"/>
            <a:ext cx="2610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ea typeface="ＭＳ Ｐゴシック"/>
              </a:rPr>
              <a:t>Other</a:t>
            </a:r>
            <a:endParaRPr b="0" lang="en-US" sz="900" strike="noStrike" u="none">
              <a:solidFill>
                <a:srgbClr val="000000"/>
              </a:solidFill>
              <a:effectLst/>
              <a:uFillTx/>
              <a:latin typeface="Times New Roman"/>
            </a:endParaRPr>
          </a:p>
        </p:txBody>
      </p:sp>
      <p:sp>
        <p:nvSpPr>
          <p:cNvPr id="1025" name=""/>
          <p:cNvSpPr/>
          <p:nvPr/>
        </p:nvSpPr>
        <p:spPr>
          <a:xfrm>
            <a:off x="6176880" y="4686480"/>
            <a:ext cx="1530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1%</a:t>
            </a:r>
            <a:endParaRPr b="0" lang="en-US" sz="900" strike="noStrike" u="none">
              <a:solidFill>
                <a:srgbClr val="000000"/>
              </a:solidFill>
              <a:effectLst/>
              <a:uFillTx/>
              <a:latin typeface="Times New Roman"/>
            </a:endParaRPr>
          </a:p>
        </p:txBody>
      </p:sp>
      <p:sp>
        <p:nvSpPr>
          <p:cNvPr id="1026" name=""/>
          <p:cNvSpPr/>
          <p:nvPr/>
        </p:nvSpPr>
        <p:spPr>
          <a:xfrm>
            <a:off x="5179680" y="4638600"/>
            <a:ext cx="8992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1.5</a:t>
            </a:r>
            <a:r>
              <a:rPr b="0" lang="en-US" sz="900" strike="noStrike" u="none">
                <a:solidFill>
                  <a:srgbClr val="000000"/>
                </a:solidFill>
                <a:effectLst/>
                <a:uFillTx/>
                <a:latin typeface="Times New Roman"/>
                <a:ea typeface="ＭＳ Ｐゴシック"/>
              </a:rPr>
              <a:t>Mbps and above</a:t>
            </a:r>
            <a:endParaRPr b="0" lang="en-US" sz="900" strike="noStrike" u="none">
              <a:solidFill>
                <a:srgbClr val="000000"/>
              </a:solidFill>
              <a:effectLst/>
              <a:uFillTx/>
              <a:latin typeface="Times New Roman"/>
            </a:endParaRPr>
          </a:p>
        </p:txBody>
      </p:sp>
      <p:sp>
        <p:nvSpPr>
          <p:cNvPr id="1027" name=""/>
          <p:cNvSpPr/>
          <p:nvPr/>
        </p:nvSpPr>
        <p:spPr>
          <a:xfrm>
            <a:off x="5528880" y="4781520"/>
            <a:ext cx="210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Times New Roman"/>
                <a:ea typeface="ＭＳ Ｐゴシック"/>
              </a:rPr>
              <a:t>16%</a:t>
            </a:r>
            <a:endParaRPr b="0" lang="en-US" sz="900" strike="noStrike" u="none">
              <a:solidFill>
                <a:srgbClr val="000000"/>
              </a:solidFill>
              <a:effectLst/>
              <a:uFillTx/>
              <a:latin typeface="Times New Roman"/>
            </a:endParaRPr>
          </a:p>
        </p:txBody>
      </p:sp>
      <p:sp>
        <p:nvSpPr>
          <p:cNvPr id="1028" name=""/>
          <p:cNvSpPr/>
          <p:nvPr/>
        </p:nvSpPr>
        <p:spPr>
          <a:xfrm>
            <a:off x="304920" y="1676520"/>
            <a:ext cx="4114800" cy="251460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029" name=""/>
          <p:cNvSpPr/>
          <p:nvPr/>
        </p:nvSpPr>
        <p:spPr>
          <a:xfrm>
            <a:off x="4572000" y="3886200"/>
            <a:ext cx="4114800" cy="251460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030" name=""/>
          <p:cNvSpPr/>
          <p:nvPr/>
        </p:nvSpPr>
        <p:spPr>
          <a:xfrm>
            <a:off x="5413320" y="3257640"/>
            <a:ext cx="23760" cy="1440"/>
          </a:xfrm>
          <a:prstGeom prst="line">
            <a:avLst/>
          </a:prstGeom>
          <a:ln w="176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1" name=""/>
          <p:cNvSpPr/>
          <p:nvPr/>
        </p:nvSpPr>
        <p:spPr>
          <a:xfrm>
            <a:off x="2530440" y="304560"/>
            <a:ext cx="4784760" cy="58032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66cc"/>
                </a:solidFill>
                <a:effectLst/>
                <a:uFillTx/>
                <a:latin typeface="Times New Roman"/>
                <a:ea typeface="HG丸ｺﾞｼｯｸM-PRO"/>
              </a:rPr>
              <a:t>Mostly low access speeds…</a:t>
            </a:r>
            <a:endParaRPr b="0" lang="en-US" sz="3200" strike="noStrike" u="none">
              <a:solidFill>
                <a:srgbClr val="000000"/>
              </a:solidFill>
              <a:effectLst/>
              <a:uFillTx/>
              <a:latin typeface="Times New Roman"/>
            </a:endParaRPr>
          </a:p>
        </p:txBody>
      </p:sp>
      <p:sp>
        <p:nvSpPr>
          <p:cNvPr id="1032" name=""/>
          <p:cNvSpPr/>
          <p:nvPr/>
        </p:nvSpPr>
        <p:spPr>
          <a:xfrm>
            <a:off x="5181480" y="1143000"/>
            <a:ext cx="2971800" cy="2057400"/>
          </a:xfrm>
          <a:prstGeom prst="rect">
            <a:avLst/>
          </a:prstGeom>
          <a:solidFill>
            <a:srgbClr val="dddddd"/>
          </a:solidFill>
          <a:ln w="25560">
            <a:solidFill>
              <a:srgbClr val="3366ff"/>
            </a:solidFill>
            <a:miter/>
          </a:ln>
          <a:effectLst>
            <a:outerShdw dist="107932" dir="2700000" blurRad="0" rotWithShape="0">
              <a:srgbClr val="808080"/>
            </a:outerShdw>
          </a:effectLst>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033" name=""/>
          <p:cNvSpPr/>
          <p:nvPr/>
        </p:nvSpPr>
        <p:spPr>
          <a:xfrm>
            <a:off x="5562720" y="1905120"/>
            <a:ext cx="838080" cy="228600"/>
          </a:xfrm>
          <a:prstGeom prst="ellipse">
            <a:avLst/>
          </a:prstGeom>
          <a:solidFill>
            <a:srgbClr val="0000ff"/>
          </a:solidFill>
          <a:ln w="28440">
            <a:solidFill>
              <a:srgbClr val="ff0000"/>
            </a:solidFill>
            <a:miter/>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34" name=""/>
          <p:cNvSpPr/>
          <p:nvPr/>
        </p:nvSpPr>
        <p:spPr>
          <a:xfrm>
            <a:off x="7843680" y="1627200"/>
            <a:ext cx="22320" cy="2048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5" name=""/>
          <p:cNvSpPr/>
          <p:nvPr/>
        </p:nvSpPr>
        <p:spPr>
          <a:xfrm>
            <a:off x="6411960" y="1809720"/>
            <a:ext cx="1454040" cy="22320"/>
          </a:xfrm>
          <a:prstGeom prst="rect">
            <a:avLst/>
          </a:prstGeom>
          <a:solidFill>
            <a:srgbClr val="00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036" name=""/>
          <p:cNvSpPr/>
          <p:nvPr/>
        </p:nvSpPr>
        <p:spPr>
          <a:xfrm>
            <a:off x="7539120" y="1935000"/>
            <a:ext cx="23760" cy="20664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7" name=""/>
          <p:cNvSpPr/>
          <p:nvPr/>
        </p:nvSpPr>
        <p:spPr>
          <a:xfrm>
            <a:off x="6411960" y="2119320"/>
            <a:ext cx="1150920" cy="223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038" name=""/>
          <p:cNvSpPr/>
          <p:nvPr/>
        </p:nvSpPr>
        <p:spPr>
          <a:xfrm>
            <a:off x="7224840" y="2244600"/>
            <a:ext cx="23760" cy="20664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9" name=""/>
          <p:cNvSpPr/>
          <p:nvPr/>
        </p:nvSpPr>
        <p:spPr>
          <a:xfrm>
            <a:off x="6411960" y="2427120"/>
            <a:ext cx="836640" cy="24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1040" name=""/>
          <p:cNvSpPr/>
          <p:nvPr/>
        </p:nvSpPr>
        <p:spPr>
          <a:xfrm>
            <a:off x="7174080" y="2552760"/>
            <a:ext cx="21960" cy="2062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1" name=""/>
          <p:cNvSpPr/>
          <p:nvPr/>
        </p:nvSpPr>
        <p:spPr>
          <a:xfrm>
            <a:off x="6411960" y="2736720"/>
            <a:ext cx="784080" cy="223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042" name=""/>
          <p:cNvSpPr/>
          <p:nvPr/>
        </p:nvSpPr>
        <p:spPr>
          <a:xfrm>
            <a:off x="6973920" y="2862360"/>
            <a:ext cx="22320" cy="2062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3" name=""/>
          <p:cNvSpPr/>
          <p:nvPr/>
        </p:nvSpPr>
        <p:spPr>
          <a:xfrm>
            <a:off x="6411960" y="3044880"/>
            <a:ext cx="584280" cy="2376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grpSp>
        <p:nvGrpSpPr>
          <p:cNvPr id="1044" name=""/>
          <p:cNvGrpSpPr/>
          <p:nvPr/>
        </p:nvGrpSpPr>
        <p:grpSpPr>
          <a:xfrm>
            <a:off x="6400800" y="1614600"/>
            <a:ext cx="1442880" cy="195120"/>
            <a:chOff x="6400800" y="1614600"/>
            <a:chExt cx="1442880" cy="195120"/>
          </a:xfrm>
        </p:grpSpPr>
        <p:sp>
          <p:nvSpPr>
            <p:cNvPr id="1045" name=""/>
            <p:cNvSpPr/>
            <p:nvPr/>
          </p:nvSpPr>
          <p:spPr>
            <a:xfrm>
              <a:off x="6400800" y="1614600"/>
              <a:ext cx="1442880" cy="6480"/>
            </a:xfrm>
            <a:prstGeom prst="rect">
              <a:avLst/>
            </a:prstGeom>
            <a:solidFill>
              <a:srgbClr val="0077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046" name=""/>
            <p:cNvSpPr/>
            <p:nvPr/>
          </p:nvSpPr>
          <p:spPr>
            <a:xfrm>
              <a:off x="6400800" y="1621080"/>
              <a:ext cx="1442880" cy="6120"/>
            </a:xfrm>
            <a:prstGeom prst="rect">
              <a:avLst/>
            </a:prstGeom>
            <a:solidFill>
              <a:srgbClr val="007b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047" name=""/>
            <p:cNvSpPr/>
            <p:nvPr/>
          </p:nvSpPr>
          <p:spPr>
            <a:xfrm>
              <a:off x="6400800" y="1627200"/>
              <a:ext cx="1442880" cy="5040"/>
            </a:xfrm>
            <a:prstGeom prst="rect">
              <a:avLst/>
            </a:prstGeom>
            <a:solidFill>
              <a:srgbClr val="008100"/>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048" name=""/>
            <p:cNvSpPr/>
            <p:nvPr/>
          </p:nvSpPr>
          <p:spPr>
            <a:xfrm>
              <a:off x="6400800" y="1632240"/>
              <a:ext cx="1442880" cy="6120"/>
            </a:xfrm>
            <a:prstGeom prst="rect">
              <a:avLst/>
            </a:prstGeom>
            <a:solidFill>
              <a:srgbClr val="0089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049" name=""/>
            <p:cNvSpPr/>
            <p:nvPr/>
          </p:nvSpPr>
          <p:spPr>
            <a:xfrm>
              <a:off x="6400800" y="1638360"/>
              <a:ext cx="1442880" cy="4680"/>
            </a:xfrm>
            <a:prstGeom prst="rect">
              <a:avLst/>
            </a:prstGeom>
            <a:solidFill>
              <a:srgbClr val="0093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050" name=""/>
            <p:cNvSpPr/>
            <p:nvPr/>
          </p:nvSpPr>
          <p:spPr>
            <a:xfrm>
              <a:off x="6400800" y="1643040"/>
              <a:ext cx="1442880" cy="6480"/>
            </a:xfrm>
            <a:prstGeom prst="rect">
              <a:avLst/>
            </a:prstGeom>
            <a:solidFill>
              <a:srgbClr val="009f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051" name=""/>
            <p:cNvSpPr/>
            <p:nvPr/>
          </p:nvSpPr>
          <p:spPr>
            <a:xfrm>
              <a:off x="6400800" y="1649520"/>
              <a:ext cx="1442880" cy="6480"/>
            </a:xfrm>
            <a:prstGeom prst="rect">
              <a:avLst/>
            </a:prstGeom>
            <a:solidFill>
              <a:srgbClr val="00ac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052" name=""/>
            <p:cNvSpPr/>
            <p:nvPr/>
          </p:nvSpPr>
          <p:spPr>
            <a:xfrm>
              <a:off x="6400800" y="1656000"/>
              <a:ext cx="1442880" cy="4680"/>
            </a:xfrm>
            <a:prstGeom prst="rect">
              <a:avLst/>
            </a:prstGeom>
            <a:solidFill>
              <a:srgbClr val="00b9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053" name=""/>
            <p:cNvSpPr/>
            <p:nvPr/>
          </p:nvSpPr>
          <p:spPr>
            <a:xfrm>
              <a:off x="6400800" y="1660680"/>
              <a:ext cx="1442880" cy="6480"/>
            </a:xfrm>
            <a:prstGeom prst="rect">
              <a:avLst/>
            </a:prstGeom>
            <a:solidFill>
              <a:srgbClr val="00c7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054" name=""/>
            <p:cNvSpPr/>
            <p:nvPr/>
          </p:nvSpPr>
          <p:spPr>
            <a:xfrm>
              <a:off x="6400800" y="1667160"/>
              <a:ext cx="1442880" cy="4680"/>
            </a:xfrm>
            <a:prstGeom prst="rect">
              <a:avLst/>
            </a:prstGeom>
            <a:solidFill>
              <a:srgbClr val="00d3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055" name=""/>
            <p:cNvSpPr/>
            <p:nvPr/>
          </p:nvSpPr>
          <p:spPr>
            <a:xfrm>
              <a:off x="6400800" y="1671840"/>
              <a:ext cx="1442880" cy="6120"/>
            </a:xfrm>
            <a:prstGeom prst="rect">
              <a:avLst/>
            </a:prstGeom>
            <a:solidFill>
              <a:srgbClr val="00de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056" name=""/>
            <p:cNvSpPr/>
            <p:nvPr/>
          </p:nvSpPr>
          <p:spPr>
            <a:xfrm>
              <a:off x="6400800" y="1677960"/>
              <a:ext cx="1442880" cy="6480"/>
            </a:xfrm>
            <a:prstGeom prst="rect">
              <a:avLst/>
            </a:prstGeom>
            <a:solidFill>
              <a:srgbClr val="00e7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057" name=""/>
            <p:cNvSpPr/>
            <p:nvPr/>
          </p:nvSpPr>
          <p:spPr>
            <a:xfrm>
              <a:off x="6400800" y="1684440"/>
              <a:ext cx="1442880" cy="4680"/>
            </a:xfrm>
            <a:prstGeom prst="rect">
              <a:avLst/>
            </a:prstGeom>
            <a:solidFill>
              <a:srgbClr val="00ee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058" name=""/>
            <p:cNvSpPr/>
            <p:nvPr/>
          </p:nvSpPr>
          <p:spPr>
            <a:xfrm>
              <a:off x="6400800" y="1689120"/>
              <a:ext cx="1442880" cy="6480"/>
            </a:xfrm>
            <a:prstGeom prst="rect">
              <a:avLst/>
            </a:prstGeom>
            <a:solidFill>
              <a:srgbClr val="00f4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059" name=""/>
            <p:cNvSpPr/>
            <p:nvPr/>
          </p:nvSpPr>
          <p:spPr>
            <a:xfrm>
              <a:off x="6400800" y="1695600"/>
              <a:ext cx="1442880" cy="4680"/>
            </a:xfrm>
            <a:prstGeom prst="rect">
              <a:avLst/>
            </a:prstGeom>
            <a:solidFill>
              <a:srgbClr val="00f9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060" name=""/>
            <p:cNvSpPr/>
            <p:nvPr/>
          </p:nvSpPr>
          <p:spPr>
            <a:xfrm>
              <a:off x="6400800" y="1700280"/>
              <a:ext cx="1442880" cy="6480"/>
            </a:xfrm>
            <a:prstGeom prst="rect">
              <a:avLst/>
            </a:prstGeom>
            <a:solidFill>
              <a:srgbClr val="00fc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061" name=""/>
            <p:cNvSpPr/>
            <p:nvPr/>
          </p:nvSpPr>
          <p:spPr>
            <a:xfrm>
              <a:off x="6400800" y="1706760"/>
              <a:ext cx="1442880" cy="6120"/>
            </a:xfrm>
            <a:prstGeom prst="rect">
              <a:avLst/>
            </a:prstGeom>
            <a:solidFill>
              <a:srgbClr val="00ff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062" name=""/>
            <p:cNvSpPr/>
            <p:nvPr/>
          </p:nvSpPr>
          <p:spPr>
            <a:xfrm>
              <a:off x="6400800" y="1712880"/>
              <a:ext cx="1442880" cy="5040"/>
            </a:xfrm>
            <a:prstGeom prst="rect">
              <a:avLst/>
            </a:prstGeom>
            <a:solidFill>
              <a:srgbClr val="00ff00"/>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063" name=""/>
            <p:cNvSpPr/>
            <p:nvPr/>
          </p:nvSpPr>
          <p:spPr>
            <a:xfrm>
              <a:off x="6400800" y="1717920"/>
              <a:ext cx="1442880" cy="6120"/>
            </a:xfrm>
            <a:prstGeom prst="rect">
              <a:avLst/>
            </a:prstGeom>
            <a:solidFill>
              <a:srgbClr val="00fc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064" name=""/>
            <p:cNvSpPr/>
            <p:nvPr/>
          </p:nvSpPr>
          <p:spPr>
            <a:xfrm>
              <a:off x="6400800" y="1724040"/>
              <a:ext cx="1442880" cy="4680"/>
            </a:xfrm>
            <a:prstGeom prst="rect">
              <a:avLst/>
            </a:prstGeom>
            <a:solidFill>
              <a:srgbClr val="00f9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065" name=""/>
            <p:cNvSpPr/>
            <p:nvPr/>
          </p:nvSpPr>
          <p:spPr>
            <a:xfrm>
              <a:off x="6400800" y="1728720"/>
              <a:ext cx="1442880" cy="6480"/>
            </a:xfrm>
            <a:prstGeom prst="rect">
              <a:avLst/>
            </a:prstGeom>
            <a:solidFill>
              <a:srgbClr val="00f4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066" name=""/>
            <p:cNvSpPr/>
            <p:nvPr/>
          </p:nvSpPr>
          <p:spPr>
            <a:xfrm>
              <a:off x="6400800" y="1735200"/>
              <a:ext cx="1442880" cy="6480"/>
            </a:xfrm>
            <a:prstGeom prst="rect">
              <a:avLst/>
            </a:prstGeom>
            <a:solidFill>
              <a:srgbClr val="00ee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067" name=""/>
            <p:cNvSpPr/>
            <p:nvPr/>
          </p:nvSpPr>
          <p:spPr>
            <a:xfrm>
              <a:off x="6400800" y="1741680"/>
              <a:ext cx="1442880" cy="4680"/>
            </a:xfrm>
            <a:prstGeom prst="rect">
              <a:avLst/>
            </a:prstGeom>
            <a:solidFill>
              <a:srgbClr val="00e7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068" name=""/>
            <p:cNvSpPr/>
            <p:nvPr/>
          </p:nvSpPr>
          <p:spPr>
            <a:xfrm>
              <a:off x="6400800" y="1746360"/>
              <a:ext cx="1442880" cy="6480"/>
            </a:xfrm>
            <a:prstGeom prst="rect">
              <a:avLst/>
            </a:prstGeom>
            <a:solidFill>
              <a:srgbClr val="00de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069" name=""/>
            <p:cNvSpPr/>
            <p:nvPr/>
          </p:nvSpPr>
          <p:spPr>
            <a:xfrm>
              <a:off x="6400800" y="1752840"/>
              <a:ext cx="1442880" cy="4680"/>
            </a:xfrm>
            <a:prstGeom prst="rect">
              <a:avLst/>
            </a:prstGeom>
            <a:solidFill>
              <a:srgbClr val="00d3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070" name=""/>
            <p:cNvSpPr/>
            <p:nvPr/>
          </p:nvSpPr>
          <p:spPr>
            <a:xfrm>
              <a:off x="6400800" y="1757520"/>
              <a:ext cx="1442880" cy="6480"/>
            </a:xfrm>
            <a:prstGeom prst="rect">
              <a:avLst/>
            </a:prstGeom>
            <a:solidFill>
              <a:srgbClr val="00c6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071" name=""/>
            <p:cNvSpPr/>
            <p:nvPr/>
          </p:nvSpPr>
          <p:spPr>
            <a:xfrm>
              <a:off x="6400800" y="1764000"/>
              <a:ext cx="1442880" cy="6120"/>
            </a:xfrm>
            <a:prstGeom prst="rect">
              <a:avLst/>
            </a:prstGeom>
            <a:solidFill>
              <a:srgbClr val="00b9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072" name=""/>
            <p:cNvSpPr/>
            <p:nvPr/>
          </p:nvSpPr>
          <p:spPr>
            <a:xfrm>
              <a:off x="6400800" y="1770120"/>
              <a:ext cx="1442880" cy="4680"/>
            </a:xfrm>
            <a:prstGeom prst="rect">
              <a:avLst/>
            </a:prstGeom>
            <a:solidFill>
              <a:srgbClr val="00ac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073" name=""/>
            <p:cNvSpPr/>
            <p:nvPr/>
          </p:nvSpPr>
          <p:spPr>
            <a:xfrm>
              <a:off x="6400800" y="1774800"/>
              <a:ext cx="1442880" cy="6480"/>
            </a:xfrm>
            <a:prstGeom prst="rect">
              <a:avLst/>
            </a:prstGeom>
            <a:solidFill>
              <a:srgbClr val="009f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074" name=""/>
            <p:cNvSpPr/>
            <p:nvPr/>
          </p:nvSpPr>
          <p:spPr>
            <a:xfrm>
              <a:off x="6400800" y="1781280"/>
              <a:ext cx="1442880" cy="6480"/>
            </a:xfrm>
            <a:prstGeom prst="rect">
              <a:avLst/>
            </a:prstGeom>
            <a:solidFill>
              <a:srgbClr val="0093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075" name=""/>
            <p:cNvSpPr/>
            <p:nvPr/>
          </p:nvSpPr>
          <p:spPr>
            <a:xfrm>
              <a:off x="6400800" y="1787760"/>
              <a:ext cx="1442880" cy="4680"/>
            </a:xfrm>
            <a:prstGeom prst="rect">
              <a:avLst/>
            </a:prstGeom>
            <a:solidFill>
              <a:srgbClr val="0089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076" name=""/>
            <p:cNvSpPr/>
            <p:nvPr/>
          </p:nvSpPr>
          <p:spPr>
            <a:xfrm>
              <a:off x="6400800" y="1792440"/>
              <a:ext cx="1442880" cy="6480"/>
            </a:xfrm>
            <a:prstGeom prst="rect">
              <a:avLst/>
            </a:prstGeom>
            <a:solidFill>
              <a:srgbClr val="0081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077" name=""/>
            <p:cNvSpPr/>
            <p:nvPr/>
          </p:nvSpPr>
          <p:spPr>
            <a:xfrm>
              <a:off x="6400800" y="1798920"/>
              <a:ext cx="1442880" cy="4680"/>
            </a:xfrm>
            <a:prstGeom prst="rect">
              <a:avLst/>
            </a:prstGeom>
            <a:solidFill>
              <a:srgbClr val="007b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078" name=""/>
            <p:cNvSpPr/>
            <p:nvPr/>
          </p:nvSpPr>
          <p:spPr>
            <a:xfrm>
              <a:off x="6400800" y="1803600"/>
              <a:ext cx="1442880" cy="6120"/>
            </a:xfrm>
            <a:prstGeom prst="rect">
              <a:avLst/>
            </a:prstGeom>
            <a:solidFill>
              <a:srgbClr val="0076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grpSp>
      <p:sp>
        <p:nvSpPr>
          <p:cNvPr id="1079" name=""/>
          <p:cNvSpPr/>
          <p:nvPr/>
        </p:nvSpPr>
        <p:spPr>
          <a:xfrm>
            <a:off x="6400800" y="1614600"/>
            <a:ext cx="1442880" cy="195120"/>
          </a:xfrm>
          <a:prstGeom prst="rect">
            <a:avLst/>
          </a:prstGeom>
          <a:no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080" name=""/>
          <p:cNvGrpSpPr/>
          <p:nvPr/>
        </p:nvGrpSpPr>
        <p:grpSpPr>
          <a:xfrm>
            <a:off x="6400800" y="1924200"/>
            <a:ext cx="1138320" cy="195120"/>
            <a:chOff x="6400800" y="1924200"/>
            <a:chExt cx="1138320" cy="195120"/>
          </a:xfrm>
        </p:grpSpPr>
        <p:sp>
          <p:nvSpPr>
            <p:cNvPr id="1081" name=""/>
            <p:cNvSpPr/>
            <p:nvPr/>
          </p:nvSpPr>
          <p:spPr>
            <a:xfrm>
              <a:off x="6400800" y="192420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082" name=""/>
            <p:cNvSpPr/>
            <p:nvPr/>
          </p:nvSpPr>
          <p:spPr>
            <a:xfrm>
              <a:off x="6400800" y="1930680"/>
              <a:ext cx="11383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083" name=""/>
            <p:cNvSpPr/>
            <p:nvPr/>
          </p:nvSpPr>
          <p:spPr>
            <a:xfrm>
              <a:off x="6400800" y="1935360"/>
              <a:ext cx="11383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084" name=""/>
            <p:cNvSpPr/>
            <p:nvPr/>
          </p:nvSpPr>
          <p:spPr>
            <a:xfrm>
              <a:off x="6400800" y="1941480"/>
              <a:ext cx="1138320" cy="504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085" name=""/>
            <p:cNvSpPr/>
            <p:nvPr/>
          </p:nvSpPr>
          <p:spPr>
            <a:xfrm>
              <a:off x="6400800" y="1946520"/>
              <a:ext cx="11383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086" name=""/>
            <p:cNvSpPr/>
            <p:nvPr/>
          </p:nvSpPr>
          <p:spPr>
            <a:xfrm>
              <a:off x="6400800" y="195264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087" name=""/>
            <p:cNvSpPr/>
            <p:nvPr/>
          </p:nvSpPr>
          <p:spPr>
            <a:xfrm>
              <a:off x="6400800" y="1959120"/>
              <a:ext cx="11383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088" name=""/>
            <p:cNvSpPr/>
            <p:nvPr/>
          </p:nvSpPr>
          <p:spPr>
            <a:xfrm>
              <a:off x="6400800" y="196380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089" name=""/>
            <p:cNvSpPr/>
            <p:nvPr/>
          </p:nvSpPr>
          <p:spPr>
            <a:xfrm>
              <a:off x="6400800" y="1970280"/>
              <a:ext cx="11383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090" name=""/>
            <p:cNvSpPr/>
            <p:nvPr/>
          </p:nvSpPr>
          <p:spPr>
            <a:xfrm>
              <a:off x="6400800" y="197496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091" name=""/>
            <p:cNvSpPr/>
            <p:nvPr/>
          </p:nvSpPr>
          <p:spPr>
            <a:xfrm>
              <a:off x="6400800" y="1981440"/>
              <a:ext cx="11383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092" name=""/>
            <p:cNvSpPr/>
            <p:nvPr/>
          </p:nvSpPr>
          <p:spPr>
            <a:xfrm>
              <a:off x="6400800" y="1987560"/>
              <a:ext cx="1138320" cy="504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093" name=""/>
            <p:cNvSpPr/>
            <p:nvPr/>
          </p:nvSpPr>
          <p:spPr>
            <a:xfrm>
              <a:off x="6400800" y="1992600"/>
              <a:ext cx="11383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094" name=""/>
            <p:cNvSpPr/>
            <p:nvPr/>
          </p:nvSpPr>
          <p:spPr>
            <a:xfrm>
              <a:off x="6400800" y="1998720"/>
              <a:ext cx="11383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095" name=""/>
            <p:cNvSpPr/>
            <p:nvPr/>
          </p:nvSpPr>
          <p:spPr>
            <a:xfrm>
              <a:off x="6400800" y="200340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096" name=""/>
            <p:cNvSpPr/>
            <p:nvPr/>
          </p:nvSpPr>
          <p:spPr>
            <a:xfrm>
              <a:off x="6400800" y="200988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097" name=""/>
            <p:cNvSpPr/>
            <p:nvPr/>
          </p:nvSpPr>
          <p:spPr>
            <a:xfrm>
              <a:off x="6400800" y="2016360"/>
              <a:ext cx="11383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098" name=""/>
            <p:cNvSpPr/>
            <p:nvPr/>
          </p:nvSpPr>
          <p:spPr>
            <a:xfrm>
              <a:off x="6400800" y="202104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099" name=""/>
            <p:cNvSpPr/>
            <p:nvPr/>
          </p:nvSpPr>
          <p:spPr>
            <a:xfrm>
              <a:off x="6400800" y="2027520"/>
              <a:ext cx="11383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00" name=""/>
            <p:cNvSpPr/>
            <p:nvPr/>
          </p:nvSpPr>
          <p:spPr>
            <a:xfrm>
              <a:off x="6400800" y="2032200"/>
              <a:ext cx="11383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101" name=""/>
            <p:cNvSpPr/>
            <p:nvPr/>
          </p:nvSpPr>
          <p:spPr>
            <a:xfrm>
              <a:off x="6400800" y="203832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02" name=""/>
            <p:cNvSpPr/>
            <p:nvPr/>
          </p:nvSpPr>
          <p:spPr>
            <a:xfrm>
              <a:off x="6400800" y="2044800"/>
              <a:ext cx="11383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03" name=""/>
            <p:cNvSpPr/>
            <p:nvPr/>
          </p:nvSpPr>
          <p:spPr>
            <a:xfrm>
              <a:off x="6400800" y="204948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04" name=""/>
            <p:cNvSpPr/>
            <p:nvPr/>
          </p:nvSpPr>
          <p:spPr>
            <a:xfrm>
              <a:off x="6400800" y="2055960"/>
              <a:ext cx="11383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05" name=""/>
            <p:cNvSpPr/>
            <p:nvPr/>
          </p:nvSpPr>
          <p:spPr>
            <a:xfrm>
              <a:off x="6400800" y="206064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06" name=""/>
            <p:cNvSpPr/>
            <p:nvPr/>
          </p:nvSpPr>
          <p:spPr>
            <a:xfrm>
              <a:off x="6400800" y="2067120"/>
              <a:ext cx="11383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107" name=""/>
            <p:cNvSpPr/>
            <p:nvPr/>
          </p:nvSpPr>
          <p:spPr>
            <a:xfrm>
              <a:off x="6400800" y="2073240"/>
              <a:ext cx="1138320" cy="504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108" name=""/>
            <p:cNvSpPr/>
            <p:nvPr/>
          </p:nvSpPr>
          <p:spPr>
            <a:xfrm>
              <a:off x="6400800" y="2078280"/>
              <a:ext cx="11383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109" name=""/>
            <p:cNvSpPr/>
            <p:nvPr/>
          </p:nvSpPr>
          <p:spPr>
            <a:xfrm>
              <a:off x="6400800" y="208440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10" name=""/>
            <p:cNvSpPr/>
            <p:nvPr/>
          </p:nvSpPr>
          <p:spPr>
            <a:xfrm>
              <a:off x="6400800" y="2090880"/>
              <a:ext cx="11383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11" name=""/>
            <p:cNvSpPr/>
            <p:nvPr/>
          </p:nvSpPr>
          <p:spPr>
            <a:xfrm>
              <a:off x="6400800" y="209556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12" name=""/>
            <p:cNvSpPr/>
            <p:nvPr/>
          </p:nvSpPr>
          <p:spPr>
            <a:xfrm>
              <a:off x="6400800" y="2102040"/>
              <a:ext cx="11383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13" name=""/>
            <p:cNvSpPr/>
            <p:nvPr/>
          </p:nvSpPr>
          <p:spPr>
            <a:xfrm>
              <a:off x="6400800" y="2106720"/>
              <a:ext cx="11383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14" name=""/>
            <p:cNvSpPr/>
            <p:nvPr/>
          </p:nvSpPr>
          <p:spPr>
            <a:xfrm>
              <a:off x="6400800" y="2113200"/>
              <a:ext cx="11383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grpSp>
      <p:sp>
        <p:nvSpPr>
          <p:cNvPr id="1115" name=""/>
          <p:cNvSpPr/>
          <p:nvPr/>
        </p:nvSpPr>
        <p:spPr>
          <a:xfrm>
            <a:off x="6400800" y="1924200"/>
            <a:ext cx="1138320" cy="195120"/>
          </a:xfrm>
          <a:prstGeom prst="rect">
            <a:avLst/>
          </a:prstGeom>
          <a:gradFill rotWithShape="0">
            <a:gsLst>
              <a:gs pos="0">
                <a:srgbClr val="585858"/>
              </a:gs>
              <a:gs pos="50000">
                <a:srgbClr val="c0c0c0"/>
              </a:gs>
              <a:gs pos="100000">
                <a:srgbClr val="585858"/>
              </a:gs>
            </a:gsLst>
            <a:lin ang="5400000"/>
          </a:gra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16" name=""/>
          <p:cNvGrpSpPr/>
          <p:nvPr/>
        </p:nvGrpSpPr>
        <p:grpSpPr>
          <a:xfrm>
            <a:off x="6400800" y="2233440"/>
            <a:ext cx="824040" cy="193680"/>
            <a:chOff x="6400800" y="2233440"/>
            <a:chExt cx="824040" cy="193680"/>
          </a:xfrm>
        </p:grpSpPr>
        <p:sp>
          <p:nvSpPr>
            <p:cNvPr id="1117" name=""/>
            <p:cNvSpPr/>
            <p:nvPr/>
          </p:nvSpPr>
          <p:spPr>
            <a:xfrm>
              <a:off x="6400800" y="223344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18" name=""/>
            <p:cNvSpPr/>
            <p:nvPr/>
          </p:nvSpPr>
          <p:spPr>
            <a:xfrm>
              <a:off x="6400800" y="223812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19" name=""/>
            <p:cNvSpPr/>
            <p:nvPr/>
          </p:nvSpPr>
          <p:spPr>
            <a:xfrm>
              <a:off x="6400800" y="224460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20" name=""/>
            <p:cNvSpPr/>
            <p:nvPr/>
          </p:nvSpPr>
          <p:spPr>
            <a:xfrm>
              <a:off x="6400800" y="224928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21" name=""/>
            <p:cNvSpPr/>
            <p:nvPr/>
          </p:nvSpPr>
          <p:spPr>
            <a:xfrm>
              <a:off x="6400800" y="2255760"/>
              <a:ext cx="82404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122" name=""/>
            <p:cNvSpPr/>
            <p:nvPr/>
          </p:nvSpPr>
          <p:spPr>
            <a:xfrm>
              <a:off x="6400800" y="226188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23" name=""/>
            <p:cNvSpPr/>
            <p:nvPr/>
          </p:nvSpPr>
          <p:spPr>
            <a:xfrm>
              <a:off x="6400800" y="226656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24" name=""/>
            <p:cNvSpPr/>
            <p:nvPr/>
          </p:nvSpPr>
          <p:spPr>
            <a:xfrm>
              <a:off x="6400800" y="227304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25" name=""/>
            <p:cNvSpPr/>
            <p:nvPr/>
          </p:nvSpPr>
          <p:spPr>
            <a:xfrm>
              <a:off x="6400800" y="227772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26" name=""/>
            <p:cNvSpPr/>
            <p:nvPr/>
          </p:nvSpPr>
          <p:spPr>
            <a:xfrm>
              <a:off x="6400800" y="228420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27" name=""/>
            <p:cNvSpPr/>
            <p:nvPr/>
          </p:nvSpPr>
          <p:spPr>
            <a:xfrm>
              <a:off x="6400800" y="229068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28" name=""/>
            <p:cNvSpPr/>
            <p:nvPr/>
          </p:nvSpPr>
          <p:spPr>
            <a:xfrm>
              <a:off x="6400800" y="2295360"/>
              <a:ext cx="82404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129" name=""/>
            <p:cNvSpPr/>
            <p:nvPr/>
          </p:nvSpPr>
          <p:spPr>
            <a:xfrm>
              <a:off x="6400800" y="2301480"/>
              <a:ext cx="824040" cy="504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130" name=""/>
            <p:cNvSpPr/>
            <p:nvPr/>
          </p:nvSpPr>
          <p:spPr>
            <a:xfrm>
              <a:off x="6400800" y="2306520"/>
              <a:ext cx="82404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131" name=""/>
            <p:cNvSpPr/>
            <p:nvPr/>
          </p:nvSpPr>
          <p:spPr>
            <a:xfrm>
              <a:off x="6400800" y="231264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32" name=""/>
            <p:cNvSpPr/>
            <p:nvPr/>
          </p:nvSpPr>
          <p:spPr>
            <a:xfrm>
              <a:off x="6400800" y="231912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33" name=""/>
            <p:cNvSpPr/>
            <p:nvPr/>
          </p:nvSpPr>
          <p:spPr>
            <a:xfrm>
              <a:off x="6400800" y="232380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34" name=""/>
            <p:cNvSpPr/>
            <p:nvPr/>
          </p:nvSpPr>
          <p:spPr>
            <a:xfrm>
              <a:off x="6400800" y="233028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35" name=""/>
            <p:cNvSpPr/>
            <p:nvPr/>
          </p:nvSpPr>
          <p:spPr>
            <a:xfrm>
              <a:off x="6400800" y="233496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36" name=""/>
            <p:cNvSpPr/>
            <p:nvPr/>
          </p:nvSpPr>
          <p:spPr>
            <a:xfrm>
              <a:off x="6400800" y="2341440"/>
              <a:ext cx="82404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137" name=""/>
            <p:cNvSpPr/>
            <p:nvPr/>
          </p:nvSpPr>
          <p:spPr>
            <a:xfrm>
              <a:off x="6400800" y="2347560"/>
              <a:ext cx="824040" cy="504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138" name=""/>
            <p:cNvSpPr/>
            <p:nvPr/>
          </p:nvSpPr>
          <p:spPr>
            <a:xfrm>
              <a:off x="6400800" y="2352600"/>
              <a:ext cx="82404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139" name=""/>
            <p:cNvSpPr/>
            <p:nvPr/>
          </p:nvSpPr>
          <p:spPr>
            <a:xfrm>
              <a:off x="6400800" y="235872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40" name=""/>
            <p:cNvSpPr/>
            <p:nvPr/>
          </p:nvSpPr>
          <p:spPr>
            <a:xfrm>
              <a:off x="6400800" y="236340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41" name=""/>
            <p:cNvSpPr/>
            <p:nvPr/>
          </p:nvSpPr>
          <p:spPr>
            <a:xfrm>
              <a:off x="6400800" y="236988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42" name=""/>
            <p:cNvSpPr/>
            <p:nvPr/>
          </p:nvSpPr>
          <p:spPr>
            <a:xfrm>
              <a:off x="6400800" y="237636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43" name=""/>
            <p:cNvSpPr/>
            <p:nvPr/>
          </p:nvSpPr>
          <p:spPr>
            <a:xfrm>
              <a:off x="6400800" y="238104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44" name=""/>
            <p:cNvSpPr/>
            <p:nvPr/>
          </p:nvSpPr>
          <p:spPr>
            <a:xfrm>
              <a:off x="6400800" y="238752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45" name=""/>
            <p:cNvSpPr/>
            <p:nvPr/>
          </p:nvSpPr>
          <p:spPr>
            <a:xfrm>
              <a:off x="6400800" y="2392200"/>
              <a:ext cx="82404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146" name=""/>
            <p:cNvSpPr/>
            <p:nvPr/>
          </p:nvSpPr>
          <p:spPr>
            <a:xfrm>
              <a:off x="6400800" y="239832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47" name=""/>
            <p:cNvSpPr/>
            <p:nvPr/>
          </p:nvSpPr>
          <p:spPr>
            <a:xfrm>
              <a:off x="6400800" y="240480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48" name=""/>
            <p:cNvSpPr/>
            <p:nvPr/>
          </p:nvSpPr>
          <p:spPr>
            <a:xfrm>
              <a:off x="6400800" y="240948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49" name=""/>
            <p:cNvSpPr/>
            <p:nvPr/>
          </p:nvSpPr>
          <p:spPr>
            <a:xfrm>
              <a:off x="6400800" y="2415960"/>
              <a:ext cx="82404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50" name=""/>
            <p:cNvSpPr/>
            <p:nvPr/>
          </p:nvSpPr>
          <p:spPr>
            <a:xfrm>
              <a:off x="6400800" y="2422440"/>
              <a:ext cx="82404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grpSp>
      <p:sp>
        <p:nvSpPr>
          <p:cNvPr id="1151" name=""/>
          <p:cNvSpPr/>
          <p:nvPr/>
        </p:nvSpPr>
        <p:spPr>
          <a:xfrm>
            <a:off x="6400800" y="2233440"/>
            <a:ext cx="824040" cy="193680"/>
          </a:xfrm>
          <a:prstGeom prst="rect">
            <a:avLst/>
          </a:prstGeom>
          <a:gradFill rotWithShape="0">
            <a:gsLst>
              <a:gs pos="0">
                <a:srgbClr val="585858"/>
              </a:gs>
              <a:gs pos="50000">
                <a:srgbClr val="c0c0c0"/>
              </a:gs>
              <a:gs pos="100000">
                <a:srgbClr val="585858"/>
              </a:gs>
            </a:gsLst>
            <a:lin ang="5400000"/>
          </a:gra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52" name=""/>
          <p:cNvGrpSpPr/>
          <p:nvPr/>
        </p:nvGrpSpPr>
        <p:grpSpPr>
          <a:xfrm>
            <a:off x="6400800" y="2541600"/>
            <a:ext cx="773280" cy="194760"/>
            <a:chOff x="6400800" y="2541600"/>
            <a:chExt cx="773280" cy="194760"/>
          </a:xfrm>
        </p:grpSpPr>
        <p:sp>
          <p:nvSpPr>
            <p:cNvPr id="1153" name=""/>
            <p:cNvSpPr/>
            <p:nvPr/>
          </p:nvSpPr>
          <p:spPr>
            <a:xfrm>
              <a:off x="6400800" y="254160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154" name=""/>
            <p:cNvSpPr/>
            <p:nvPr/>
          </p:nvSpPr>
          <p:spPr>
            <a:xfrm>
              <a:off x="6400800" y="2547720"/>
              <a:ext cx="773280" cy="43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Times New Roman"/>
              </a:endParaRPr>
            </a:p>
          </p:txBody>
        </p:sp>
        <p:sp>
          <p:nvSpPr>
            <p:cNvPr id="1155" name=""/>
            <p:cNvSpPr/>
            <p:nvPr/>
          </p:nvSpPr>
          <p:spPr>
            <a:xfrm>
              <a:off x="6400800" y="255240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156" name=""/>
            <p:cNvSpPr/>
            <p:nvPr/>
          </p:nvSpPr>
          <p:spPr>
            <a:xfrm>
              <a:off x="6400800" y="2558880"/>
              <a:ext cx="773280" cy="576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157" name=""/>
            <p:cNvSpPr/>
            <p:nvPr/>
          </p:nvSpPr>
          <p:spPr>
            <a:xfrm>
              <a:off x="6400800" y="2565000"/>
              <a:ext cx="77328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58" name=""/>
            <p:cNvSpPr/>
            <p:nvPr/>
          </p:nvSpPr>
          <p:spPr>
            <a:xfrm>
              <a:off x="6400800" y="2570040"/>
              <a:ext cx="773280" cy="576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159" name=""/>
            <p:cNvSpPr/>
            <p:nvPr/>
          </p:nvSpPr>
          <p:spPr>
            <a:xfrm>
              <a:off x="6400800" y="2576160"/>
              <a:ext cx="77328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60" name=""/>
            <p:cNvSpPr/>
            <p:nvPr/>
          </p:nvSpPr>
          <p:spPr>
            <a:xfrm>
              <a:off x="6400800" y="2581200"/>
              <a:ext cx="773280" cy="576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161" name=""/>
            <p:cNvSpPr/>
            <p:nvPr/>
          </p:nvSpPr>
          <p:spPr>
            <a:xfrm>
              <a:off x="6400800" y="258732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162" name=""/>
            <p:cNvSpPr/>
            <p:nvPr/>
          </p:nvSpPr>
          <p:spPr>
            <a:xfrm>
              <a:off x="6400800" y="2593800"/>
              <a:ext cx="773280" cy="43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Times New Roman"/>
              </a:endParaRPr>
            </a:p>
          </p:txBody>
        </p:sp>
        <p:sp>
          <p:nvSpPr>
            <p:cNvPr id="1163" name=""/>
            <p:cNvSpPr/>
            <p:nvPr/>
          </p:nvSpPr>
          <p:spPr>
            <a:xfrm>
              <a:off x="6400800" y="259848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164" name=""/>
            <p:cNvSpPr/>
            <p:nvPr/>
          </p:nvSpPr>
          <p:spPr>
            <a:xfrm>
              <a:off x="6400800" y="2604960"/>
              <a:ext cx="773280" cy="43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Times New Roman"/>
              </a:endParaRPr>
            </a:p>
          </p:txBody>
        </p:sp>
        <p:sp>
          <p:nvSpPr>
            <p:cNvPr id="1165" name=""/>
            <p:cNvSpPr/>
            <p:nvPr/>
          </p:nvSpPr>
          <p:spPr>
            <a:xfrm>
              <a:off x="6400800" y="260964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166" name=""/>
            <p:cNvSpPr/>
            <p:nvPr/>
          </p:nvSpPr>
          <p:spPr>
            <a:xfrm>
              <a:off x="6400800" y="2616120"/>
              <a:ext cx="773280" cy="576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167" name=""/>
            <p:cNvSpPr/>
            <p:nvPr/>
          </p:nvSpPr>
          <p:spPr>
            <a:xfrm>
              <a:off x="6400800" y="2622240"/>
              <a:ext cx="773280" cy="43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Times New Roman"/>
              </a:endParaRPr>
            </a:p>
          </p:txBody>
        </p:sp>
        <p:sp>
          <p:nvSpPr>
            <p:cNvPr id="1168" name=""/>
            <p:cNvSpPr/>
            <p:nvPr/>
          </p:nvSpPr>
          <p:spPr>
            <a:xfrm>
              <a:off x="6400800" y="262692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169" name=""/>
            <p:cNvSpPr/>
            <p:nvPr/>
          </p:nvSpPr>
          <p:spPr>
            <a:xfrm>
              <a:off x="6400800" y="2633400"/>
              <a:ext cx="773280" cy="43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Times New Roman"/>
              </a:endParaRPr>
            </a:p>
          </p:txBody>
        </p:sp>
        <p:sp>
          <p:nvSpPr>
            <p:cNvPr id="1170" name=""/>
            <p:cNvSpPr/>
            <p:nvPr/>
          </p:nvSpPr>
          <p:spPr>
            <a:xfrm>
              <a:off x="6400800" y="263808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171" name=""/>
            <p:cNvSpPr/>
            <p:nvPr/>
          </p:nvSpPr>
          <p:spPr>
            <a:xfrm>
              <a:off x="6400800" y="264456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172" name=""/>
            <p:cNvSpPr/>
            <p:nvPr/>
          </p:nvSpPr>
          <p:spPr>
            <a:xfrm>
              <a:off x="6400800" y="2651040"/>
              <a:ext cx="773280" cy="43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Times New Roman"/>
              </a:endParaRPr>
            </a:p>
          </p:txBody>
        </p:sp>
        <p:sp>
          <p:nvSpPr>
            <p:cNvPr id="1173" name=""/>
            <p:cNvSpPr/>
            <p:nvPr/>
          </p:nvSpPr>
          <p:spPr>
            <a:xfrm>
              <a:off x="6400800" y="2655720"/>
              <a:ext cx="773280" cy="576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174" name=""/>
            <p:cNvSpPr/>
            <p:nvPr/>
          </p:nvSpPr>
          <p:spPr>
            <a:xfrm>
              <a:off x="6400800" y="2661840"/>
              <a:ext cx="77328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75" name=""/>
            <p:cNvSpPr/>
            <p:nvPr/>
          </p:nvSpPr>
          <p:spPr>
            <a:xfrm>
              <a:off x="6400800" y="2666880"/>
              <a:ext cx="773280" cy="576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176" name=""/>
            <p:cNvSpPr/>
            <p:nvPr/>
          </p:nvSpPr>
          <p:spPr>
            <a:xfrm>
              <a:off x="6400800" y="267300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177" name=""/>
            <p:cNvSpPr/>
            <p:nvPr/>
          </p:nvSpPr>
          <p:spPr>
            <a:xfrm>
              <a:off x="6400800" y="2679480"/>
              <a:ext cx="773280" cy="43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Times New Roman"/>
              </a:endParaRPr>
            </a:p>
          </p:txBody>
        </p:sp>
        <p:sp>
          <p:nvSpPr>
            <p:cNvPr id="1178" name=""/>
            <p:cNvSpPr/>
            <p:nvPr/>
          </p:nvSpPr>
          <p:spPr>
            <a:xfrm>
              <a:off x="6400800" y="268416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179" name=""/>
            <p:cNvSpPr/>
            <p:nvPr/>
          </p:nvSpPr>
          <p:spPr>
            <a:xfrm>
              <a:off x="6400800" y="2690640"/>
              <a:ext cx="773280" cy="43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Times New Roman"/>
              </a:endParaRPr>
            </a:p>
          </p:txBody>
        </p:sp>
        <p:sp>
          <p:nvSpPr>
            <p:cNvPr id="1180" name=""/>
            <p:cNvSpPr/>
            <p:nvPr/>
          </p:nvSpPr>
          <p:spPr>
            <a:xfrm>
              <a:off x="6400800" y="269532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181" name=""/>
            <p:cNvSpPr/>
            <p:nvPr/>
          </p:nvSpPr>
          <p:spPr>
            <a:xfrm>
              <a:off x="6400800" y="2701800"/>
              <a:ext cx="773280" cy="576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182" name=""/>
            <p:cNvSpPr/>
            <p:nvPr/>
          </p:nvSpPr>
          <p:spPr>
            <a:xfrm>
              <a:off x="6400800" y="2707920"/>
              <a:ext cx="77328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83" name=""/>
            <p:cNvSpPr/>
            <p:nvPr/>
          </p:nvSpPr>
          <p:spPr>
            <a:xfrm>
              <a:off x="6400800" y="2712960"/>
              <a:ext cx="773280" cy="576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184" name=""/>
            <p:cNvSpPr/>
            <p:nvPr/>
          </p:nvSpPr>
          <p:spPr>
            <a:xfrm>
              <a:off x="6400800" y="271908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185" name=""/>
            <p:cNvSpPr/>
            <p:nvPr/>
          </p:nvSpPr>
          <p:spPr>
            <a:xfrm>
              <a:off x="6400800" y="2725560"/>
              <a:ext cx="773280" cy="43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Times New Roman"/>
              </a:endParaRPr>
            </a:p>
          </p:txBody>
        </p:sp>
        <p:sp>
          <p:nvSpPr>
            <p:cNvPr id="1186" name=""/>
            <p:cNvSpPr/>
            <p:nvPr/>
          </p:nvSpPr>
          <p:spPr>
            <a:xfrm>
              <a:off x="6400800" y="2730240"/>
              <a:ext cx="77328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grpSp>
      <p:sp>
        <p:nvSpPr>
          <p:cNvPr id="1187" name=""/>
          <p:cNvSpPr/>
          <p:nvPr/>
        </p:nvSpPr>
        <p:spPr>
          <a:xfrm>
            <a:off x="6400800" y="2541600"/>
            <a:ext cx="773280" cy="195120"/>
          </a:xfrm>
          <a:prstGeom prst="rect">
            <a:avLst/>
          </a:prstGeom>
          <a:gradFill rotWithShape="0">
            <a:gsLst>
              <a:gs pos="0">
                <a:srgbClr val="585858"/>
              </a:gs>
              <a:gs pos="50000">
                <a:srgbClr val="c0c0c0"/>
              </a:gs>
              <a:gs pos="100000">
                <a:srgbClr val="585858"/>
              </a:gs>
            </a:gsLst>
            <a:lin ang="5400000"/>
          </a:gra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88" name=""/>
          <p:cNvGrpSpPr/>
          <p:nvPr/>
        </p:nvGrpSpPr>
        <p:grpSpPr>
          <a:xfrm>
            <a:off x="6400800" y="2851200"/>
            <a:ext cx="573120" cy="193680"/>
            <a:chOff x="6400800" y="2851200"/>
            <a:chExt cx="573120" cy="193680"/>
          </a:xfrm>
        </p:grpSpPr>
        <p:sp>
          <p:nvSpPr>
            <p:cNvPr id="1189" name=""/>
            <p:cNvSpPr/>
            <p:nvPr/>
          </p:nvSpPr>
          <p:spPr>
            <a:xfrm>
              <a:off x="6400800" y="2851200"/>
              <a:ext cx="5731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90" name=""/>
            <p:cNvSpPr/>
            <p:nvPr/>
          </p:nvSpPr>
          <p:spPr>
            <a:xfrm>
              <a:off x="6400800" y="285588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91" name=""/>
            <p:cNvSpPr/>
            <p:nvPr/>
          </p:nvSpPr>
          <p:spPr>
            <a:xfrm>
              <a:off x="6400800" y="286236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92" name=""/>
            <p:cNvSpPr/>
            <p:nvPr/>
          </p:nvSpPr>
          <p:spPr>
            <a:xfrm>
              <a:off x="6400800" y="2868840"/>
              <a:ext cx="5731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93" name=""/>
            <p:cNvSpPr/>
            <p:nvPr/>
          </p:nvSpPr>
          <p:spPr>
            <a:xfrm>
              <a:off x="6400800" y="287352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94" name=""/>
            <p:cNvSpPr/>
            <p:nvPr/>
          </p:nvSpPr>
          <p:spPr>
            <a:xfrm>
              <a:off x="6400800" y="2880000"/>
              <a:ext cx="5731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95" name=""/>
            <p:cNvSpPr/>
            <p:nvPr/>
          </p:nvSpPr>
          <p:spPr>
            <a:xfrm>
              <a:off x="6400800" y="2884680"/>
              <a:ext cx="5731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196" name=""/>
            <p:cNvSpPr/>
            <p:nvPr/>
          </p:nvSpPr>
          <p:spPr>
            <a:xfrm>
              <a:off x="6400800" y="289080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97" name=""/>
            <p:cNvSpPr/>
            <p:nvPr/>
          </p:nvSpPr>
          <p:spPr>
            <a:xfrm>
              <a:off x="6400800" y="2897280"/>
              <a:ext cx="5731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98" name=""/>
            <p:cNvSpPr/>
            <p:nvPr/>
          </p:nvSpPr>
          <p:spPr>
            <a:xfrm>
              <a:off x="6400800" y="290196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99" name=""/>
            <p:cNvSpPr/>
            <p:nvPr/>
          </p:nvSpPr>
          <p:spPr>
            <a:xfrm>
              <a:off x="6400800" y="2908440"/>
              <a:ext cx="5731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200" name=""/>
            <p:cNvSpPr/>
            <p:nvPr/>
          </p:nvSpPr>
          <p:spPr>
            <a:xfrm>
              <a:off x="6400800" y="291312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01" name=""/>
            <p:cNvSpPr/>
            <p:nvPr/>
          </p:nvSpPr>
          <p:spPr>
            <a:xfrm>
              <a:off x="6400800" y="2919600"/>
              <a:ext cx="5731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02" name=""/>
            <p:cNvSpPr/>
            <p:nvPr/>
          </p:nvSpPr>
          <p:spPr>
            <a:xfrm>
              <a:off x="6400800" y="2925720"/>
              <a:ext cx="573120" cy="504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203" name=""/>
            <p:cNvSpPr/>
            <p:nvPr/>
          </p:nvSpPr>
          <p:spPr>
            <a:xfrm>
              <a:off x="6400800" y="2930760"/>
              <a:ext cx="5731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04" name=""/>
            <p:cNvSpPr/>
            <p:nvPr/>
          </p:nvSpPr>
          <p:spPr>
            <a:xfrm>
              <a:off x="6400800" y="2936880"/>
              <a:ext cx="573120" cy="504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205" name=""/>
            <p:cNvSpPr/>
            <p:nvPr/>
          </p:nvSpPr>
          <p:spPr>
            <a:xfrm>
              <a:off x="6400800" y="2941920"/>
              <a:ext cx="5731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06" name=""/>
            <p:cNvSpPr/>
            <p:nvPr/>
          </p:nvSpPr>
          <p:spPr>
            <a:xfrm>
              <a:off x="6400800" y="294804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07" name=""/>
            <p:cNvSpPr/>
            <p:nvPr/>
          </p:nvSpPr>
          <p:spPr>
            <a:xfrm>
              <a:off x="6400800" y="2954520"/>
              <a:ext cx="5731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208" name=""/>
            <p:cNvSpPr/>
            <p:nvPr/>
          </p:nvSpPr>
          <p:spPr>
            <a:xfrm>
              <a:off x="6400800" y="295920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09" name=""/>
            <p:cNvSpPr/>
            <p:nvPr/>
          </p:nvSpPr>
          <p:spPr>
            <a:xfrm>
              <a:off x="6400800" y="2965680"/>
              <a:ext cx="5731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210" name=""/>
            <p:cNvSpPr/>
            <p:nvPr/>
          </p:nvSpPr>
          <p:spPr>
            <a:xfrm>
              <a:off x="6400800" y="297036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11" name=""/>
            <p:cNvSpPr/>
            <p:nvPr/>
          </p:nvSpPr>
          <p:spPr>
            <a:xfrm>
              <a:off x="6400800" y="2976840"/>
              <a:ext cx="5731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12" name=""/>
            <p:cNvSpPr/>
            <p:nvPr/>
          </p:nvSpPr>
          <p:spPr>
            <a:xfrm>
              <a:off x="6400800" y="2982960"/>
              <a:ext cx="5731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213" name=""/>
            <p:cNvSpPr/>
            <p:nvPr/>
          </p:nvSpPr>
          <p:spPr>
            <a:xfrm>
              <a:off x="6400800" y="298764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14" name=""/>
            <p:cNvSpPr/>
            <p:nvPr/>
          </p:nvSpPr>
          <p:spPr>
            <a:xfrm>
              <a:off x="6400800" y="2994120"/>
              <a:ext cx="5731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215" name=""/>
            <p:cNvSpPr/>
            <p:nvPr/>
          </p:nvSpPr>
          <p:spPr>
            <a:xfrm>
              <a:off x="6400800" y="299880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16" name=""/>
            <p:cNvSpPr/>
            <p:nvPr/>
          </p:nvSpPr>
          <p:spPr>
            <a:xfrm>
              <a:off x="6400800" y="300528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17" name=""/>
            <p:cNvSpPr/>
            <p:nvPr/>
          </p:nvSpPr>
          <p:spPr>
            <a:xfrm>
              <a:off x="6400800" y="3011760"/>
              <a:ext cx="5731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218" name=""/>
            <p:cNvSpPr/>
            <p:nvPr/>
          </p:nvSpPr>
          <p:spPr>
            <a:xfrm>
              <a:off x="6400800" y="3016440"/>
              <a:ext cx="5731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19" name=""/>
            <p:cNvSpPr/>
            <p:nvPr/>
          </p:nvSpPr>
          <p:spPr>
            <a:xfrm>
              <a:off x="6400800" y="3022560"/>
              <a:ext cx="573120" cy="504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220" name=""/>
            <p:cNvSpPr/>
            <p:nvPr/>
          </p:nvSpPr>
          <p:spPr>
            <a:xfrm>
              <a:off x="6400800" y="3027600"/>
              <a:ext cx="573120" cy="612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21" name=""/>
            <p:cNvSpPr/>
            <p:nvPr/>
          </p:nvSpPr>
          <p:spPr>
            <a:xfrm>
              <a:off x="6400800" y="3033720"/>
              <a:ext cx="573120" cy="64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22" name=""/>
            <p:cNvSpPr/>
            <p:nvPr/>
          </p:nvSpPr>
          <p:spPr>
            <a:xfrm>
              <a:off x="6400800" y="3040200"/>
              <a:ext cx="573120" cy="468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grpSp>
      <p:sp>
        <p:nvSpPr>
          <p:cNvPr id="1223" name=""/>
          <p:cNvSpPr/>
          <p:nvPr/>
        </p:nvSpPr>
        <p:spPr>
          <a:xfrm>
            <a:off x="6400800" y="2851200"/>
            <a:ext cx="573120" cy="193680"/>
          </a:xfrm>
          <a:prstGeom prst="rect">
            <a:avLst/>
          </a:prstGeom>
          <a:gradFill rotWithShape="0">
            <a:gsLst>
              <a:gs pos="0">
                <a:srgbClr val="585858"/>
              </a:gs>
              <a:gs pos="50000">
                <a:srgbClr val="c0c0c0"/>
              </a:gs>
              <a:gs pos="100000">
                <a:srgbClr val="585858"/>
              </a:gs>
            </a:gsLst>
            <a:lin ang="5400000"/>
          </a:gra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4" name=""/>
          <p:cNvSpPr/>
          <p:nvPr/>
        </p:nvSpPr>
        <p:spPr>
          <a:xfrm>
            <a:off x="6400800" y="1557360"/>
            <a:ext cx="1533600" cy="1440"/>
          </a:xfrm>
          <a:prstGeom prst="line">
            <a:avLst/>
          </a:prstGeom>
          <a:ln w="176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25" name=""/>
          <p:cNvSpPr/>
          <p:nvPr/>
        </p:nvSpPr>
        <p:spPr>
          <a:xfrm flipV="1">
            <a:off x="6400800" y="1557000"/>
            <a:ext cx="1440" cy="28440"/>
          </a:xfrm>
          <a:prstGeom prst="line">
            <a:avLst/>
          </a:prstGeom>
          <a:ln w="1764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226" name=""/>
          <p:cNvSpPr/>
          <p:nvPr/>
        </p:nvSpPr>
        <p:spPr>
          <a:xfrm flipV="1">
            <a:off x="6618240" y="1557000"/>
            <a:ext cx="1800" cy="28440"/>
          </a:xfrm>
          <a:prstGeom prst="line">
            <a:avLst/>
          </a:prstGeom>
          <a:ln w="1764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227" name=""/>
          <p:cNvSpPr/>
          <p:nvPr/>
        </p:nvSpPr>
        <p:spPr>
          <a:xfrm flipV="1">
            <a:off x="6842160" y="1557000"/>
            <a:ext cx="1440" cy="28440"/>
          </a:xfrm>
          <a:prstGeom prst="line">
            <a:avLst/>
          </a:prstGeom>
          <a:ln w="1764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228" name=""/>
          <p:cNvSpPr/>
          <p:nvPr/>
        </p:nvSpPr>
        <p:spPr>
          <a:xfrm flipV="1">
            <a:off x="7059600" y="1557000"/>
            <a:ext cx="1440" cy="28440"/>
          </a:xfrm>
          <a:prstGeom prst="line">
            <a:avLst/>
          </a:prstGeom>
          <a:ln w="1764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229" name=""/>
          <p:cNvSpPr/>
          <p:nvPr/>
        </p:nvSpPr>
        <p:spPr>
          <a:xfrm flipV="1">
            <a:off x="7277040" y="1557000"/>
            <a:ext cx="1800" cy="28440"/>
          </a:xfrm>
          <a:prstGeom prst="line">
            <a:avLst/>
          </a:prstGeom>
          <a:ln w="1764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230" name=""/>
          <p:cNvSpPr/>
          <p:nvPr/>
        </p:nvSpPr>
        <p:spPr>
          <a:xfrm flipV="1">
            <a:off x="7494480" y="1557000"/>
            <a:ext cx="1800" cy="28440"/>
          </a:xfrm>
          <a:prstGeom prst="line">
            <a:avLst/>
          </a:prstGeom>
          <a:ln w="1764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231" name=""/>
          <p:cNvSpPr/>
          <p:nvPr/>
        </p:nvSpPr>
        <p:spPr>
          <a:xfrm flipV="1">
            <a:off x="7716960" y="1557000"/>
            <a:ext cx="1440" cy="28440"/>
          </a:xfrm>
          <a:prstGeom prst="line">
            <a:avLst/>
          </a:prstGeom>
          <a:ln w="1764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232" name=""/>
          <p:cNvSpPr/>
          <p:nvPr/>
        </p:nvSpPr>
        <p:spPr>
          <a:xfrm flipV="1">
            <a:off x="7934400" y="1557000"/>
            <a:ext cx="1440" cy="28440"/>
          </a:xfrm>
          <a:prstGeom prst="line">
            <a:avLst/>
          </a:prstGeom>
          <a:ln w="1764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233" name=""/>
          <p:cNvSpPr/>
          <p:nvPr/>
        </p:nvSpPr>
        <p:spPr>
          <a:xfrm>
            <a:off x="6400800" y="1557360"/>
            <a:ext cx="1440" cy="1544760"/>
          </a:xfrm>
          <a:prstGeom prst="line">
            <a:avLst/>
          </a:prstGeom>
          <a:ln w="176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4" name=""/>
          <p:cNvSpPr/>
          <p:nvPr/>
        </p:nvSpPr>
        <p:spPr>
          <a:xfrm>
            <a:off x="6400800" y="1557360"/>
            <a:ext cx="23760" cy="1440"/>
          </a:xfrm>
          <a:prstGeom prst="line">
            <a:avLst/>
          </a:prstGeom>
          <a:ln w="176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35" name=""/>
          <p:cNvSpPr/>
          <p:nvPr/>
        </p:nvSpPr>
        <p:spPr>
          <a:xfrm>
            <a:off x="6400800" y="1866960"/>
            <a:ext cx="23760" cy="1440"/>
          </a:xfrm>
          <a:prstGeom prst="line">
            <a:avLst/>
          </a:prstGeom>
          <a:ln w="176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36" name=""/>
          <p:cNvSpPr/>
          <p:nvPr/>
        </p:nvSpPr>
        <p:spPr>
          <a:xfrm>
            <a:off x="6400800" y="2176560"/>
            <a:ext cx="23760" cy="1440"/>
          </a:xfrm>
          <a:prstGeom prst="line">
            <a:avLst/>
          </a:prstGeom>
          <a:ln w="176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37" name=""/>
          <p:cNvSpPr/>
          <p:nvPr/>
        </p:nvSpPr>
        <p:spPr>
          <a:xfrm>
            <a:off x="6400800" y="2484360"/>
            <a:ext cx="23760" cy="1800"/>
          </a:xfrm>
          <a:prstGeom prst="line">
            <a:avLst/>
          </a:prstGeom>
          <a:ln w="1764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38" name=""/>
          <p:cNvSpPr/>
          <p:nvPr/>
        </p:nvSpPr>
        <p:spPr>
          <a:xfrm>
            <a:off x="6400800" y="2793960"/>
            <a:ext cx="23760" cy="1800"/>
          </a:xfrm>
          <a:prstGeom prst="line">
            <a:avLst/>
          </a:prstGeom>
          <a:ln w="1764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39" name=""/>
          <p:cNvSpPr/>
          <p:nvPr/>
        </p:nvSpPr>
        <p:spPr>
          <a:xfrm>
            <a:off x="5105520" y="3102120"/>
            <a:ext cx="23760" cy="1440"/>
          </a:xfrm>
          <a:prstGeom prst="line">
            <a:avLst/>
          </a:prstGeom>
          <a:ln w="176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40" name=""/>
          <p:cNvSpPr/>
          <p:nvPr/>
        </p:nvSpPr>
        <p:spPr>
          <a:xfrm>
            <a:off x="7903800" y="1660680"/>
            <a:ext cx="197640" cy="918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600" strike="noStrike" u="none">
                <a:solidFill>
                  <a:srgbClr val="000000"/>
                </a:solidFill>
                <a:effectLst/>
                <a:uFillTx/>
                <a:latin typeface="Times New Roman"/>
                <a:ea typeface="ＭＳ Ｐゴシック"/>
              </a:rPr>
              <a:t>65.7%</a:t>
            </a:r>
            <a:endParaRPr b="0" lang="en-US" sz="600" strike="noStrike" u="none">
              <a:solidFill>
                <a:srgbClr val="000000"/>
              </a:solidFill>
              <a:effectLst/>
              <a:uFillTx/>
              <a:latin typeface="Times New Roman"/>
            </a:endParaRPr>
          </a:p>
        </p:txBody>
      </p:sp>
      <p:sp>
        <p:nvSpPr>
          <p:cNvPr id="1241" name=""/>
          <p:cNvSpPr/>
          <p:nvPr/>
        </p:nvSpPr>
        <p:spPr>
          <a:xfrm>
            <a:off x="7611840" y="1969920"/>
            <a:ext cx="197640" cy="9180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600" strike="noStrike" u="none">
                <a:solidFill>
                  <a:srgbClr val="000000"/>
                </a:solidFill>
                <a:effectLst/>
                <a:uFillTx/>
                <a:latin typeface="Times New Roman"/>
                <a:ea typeface="ＭＳ Ｐゴシック"/>
              </a:rPr>
              <a:t>51.9%</a:t>
            </a:r>
            <a:endParaRPr b="0" lang="en-US" sz="600" strike="noStrike" u="none">
              <a:solidFill>
                <a:srgbClr val="000000"/>
              </a:solidFill>
              <a:effectLst/>
              <a:uFillTx/>
              <a:latin typeface="Times New Roman"/>
            </a:endParaRPr>
          </a:p>
        </p:txBody>
      </p:sp>
      <p:sp>
        <p:nvSpPr>
          <p:cNvPr id="1242" name=""/>
          <p:cNvSpPr/>
          <p:nvPr/>
        </p:nvSpPr>
        <p:spPr>
          <a:xfrm>
            <a:off x="7297200" y="2278080"/>
            <a:ext cx="197640" cy="9180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600" strike="noStrike" u="none">
                <a:solidFill>
                  <a:srgbClr val="000000"/>
                </a:solidFill>
                <a:effectLst/>
                <a:uFillTx/>
                <a:latin typeface="Times New Roman"/>
                <a:ea typeface="ＭＳ Ｐゴシック"/>
              </a:rPr>
              <a:t>37.6%</a:t>
            </a:r>
            <a:endParaRPr b="0" lang="en-US" sz="600" strike="noStrike" u="none">
              <a:solidFill>
                <a:srgbClr val="000000"/>
              </a:solidFill>
              <a:effectLst/>
              <a:uFillTx/>
              <a:latin typeface="Times New Roman"/>
            </a:endParaRPr>
          </a:p>
        </p:txBody>
      </p:sp>
      <p:sp>
        <p:nvSpPr>
          <p:cNvPr id="1243" name=""/>
          <p:cNvSpPr/>
          <p:nvPr/>
        </p:nvSpPr>
        <p:spPr>
          <a:xfrm>
            <a:off x="7245000" y="2587680"/>
            <a:ext cx="197640" cy="9180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600" strike="noStrike" u="none">
                <a:solidFill>
                  <a:srgbClr val="000000"/>
                </a:solidFill>
                <a:effectLst/>
                <a:uFillTx/>
                <a:latin typeface="Times New Roman"/>
                <a:ea typeface="ＭＳ Ｐゴシック"/>
              </a:rPr>
              <a:t>35.2%</a:t>
            </a:r>
            <a:endParaRPr b="0" lang="en-US" sz="600" strike="noStrike" u="none">
              <a:solidFill>
                <a:srgbClr val="000000"/>
              </a:solidFill>
              <a:effectLst/>
              <a:uFillTx/>
              <a:latin typeface="Times New Roman"/>
            </a:endParaRPr>
          </a:p>
        </p:txBody>
      </p:sp>
      <p:sp>
        <p:nvSpPr>
          <p:cNvPr id="1244" name=""/>
          <p:cNvSpPr/>
          <p:nvPr/>
        </p:nvSpPr>
        <p:spPr>
          <a:xfrm>
            <a:off x="7044840" y="2897280"/>
            <a:ext cx="197640" cy="91800"/>
          </a:xfrm>
          <a:prstGeom prst="rect">
            <a:avLst/>
          </a:prstGeom>
          <a:gradFill rotWithShape="0">
            <a:gsLst>
              <a:gs pos="0">
                <a:srgbClr val="585858"/>
              </a:gs>
              <a:gs pos="50000">
                <a:srgbClr val="c0c0c0"/>
              </a:gs>
              <a:gs pos="100000">
                <a:srgbClr val="585858"/>
              </a:gs>
            </a:gsLst>
            <a:lin ang="5400000"/>
          </a:grad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600" strike="noStrike" u="none">
                <a:solidFill>
                  <a:srgbClr val="000000"/>
                </a:solidFill>
                <a:effectLst/>
                <a:uFillTx/>
                <a:latin typeface="Times New Roman"/>
                <a:ea typeface="ＭＳ Ｐゴシック"/>
              </a:rPr>
              <a:t>26.1%</a:t>
            </a:r>
            <a:endParaRPr b="0" lang="en-US" sz="600" strike="noStrike" u="none">
              <a:solidFill>
                <a:srgbClr val="000000"/>
              </a:solidFill>
              <a:effectLst/>
              <a:uFillTx/>
              <a:latin typeface="Times New Roman"/>
            </a:endParaRPr>
          </a:p>
        </p:txBody>
      </p:sp>
      <p:sp>
        <p:nvSpPr>
          <p:cNvPr id="1245" name=""/>
          <p:cNvSpPr/>
          <p:nvPr/>
        </p:nvSpPr>
        <p:spPr>
          <a:xfrm>
            <a:off x="6326640" y="1397160"/>
            <a:ext cx="18468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0.0%</a:t>
            </a:r>
            <a:endParaRPr b="0" lang="en-US" sz="700" strike="noStrike" u="none">
              <a:solidFill>
                <a:srgbClr val="000000"/>
              </a:solidFill>
              <a:effectLst/>
              <a:uFillTx/>
              <a:latin typeface="Times New Roman"/>
            </a:endParaRPr>
          </a:p>
        </p:txBody>
      </p:sp>
      <p:sp>
        <p:nvSpPr>
          <p:cNvPr id="1246" name=""/>
          <p:cNvSpPr/>
          <p:nvPr/>
        </p:nvSpPr>
        <p:spPr>
          <a:xfrm>
            <a:off x="6559560" y="1295280"/>
            <a:ext cx="155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10.0</a:t>
            </a:r>
            <a:endParaRPr b="0" lang="en-US" sz="700" strike="noStrike" u="none">
              <a:solidFill>
                <a:srgbClr val="000000"/>
              </a:solidFill>
              <a:effectLst/>
              <a:uFillTx/>
              <a:latin typeface="Times New Roman"/>
            </a:endParaRPr>
          </a:p>
        </p:txBody>
      </p:sp>
      <p:sp>
        <p:nvSpPr>
          <p:cNvPr id="1247" name=""/>
          <p:cNvSpPr/>
          <p:nvPr/>
        </p:nvSpPr>
        <p:spPr>
          <a:xfrm>
            <a:off x="6602400" y="1397160"/>
            <a:ext cx="74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a:t>
            </a:r>
            <a:endParaRPr b="0" lang="en-US" sz="700" strike="noStrike" u="none">
              <a:solidFill>
                <a:srgbClr val="000000"/>
              </a:solidFill>
              <a:effectLst/>
              <a:uFillTx/>
              <a:latin typeface="Times New Roman"/>
            </a:endParaRPr>
          </a:p>
        </p:txBody>
      </p:sp>
      <p:sp>
        <p:nvSpPr>
          <p:cNvPr id="1248" name=""/>
          <p:cNvSpPr/>
          <p:nvPr/>
        </p:nvSpPr>
        <p:spPr>
          <a:xfrm>
            <a:off x="6781680" y="1295280"/>
            <a:ext cx="155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20.0</a:t>
            </a:r>
            <a:endParaRPr b="0" lang="en-US" sz="700" strike="noStrike" u="none">
              <a:solidFill>
                <a:srgbClr val="000000"/>
              </a:solidFill>
              <a:effectLst/>
              <a:uFillTx/>
              <a:latin typeface="Times New Roman"/>
            </a:endParaRPr>
          </a:p>
        </p:txBody>
      </p:sp>
      <p:sp>
        <p:nvSpPr>
          <p:cNvPr id="1249" name=""/>
          <p:cNvSpPr/>
          <p:nvPr/>
        </p:nvSpPr>
        <p:spPr>
          <a:xfrm>
            <a:off x="6824520" y="1397160"/>
            <a:ext cx="74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a:t>
            </a:r>
            <a:endParaRPr b="0" lang="en-US" sz="700" strike="noStrike" u="none">
              <a:solidFill>
                <a:srgbClr val="000000"/>
              </a:solidFill>
              <a:effectLst/>
              <a:uFillTx/>
              <a:latin typeface="Times New Roman"/>
            </a:endParaRPr>
          </a:p>
        </p:txBody>
      </p:sp>
      <p:sp>
        <p:nvSpPr>
          <p:cNvPr id="1250" name=""/>
          <p:cNvSpPr/>
          <p:nvPr/>
        </p:nvSpPr>
        <p:spPr>
          <a:xfrm>
            <a:off x="6999120" y="1295280"/>
            <a:ext cx="155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30.0</a:t>
            </a:r>
            <a:endParaRPr b="0" lang="en-US" sz="700" strike="noStrike" u="none">
              <a:solidFill>
                <a:srgbClr val="000000"/>
              </a:solidFill>
              <a:effectLst/>
              <a:uFillTx/>
              <a:latin typeface="Times New Roman"/>
            </a:endParaRPr>
          </a:p>
        </p:txBody>
      </p:sp>
      <p:sp>
        <p:nvSpPr>
          <p:cNvPr id="1251" name=""/>
          <p:cNvSpPr/>
          <p:nvPr/>
        </p:nvSpPr>
        <p:spPr>
          <a:xfrm>
            <a:off x="7042320" y="1397160"/>
            <a:ext cx="74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a:t>
            </a:r>
            <a:endParaRPr b="0" lang="en-US" sz="700" strike="noStrike" u="none">
              <a:solidFill>
                <a:srgbClr val="000000"/>
              </a:solidFill>
              <a:effectLst/>
              <a:uFillTx/>
              <a:latin typeface="Times New Roman"/>
            </a:endParaRPr>
          </a:p>
        </p:txBody>
      </p:sp>
      <p:sp>
        <p:nvSpPr>
          <p:cNvPr id="1252" name=""/>
          <p:cNvSpPr/>
          <p:nvPr/>
        </p:nvSpPr>
        <p:spPr>
          <a:xfrm>
            <a:off x="7216920" y="1295280"/>
            <a:ext cx="155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40.0</a:t>
            </a:r>
            <a:endParaRPr b="0" lang="en-US" sz="700" strike="noStrike" u="none">
              <a:solidFill>
                <a:srgbClr val="000000"/>
              </a:solidFill>
              <a:effectLst/>
              <a:uFillTx/>
              <a:latin typeface="Times New Roman"/>
            </a:endParaRPr>
          </a:p>
        </p:txBody>
      </p:sp>
      <p:sp>
        <p:nvSpPr>
          <p:cNvPr id="1253" name=""/>
          <p:cNvSpPr/>
          <p:nvPr/>
        </p:nvSpPr>
        <p:spPr>
          <a:xfrm>
            <a:off x="7259760" y="1397160"/>
            <a:ext cx="74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a:t>
            </a:r>
            <a:endParaRPr b="0" lang="en-US" sz="700" strike="noStrike" u="none">
              <a:solidFill>
                <a:srgbClr val="000000"/>
              </a:solidFill>
              <a:effectLst/>
              <a:uFillTx/>
              <a:latin typeface="Times New Roman"/>
            </a:endParaRPr>
          </a:p>
        </p:txBody>
      </p:sp>
      <p:sp>
        <p:nvSpPr>
          <p:cNvPr id="1254" name=""/>
          <p:cNvSpPr/>
          <p:nvPr/>
        </p:nvSpPr>
        <p:spPr>
          <a:xfrm>
            <a:off x="7434360" y="1295280"/>
            <a:ext cx="155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50.0</a:t>
            </a:r>
            <a:endParaRPr b="0" lang="en-US" sz="700" strike="noStrike" u="none">
              <a:solidFill>
                <a:srgbClr val="000000"/>
              </a:solidFill>
              <a:effectLst/>
              <a:uFillTx/>
              <a:latin typeface="Times New Roman"/>
            </a:endParaRPr>
          </a:p>
        </p:txBody>
      </p:sp>
      <p:sp>
        <p:nvSpPr>
          <p:cNvPr id="1255" name=""/>
          <p:cNvSpPr/>
          <p:nvPr/>
        </p:nvSpPr>
        <p:spPr>
          <a:xfrm>
            <a:off x="7477200" y="1397160"/>
            <a:ext cx="74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a:t>
            </a:r>
            <a:endParaRPr b="0" lang="en-US" sz="700" strike="noStrike" u="none">
              <a:solidFill>
                <a:srgbClr val="000000"/>
              </a:solidFill>
              <a:effectLst/>
              <a:uFillTx/>
              <a:latin typeface="Times New Roman"/>
            </a:endParaRPr>
          </a:p>
        </p:txBody>
      </p:sp>
      <p:sp>
        <p:nvSpPr>
          <p:cNvPr id="1256" name=""/>
          <p:cNvSpPr/>
          <p:nvPr/>
        </p:nvSpPr>
        <p:spPr>
          <a:xfrm>
            <a:off x="7658280" y="1295280"/>
            <a:ext cx="155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60.0</a:t>
            </a:r>
            <a:endParaRPr b="0" lang="en-US" sz="700" strike="noStrike" u="none">
              <a:solidFill>
                <a:srgbClr val="000000"/>
              </a:solidFill>
              <a:effectLst/>
              <a:uFillTx/>
              <a:latin typeface="Times New Roman"/>
            </a:endParaRPr>
          </a:p>
        </p:txBody>
      </p:sp>
      <p:sp>
        <p:nvSpPr>
          <p:cNvPr id="1257" name=""/>
          <p:cNvSpPr/>
          <p:nvPr/>
        </p:nvSpPr>
        <p:spPr>
          <a:xfrm>
            <a:off x="7701120" y="1397160"/>
            <a:ext cx="74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a:t>
            </a:r>
            <a:endParaRPr b="0" lang="en-US" sz="700" strike="noStrike" u="none">
              <a:solidFill>
                <a:srgbClr val="000000"/>
              </a:solidFill>
              <a:effectLst/>
              <a:uFillTx/>
              <a:latin typeface="Times New Roman"/>
            </a:endParaRPr>
          </a:p>
        </p:txBody>
      </p:sp>
      <p:sp>
        <p:nvSpPr>
          <p:cNvPr id="1258" name=""/>
          <p:cNvSpPr/>
          <p:nvPr/>
        </p:nvSpPr>
        <p:spPr>
          <a:xfrm>
            <a:off x="7875720" y="1295280"/>
            <a:ext cx="155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70.0</a:t>
            </a:r>
            <a:endParaRPr b="0" lang="en-US" sz="700" strike="noStrike" u="none">
              <a:solidFill>
                <a:srgbClr val="000000"/>
              </a:solidFill>
              <a:effectLst/>
              <a:uFillTx/>
              <a:latin typeface="Times New Roman"/>
            </a:endParaRPr>
          </a:p>
        </p:txBody>
      </p:sp>
      <p:sp>
        <p:nvSpPr>
          <p:cNvPr id="1259" name=""/>
          <p:cNvSpPr/>
          <p:nvPr/>
        </p:nvSpPr>
        <p:spPr>
          <a:xfrm>
            <a:off x="7918560" y="1397160"/>
            <a:ext cx="74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700" strike="noStrike" u="none">
                <a:solidFill>
                  <a:srgbClr val="000000"/>
                </a:solidFill>
                <a:effectLst/>
                <a:uFillTx/>
                <a:latin typeface="Times New Roman"/>
                <a:ea typeface="ＭＳ Ｐゴシック"/>
              </a:rPr>
              <a:t>%</a:t>
            </a:r>
            <a:endParaRPr b="0" lang="en-US" sz="700" strike="noStrike" u="none">
              <a:solidFill>
                <a:srgbClr val="000000"/>
              </a:solidFill>
              <a:effectLst/>
              <a:uFillTx/>
              <a:latin typeface="Times New Roman"/>
            </a:endParaRPr>
          </a:p>
        </p:txBody>
      </p:sp>
      <p:sp>
        <p:nvSpPr>
          <p:cNvPr id="1260" name=""/>
          <p:cNvSpPr/>
          <p:nvPr/>
        </p:nvSpPr>
        <p:spPr>
          <a:xfrm>
            <a:off x="5636160" y="1684440"/>
            <a:ext cx="680400" cy="1832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600" strike="noStrike" u="none">
                <a:solidFill>
                  <a:srgbClr val="000000"/>
                </a:solidFill>
                <a:effectLst/>
                <a:uFillTx/>
                <a:latin typeface="Times New Roman"/>
                <a:ea typeface="ＭＳ Ｐゴシック"/>
              </a:rPr>
              <a:t>Communications cost</a:t>
            </a:r>
            <a:endParaRPr b="0" lang="en-US" sz="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600" strike="noStrike" u="none">
                <a:solidFill>
                  <a:srgbClr val="000000"/>
                </a:solidFill>
                <a:effectLst/>
                <a:uFillTx/>
                <a:latin typeface="Times New Roman"/>
                <a:ea typeface="ＭＳ Ｐゴシック"/>
              </a:rPr>
              <a:t>too high</a:t>
            </a:r>
            <a:endParaRPr b="0" lang="en-US" sz="600" strike="noStrike" u="none">
              <a:solidFill>
                <a:srgbClr val="000000"/>
              </a:solidFill>
              <a:effectLst/>
              <a:uFillTx/>
              <a:latin typeface="Times New Roman"/>
            </a:endParaRPr>
          </a:p>
        </p:txBody>
      </p:sp>
      <p:sp>
        <p:nvSpPr>
          <p:cNvPr id="1261" name=""/>
          <p:cNvSpPr/>
          <p:nvPr/>
        </p:nvSpPr>
        <p:spPr>
          <a:xfrm>
            <a:off x="5638680" y="1981080"/>
            <a:ext cx="739800" cy="7632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500" strike="noStrike" u="none">
                <a:solidFill>
                  <a:srgbClr val="ffffff"/>
                </a:solidFill>
                <a:effectLst/>
                <a:uFillTx/>
                <a:latin typeface="Times New Roman"/>
                <a:ea typeface="ＭＳ Ｐゴシック"/>
              </a:rPr>
              <a:t>Slow transmission speed</a:t>
            </a:r>
            <a:endParaRPr b="0" lang="en-US" sz="500" strike="noStrike" u="none">
              <a:solidFill>
                <a:srgbClr val="000000"/>
              </a:solidFill>
              <a:effectLst/>
              <a:uFillTx/>
              <a:latin typeface="Times New Roman"/>
            </a:endParaRPr>
          </a:p>
        </p:txBody>
      </p:sp>
      <p:sp>
        <p:nvSpPr>
          <p:cNvPr id="1262" name=""/>
          <p:cNvSpPr/>
          <p:nvPr/>
        </p:nvSpPr>
        <p:spPr>
          <a:xfrm>
            <a:off x="5482080" y="2286000"/>
            <a:ext cx="848880" cy="763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500" strike="noStrike" u="none">
                <a:solidFill>
                  <a:srgbClr val="000000"/>
                </a:solidFill>
                <a:effectLst/>
                <a:uFillTx/>
                <a:latin typeface="Times New Roman"/>
                <a:ea typeface="ＭＳ Ｐゴシック"/>
              </a:rPr>
              <a:t>Data and informational security</a:t>
            </a:r>
            <a:endParaRPr b="0" lang="en-US" sz="500" strike="noStrike" u="none">
              <a:solidFill>
                <a:srgbClr val="000000"/>
              </a:solidFill>
              <a:effectLst/>
              <a:uFillTx/>
              <a:latin typeface="Times New Roman"/>
            </a:endParaRPr>
          </a:p>
        </p:txBody>
      </p:sp>
      <p:sp>
        <p:nvSpPr>
          <p:cNvPr id="1263" name=""/>
          <p:cNvSpPr/>
          <p:nvPr/>
        </p:nvSpPr>
        <p:spPr>
          <a:xfrm>
            <a:off x="6095520" y="2610000"/>
            <a:ext cx="199800" cy="763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500" strike="noStrike" u="none">
                <a:solidFill>
                  <a:srgbClr val="000000"/>
                </a:solidFill>
                <a:effectLst/>
                <a:uFillTx/>
                <a:latin typeface="Times New Roman"/>
                <a:ea typeface="ＭＳ Ｐゴシック"/>
              </a:rPr>
              <a:t>Privacy</a:t>
            </a:r>
            <a:endParaRPr b="0" lang="en-US" sz="500" strike="noStrike" u="none">
              <a:solidFill>
                <a:srgbClr val="000000"/>
              </a:solidFill>
              <a:effectLst/>
              <a:uFillTx/>
              <a:latin typeface="Times New Roman"/>
            </a:endParaRPr>
          </a:p>
        </p:txBody>
      </p:sp>
      <p:sp>
        <p:nvSpPr>
          <p:cNvPr id="1264" name=""/>
          <p:cNvSpPr/>
          <p:nvPr/>
        </p:nvSpPr>
        <p:spPr>
          <a:xfrm>
            <a:off x="5605560" y="2919240"/>
            <a:ext cx="717480" cy="763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500" strike="noStrike" u="none">
                <a:solidFill>
                  <a:srgbClr val="000000"/>
                </a:solidFill>
                <a:effectLst/>
                <a:uFillTx/>
                <a:latin typeface="Times New Roman"/>
                <a:ea typeface="ＭＳ Ｐゴシック"/>
              </a:rPr>
              <a:t>Difficult to use, not helpful</a:t>
            </a:r>
            <a:endParaRPr b="0" lang="en-US" sz="5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6B96E357-3D86-45DC-AAFB-B40E7B15F328}"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65" name=""/>
          <p:cNvSpPr/>
          <p:nvPr/>
        </p:nvSpPr>
        <p:spPr>
          <a:xfrm>
            <a:off x="1143000" y="1752480"/>
            <a:ext cx="6324480" cy="990720"/>
          </a:xfrm>
          <a:custGeom>
            <a:avLst/>
            <a:gdLst>
              <a:gd name="textAreaLeft" fmla="*/ 0 w 6324480"/>
              <a:gd name="textAreaRight" fmla="*/ 6324840 w 6324480"/>
              <a:gd name="textAreaTop" fmla="*/ 0 h 990720"/>
              <a:gd name="textAreaBottom" fmla="*/ 991080 h 990720"/>
            </a:gdLst>
            <a:ahLst/>
            <a:cxnLst/>
            <a:rect l="textAreaLeft" t="textAreaTop" r="textAreaRight" b="textAreaBottom"/>
            <a:pathLst>
              <a:path w="21600" h="21600">
                <a:moveTo>
                  <a:pt x="0" y="0"/>
                </a:moveTo>
                <a:lnTo>
                  <a:pt x="20020" y="0"/>
                </a:lnTo>
                <a:lnTo>
                  <a:pt x="21600" y="10800"/>
                </a:lnTo>
                <a:lnTo>
                  <a:pt x="20020" y="21600"/>
                </a:lnTo>
                <a:lnTo>
                  <a:pt x="0" y="21600"/>
                </a:lnTo>
                <a:close/>
              </a:path>
            </a:pathLst>
          </a:custGeom>
          <a:solidFill>
            <a:srgbClr val="b2b2b2"/>
          </a:solidFill>
          <a:ln w="76320">
            <a:solidFill>
              <a:srgbClr val="808080"/>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266" name=""/>
          <p:cNvSpPr/>
          <p:nvPr/>
        </p:nvSpPr>
        <p:spPr>
          <a:xfrm>
            <a:off x="1065600" y="1934640"/>
            <a:ext cx="3720600" cy="580320"/>
          </a:xfrm>
          <a:prstGeom prst="rect">
            <a:avLst/>
          </a:prstGeom>
          <a:noFill/>
          <a:ln w="0">
            <a:noFill/>
          </a:ln>
        </p:spPr>
        <p:style>
          <a:lnRef idx="0"/>
          <a:fillRef idx="0"/>
          <a:effectRef idx="0"/>
          <a:fontRef idx="minor"/>
        </p:style>
        <p:txBody>
          <a:bodyPr wrap="none" lIns="92160" rIns="92160" tIns="46080" bIns="46080" anchor="ctr">
            <a:spAutoFit/>
          </a:bodyPr>
          <a:p>
            <a:pPr marL="609480" indent="-60948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ea typeface="HG丸ｺﾞｼｯｸM-PRO"/>
              </a:rPr>
              <a:t>The Company</a:t>
            </a:r>
            <a:endParaRPr b="0" lang="en-US" sz="3200" strike="noStrike" u="none">
              <a:solidFill>
                <a:srgbClr val="000000"/>
              </a:solidFill>
              <a:effectLst/>
              <a:uFillTx/>
              <a:latin typeface="Times New Roman"/>
            </a:endParaRPr>
          </a:p>
        </p:txBody>
      </p:sp>
      <p:sp>
        <p:nvSpPr>
          <p:cNvPr id="1267" name=""/>
          <p:cNvSpPr/>
          <p:nvPr/>
        </p:nvSpPr>
        <p:spPr>
          <a:xfrm>
            <a:off x="1143000" y="3048120"/>
            <a:ext cx="6324480" cy="990360"/>
          </a:xfrm>
          <a:custGeom>
            <a:avLst/>
            <a:gdLst>
              <a:gd name="textAreaLeft" fmla="*/ 0 w 6324480"/>
              <a:gd name="textAreaRight" fmla="*/ 6324840 w 6324480"/>
              <a:gd name="textAreaTop" fmla="*/ 0 h 990360"/>
              <a:gd name="textAreaBottom" fmla="*/ 990720 h 990360"/>
            </a:gdLst>
            <a:ahLst/>
            <a:cxnLst/>
            <a:rect l="textAreaLeft" t="textAreaTop" r="textAreaRight" b="textAreaBottom"/>
            <a:pathLst>
              <a:path w="21600" h="21600">
                <a:moveTo>
                  <a:pt x="0" y="0"/>
                </a:moveTo>
                <a:lnTo>
                  <a:pt x="20020" y="0"/>
                </a:lnTo>
                <a:lnTo>
                  <a:pt x="21600" y="10800"/>
                </a:lnTo>
                <a:lnTo>
                  <a:pt x="20020" y="21600"/>
                </a:lnTo>
                <a:lnTo>
                  <a:pt x="0" y="21600"/>
                </a:lnTo>
                <a:close/>
              </a:path>
            </a:pathLst>
          </a:custGeom>
          <a:solidFill>
            <a:srgbClr val="b2b2b2"/>
          </a:solidFill>
          <a:ln w="76320">
            <a:solidFill>
              <a:srgbClr val="808080"/>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268" name=""/>
          <p:cNvSpPr/>
          <p:nvPr/>
        </p:nvSpPr>
        <p:spPr>
          <a:xfrm>
            <a:off x="1123920" y="3230280"/>
            <a:ext cx="4942080" cy="580320"/>
          </a:xfrm>
          <a:prstGeom prst="rect">
            <a:avLst/>
          </a:prstGeom>
          <a:noFill/>
          <a:ln w="0">
            <a:noFill/>
          </a:ln>
        </p:spPr>
        <p:style>
          <a:lnRef idx="0"/>
          <a:fillRef idx="0"/>
          <a:effectRef idx="0"/>
          <a:fontRef idx="minor"/>
        </p:style>
        <p:txBody>
          <a:bodyPr wrap="none" lIns="92160" rIns="92160" tIns="46080" bIns="46080" anchor="ctr">
            <a:spAutoFit/>
          </a:bodyPr>
          <a:p>
            <a:pPr marL="609480" indent="-60948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ea typeface="HG丸ｺﾞｼｯｸM-PRO"/>
              </a:rPr>
              <a:t>Business Opportunity</a:t>
            </a:r>
            <a:endParaRPr b="0" lang="en-US" sz="3200" strike="noStrike" u="none">
              <a:solidFill>
                <a:srgbClr val="000000"/>
              </a:solidFill>
              <a:effectLst/>
              <a:uFillTx/>
              <a:latin typeface="Times New Roman"/>
            </a:endParaRPr>
          </a:p>
        </p:txBody>
      </p:sp>
      <p:sp>
        <p:nvSpPr>
          <p:cNvPr id="1269" name=""/>
          <p:cNvSpPr/>
          <p:nvPr/>
        </p:nvSpPr>
        <p:spPr>
          <a:xfrm>
            <a:off x="1143000" y="4343400"/>
            <a:ext cx="6324480" cy="990720"/>
          </a:xfrm>
          <a:custGeom>
            <a:avLst/>
            <a:gdLst>
              <a:gd name="textAreaLeft" fmla="*/ 0 w 6324480"/>
              <a:gd name="textAreaRight" fmla="*/ 6324840 w 6324480"/>
              <a:gd name="textAreaTop" fmla="*/ 0 h 990720"/>
              <a:gd name="textAreaBottom" fmla="*/ 991080 h 990720"/>
            </a:gdLst>
            <a:ahLst/>
            <a:cxnLst/>
            <a:rect l="textAreaLeft" t="textAreaTop" r="textAreaRight" b="textAreaBottom"/>
            <a:pathLst>
              <a:path w="21600" h="21600">
                <a:moveTo>
                  <a:pt x="0" y="0"/>
                </a:moveTo>
                <a:lnTo>
                  <a:pt x="20020" y="0"/>
                </a:lnTo>
                <a:lnTo>
                  <a:pt x="21600" y="10800"/>
                </a:lnTo>
                <a:lnTo>
                  <a:pt x="20020" y="21600"/>
                </a:lnTo>
                <a:lnTo>
                  <a:pt x="0" y="21600"/>
                </a:lnTo>
                <a:close/>
              </a:path>
            </a:pathLst>
          </a:custGeom>
          <a:gradFill rotWithShape="0">
            <a:gsLst>
              <a:gs pos="0">
                <a:srgbClr val="0066cc"/>
              </a:gs>
              <a:gs pos="100000">
                <a:srgbClr val="33ccff"/>
              </a:gs>
            </a:gsLst>
            <a:path path="rect">
              <a:fillToRect l="50000" t="50000" r="50000" b="50000"/>
            </a:path>
          </a:gradFill>
          <a:ln w="7632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270" name=""/>
          <p:cNvSpPr/>
          <p:nvPr/>
        </p:nvSpPr>
        <p:spPr>
          <a:xfrm>
            <a:off x="1141920" y="4525560"/>
            <a:ext cx="4308840" cy="580320"/>
          </a:xfrm>
          <a:prstGeom prst="rect">
            <a:avLst/>
          </a:prstGeom>
          <a:noFill/>
          <a:ln w="0">
            <a:noFill/>
          </a:ln>
        </p:spPr>
        <p:style>
          <a:lnRef idx="0"/>
          <a:fillRef idx="0"/>
          <a:effectRef idx="0"/>
          <a:fontRef idx="minor"/>
        </p:style>
        <p:txBody>
          <a:bodyPr wrap="none" lIns="92160" rIns="92160" tIns="46080" bIns="46080" anchor="ctr">
            <a:spAutoFit/>
          </a:bodyPr>
          <a:p>
            <a:pPr marL="609480" indent="-60948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ea typeface="HG丸ｺﾞｼｯｸM-PRO"/>
              </a:rPr>
              <a:t>Business Strategy</a:t>
            </a:r>
            <a:endParaRPr b="0" lang="en-US" sz="3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74C38CA2-FDD3-4FC6-9A85-D12138FD65F3}"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71" name=""/>
          <p:cNvSpPr/>
          <p:nvPr/>
        </p:nvSpPr>
        <p:spPr>
          <a:xfrm>
            <a:off x="1387440" y="410760"/>
            <a:ext cx="6994440" cy="458280"/>
          </a:xfrm>
          <a:prstGeom prst="rect">
            <a:avLst/>
          </a:prstGeom>
          <a:noFill/>
          <a:ln w="0">
            <a:noFill/>
          </a:ln>
        </p:spPr>
        <p:style>
          <a:lnRef idx="0"/>
          <a:fillRef idx="0"/>
          <a:effectRef idx="0"/>
          <a:fontRef idx="minor"/>
        </p:style>
        <p:txBody>
          <a:bodyPr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66cc"/>
                </a:solidFill>
                <a:effectLst/>
                <a:uFillTx/>
                <a:latin typeface="Times New Roman"/>
                <a:ea typeface="HG丸ｺﾞｼｯｸM-PRO"/>
              </a:rPr>
              <a:t>Overseas Broadband Access Penetration</a:t>
            </a:r>
            <a:endParaRPr b="0" lang="en-US" sz="2400" strike="noStrike" u="none">
              <a:solidFill>
                <a:srgbClr val="000000"/>
              </a:solidFill>
              <a:effectLst/>
              <a:uFillTx/>
              <a:latin typeface="Times New Roman"/>
            </a:endParaRPr>
          </a:p>
        </p:txBody>
      </p:sp>
      <p:sp>
        <p:nvSpPr>
          <p:cNvPr id="1272" name=""/>
          <p:cNvSpPr/>
          <p:nvPr/>
        </p:nvSpPr>
        <p:spPr>
          <a:xfrm>
            <a:off x="0" y="1143000"/>
            <a:ext cx="8991720" cy="4419720"/>
          </a:xfrm>
          <a:prstGeom prst="rect">
            <a:avLst/>
          </a:prstGeom>
          <a:noFill/>
          <a:ln w="0">
            <a:noFill/>
          </a:ln>
        </p:spPr>
        <p:style>
          <a:lnRef idx="0"/>
          <a:fillRef idx="0"/>
          <a:effectRef idx="0"/>
          <a:fontRef idx="minor"/>
        </p:style>
        <p:txBody>
          <a:bodyPr lIns="90000" rIns="90000" tIns="46800" bIns="46800" anchor="t">
            <a:noAutofit/>
          </a:bodyPr>
          <a:p>
            <a:pPr lvl="1" marL="743040" indent="-285840">
              <a:lnSpc>
                <a:spcPct val="80000"/>
              </a:lnSpc>
              <a:spcBef>
                <a:spcPts val="1125"/>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Times New Roman"/>
                <a:ea typeface="HG丸ｺﾞｼｯｸM-PRO"/>
              </a:rPr>
              <a:t>U.S.</a:t>
            </a:r>
            <a:endParaRPr b="0" lang="en-US" sz="1800" strike="noStrike" u="none">
              <a:solidFill>
                <a:srgbClr val="000000"/>
              </a:solidFill>
              <a:effectLst/>
              <a:uFillTx/>
              <a:latin typeface="Times New Roman"/>
            </a:endParaRPr>
          </a:p>
          <a:p>
            <a:pPr lvl="2" marL="1143000" indent="-228600">
              <a:lnSpc>
                <a:spcPct val="80000"/>
              </a:lnSpc>
              <a:spcBef>
                <a:spcPts val="1125"/>
              </a:spcBef>
              <a:buClr>
                <a:srgbClr val="ff0000"/>
              </a:buClr>
              <a:buSzPct val="8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Times New Roman"/>
                <a:ea typeface="HG丸ｺﾞｼｯｸM-PRO"/>
              </a:rPr>
              <a:t>DSL subscribers expected to exceed CATV Internet subscribers in several years</a:t>
            </a:r>
            <a:endParaRPr b="0" lang="en-US" sz="1800" strike="noStrike" u="none">
              <a:solidFill>
                <a:srgbClr val="000000"/>
              </a:solidFill>
              <a:effectLst/>
              <a:uFillTx/>
              <a:latin typeface="Times New Roman"/>
            </a:endParaRPr>
          </a:p>
          <a:p>
            <a:pPr lvl="1" marL="743040" indent="-285840">
              <a:lnSpc>
                <a:spcPct val="80000"/>
              </a:lnSpc>
              <a:spcBef>
                <a:spcPts val="1125"/>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Times New Roman"/>
                <a:ea typeface="HG丸ｺﾞｼｯｸM-PRO"/>
              </a:rPr>
              <a:t>South Korea</a:t>
            </a:r>
            <a:endParaRPr b="0" lang="en-US" sz="1800" strike="noStrike" u="none">
              <a:solidFill>
                <a:srgbClr val="000000"/>
              </a:solidFill>
              <a:effectLst/>
              <a:uFillTx/>
              <a:latin typeface="Times New Roman"/>
            </a:endParaRPr>
          </a:p>
          <a:p>
            <a:pPr lvl="2" marL="1143000" indent="-228600">
              <a:lnSpc>
                <a:spcPct val="80000"/>
              </a:lnSpc>
              <a:spcBef>
                <a:spcPts val="1125"/>
              </a:spcBef>
              <a:buClr>
                <a:srgbClr val="ff0000"/>
              </a:buClr>
              <a:buSzPct val="8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Times New Roman"/>
                <a:ea typeface="HG丸ｺﾞｼｯｸM-PRO"/>
              </a:rPr>
              <a:t>3 to 3.5 million subscribers expected by the end of 2000</a:t>
            </a:r>
            <a:endParaRPr b="0" lang="en-US" sz="1800" strike="noStrike" u="none">
              <a:solidFill>
                <a:srgbClr val="000000"/>
              </a:solidFill>
              <a:effectLst/>
              <a:uFillTx/>
              <a:latin typeface="Times New Roman"/>
            </a:endParaRPr>
          </a:p>
          <a:p>
            <a:pPr lvl="1" marL="743040" indent="-285840">
              <a:lnSpc>
                <a:spcPct val="80000"/>
              </a:lnSpc>
              <a:spcBef>
                <a:spcPts val="1125"/>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Times New Roman"/>
                <a:ea typeface="HG丸ｺﾞｼｯｸM-PRO"/>
              </a:rPr>
              <a:t>Taiwan</a:t>
            </a:r>
            <a:endParaRPr b="0" lang="en-US" sz="1800" strike="noStrike" u="none">
              <a:solidFill>
                <a:srgbClr val="000000"/>
              </a:solidFill>
              <a:effectLst/>
              <a:uFillTx/>
              <a:latin typeface="Times New Roman"/>
            </a:endParaRPr>
          </a:p>
          <a:p>
            <a:pPr lvl="2" marL="1143000" indent="-228600">
              <a:lnSpc>
                <a:spcPct val="80000"/>
              </a:lnSpc>
              <a:spcBef>
                <a:spcPts val="1125"/>
              </a:spcBef>
              <a:buClr>
                <a:srgbClr val="ff0000"/>
              </a:buClr>
              <a:buSzPct val="8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Times New Roman"/>
                <a:ea typeface="HG丸ｺﾞｼｯｸM-PRO"/>
              </a:rPr>
              <a:t>200,000 subscribers expected by Chong Hwa Telecom by the end of 2000</a:t>
            </a:r>
            <a:endParaRPr b="0" lang="en-US" sz="1800" strike="noStrike" u="none">
              <a:solidFill>
                <a:srgbClr val="000000"/>
              </a:solidFill>
              <a:effectLst/>
              <a:uFillTx/>
              <a:latin typeface="Times New Roman"/>
            </a:endParaRPr>
          </a:p>
          <a:p>
            <a:pPr lvl="1" marL="743040" indent="-285840">
              <a:lnSpc>
                <a:spcPct val="80000"/>
              </a:lnSpc>
              <a:spcBef>
                <a:spcPts val="1125"/>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Times New Roman"/>
                <a:ea typeface="HG丸ｺﾞｼｯｸM-PRO"/>
              </a:rPr>
              <a:t>Hong Kong</a:t>
            </a:r>
            <a:endParaRPr b="0" lang="en-US" sz="1800" strike="noStrike" u="none">
              <a:solidFill>
                <a:srgbClr val="000000"/>
              </a:solidFill>
              <a:effectLst/>
              <a:uFillTx/>
              <a:latin typeface="Times New Roman"/>
            </a:endParaRPr>
          </a:p>
          <a:p>
            <a:pPr lvl="2" marL="1143000" indent="-228600">
              <a:lnSpc>
                <a:spcPct val="80000"/>
              </a:lnSpc>
              <a:spcBef>
                <a:spcPts val="1125"/>
              </a:spcBef>
              <a:buClr>
                <a:srgbClr val="ff0000"/>
              </a:buClr>
              <a:buSzPct val="8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Times New Roman"/>
                <a:ea typeface="HG丸ｺﾞｼｯｸM-PRO"/>
              </a:rPr>
              <a:t>190,000 subscribers as of August 2000 (2.25 million basic service subscriber)</a:t>
            </a:r>
            <a:endParaRPr b="0" lang="en-US" sz="1800" strike="noStrike" u="none">
              <a:solidFill>
                <a:srgbClr val="000000"/>
              </a:solidFill>
              <a:effectLst/>
              <a:uFillTx/>
              <a:latin typeface="Times New Roman"/>
            </a:endParaRPr>
          </a:p>
          <a:p>
            <a:pPr lvl="1" marL="743040" indent="-285840">
              <a:lnSpc>
                <a:spcPct val="80000"/>
              </a:lnSpc>
              <a:spcBef>
                <a:spcPts val="1125"/>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Times New Roman"/>
                <a:ea typeface="HG丸ｺﾞｼｯｸM-PRO"/>
              </a:rPr>
              <a:t>Singapore</a:t>
            </a:r>
            <a:endParaRPr b="0" lang="en-US" sz="1800" strike="noStrike" u="none">
              <a:solidFill>
                <a:srgbClr val="000000"/>
              </a:solidFill>
              <a:effectLst/>
              <a:uFillTx/>
              <a:latin typeface="Times New Roman"/>
            </a:endParaRPr>
          </a:p>
          <a:p>
            <a:pPr lvl="2" marL="1143000" indent="-228600">
              <a:lnSpc>
                <a:spcPct val="80000"/>
              </a:lnSpc>
              <a:spcBef>
                <a:spcPts val="1125"/>
              </a:spcBef>
              <a:buClr>
                <a:srgbClr val="ff0000"/>
              </a:buClr>
              <a:buSzPct val="8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ja-JP" sz="1800" strike="noStrike" u="none">
                <a:solidFill>
                  <a:srgbClr val="3333cc"/>
                </a:solidFill>
                <a:effectLst/>
                <a:uFillTx/>
                <a:latin typeface="Times New Roman"/>
                <a:ea typeface="HG丸ｺﾞｼｯｸM-PRO"/>
              </a:rPr>
              <a:t>135,000 </a:t>
            </a:r>
            <a:r>
              <a:rPr b="0" lang="en-US" sz="1800" strike="noStrike" u="none">
                <a:solidFill>
                  <a:srgbClr val="3333cc"/>
                </a:solidFill>
                <a:effectLst/>
                <a:uFillTx/>
                <a:latin typeface="Times New Roman"/>
                <a:ea typeface="HG丸ｺﾞｼｯｸM-PRO"/>
              </a:rPr>
              <a:t>subscribers as of May 2000.  Expected to increase to 200,000 by the end of 2000.  Broadband access available at all schools and libraries.</a:t>
            </a:r>
            <a:endParaRPr b="0" lang="en-US" sz="1800" strike="noStrike" u="none">
              <a:solidFill>
                <a:srgbClr val="000000"/>
              </a:solidFill>
              <a:effectLst/>
              <a:uFillTx/>
              <a:latin typeface="Times New Roman"/>
            </a:endParaRPr>
          </a:p>
        </p:txBody>
      </p:sp>
      <p:sp>
        <p:nvSpPr>
          <p:cNvPr id="1273" name=""/>
          <p:cNvSpPr/>
          <p:nvPr/>
        </p:nvSpPr>
        <p:spPr>
          <a:xfrm>
            <a:off x="152280" y="1066680"/>
            <a:ext cx="8686800" cy="441972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274" name=""/>
          <p:cNvSpPr/>
          <p:nvPr/>
        </p:nvSpPr>
        <p:spPr>
          <a:xfrm>
            <a:off x="533520" y="5562720"/>
            <a:ext cx="685800" cy="838080"/>
          </a:xfrm>
          <a:prstGeom prst="rightArrow">
            <a:avLst>
              <a:gd name="adj1" fmla="val 50000"/>
              <a:gd name="adj2" fmla="val 51190"/>
            </a:avLst>
          </a:prstGeom>
          <a:gradFill rotWithShape="0">
            <a:gsLst>
              <a:gs pos="0">
                <a:srgbClr val="ff0000"/>
              </a:gs>
              <a:gs pos="100000">
                <a:srgbClr val="ff6600"/>
              </a:gs>
            </a:gsLst>
            <a:lin ang="10800000"/>
          </a:gradFill>
          <a:ln w="0">
            <a:noFill/>
          </a:ln>
          <a:effectLst>
            <a:outerShdw dist="107932" dir="2700000" blurRad="0" rotWithShape="0">
              <a:srgbClr val="808080"/>
            </a:outerShdw>
          </a:effectLst>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275" name=""/>
          <p:cNvSpPr/>
          <p:nvPr/>
        </p:nvSpPr>
        <p:spPr>
          <a:xfrm>
            <a:off x="1295280" y="5638680"/>
            <a:ext cx="6782040" cy="703800"/>
          </a:xfrm>
          <a:prstGeom prst="rect">
            <a:avLst/>
          </a:prstGeom>
          <a:noFill/>
          <a:ln w="0">
            <a:noFill/>
          </a:ln>
        </p:spPr>
        <p:style>
          <a:lnRef idx="0"/>
          <a:fillRef idx="0"/>
          <a:effectRef idx="0"/>
          <a:fontRef idx="minor"/>
        </p:style>
        <p:txBody>
          <a:bodyPr lIns="90000" rIns="90000" tIns="46800" bIns="46800" anchor="t">
            <a:spAutoFit/>
          </a:bodyPr>
          <a:p>
            <a:pPr marL="374760" indent="-37476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ja-JP" sz="1000" strike="noStrike" u="none">
                <a:solidFill>
                  <a:srgbClr val="000000"/>
                </a:solidFill>
                <a:effectLst/>
                <a:uFillTx/>
                <a:latin typeface="Times New Roman"/>
                <a:ea typeface="HG丸ｺﾞｼｯｸM-PRO"/>
              </a:rPr>
              <a:t>　　 </a:t>
            </a:r>
            <a:r>
              <a:rPr b="1" i="1" lang="en-US" sz="2000" strike="noStrike" u="none">
                <a:solidFill>
                  <a:srgbClr val="ff0000"/>
                </a:solidFill>
                <a:effectLst/>
                <a:uFillTx/>
                <a:latin typeface="Times New Roman"/>
                <a:ea typeface="HG丸ｺﾞｼｯｸM-PRO"/>
              </a:rPr>
              <a:t>Increased of broadband access using DSL, instead of making large investments in optical fiber </a:t>
            </a:r>
            <a:endParaRPr b="0" lang="en-US" sz="2000" strike="noStrike" u="none">
              <a:solidFill>
                <a:srgbClr val="000000"/>
              </a:solidFill>
              <a:effectLst/>
              <a:uFillTx/>
              <a:latin typeface="Times New Roman"/>
            </a:endParaRPr>
          </a:p>
        </p:txBody>
      </p:sp>
      <p:sp>
        <p:nvSpPr>
          <p:cNvPr id="1276" name=""/>
          <p:cNvSpPr/>
          <p:nvPr/>
        </p:nvSpPr>
        <p:spPr>
          <a:xfrm>
            <a:off x="1447920" y="5562720"/>
            <a:ext cx="6781680" cy="83808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9AA0E952-6155-47AA-BA5B-ED5008EA4F2C}"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
          <p:cNvSpPr/>
          <p:nvPr/>
        </p:nvSpPr>
        <p:spPr>
          <a:xfrm>
            <a:off x="1219320" y="1752480"/>
            <a:ext cx="6324480" cy="990720"/>
          </a:xfrm>
          <a:custGeom>
            <a:avLst/>
            <a:gdLst>
              <a:gd name="textAreaLeft" fmla="*/ 0 w 6324480"/>
              <a:gd name="textAreaRight" fmla="*/ 6324840 w 6324480"/>
              <a:gd name="textAreaTop" fmla="*/ 0 h 990720"/>
              <a:gd name="textAreaBottom" fmla="*/ 991080 h 990720"/>
            </a:gdLst>
            <a:ahLst/>
            <a:cxnLst/>
            <a:rect l="textAreaLeft" t="textAreaTop" r="textAreaRight" b="textAreaBottom"/>
            <a:pathLst>
              <a:path w="21600" h="21600">
                <a:moveTo>
                  <a:pt x="0" y="0"/>
                </a:moveTo>
                <a:lnTo>
                  <a:pt x="20020" y="0"/>
                </a:lnTo>
                <a:lnTo>
                  <a:pt x="21600" y="10800"/>
                </a:lnTo>
                <a:lnTo>
                  <a:pt x="20020" y="21600"/>
                </a:lnTo>
                <a:lnTo>
                  <a:pt x="0" y="21600"/>
                </a:lnTo>
                <a:close/>
              </a:path>
            </a:pathLst>
          </a:custGeom>
          <a:gradFill rotWithShape="0">
            <a:gsLst>
              <a:gs pos="0">
                <a:srgbClr val="0066cc"/>
              </a:gs>
              <a:gs pos="100000">
                <a:srgbClr val="33ccff"/>
              </a:gs>
            </a:gsLst>
            <a:path path="rect">
              <a:fillToRect l="50000" t="50000" r="50000" b="50000"/>
            </a:path>
          </a:gradFill>
          <a:ln w="7632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20" name=""/>
          <p:cNvSpPr/>
          <p:nvPr/>
        </p:nvSpPr>
        <p:spPr>
          <a:xfrm>
            <a:off x="1157400" y="1934640"/>
            <a:ext cx="3720600" cy="580320"/>
          </a:xfrm>
          <a:prstGeom prst="rect">
            <a:avLst/>
          </a:prstGeom>
          <a:noFill/>
          <a:ln w="0">
            <a:noFill/>
          </a:ln>
        </p:spPr>
        <p:style>
          <a:lnRef idx="0"/>
          <a:fillRef idx="0"/>
          <a:effectRef idx="0"/>
          <a:fontRef idx="minor"/>
        </p:style>
        <p:txBody>
          <a:bodyPr wrap="none" lIns="92160" rIns="92160" tIns="46080" bIns="46080" anchor="ctr">
            <a:spAutoFit/>
          </a:bodyPr>
          <a:p>
            <a:pPr marL="609480" indent="-60948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ea typeface="HG丸ｺﾞｼｯｸM-PRO"/>
              </a:rPr>
              <a:t>The Company</a:t>
            </a:r>
            <a:endParaRPr b="0" lang="en-US" sz="3200" strike="noStrike" u="none">
              <a:solidFill>
                <a:srgbClr val="000000"/>
              </a:solidFill>
              <a:effectLst/>
              <a:uFillTx/>
              <a:latin typeface="Times New Roman"/>
            </a:endParaRPr>
          </a:p>
        </p:txBody>
      </p:sp>
      <p:sp>
        <p:nvSpPr>
          <p:cNvPr id="21" name=""/>
          <p:cNvSpPr/>
          <p:nvPr/>
        </p:nvSpPr>
        <p:spPr>
          <a:xfrm>
            <a:off x="1219320" y="3048120"/>
            <a:ext cx="6324480" cy="990360"/>
          </a:xfrm>
          <a:custGeom>
            <a:avLst/>
            <a:gdLst>
              <a:gd name="textAreaLeft" fmla="*/ 0 w 6324480"/>
              <a:gd name="textAreaRight" fmla="*/ 6324840 w 6324480"/>
              <a:gd name="textAreaTop" fmla="*/ 0 h 990360"/>
              <a:gd name="textAreaBottom" fmla="*/ 990720 h 990360"/>
            </a:gdLst>
            <a:ahLst/>
            <a:cxnLst/>
            <a:rect l="textAreaLeft" t="textAreaTop" r="textAreaRight" b="textAreaBottom"/>
            <a:pathLst>
              <a:path w="21600" h="21600">
                <a:moveTo>
                  <a:pt x="0" y="0"/>
                </a:moveTo>
                <a:lnTo>
                  <a:pt x="20020" y="0"/>
                </a:lnTo>
                <a:lnTo>
                  <a:pt x="21600" y="10800"/>
                </a:lnTo>
                <a:lnTo>
                  <a:pt x="20020" y="21600"/>
                </a:lnTo>
                <a:lnTo>
                  <a:pt x="0" y="21600"/>
                </a:lnTo>
                <a:close/>
              </a:path>
            </a:pathLst>
          </a:custGeom>
          <a:gradFill rotWithShape="0">
            <a:gsLst>
              <a:gs pos="0">
                <a:srgbClr val="0066cc"/>
              </a:gs>
              <a:gs pos="100000">
                <a:srgbClr val="33ccff"/>
              </a:gs>
            </a:gsLst>
            <a:path path="rect">
              <a:fillToRect l="50000" t="50000" r="50000" b="50000"/>
            </a:path>
          </a:gradFill>
          <a:ln w="7632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22" name=""/>
          <p:cNvSpPr/>
          <p:nvPr/>
        </p:nvSpPr>
        <p:spPr>
          <a:xfrm>
            <a:off x="1199880" y="3230280"/>
            <a:ext cx="4942080" cy="580320"/>
          </a:xfrm>
          <a:prstGeom prst="rect">
            <a:avLst/>
          </a:prstGeom>
          <a:noFill/>
          <a:ln w="0">
            <a:noFill/>
          </a:ln>
        </p:spPr>
        <p:style>
          <a:lnRef idx="0"/>
          <a:fillRef idx="0"/>
          <a:effectRef idx="0"/>
          <a:fontRef idx="minor"/>
        </p:style>
        <p:txBody>
          <a:bodyPr wrap="none" lIns="92160" rIns="92160" tIns="46080" bIns="46080" anchor="ctr">
            <a:spAutoFit/>
          </a:bodyPr>
          <a:p>
            <a:pPr marL="609480" indent="-60948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ea typeface="HG丸ｺﾞｼｯｸM-PRO"/>
              </a:rPr>
              <a:t>Business Opportunity</a:t>
            </a:r>
            <a:endParaRPr b="0" lang="en-US" sz="3200" strike="noStrike" u="none">
              <a:solidFill>
                <a:srgbClr val="000000"/>
              </a:solidFill>
              <a:effectLst/>
              <a:uFillTx/>
              <a:latin typeface="Times New Roman"/>
            </a:endParaRPr>
          </a:p>
        </p:txBody>
      </p:sp>
      <p:sp>
        <p:nvSpPr>
          <p:cNvPr id="23" name=""/>
          <p:cNvSpPr/>
          <p:nvPr/>
        </p:nvSpPr>
        <p:spPr>
          <a:xfrm>
            <a:off x="1219320" y="4343400"/>
            <a:ext cx="6324480" cy="990720"/>
          </a:xfrm>
          <a:custGeom>
            <a:avLst/>
            <a:gdLst>
              <a:gd name="textAreaLeft" fmla="*/ 0 w 6324480"/>
              <a:gd name="textAreaRight" fmla="*/ 6324840 w 6324480"/>
              <a:gd name="textAreaTop" fmla="*/ 0 h 990720"/>
              <a:gd name="textAreaBottom" fmla="*/ 991080 h 990720"/>
            </a:gdLst>
            <a:ahLst/>
            <a:cxnLst/>
            <a:rect l="textAreaLeft" t="textAreaTop" r="textAreaRight" b="textAreaBottom"/>
            <a:pathLst>
              <a:path w="21600" h="21600">
                <a:moveTo>
                  <a:pt x="0" y="0"/>
                </a:moveTo>
                <a:lnTo>
                  <a:pt x="20020" y="0"/>
                </a:lnTo>
                <a:lnTo>
                  <a:pt x="21600" y="10800"/>
                </a:lnTo>
                <a:lnTo>
                  <a:pt x="20020" y="21600"/>
                </a:lnTo>
                <a:lnTo>
                  <a:pt x="0" y="21600"/>
                </a:lnTo>
                <a:close/>
              </a:path>
            </a:pathLst>
          </a:custGeom>
          <a:gradFill rotWithShape="0">
            <a:gsLst>
              <a:gs pos="0">
                <a:srgbClr val="0066cc"/>
              </a:gs>
              <a:gs pos="100000">
                <a:srgbClr val="33ccff"/>
              </a:gs>
            </a:gsLst>
            <a:path path="rect">
              <a:fillToRect l="50000" t="50000" r="50000" b="50000"/>
            </a:path>
          </a:gradFill>
          <a:ln w="7632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24" name=""/>
          <p:cNvSpPr/>
          <p:nvPr/>
        </p:nvSpPr>
        <p:spPr>
          <a:xfrm>
            <a:off x="1218240" y="4525560"/>
            <a:ext cx="4308840" cy="580320"/>
          </a:xfrm>
          <a:prstGeom prst="rect">
            <a:avLst/>
          </a:prstGeom>
          <a:noFill/>
          <a:ln w="0">
            <a:noFill/>
          </a:ln>
        </p:spPr>
        <p:style>
          <a:lnRef idx="0"/>
          <a:fillRef idx="0"/>
          <a:effectRef idx="0"/>
          <a:fontRef idx="minor"/>
        </p:style>
        <p:txBody>
          <a:bodyPr wrap="none" lIns="92160" rIns="92160" tIns="46080" bIns="46080" anchor="ctr">
            <a:spAutoFit/>
          </a:bodyPr>
          <a:p>
            <a:pPr marL="609480" indent="-60948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ea typeface="HG丸ｺﾞｼｯｸM-PRO"/>
              </a:rPr>
              <a:t>Business Strategy</a:t>
            </a:r>
            <a:endParaRPr b="0" lang="en-US" sz="3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ABDEBBC6-6CD6-410F-97B4-84C52B51FCAD}"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77" name=""/>
          <p:cNvSpPr/>
          <p:nvPr/>
        </p:nvSpPr>
        <p:spPr>
          <a:xfrm>
            <a:off x="1295280" y="304920"/>
            <a:ext cx="7086600" cy="6858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66cc"/>
                </a:solidFill>
                <a:effectLst/>
                <a:uFillTx/>
                <a:latin typeface="Times New Roman"/>
                <a:ea typeface="HG丸ｺﾞｼｯｸM-PRO"/>
              </a:rPr>
              <a:t>DSL Market Growth in North America</a:t>
            </a:r>
            <a:endParaRPr b="0" lang="en-US" sz="2400" strike="noStrike" u="none">
              <a:solidFill>
                <a:srgbClr val="000000"/>
              </a:solidFill>
              <a:effectLst/>
              <a:uFillTx/>
              <a:latin typeface="Times New Roman"/>
            </a:endParaRPr>
          </a:p>
        </p:txBody>
      </p:sp>
      <p:sp>
        <p:nvSpPr>
          <p:cNvPr id="1278" name=""/>
          <p:cNvSpPr/>
          <p:nvPr/>
        </p:nvSpPr>
        <p:spPr>
          <a:xfrm>
            <a:off x="1371600" y="5486400"/>
            <a:ext cx="6705720" cy="738000"/>
          </a:xfrm>
          <a:prstGeom prst="rect">
            <a:avLst/>
          </a:prstGeom>
          <a:solidFill>
            <a:srgbClr val="ffffff"/>
          </a:solidFill>
          <a:ln w="0">
            <a:noFill/>
          </a:ln>
        </p:spPr>
        <p:style>
          <a:lnRef idx="0"/>
          <a:fillRef idx="0"/>
          <a:effectRef idx="0"/>
          <a:fontRef idx="minor"/>
        </p:style>
        <p:txBody>
          <a:bodyPr lIns="90000" rIns="90000" tIns="46800" bIns="46800" anchor="t">
            <a:spAutoFit/>
          </a:bodyPr>
          <a:p>
            <a:pPr marL="282600" indent="-282600">
              <a:spcBef>
                <a:spcPts val="751"/>
              </a:spcBef>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Times New Roman"/>
                <a:ea typeface="HG丸ｺﾞｼｯｸM-PRO"/>
              </a:rPr>
              <a:t>136% increase of DSL subscribers in 1999</a:t>
            </a:r>
            <a:endParaRPr b="0" lang="en-US" sz="1200" strike="noStrike" u="none">
              <a:solidFill>
                <a:srgbClr val="000000"/>
              </a:solidFill>
              <a:effectLst/>
              <a:uFillTx/>
              <a:latin typeface="Times New Roman"/>
            </a:endParaRPr>
          </a:p>
          <a:p>
            <a:pPr marL="282600" indent="-282600">
              <a:spcBef>
                <a:spcPts val="751"/>
              </a:spcBef>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Times New Roman"/>
                <a:ea typeface="HG丸ｺﾞｼｯｸM-PRO"/>
              </a:rPr>
              <a:t>ILEC holds majority of the market share, but CLECs’ market share expected to increase with approval of Line Sharing regulations by FCC in December 1999</a:t>
            </a:r>
            <a:endParaRPr b="0" lang="en-US" sz="1200" strike="noStrike" u="none">
              <a:solidFill>
                <a:srgbClr val="000000"/>
              </a:solidFill>
              <a:effectLst/>
              <a:uFillTx/>
              <a:latin typeface="Times New Roman"/>
            </a:endParaRPr>
          </a:p>
        </p:txBody>
      </p:sp>
      <p:sp>
        <p:nvSpPr>
          <p:cNvPr id="1279" name=""/>
          <p:cNvSpPr/>
          <p:nvPr/>
        </p:nvSpPr>
        <p:spPr>
          <a:xfrm>
            <a:off x="1295280" y="1219320"/>
            <a:ext cx="7010640" cy="426708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280" name=""/>
          <p:cNvSpPr/>
          <p:nvPr/>
        </p:nvSpPr>
        <p:spPr>
          <a:xfrm>
            <a:off x="1295280" y="5486400"/>
            <a:ext cx="7010640" cy="76212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281" name=""/>
          <p:cNvSpPr/>
          <p:nvPr/>
        </p:nvSpPr>
        <p:spPr>
          <a:xfrm>
            <a:off x="457200" y="6324480"/>
            <a:ext cx="2768760" cy="231480"/>
          </a:xfrm>
          <a:prstGeom prst="rect">
            <a:avLst/>
          </a:prstGeom>
          <a:noFill/>
          <a:ln w="0">
            <a:noFill/>
          </a:ln>
        </p:spPr>
        <p:style>
          <a:lnRef idx="0"/>
          <a:fillRef idx="0"/>
          <a:effectRef idx="0"/>
          <a:fontRef idx="minor"/>
        </p:style>
        <p:txBody>
          <a:bodyPr lIns="90000" rIns="90000" tIns="46800" bIns="4680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ea typeface="HG丸ｺﾞｼｯｸM-PRO"/>
              </a:rPr>
              <a:t>Source : The Strategies Group, Inc.</a:t>
            </a:r>
            <a:endParaRPr b="0" lang="en-US" sz="900" strike="noStrike" u="none">
              <a:solidFill>
                <a:srgbClr val="000000"/>
              </a:solidFill>
              <a:effectLst/>
              <a:uFillTx/>
              <a:latin typeface="Times New Roman"/>
            </a:endParaRPr>
          </a:p>
        </p:txBody>
      </p:sp>
      <p:sp>
        <p:nvSpPr>
          <p:cNvPr id="1282" name=""/>
          <p:cNvSpPr/>
          <p:nvPr/>
        </p:nvSpPr>
        <p:spPr>
          <a:xfrm>
            <a:off x="3313440" y="1311120"/>
            <a:ext cx="347256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ea typeface="ＭＳ Ｐゴシック"/>
              </a:rPr>
              <a:t>Estimated DSL subscribers in North America</a:t>
            </a:r>
            <a:endParaRPr b="0" lang="en-US" sz="1400" strike="noStrike" u="none">
              <a:solidFill>
                <a:srgbClr val="000000"/>
              </a:solidFill>
              <a:effectLst/>
              <a:uFillTx/>
              <a:latin typeface="Times New Roman"/>
            </a:endParaRPr>
          </a:p>
        </p:txBody>
      </p:sp>
      <p:pic>
        <p:nvPicPr>
          <p:cNvPr id="1283" name="" descr=""/>
          <p:cNvPicPr/>
          <p:nvPr/>
        </p:nvPicPr>
        <p:blipFill>
          <a:blip r:embed="rId1"/>
          <a:stretch/>
        </p:blipFill>
        <p:spPr>
          <a:xfrm>
            <a:off x="1523880" y="1644480"/>
            <a:ext cx="6477120" cy="3792600"/>
          </a:xfrm>
          <a:prstGeom prst="rect">
            <a:avLst/>
          </a:prstGeom>
          <a:noFill/>
          <a:ln w="0">
            <a:noFill/>
          </a:ln>
        </p:spPr>
      </p:pic>
      <p:sp>
        <p:nvSpPr>
          <p:cNvPr id="2" name="PlaceHolder 1"/>
          <p:cNvSpPr>
            <a:spLocks noGrp="1"/>
          </p:cNvSpPr>
          <p:nvPr>
            <p:ph type="sldNum" idx="1"/>
          </p:nvPr>
        </p:nvSpPr>
        <p:spPr/>
        <p:txBody>
          <a:bodyPr/>
          <a:p>
            <a:fld id="{4842BA85-0279-4864-BED2-F531DEFD3A99}"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84" name=""/>
          <p:cNvSpPr/>
          <p:nvPr/>
        </p:nvSpPr>
        <p:spPr>
          <a:xfrm>
            <a:off x="609480" y="304920"/>
            <a:ext cx="8534520" cy="60948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66cc"/>
                </a:solidFill>
                <a:effectLst/>
                <a:uFillTx/>
                <a:latin typeface="Times New Roman"/>
                <a:ea typeface="HG丸ｺﾞｼｯｸM-PRO"/>
              </a:rPr>
              <a:t>DSL Market Growth in South Korea</a:t>
            </a:r>
            <a:endParaRPr b="0" lang="en-US" sz="2800" strike="noStrike" u="none">
              <a:solidFill>
                <a:srgbClr val="000000"/>
              </a:solidFill>
              <a:effectLst/>
              <a:uFillTx/>
              <a:latin typeface="Times New Roman"/>
            </a:endParaRPr>
          </a:p>
        </p:txBody>
      </p:sp>
      <p:sp>
        <p:nvSpPr>
          <p:cNvPr id="1285" name=""/>
          <p:cNvSpPr/>
          <p:nvPr/>
        </p:nvSpPr>
        <p:spPr>
          <a:xfrm>
            <a:off x="1523880" y="5045040"/>
            <a:ext cx="6705720" cy="1063800"/>
          </a:xfrm>
          <a:prstGeom prst="rect">
            <a:avLst/>
          </a:prstGeom>
          <a:solidFill>
            <a:srgbClr val="ffffff"/>
          </a:solidFill>
          <a:ln w="0">
            <a:noFill/>
          </a:ln>
        </p:spPr>
        <p:style>
          <a:lnRef idx="0"/>
          <a:fillRef idx="0"/>
          <a:effectRef idx="0"/>
          <a:fontRef idx="minor"/>
        </p:style>
        <p:txBody>
          <a:bodyPr lIns="90000" rIns="90000" tIns="46800" bIns="46800" anchor="t">
            <a:spAutoFit/>
          </a:bodyPr>
          <a:p>
            <a:pPr marL="282600" indent="-282600">
              <a:lnSpc>
                <a:spcPct val="80000"/>
              </a:lnSpc>
              <a:spcBef>
                <a:spcPts val="876"/>
              </a:spcBef>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Times New Roman"/>
                <a:ea typeface="HG丸ｺﾞｼｯｸM-PRO"/>
              </a:rPr>
              <a:t>Over 1 million DSL subscribers as of July 2000</a:t>
            </a:r>
            <a:endParaRPr b="0" lang="en-US" sz="1400" strike="noStrike" u="none">
              <a:solidFill>
                <a:srgbClr val="000000"/>
              </a:solidFill>
              <a:effectLst/>
              <a:uFillTx/>
              <a:latin typeface="Times New Roman"/>
            </a:endParaRPr>
          </a:p>
          <a:p>
            <a:pPr marL="282600" indent="-282600">
              <a:lnSpc>
                <a:spcPct val="80000"/>
              </a:lnSpc>
              <a:spcBef>
                <a:spcPts val="876"/>
              </a:spcBef>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Times New Roman"/>
                <a:ea typeface="HG丸ｺﾞｼｯｸM-PRO"/>
              </a:rPr>
              <a:t>Over 10 times growth rate in six months during 2000</a:t>
            </a:r>
            <a:endParaRPr b="0" lang="en-US" sz="1400" strike="noStrike" u="none">
              <a:solidFill>
                <a:srgbClr val="000000"/>
              </a:solidFill>
              <a:effectLst/>
              <a:uFillTx/>
              <a:latin typeface="Times New Roman"/>
            </a:endParaRPr>
          </a:p>
          <a:p>
            <a:pPr marL="282600" indent="-282600">
              <a:lnSpc>
                <a:spcPct val="80000"/>
              </a:lnSpc>
              <a:spcBef>
                <a:spcPts val="1001"/>
              </a:spcBef>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33cc"/>
                </a:solidFill>
                <a:effectLst/>
                <a:uFillTx/>
                <a:latin typeface="Times New Roman"/>
                <a:ea typeface="HG丸ｺﾞｼｯｸM-PRO"/>
              </a:rPr>
              <a:t>Rapid usage of on-line music and on-line trading via DSL </a:t>
            </a:r>
            <a:r>
              <a:rPr b="0" lang="ja-JP" sz="1600" strike="noStrike" u="none">
                <a:solidFill>
                  <a:srgbClr val="3333cc"/>
                </a:solidFill>
                <a:effectLst/>
                <a:uFillTx/>
                <a:latin typeface="Times New Roman"/>
                <a:ea typeface="HG丸ｺﾞｼｯｸM-PRO"/>
              </a:rPr>
              <a:t>60% </a:t>
            </a:r>
            <a:r>
              <a:rPr b="0" lang="en-US" sz="1600" strike="noStrike" u="none">
                <a:solidFill>
                  <a:srgbClr val="3333cc"/>
                </a:solidFill>
                <a:effectLst/>
                <a:uFillTx/>
                <a:latin typeface="Times New Roman"/>
                <a:ea typeface="HG丸ｺﾞｼｯｸM-PRO"/>
              </a:rPr>
              <a:t>of stock trades are done on-line)</a:t>
            </a:r>
            <a:endParaRPr b="0" lang="en-US" sz="1600" strike="noStrike" u="none">
              <a:solidFill>
                <a:srgbClr val="000000"/>
              </a:solidFill>
              <a:effectLst/>
              <a:uFillTx/>
              <a:latin typeface="Times New Roman"/>
            </a:endParaRPr>
          </a:p>
        </p:txBody>
      </p:sp>
      <p:sp>
        <p:nvSpPr>
          <p:cNvPr id="1286" name=""/>
          <p:cNvSpPr/>
          <p:nvPr/>
        </p:nvSpPr>
        <p:spPr>
          <a:xfrm>
            <a:off x="2656800" y="1219320"/>
            <a:ext cx="4006440" cy="22896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3333cc"/>
                </a:solidFill>
                <a:effectLst/>
                <a:uFillTx/>
                <a:latin typeface="Times New Roman"/>
                <a:ea typeface="ＭＳ Ｐゴシック"/>
              </a:rPr>
              <a:t>Subscribers of DSL</a:t>
            </a:r>
            <a:r>
              <a:rPr b="1" lang="ja-JP" sz="1500" strike="noStrike" u="none">
                <a:solidFill>
                  <a:srgbClr val="3333cc"/>
                </a:solidFill>
                <a:effectLst/>
                <a:uFillTx/>
                <a:latin typeface="Times New Roman"/>
                <a:ea typeface="ＭＳ Ｐゴシック"/>
              </a:rPr>
              <a:t> </a:t>
            </a:r>
            <a:r>
              <a:rPr b="1" lang="en-US" sz="1500" strike="noStrike" u="none">
                <a:solidFill>
                  <a:srgbClr val="3333cc"/>
                </a:solidFill>
                <a:effectLst/>
                <a:uFillTx/>
                <a:latin typeface="Times New Roman"/>
                <a:ea typeface="ＭＳ Ｐゴシック"/>
              </a:rPr>
              <a:t>and Internet CATV in Korea</a:t>
            </a:r>
            <a:endParaRPr b="0" lang="en-US" sz="1500" strike="noStrike" u="none">
              <a:solidFill>
                <a:srgbClr val="000000"/>
              </a:solidFill>
              <a:effectLst/>
              <a:uFillTx/>
              <a:latin typeface="Times New Roman"/>
            </a:endParaRPr>
          </a:p>
        </p:txBody>
      </p:sp>
      <p:sp>
        <p:nvSpPr>
          <p:cNvPr id="1287" name=""/>
          <p:cNvSpPr/>
          <p:nvPr/>
        </p:nvSpPr>
        <p:spPr>
          <a:xfrm>
            <a:off x="660240" y="6324480"/>
            <a:ext cx="795024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ＭＳ 明朝"/>
              </a:rPr>
              <a:t>Source :</a:t>
            </a:r>
            <a:r>
              <a:rPr b="0" lang="en-US" sz="1000" strike="noStrike" u="none">
                <a:solidFill>
                  <a:srgbClr val="000000"/>
                </a:solidFill>
                <a:effectLst/>
                <a:uFillTx/>
                <a:latin typeface="Times New Roman"/>
                <a:ea typeface="ＭＳ 明朝"/>
              </a:rPr>
              <a:t>　</a:t>
            </a:r>
            <a:r>
              <a:rPr b="0" lang="en-US" sz="1000" strike="noStrike" u="none">
                <a:solidFill>
                  <a:srgbClr val="000000"/>
                </a:solidFill>
                <a:effectLst/>
                <a:uFillTx/>
                <a:latin typeface="Times New Roman"/>
                <a:ea typeface=" Arial"/>
              </a:rPr>
              <a:t>Korea Network Information Cente</a:t>
            </a:r>
            <a:r>
              <a:rPr b="0" lang="en-US" sz="1000" strike="noStrike" u="none">
                <a:solidFill>
                  <a:srgbClr val="000000"/>
                </a:solidFill>
                <a:effectLst/>
                <a:uFillTx/>
                <a:latin typeface="Times New Roman"/>
                <a:ea typeface="ＭＳ 明朝"/>
              </a:rPr>
              <a:t>r</a:t>
            </a:r>
            <a:r>
              <a:rPr b="0" lang="ja-JP" sz="1000" strike="noStrike" u="none">
                <a:solidFill>
                  <a:srgbClr val="000000"/>
                </a:solidFill>
                <a:effectLst/>
                <a:uFillTx/>
                <a:latin typeface="Times New Roman"/>
                <a:ea typeface="ＭＳ 明朝"/>
              </a:rPr>
              <a:t>（</a:t>
            </a:r>
            <a:r>
              <a:rPr b="0" lang="en-US" sz="1000" strike="noStrike" u="none">
                <a:solidFill>
                  <a:srgbClr val="000000"/>
                </a:solidFill>
                <a:effectLst/>
                <a:uFillTx/>
                <a:latin typeface="Times New Roman"/>
                <a:ea typeface=" Arial"/>
              </a:rPr>
              <a:t>http: //stat.nic.or.kr/english/public_html/isp_stat.html</a:t>
            </a:r>
            <a:r>
              <a:rPr b="0" lang="en-US" sz="1000" strike="noStrike" u="none">
                <a:solidFill>
                  <a:srgbClr val="000000"/>
                </a:solidFill>
                <a:effectLst/>
                <a:uFillTx/>
                <a:latin typeface="Times New Roman"/>
                <a:ea typeface="ＭＳ 明朝"/>
              </a:rPr>
              <a:t>）</a:t>
            </a:r>
            <a:endParaRPr b="0" lang="en-US" sz="1000" strike="noStrike" u="none">
              <a:solidFill>
                <a:srgbClr val="000000"/>
              </a:solidFill>
              <a:effectLst/>
              <a:uFillTx/>
              <a:latin typeface="Times New Roman"/>
            </a:endParaRPr>
          </a:p>
        </p:txBody>
      </p:sp>
      <p:sp>
        <p:nvSpPr>
          <p:cNvPr id="1288" name=""/>
          <p:cNvSpPr/>
          <p:nvPr/>
        </p:nvSpPr>
        <p:spPr>
          <a:xfrm>
            <a:off x="2749680" y="4341960"/>
            <a:ext cx="42840" cy="2476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9" name=""/>
          <p:cNvSpPr/>
          <p:nvPr/>
        </p:nvSpPr>
        <p:spPr>
          <a:xfrm>
            <a:off x="2523960" y="4567320"/>
            <a:ext cx="268560" cy="22320"/>
          </a:xfrm>
          <a:prstGeom prst="rect">
            <a:avLst/>
          </a:prstGeom>
          <a:solidFill>
            <a:srgbClr val="00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290" name=""/>
          <p:cNvSpPr/>
          <p:nvPr/>
        </p:nvSpPr>
        <p:spPr>
          <a:xfrm>
            <a:off x="3375000" y="4222800"/>
            <a:ext cx="42840" cy="3668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1" name=""/>
          <p:cNvSpPr/>
          <p:nvPr/>
        </p:nvSpPr>
        <p:spPr>
          <a:xfrm>
            <a:off x="3147840" y="4567320"/>
            <a:ext cx="270000" cy="22320"/>
          </a:xfrm>
          <a:prstGeom prst="rect">
            <a:avLst/>
          </a:prstGeom>
          <a:solidFill>
            <a:srgbClr val="00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292" name=""/>
          <p:cNvSpPr/>
          <p:nvPr/>
        </p:nvSpPr>
        <p:spPr>
          <a:xfrm>
            <a:off x="3987720" y="3878280"/>
            <a:ext cx="42840" cy="7113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3" name=""/>
          <p:cNvSpPr/>
          <p:nvPr/>
        </p:nvSpPr>
        <p:spPr>
          <a:xfrm>
            <a:off x="3762360" y="4567320"/>
            <a:ext cx="268200" cy="22320"/>
          </a:xfrm>
          <a:prstGeom prst="rect">
            <a:avLst/>
          </a:prstGeom>
          <a:solidFill>
            <a:srgbClr val="00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294" name=""/>
          <p:cNvSpPr/>
          <p:nvPr/>
        </p:nvSpPr>
        <p:spPr>
          <a:xfrm>
            <a:off x="4613400" y="3565440"/>
            <a:ext cx="42840" cy="102420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5" name=""/>
          <p:cNvSpPr/>
          <p:nvPr/>
        </p:nvSpPr>
        <p:spPr>
          <a:xfrm>
            <a:off x="4386240" y="4567320"/>
            <a:ext cx="270000" cy="22320"/>
          </a:xfrm>
          <a:prstGeom prst="rect">
            <a:avLst/>
          </a:prstGeom>
          <a:solidFill>
            <a:srgbClr val="00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296" name=""/>
          <p:cNvSpPr/>
          <p:nvPr/>
        </p:nvSpPr>
        <p:spPr>
          <a:xfrm>
            <a:off x="5237280" y="3198960"/>
            <a:ext cx="44280" cy="13906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7" name=""/>
          <p:cNvSpPr/>
          <p:nvPr/>
        </p:nvSpPr>
        <p:spPr>
          <a:xfrm>
            <a:off x="5011560" y="4567320"/>
            <a:ext cx="270000" cy="22320"/>
          </a:xfrm>
          <a:prstGeom prst="rect">
            <a:avLst/>
          </a:prstGeom>
          <a:solidFill>
            <a:srgbClr val="00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298" name=""/>
          <p:cNvSpPr/>
          <p:nvPr/>
        </p:nvSpPr>
        <p:spPr>
          <a:xfrm>
            <a:off x="5862600" y="2336760"/>
            <a:ext cx="42840" cy="22528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9" name=""/>
          <p:cNvSpPr/>
          <p:nvPr/>
        </p:nvSpPr>
        <p:spPr>
          <a:xfrm>
            <a:off x="5635800" y="4567320"/>
            <a:ext cx="269640" cy="22320"/>
          </a:xfrm>
          <a:prstGeom prst="rect">
            <a:avLst/>
          </a:prstGeom>
          <a:solidFill>
            <a:srgbClr val="00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300" name=""/>
          <p:cNvSpPr/>
          <p:nvPr/>
        </p:nvSpPr>
        <p:spPr>
          <a:xfrm>
            <a:off x="6477120" y="2262240"/>
            <a:ext cx="42840" cy="232740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1" name=""/>
          <p:cNvSpPr/>
          <p:nvPr/>
        </p:nvSpPr>
        <p:spPr>
          <a:xfrm>
            <a:off x="6249960" y="4567320"/>
            <a:ext cx="270000" cy="22320"/>
          </a:xfrm>
          <a:prstGeom prst="rect">
            <a:avLst/>
          </a:prstGeom>
          <a:solidFill>
            <a:srgbClr val="00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302" name=""/>
          <p:cNvSpPr/>
          <p:nvPr/>
        </p:nvSpPr>
        <p:spPr>
          <a:xfrm>
            <a:off x="7101000" y="1701720"/>
            <a:ext cx="42840" cy="28879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3" name=""/>
          <p:cNvSpPr/>
          <p:nvPr/>
        </p:nvSpPr>
        <p:spPr>
          <a:xfrm>
            <a:off x="6875640" y="4567320"/>
            <a:ext cx="268200" cy="22320"/>
          </a:xfrm>
          <a:prstGeom prst="rect">
            <a:avLst/>
          </a:prstGeom>
          <a:solidFill>
            <a:srgbClr val="00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grpSp>
        <p:nvGrpSpPr>
          <p:cNvPr id="1304" name=""/>
          <p:cNvGrpSpPr/>
          <p:nvPr/>
        </p:nvGrpSpPr>
        <p:grpSpPr>
          <a:xfrm>
            <a:off x="2243160" y="4114800"/>
            <a:ext cx="258840" cy="452520"/>
            <a:chOff x="2243160" y="4114800"/>
            <a:chExt cx="258840" cy="452520"/>
          </a:xfrm>
        </p:grpSpPr>
        <p:sp>
          <p:nvSpPr>
            <p:cNvPr id="1305" name=""/>
            <p:cNvSpPr/>
            <p:nvPr/>
          </p:nvSpPr>
          <p:spPr>
            <a:xfrm>
              <a:off x="2243160" y="4114800"/>
              <a:ext cx="11160" cy="452520"/>
            </a:xfrm>
            <a:prstGeom prst="rect">
              <a:avLst/>
            </a:prstGeom>
            <a:solidFill>
              <a:srgbClr val="78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6" name=""/>
            <p:cNvSpPr/>
            <p:nvPr/>
          </p:nvSpPr>
          <p:spPr>
            <a:xfrm>
              <a:off x="2254320" y="4114800"/>
              <a:ext cx="11160" cy="452520"/>
            </a:xfrm>
            <a:prstGeom prst="rect">
              <a:avLst/>
            </a:prstGeom>
            <a:solidFill>
              <a:srgbClr val="7f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7" name=""/>
            <p:cNvSpPr/>
            <p:nvPr/>
          </p:nvSpPr>
          <p:spPr>
            <a:xfrm>
              <a:off x="2265480" y="4114800"/>
              <a:ext cx="9360" cy="452520"/>
            </a:xfrm>
            <a:prstGeom prst="rect">
              <a:avLst/>
            </a:prstGeom>
            <a:solidFill>
              <a:srgbClr val="8a8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8" name=""/>
            <p:cNvSpPr/>
            <p:nvPr/>
          </p:nvSpPr>
          <p:spPr>
            <a:xfrm>
              <a:off x="2274840" y="4114800"/>
              <a:ext cx="11160" cy="452520"/>
            </a:xfrm>
            <a:prstGeom prst="rect">
              <a:avLst/>
            </a:prstGeom>
            <a:solidFill>
              <a:srgbClr val="99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9" name=""/>
            <p:cNvSpPr/>
            <p:nvPr/>
          </p:nvSpPr>
          <p:spPr>
            <a:xfrm>
              <a:off x="2286000" y="4114800"/>
              <a:ext cx="11160" cy="452520"/>
            </a:xfrm>
            <a:prstGeom prst="rect">
              <a:avLst/>
            </a:prstGeom>
            <a:solidFill>
              <a:srgbClr val="aba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0" name=""/>
            <p:cNvSpPr/>
            <p:nvPr/>
          </p:nvSpPr>
          <p:spPr>
            <a:xfrm>
              <a:off x="2297160" y="4114800"/>
              <a:ext cx="11160" cy="452520"/>
            </a:xfrm>
            <a:prstGeom prst="rect">
              <a:avLst/>
            </a:prstGeom>
            <a:solidFill>
              <a:srgbClr val="bdb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1" name=""/>
            <p:cNvSpPr/>
            <p:nvPr/>
          </p:nvSpPr>
          <p:spPr>
            <a:xfrm>
              <a:off x="2308320" y="4114800"/>
              <a:ext cx="11160" cy="452520"/>
            </a:xfrm>
            <a:prstGeom prst="rect">
              <a:avLst/>
            </a:prstGeom>
            <a:solidFill>
              <a:srgbClr val="cfc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2" name=""/>
            <p:cNvSpPr/>
            <p:nvPr/>
          </p:nvSpPr>
          <p:spPr>
            <a:xfrm>
              <a:off x="2319480" y="4114800"/>
              <a:ext cx="9360" cy="452520"/>
            </a:xfrm>
            <a:prstGeom prst="rect">
              <a:avLst/>
            </a:prstGeom>
            <a:solidFill>
              <a:srgbClr val="dfd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3" name=""/>
            <p:cNvSpPr/>
            <p:nvPr/>
          </p:nvSpPr>
          <p:spPr>
            <a:xfrm>
              <a:off x="2328840" y="4114800"/>
              <a:ext cx="11160" cy="452520"/>
            </a:xfrm>
            <a:prstGeom prst="rect">
              <a:avLst/>
            </a:prstGeom>
            <a:solidFill>
              <a:srgbClr val="ebe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4" name=""/>
            <p:cNvSpPr/>
            <p:nvPr/>
          </p:nvSpPr>
          <p:spPr>
            <a:xfrm>
              <a:off x="2340000" y="4114800"/>
              <a:ext cx="11160" cy="452520"/>
            </a:xfrm>
            <a:prstGeom prst="rect">
              <a:avLst/>
            </a:prstGeom>
            <a:solidFill>
              <a:srgbClr val="f4f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5" name=""/>
            <p:cNvSpPr/>
            <p:nvPr/>
          </p:nvSpPr>
          <p:spPr>
            <a:xfrm>
              <a:off x="2351160" y="4114800"/>
              <a:ext cx="11160" cy="452520"/>
            </a:xfrm>
            <a:prstGeom prst="rect">
              <a:avLst/>
            </a:prstGeom>
            <a:solidFill>
              <a:srgbClr val="faf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6" name=""/>
            <p:cNvSpPr/>
            <p:nvPr/>
          </p:nvSpPr>
          <p:spPr>
            <a:xfrm>
              <a:off x="2362320" y="4114800"/>
              <a:ext cx="11160" cy="452520"/>
            </a:xfrm>
            <a:prstGeom prst="rect">
              <a:avLst/>
            </a:pr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7" name=""/>
            <p:cNvSpPr/>
            <p:nvPr/>
          </p:nvSpPr>
          <p:spPr>
            <a:xfrm>
              <a:off x="2373480" y="4114800"/>
              <a:ext cx="9360" cy="452520"/>
            </a:xfrm>
            <a:prstGeom prst="rect">
              <a:avLst/>
            </a:pr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8" name=""/>
            <p:cNvSpPr/>
            <p:nvPr/>
          </p:nvSpPr>
          <p:spPr>
            <a:xfrm>
              <a:off x="2382840" y="4114800"/>
              <a:ext cx="11160" cy="452520"/>
            </a:xfrm>
            <a:prstGeom prst="rect">
              <a:avLst/>
            </a:prstGeom>
            <a:solidFill>
              <a:srgbClr val="faf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9" name=""/>
            <p:cNvSpPr/>
            <p:nvPr/>
          </p:nvSpPr>
          <p:spPr>
            <a:xfrm>
              <a:off x="2394000" y="4114800"/>
              <a:ext cx="11160" cy="452520"/>
            </a:xfrm>
            <a:prstGeom prst="rect">
              <a:avLst/>
            </a:prstGeom>
            <a:solidFill>
              <a:srgbClr val="f4f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0" name=""/>
            <p:cNvSpPr/>
            <p:nvPr/>
          </p:nvSpPr>
          <p:spPr>
            <a:xfrm>
              <a:off x="2405160" y="4114800"/>
              <a:ext cx="11160" cy="452520"/>
            </a:xfrm>
            <a:prstGeom prst="rect">
              <a:avLst/>
            </a:prstGeom>
            <a:solidFill>
              <a:srgbClr val="ebe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1" name=""/>
            <p:cNvSpPr/>
            <p:nvPr/>
          </p:nvSpPr>
          <p:spPr>
            <a:xfrm>
              <a:off x="2416320" y="4114800"/>
              <a:ext cx="9360" cy="452520"/>
            </a:xfrm>
            <a:prstGeom prst="rect">
              <a:avLst/>
            </a:prstGeom>
            <a:solidFill>
              <a:srgbClr val="ded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2" name=""/>
            <p:cNvSpPr/>
            <p:nvPr/>
          </p:nvSpPr>
          <p:spPr>
            <a:xfrm>
              <a:off x="2425680" y="4114800"/>
              <a:ext cx="11160" cy="452520"/>
            </a:xfrm>
            <a:prstGeom prst="rect">
              <a:avLst/>
            </a:prstGeom>
            <a:solidFill>
              <a:srgbClr val="cfc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3" name=""/>
            <p:cNvSpPr/>
            <p:nvPr/>
          </p:nvSpPr>
          <p:spPr>
            <a:xfrm>
              <a:off x="2436840" y="4114800"/>
              <a:ext cx="11160" cy="452520"/>
            </a:xfrm>
            <a:prstGeom prst="rect">
              <a:avLst/>
            </a:prstGeom>
            <a:solidFill>
              <a:srgbClr val="bdb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4" name=""/>
            <p:cNvSpPr/>
            <p:nvPr/>
          </p:nvSpPr>
          <p:spPr>
            <a:xfrm>
              <a:off x="2448000" y="4114800"/>
              <a:ext cx="11160" cy="452520"/>
            </a:xfrm>
            <a:prstGeom prst="rect">
              <a:avLst/>
            </a:prstGeom>
            <a:solidFill>
              <a:srgbClr val="aaa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5" name=""/>
            <p:cNvSpPr/>
            <p:nvPr/>
          </p:nvSpPr>
          <p:spPr>
            <a:xfrm>
              <a:off x="2459160" y="4114800"/>
              <a:ext cx="11160" cy="452520"/>
            </a:xfrm>
            <a:prstGeom prst="rect">
              <a:avLst/>
            </a:prstGeom>
            <a:solidFill>
              <a:srgbClr val="99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6" name=""/>
            <p:cNvSpPr/>
            <p:nvPr/>
          </p:nvSpPr>
          <p:spPr>
            <a:xfrm>
              <a:off x="2470320" y="4114800"/>
              <a:ext cx="9360" cy="452520"/>
            </a:xfrm>
            <a:prstGeom prst="rect">
              <a:avLst/>
            </a:prstGeom>
            <a:solidFill>
              <a:srgbClr val="8a8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7" name=""/>
            <p:cNvSpPr/>
            <p:nvPr/>
          </p:nvSpPr>
          <p:spPr>
            <a:xfrm>
              <a:off x="2479680" y="4114800"/>
              <a:ext cx="11160" cy="452520"/>
            </a:xfrm>
            <a:prstGeom prst="rect">
              <a:avLst/>
            </a:prstGeom>
            <a:solidFill>
              <a:srgbClr val="7f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8" name=""/>
            <p:cNvSpPr/>
            <p:nvPr/>
          </p:nvSpPr>
          <p:spPr>
            <a:xfrm>
              <a:off x="2490840" y="4114800"/>
              <a:ext cx="11160" cy="452520"/>
            </a:xfrm>
            <a:prstGeom prst="rect">
              <a:avLst/>
            </a:prstGeom>
            <a:solidFill>
              <a:srgbClr val="76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329" name=""/>
          <p:cNvSpPr/>
          <p:nvPr/>
        </p:nvSpPr>
        <p:spPr>
          <a:xfrm>
            <a:off x="2243160" y="4114800"/>
            <a:ext cx="258840" cy="45252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330" name=""/>
          <p:cNvGrpSpPr/>
          <p:nvPr/>
        </p:nvGrpSpPr>
        <p:grpSpPr>
          <a:xfrm>
            <a:off x="2868480" y="4049640"/>
            <a:ext cx="258840" cy="517320"/>
            <a:chOff x="2868480" y="4049640"/>
            <a:chExt cx="258840" cy="517320"/>
          </a:xfrm>
        </p:grpSpPr>
        <p:sp>
          <p:nvSpPr>
            <p:cNvPr id="1331" name=""/>
            <p:cNvSpPr/>
            <p:nvPr/>
          </p:nvSpPr>
          <p:spPr>
            <a:xfrm>
              <a:off x="2868480" y="4049640"/>
              <a:ext cx="9720" cy="517320"/>
            </a:xfrm>
            <a:prstGeom prst="rect">
              <a:avLst/>
            </a:prstGeom>
            <a:solidFill>
              <a:srgbClr val="78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2" name=""/>
            <p:cNvSpPr/>
            <p:nvPr/>
          </p:nvSpPr>
          <p:spPr>
            <a:xfrm>
              <a:off x="2878200" y="4049640"/>
              <a:ext cx="11160" cy="517320"/>
            </a:xfrm>
            <a:prstGeom prst="rect">
              <a:avLst/>
            </a:prstGeom>
            <a:solidFill>
              <a:srgbClr val="7f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3" name=""/>
            <p:cNvSpPr/>
            <p:nvPr/>
          </p:nvSpPr>
          <p:spPr>
            <a:xfrm>
              <a:off x="2889360" y="4049640"/>
              <a:ext cx="11160" cy="517320"/>
            </a:xfrm>
            <a:prstGeom prst="rect">
              <a:avLst/>
            </a:prstGeom>
            <a:solidFill>
              <a:srgbClr val="8a8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4" name=""/>
            <p:cNvSpPr/>
            <p:nvPr/>
          </p:nvSpPr>
          <p:spPr>
            <a:xfrm>
              <a:off x="2900520" y="4049640"/>
              <a:ext cx="10800" cy="517320"/>
            </a:xfrm>
            <a:prstGeom prst="rect">
              <a:avLst/>
            </a:prstGeom>
            <a:solidFill>
              <a:srgbClr val="99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5" name=""/>
            <p:cNvSpPr/>
            <p:nvPr/>
          </p:nvSpPr>
          <p:spPr>
            <a:xfrm>
              <a:off x="2911320" y="4049640"/>
              <a:ext cx="11160" cy="517320"/>
            </a:xfrm>
            <a:prstGeom prst="rect">
              <a:avLst/>
            </a:prstGeom>
            <a:solidFill>
              <a:srgbClr val="aba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6" name=""/>
            <p:cNvSpPr/>
            <p:nvPr/>
          </p:nvSpPr>
          <p:spPr>
            <a:xfrm>
              <a:off x="2922480" y="4049640"/>
              <a:ext cx="9720" cy="517320"/>
            </a:xfrm>
            <a:prstGeom prst="rect">
              <a:avLst/>
            </a:prstGeom>
            <a:solidFill>
              <a:srgbClr val="bdb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7" name=""/>
            <p:cNvSpPr/>
            <p:nvPr/>
          </p:nvSpPr>
          <p:spPr>
            <a:xfrm>
              <a:off x="2932200" y="4049640"/>
              <a:ext cx="11160" cy="517320"/>
            </a:xfrm>
            <a:prstGeom prst="rect">
              <a:avLst/>
            </a:prstGeom>
            <a:solidFill>
              <a:srgbClr val="cfc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8" name=""/>
            <p:cNvSpPr/>
            <p:nvPr/>
          </p:nvSpPr>
          <p:spPr>
            <a:xfrm>
              <a:off x="2943360" y="4049640"/>
              <a:ext cx="10800" cy="517320"/>
            </a:xfrm>
            <a:prstGeom prst="rect">
              <a:avLst/>
            </a:prstGeom>
            <a:solidFill>
              <a:srgbClr val="dfd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9" name=""/>
            <p:cNvSpPr/>
            <p:nvPr/>
          </p:nvSpPr>
          <p:spPr>
            <a:xfrm>
              <a:off x="2954160" y="4049640"/>
              <a:ext cx="11160" cy="517320"/>
            </a:xfrm>
            <a:prstGeom prst="rect">
              <a:avLst/>
            </a:prstGeom>
            <a:solidFill>
              <a:srgbClr val="ebe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0" name=""/>
            <p:cNvSpPr/>
            <p:nvPr/>
          </p:nvSpPr>
          <p:spPr>
            <a:xfrm>
              <a:off x="2965320" y="4049640"/>
              <a:ext cx="11160" cy="517320"/>
            </a:xfrm>
            <a:prstGeom prst="rect">
              <a:avLst/>
            </a:prstGeom>
            <a:solidFill>
              <a:srgbClr val="f4f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1" name=""/>
            <p:cNvSpPr/>
            <p:nvPr/>
          </p:nvSpPr>
          <p:spPr>
            <a:xfrm>
              <a:off x="2976480" y="4049640"/>
              <a:ext cx="9720" cy="517320"/>
            </a:xfrm>
            <a:prstGeom prst="rect">
              <a:avLst/>
            </a:prstGeom>
            <a:solidFill>
              <a:srgbClr val="faf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2" name=""/>
            <p:cNvSpPr/>
            <p:nvPr/>
          </p:nvSpPr>
          <p:spPr>
            <a:xfrm>
              <a:off x="2986200" y="4049640"/>
              <a:ext cx="11160" cy="517320"/>
            </a:xfrm>
            <a:prstGeom prst="rect">
              <a:avLst/>
            </a:pr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3" name=""/>
            <p:cNvSpPr/>
            <p:nvPr/>
          </p:nvSpPr>
          <p:spPr>
            <a:xfrm>
              <a:off x="2997360" y="4049640"/>
              <a:ext cx="10800" cy="517320"/>
            </a:xfrm>
            <a:prstGeom prst="rect">
              <a:avLst/>
            </a:pr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4" name=""/>
            <p:cNvSpPr/>
            <p:nvPr/>
          </p:nvSpPr>
          <p:spPr>
            <a:xfrm>
              <a:off x="3008160" y="4049640"/>
              <a:ext cx="11160" cy="517320"/>
            </a:xfrm>
            <a:prstGeom prst="rect">
              <a:avLst/>
            </a:prstGeom>
            <a:solidFill>
              <a:srgbClr val="faf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5" name=""/>
            <p:cNvSpPr/>
            <p:nvPr/>
          </p:nvSpPr>
          <p:spPr>
            <a:xfrm>
              <a:off x="3019320" y="4049640"/>
              <a:ext cx="9720" cy="517320"/>
            </a:xfrm>
            <a:prstGeom prst="rect">
              <a:avLst/>
            </a:prstGeom>
            <a:solidFill>
              <a:srgbClr val="f4f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6" name=""/>
            <p:cNvSpPr/>
            <p:nvPr/>
          </p:nvSpPr>
          <p:spPr>
            <a:xfrm>
              <a:off x="3029040" y="4049640"/>
              <a:ext cx="11160" cy="517320"/>
            </a:xfrm>
            <a:prstGeom prst="rect">
              <a:avLst/>
            </a:prstGeom>
            <a:solidFill>
              <a:srgbClr val="ebe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7" name=""/>
            <p:cNvSpPr/>
            <p:nvPr/>
          </p:nvSpPr>
          <p:spPr>
            <a:xfrm>
              <a:off x="3040200" y="4049640"/>
              <a:ext cx="10800" cy="517320"/>
            </a:xfrm>
            <a:prstGeom prst="rect">
              <a:avLst/>
            </a:prstGeom>
            <a:solidFill>
              <a:srgbClr val="ded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8" name=""/>
            <p:cNvSpPr/>
            <p:nvPr/>
          </p:nvSpPr>
          <p:spPr>
            <a:xfrm>
              <a:off x="3051000" y="4049640"/>
              <a:ext cx="11160" cy="517320"/>
            </a:xfrm>
            <a:prstGeom prst="rect">
              <a:avLst/>
            </a:prstGeom>
            <a:solidFill>
              <a:srgbClr val="cfc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9" name=""/>
            <p:cNvSpPr/>
            <p:nvPr/>
          </p:nvSpPr>
          <p:spPr>
            <a:xfrm>
              <a:off x="3062160" y="4049640"/>
              <a:ext cx="11160" cy="517320"/>
            </a:xfrm>
            <a:prstGeom prst="rect">
              <a:avLst/>
            </a:prstGeom>
            <a:solidFill>
              <a:srgbClr val="bdb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0" name=""/>
            <p:cNvSpPr/>
            <p:nvPr/>
          </p:nvSpPr>
          <p:spPr>
            <a:xfrm>
              <a:off x="3073320" y="4049640"/>
              <a:ext cx="9720" cy="517320"/>
            </a:xfrm>
            <a:prstGeom prst="rect">
              <a:avLst/>
            </a:prstGeom>
            <a:solidFill>
              <a:srgbClr val="aaa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1" name=""/>
            <p:cNvSpPr/>
            <p:nvPr/>
          </p:nvSpPr>
          <p:spPr>
            <a:xfrm>
              <a:off x="3083040" y="4049640"/>
              <a:ext cx="11160" cy="517320"/>
            </a:xfrm>
            <a:prstGeom prst="rect">
              <a:avLst/>
            </a:prstGeom>
            <a:solidFill>
              <a:srgbClr val="99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2" name=""/>
            <p:cNvSpPr/>
            <p:nvPr/>
          </p:nvSpPr>
          <p:spPr>
            <a:xfrm>
              <a:off x="3094200" y="4049640"/>
              <a:ext cx="10800" cy="517320"/>
            </a:xfrm>
            <a:prstGeom prst="rect">
              <a:avLst/>
            </a:prstGeom>
            <a:solidFill>
              <a:srgbClr val="8a8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3" name=""/>
            <p:cNvSpPr/>
            <p:nvPr/>
          </p:nvSpPr>
          <p:spPr>
            <a:xfrm>
              <a:off x="3105000" y="4049640"/>
              <a:ext cx="11160" cy="517320"/>
            </a:xfrm>
            <a:prstGeom prst="rect">
              <a:avLst/>
            </a:prstGeom>
            <a:solidFill>
              <a:srgbClr val="7f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4" name=""/>
            <p:cNvSpPr/>
            <p:nvPr/>
          </p:nvSpPr>
          <p:spPr>
            <a:xfrm>
              <a:off x="3116160" y="4049640"/>
              <a:ext cx="11160" cy="517320"/>
            </a:xfrm>
            <a:prstGeom prst="rect">
              <a:avLst/>
            </a:prstGeom>
            <a:solidFill>
              <a:srgbClr val="76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355" name=""/>
          <p:cNvSpPr/>
          <p:nvPr/>
        </p:nvSpPr>
        <p:spPr>
          <a:xfrm>
            <a:off x="2868480" y="4049640"/>
            <a:ext cx="258840" cy="51768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356" name=""/>
          <p:cNvGrpSpPr/>
          <p:nvPr/>
        </p:nvGrpSpPr>
        <p:grpSpPr>
          <a:xfrm>
            <a:off x="3492360" y="3963960"/>
            <a:ext cx="247680" cy="603360"/>
            <a:chOff x="3492360" y="3963960"/>
            <a:chExt cx="247680" cy="603360"/>
          </a:xfrm>
        </p:grpSpPr>
        <p:sp>
          <p:nvSpPr>
            <p:cNvPr id="1357" name=""/>
            <p:cNvSpPr/>
            <p:nvPr/>
          </p:nvSpPr>
          <p:spPr>
            <a:xfrm>
              <a:off x="3492360" y="3963960"/>
              <a:ext cx="11160" cy="603360"/>
            </a:xfrm>
            <a:prstGeom prst="rect">
              <a:avLst/>
            </a:prstGeom>
            <a:solidFill>
              <a:srgbClr val="78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8" name=""/>
            <p:cNvSpPr/>
            <p:nvPr/>
          </p:nvSpPr>
          <p:spPr>
            <a:xfrm>
              <a:off x="3503520" y="3963960"/>
              <a:ext cx="11160" cy="603360"/>
            </a:xfrm>
            <a:prstGeom prst="rect">
              <a:avLst/>
            </a:prstGeom>
            <a:solidFill>
              <a:srgbClr val="8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9" name=""/>
            <p:cNvSpPr/>
            <p:nvPr/>
          </p:nvSpPr>
          <p:spPr>
            <a:xfrm>
              <a:off x="3514680" y="3963960"/>
              <a:ext cx="11160" cy="603360"/>
            </a:xfrm>
            <a:prstGeom prst="rect">
              <a:avLst/>
            </a:prstGeom>
            <a:solidFill>
              <a:srgbClr val="8b8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0" name=""/>
            <p:cNvSpPr/>
            <p:nvPr/>
          </p:nvSpPr>
          <p:spPr>
            <a:xfrm>
              <a:off x="3525840" y="3963960"/>
              <a:ext cx="9360" cy="603360"/>
            </a:xfrm>
            <a:prstGeom prst="rect">
              <a:avLst/>
            </a:prstGeom>
            <a:solidFill>
              <a:srgbClr val="9b9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1" name=""/>
            <p:cNvSpPr/>
            <p:nvPr/>
          </p:nvSpPr>
          <p:spPr>
            <a:xfrm>
              <a:off x="3535200" y="3963960"/>
              <a:ext cx="11160" cy="603360"/>
            </a:xfrm>
            <a:prstGeom prst="rect">
              <a:avLst/>
            </a:prstGeom>
            <a:solidFill>
              <a:srgbClr val="ae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2" name=""/>
            <p:cNvSpPr/>
            <p:nvPr/>
          </p:nvSpPr>
          <p:spPr>
            <a:xfrm>
              <a:off x="3546360" y="3963960"/>
              <a:ext cx="11160" cy="603360"/>
            </a:xfrm>
            <a:prstGeom prst="rect">
              <a:avLst/>
            </a:prstGeom>
            <a:solidFill>
              <a:srgbClr val="c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3" name=""/>
            <p:cNvSpPr/>
            <p:nvPr/>
          </p:nvSpPr>
          <p:spPr>
            <a:xfrm>
              <a:off x="3557520" y="3963960"/>
              <a:ext cx="11160" cy="603360"/>
            </a:xfrm>
            <a:prstGeom prst="rect">
              <a:avLst/>
            </a:prstGeom>
            <a:solidFill>
              <a:srgbClr val="d3d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4" name=""/>
            <p:cNvSpPr/>
            <p:nvPr/>
          </p:nvSpPr>
          <p:spPr>
            <a:xfrm>
              <a:off x="3568680" y="3963960"/>
              <a:ext cx="9720" cy="603360"/>
            </a:xfrm>
            <a:prstGeom prst="rect">
              <a:avLst/>
            </a:prstGeom>
            <a:solidFill>
              <a:srgbClr val="e3e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5" name=""/>
            <p:cNvSpPr/>
            <p:nvPr/>
          </p:nvSpPr>
          <p:spPr>
            <a:xfrm>
              <a:off x="3578400" y="3963960"/>
              <a:ext cx="10800" cy="603360"/>
            </a:xfrm>
            <a:prstGeom prst="rect">
              <a:avLst/>
            </a:prstGeom>
            <a:solidFill>
              <a:srgbClr val="efe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6" name=""/>
            <p:cNvSpPr/>
            <p:nvPr/>
          </p:nvSpPr>
          <p:spPr>
            <a:xfrm>
              <a:off x="3589200" y="3963960"/>
              <a:ext cx="11160" cy="603360"/>
            </a:xfrm>
            <a:prstGeom prst="rect">
              <a:avLst/>
            </a:prstGeom>
            <a:solidFill>
              <a:srgbClr val="f7f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7" name=""/>
            <p:cNvSpPr/>
            <p:nvPr/>
          </p:nvSpPr>
          <p:spPr>
            <a:xfrm>
              <a:off x="3600360" y="3963960"/>
              <a:ext cx="11160" cy="603360"/>
            </a:xfrm>
            <a:prstGeom prst="rect">
              <a:avLst/>
            </a:prstGeom>
            <a:solidFill>
              <a:srgbClr val="fcf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8" name=""/>
            <p:cNvSpPr/>
            <p:nvPr/>
          </p:nvSpPr>
          <p:spPr>
            <a:xfrm>
              <a:off x="3611520" y="3963960"/>
              <a:ext cx="11160" cy="603360"/>
            </a:xfrm>
            <a:prstGeom prst="rect">
              <a:avLst/>
            </a:pr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9" name=""/>
            <p:cNvSpPr/>
            <p:nvPr/>
          </p:nvSpPr>
          <p:spPr>
            <a:xfrm>
              <a:off x="3622680" y="3963960"/>
              <a:ext cx="9360" cy="603360"/>
            </a:xfrm>
            <a:prstGeom prst="rect">
              <a:avLst/>
            </a:pr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0" name=""/>
            <p:cNvSpPr/>
            <p:nvPr/>
          </p:nvSpPr>
          <p:spPr>
            <a:xfrm>
              <a:off x="3632040" y="3963960"/>
              <a:ext cx="11160" cy="603360"/>
            </a:xfrm>
            <a:prstGeom prst="rect">
              <a:avLst/>
            </a:prstGeom>
            <a:solidFill>
              <a:srgbClr val="f7f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1" name=""/>
            <p:cNvSpPr/>
            <p:nvPr/>
          </p:nvSpPr>
          <p:spPr>
            <a:xfrm>
              <a:off x="3643200" y="3963960"/>
              <a:ext cx="11160" cy="603360"/>
            </a:xfrm>
            <a:prstGeom prst="rect">
              <a:avLst/>
            </a:prstGeom>
            <a:solidFill>
              <a:srgbClr val="efe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2" name=""/>
            <p:cNvSpPr/>
            <p:nvPr/>
          </p:nvSpPr>
          <p:spPr>
            <a:xfrm>
              <a:off x="3654360" y="3963960"/>
              <a:ext cx="11160" cy="603360"/>
            </a:xfrm>
            <a:prstGeom prst="rect">
              <a:avLst/>
            </a:prstGeom>
            <a:solidFill>
              <a:srgbClr val="e3e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3" name=""/>
            <p:cNvSpPr/>
            <p:nvPr/>
          </p:nvSpPr>
          <p:spPr>
            <a:xfrm>
              <a:off x="3665520" y="3963960"/>
              <a:ext cx="11160" cy="603360"/>
            </a:xfrm>
            <a:prstGeom prst="rect">
              <a:avLst/>
            </a:prstGeom>
            <a:solidFill>
              <a:srgbClr val="d3d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4" name=""/>
            <p:cNvSpPr/>
            <p:nvPr/>
          </p:nvSpPr>
          <p:spPr>
            <a:xfrm>
              <a:off x="3676680" y="3963960"/>
              <a:ext cx="9360" cy="603360"/>
            </a:xfrm>
            <a:prstGeom prst="rect">
              <a:avLst/>
            </a:prstGeom>
            <a:solidFill>
              <a:srgbClr val="c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5" name=""/>
            <p:cNvSpPr/>
            <p:nvPr/>
          </p:nvSpPr>
          <p:spPr>
            <a:xfrm>
              <a:off x="3686040" y="3963960"/>
              <a:ext cx="11160" cy="603360"/>
            </a:xfrm>
            <a:prstGeom prst="rect">
              <a:avLst/>
            </a:prstGeom>
            <a:solidFill>
              <a:srgbClr val="ae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6" name=""/>
            <p:cNvSpPr/>
            <p:nvPr/>
          </p:nvSpPr>
          <p:spPr>
            <a:xfrm>
              <a:off x="3697200" y="3963960"/>
              <a:ext cx="11160" cy="603360"/>
            </a:xfrm>
            <a:prstGeom prst="rect">
              <a:avLst/>
            </a:prstGeom>
            <a:solidFill>
              <a:srgbClr val="9b9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7" name=""/>
            <p:cNvSpPr/>
            <p:nvPr/>
          </p:nvSpPr>
          <p:spPr>
            <a:xfrm>
              <a:off x="3708360" y="3963960"/>
              <a:ext cx="11160" cy="603360"/>
            </a:xfrm>
            <a:prstGeom prst="rect">
              <a:avLst/>
            </a:prstGeom>
            <a:solidFill>
              <a:srgbClr val="8b8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8" name=""/>
            <p:cNvSpPr/>
            <p:nvPr/>
          </p:nvSpPr>
          <p:spPr>
            <a:xfrm>
              <a:off x="3719520" y="3963960"/>
              <a:ext cx="9360" cy="603360"/>
            </a:xfrm>
            <a:prstGeom prst="rect">
              <a:avLst/>
            </a:prstGeom>
            <a:solidFill>
              <a:srgbClr val="8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9" name=""/>
            <p:cNvSpPr/>
            <p:nvPr/>
          </p:nvSpPr>
          <p:spPr>
            <a:xfrm>
              <a:off x="3728880" y="3963960"/>
              <a:ext cx="11160" cy="603360"/>
            </a:xfrm>
            <a:prstGeom prst="rect">
              <a:avLst/>
            </a:prstGeom>
            <a:solidFill>
              <a:srgbClr val="76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380" name=""/>
          <p:cNvSpPr/>
          <p:nvPr/>
        </p:nvSpPr>
        <p:spPr>
          <a:xfrm>
            <a:off x="3492360" y="3963960"/>
            <a:ext cx="247680" cy="60336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381" name=""/>
          <p:cNvGrpSpPr/>
          <p:nvPr/>
        </p:nvGrpSpPr>
        <p:grpSpPr>
          <a:xfrm>
            <a:off x="4106880" y="3824280"/>
            <a:ext cx="258840" cy="743040"/>
            <a:chOff x="4106880" y="3824280"/>
            <a:chExt cx="258840" cy="743040"/>
          </a:xfrm>
        </p:grpSpPr>
        <p:sp>
          <p:nvSpPr>
            <p:cNvPr id="1382" name=""/>
            <p:cNvSpPr/>
            <p:nvPr/>
          </p:nvSpPr>
          <p:spPr>
            <a:xfrm>
              <a:off x="4106880" y="3824280"/>
              <a:ext cx="11160" cy="743040"/>
            </a:xfrm>
            <a:prstGeom prst="rect">
              <a:avLst/>
            </a:prstGeom>
            <a:solidFill>
              <a:srgbClr val="78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3" name=""/>
            <p:cNvSpPr/>
            <p:nvPr/>
          </p:nvSpPr>
          <p:spPr>
            <a:xfrm>
              <a:off x="4118040" y="3824280"/>
              <a:ext cx="11160" cy="743040"/>
            </a:xfrm>
            <a:prstGeom prst="rect">
              <a:avLst/>
            </a:prstGeom>
            <a:solidFill>
              <a:srgbClr val="7f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4" name=""/>
            <p:cNvSpPr/>
            <p:nvPr/>
          </p:nvSpPr>
          <p:spPr>
            <a:xfrm>
              <a:off x="4129200" y="3824280"/>
              <a:ext cx="9360" cy="743040"/>
            </a:xfrm>
            <a:prstGeom prst="rect">
              <a:avLst/>
            </a:prstGeom>
            <a:solidFill>
              <a:srgbClr val="8a8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5" name=""/>
            <p:cNvSpPr/>
            <p:nvPr/>
          </p:nvSpPr>
          <p:spPr>
            <a:xfrm>
              <a:off x="4138560" y="3824280"/>
              <a:ext cx="11160" cy="743040"/>
            </a:xfrm>
            <a:prstGeom prst="rect">
              <a:avLst/>
            </a:prstGeom>
            <a:solidFill>
              <a:srgbClr val="99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6" name=""/>
            <p:cNvSpPr/>
            <p:nvPr/>
          </p:nvSpPr>
          <p:spPr>
            <a:xfrm>
              <a:off x="4149720" y="3824280"/>
              <a:ext cx="11160" cy="743040"/>
            </a:xfrm>
            <a:prstGeom prst="rect">
              <a:avLst/>
            </a:prstGeom>
            <a:solidFill>
              <a:srgbClr val="aba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7" name=""/>
            <p:cNvSpPr/>
            <p:nvPr/>
          </p:nvSpPr>
          <p:spPr>
            <a:xfrm>
              <a:off x="4160880" y="3824280"/>
              <a:ext cx="11160" cy="743040"/>
            </a:xfrm>
            <a:prstGeom prst="rect">
              <a:avLst/>
            </a:prstGeom>
            <a:solidFill>
              <a:srgbClr val="bdb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8" name=""/>
            <p:cNvSpPr/>
            <p:nvPr/>
          </p:nvSpPr>
          <p:spPr>
            <a:xfrm>
              <a:off x="4172040" y="3824280"/>
              <a:ext cx="9360" cy="743040"/>
            </a:xfrm>
            <a:prstGeom prst="rect">
              <a:avLst/>
            </a:prstGeom>
            <a:solidFill>
              <a:srgbClr val="cfc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9" name=""/>
            <p:cNvSpPr/>
            <p:nvPr/>
          </p:nvSpPr>
          <p:spPr>
            <a:xfrm>
              <a:off x="4181400" y="3824280"/>
              <a:ext cx="11160" cy="743040"/>
            </a:xfrm>
            <a:prstGeom prst="rect">
              <a:avLst/>
            </a:prstGeom>
            <a:solidFill>
              <a:srgbClr val="dfd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0" name=""/>
            <p:cNvSpPr/>
            <p:nvPr/>
          </p:nvSpPr>
          <p:spPr>
            <a:xfrm>
              <a:off x="4192560" y="3824280"/>
              <a:ext cx="11160" cy="743040"/>
            </a:xfrm>
            <a:prstGeom prst="rect">
              <a:avLst/>
            </a:prstGeom>
            <a:solidFill>
              <a:srgbClr val="ebe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1" name=""/>
            <p:cNvSpPr/>
            <p:nvPr/>
          </p:nvSpPr>
          <p:spPr>
            <a:xfrm>
              <a:off x="4203720" y="3824280"/>
              <a:ext cx="11160" cy="743040"/>
            </a:xfrm>
            <a:prstGeom prst="rect">
              <a:avLst/>
            </a:prstGeom>
            <a:solidFill>
              <a:srgbClr val="f4f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2" name=""/>
            <p:cNvSpPr/>
            <p:nvPr/>
          </p:nvSpPr>
          <p:spPr>
            <a:xfrm>
              <a:off x="4214880" y="3824280"/>
              <a:ext cx="11160" cy="743040"/>
            </a:xfrm>
            <a:prstGeom prst="rect">
              <a:avLst/>
            </a:prstGeom>
            <a:solidFill>
              <a:srgbClr val="faf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3" name=""/>
            <p:cNvSpPr/>
            <p:nvPr/>
          </p:nvSpPr>
          <p:spPr>
            <a:xfrm>
              <a:off x="4226040" y="3824280"/>
              <a:ext cx="9360" cy="743040"/>
            </a:xfrm>
            <a:prstGeom prst="rect">
              <a:avLst/>
            </a:pr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4" name=""/>
            <p:cNvSpPr/>
            <p:nvPr/>
          </p:nvSpPr>
          <p:spPr>
            <a:xfrm>
              <a:off x="4235400" y="3824280"/>
              <a:ext cx="11160" cy="743040"/>
            </a:xfrm>
            <a:prstGeom prst="rect">
              <a:avLst/>
            </a:pr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5" name=""/>
            <p:cNvSpPr/>
            <p:nvPr/>
          </p:nvSpPr>
          <p:spPr>
            <a:xfrm>
              <a:off x="4246560" y="3824280"/>
              <a:ext cx="11160" cy="743040"/>
            </a:xfrm>
            <a:prstGeom prst="rect">
              <a:avLst/>
            </a:prstGeom>
            <a:solidFill>
              <a:srgbClr val="faf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6" name=""/>
            <p:cNvSpPr/>
            <p:nvPr/>
          </p:nvSpPr>
          <p:spPr>
            <a:xfrm>
              <a:off x="4257720" y="3824280"/>
              <a:ext cx="11160" cy="743040"/>
            </a:xfrm>
            <a:prstGeom prst="rect">
              <a:avLst/>
            </a:prstGeom>
            <a:solidFill>
              <a:srgbClr val="f4f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7" name=""/>
            <p:cNvSpPr/>
            <p:nvPr/>
          </p:nvSpPr>
          <p:spPr>
            <a:xfrm>
              <a:off x="4268880" y="3824280"/>
              <a:ext cx="11160" cy="743040"/>
            </a:xfrm>
            <a:prstGeom prst="rect">
              <a:avLst/>
            </a:prstGeom>
            <a:solidFill>
              <a:srgbClr val="ebe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8" name=""/>
            <p:cNvSpPr/>
            <p:nvPr/>
          </p:nvSpPr>
          <p:spPr>
            <a:xfrm>
              <a:off x="4280040" y="3824280"/>
              <a:ext cx="9360" cy="743040"/>
            </a:xfrm>
            <a:prstGeom prst="rect">
              <a:avLst/>
            </a:prstGeom>
            <a:solidFill>
              <a:srgbClr val="ded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9" name=""/>
            <p:cNvSpPr/>
            <p:nvPr/>
          </p:nvSpPr>
          <p:spPr>
            <a:xfrm>
              <a:off x="4289400" y="3824280"/>
              <a:ext cx="11160" cy="743040"/>
            </a:xfrm>
            <a:prstGeom prst="rect">
              <a:avLst/>
            </a:prstGeom>
            <a:solidFill>
              <a:srgbClr val="cfc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0" name=""/>
            <p:cNvSpPr/>
            <p:nvPr/>
          </p:nvSpPr>
          <p:spPr>
            <a:xfrm>
              <a:off x="4300560" y="3824280"/>
              <a:ext cx="11160" cy="743040"/>
            </a:xfrm>
            <a:prstGeom prst="rect">
              <a:avLst/>
            </a:prstGeom>
            <a:solidFill>
              <a:srgbClr val="bdb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1" name=""/>
            <p:cNvSpPr/>
            <p:nvPr/>
          </p:nvSpPr>
          <p:spPr>
            <a:xfrm>
              <a:off x="4311720" y="3824280"/>
              <a:ext cx="11160" cy="743040"/>
            </a:xfrm>
            <a:prstGeom prst="rect">
              <a:avLst/>
            </a:prstGeom>
            <a:solidFill>
              <a:srgbClr val="aaa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2" name=""/>
            <p:cNvSpPr/>
            <p:nvPr/>
          </p:nvSpPr>
          <p:spPr>
            <a:xfrm>
              <a:off x="4322880" y="3824280"/>
              <a:ext cx="9360" cy="743040"/>
            </a:xfrm>
            <a:prstGeom prst="rect">
              <a:avLst/>
            </a:prstGeom>
            <a:solidFill>
              <a:srgbClr val="99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3" name=""/>
            <p:cNvSpPr/>
            <p:nvPr/>
          </p:nvSpPr>
          <p:spPr>
            <a:xfrm>
              <a:off x="4332240" y="3824280"/>
              <a:ext cx="11160" cy="743040"/>
            </a:xfrm>
            <a:prstGeom prst="rect">
              <a:avLst/>
            </a:prstGeom>
            <a:solidFill>
              <a:srgbClr val="8a8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4" name=""/>
            <p:cNvSpPr/>
            <p:nvPr/>
          </p:nvSpPr>
          <p:spPr>
            <a:xfrm>
              <a:off x="4343400" y="3824280"/>
              <a:ext cx="11160" cy="743040"/>
            </a:xfrm>
            <a:prstGeom prst="rect">
              <a:avLst/>
            </a:prstGeom>
            <a:solidFill>
              <a:srgbClr val="7f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5" name=""/>
            <p:cNvSpPr/>
            <p:nvPr/>
          </p:nvSpPr>
          <p:spPr>
            <a:xfrm>
              <a:off x="4354560" y="3824280"/>
              <a:ext cx="11160" cy="743040"/>
            </a:xfrm>
            <a:prstGeom prst="rect">
              <a:avLst/>
            </a:prstGeom>
            <a:solidFill>
              <a:srgbClr val="76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406" name=""/>
          <p:cNvSpPr/>
          <p:nvPr/>
        </p:nvSpPr>
        <p:spPr>
          <a:xfrm>
            <a:off x="4106880" y="3824280"/>
            <a:ext cx="258840" cy="74304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07" name=""/>
          <p:cNvGrpSpPr/>
          <p:nvPr/>
        </p:nvGrpSpPr>
        <p:grpSpPr>
          <a:xfrm>
            <a:off x="4732200" y="3662280"/>
            <a:ext cx="257400" cy="904680"/>
            <a:chOff x="4732200" y="3662280"/>
            <a:chExt cx="257400" cy="904680"/>
          </a:xfrm>
        </p:grpSpPr>
        <p:sp>
          <p:nvSpPr>
            <p:cNvPr id="1408" name=""/>
            <p:cNvSpPr/>
            <p:nvPr/>
          </p:nvSpPr>
          <p:spPr>
            <a:xfrm>
              <a:off x="4732200" y="3662280"/>
              <a:ext cx="9720" cy="904680"/>
            </a:xfrm>
            <a:prstGeom prst="rect">
              <a:avLst/>
            </a:prstGeom>
            <a:solidFill>
              <a:srgbClr val="78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9" name=""/>
            <p:cNvSpPr/>
            <p:nvPr/>
          </p:nvSpPr>
          <p:spPr>
            <a:xfrm>
              <a:off x="4741920" y="3662280"/>
              <a:ext cx="11160" cy="904680"/>
            </a:xfrm>
            <a:prstGeom prst="rect">
              <a:avLst/>
            </a:prstGeom>
            <a:solidFill>
              <a:srgbClr val="7f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0" name=""/>
            <p:cNvSpPr/>
            <p:nvPr/>
          </p:nvSpPr>
          <p:spPr>
            <a:xfrm>
              <a:off x="4753080" y="3662280"/>
              <a:ext cx="11160" cy="904680"/>
            </a:xfrm>
            <a:prstGeom prst="rect">
              <a:avLst/>
            </a:prstGeom>
            <a:solidFill>
              <a:srgbClr val="8a8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1" name=""/>
            <p:cNvSpPr/>
            <p:nvPr/>
          </p:nvSpPr>
          <p:spPr>
            <a:xfrm>
              <a:off x="4764240" y="3662280"/>
              <a:ext cx="10800" cy="904680"/>
            </a:xfrm>
            <a:prstGeom prst="rect">
              <a:avLst/>
            </a:prstGeom>
            <a:solidFill>
              <a:srgbClr val="99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2" name=""/>
            <p:cNvSpPr/>
            <p:nvPr/>
          </p:nvSpPr>
          <p:spPr>
            <a:xfrm>
              <a:off x="4775040" y="3662280"/>
              <a:ext cx="9720" cy="904680"/>
            </a:xfrm>
            <a:prstGeom prst="rect">
              <a:avLst/>
            </a:prstGeom>
            <a:solidFill>
              <a:srgbClr val="aba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3" name=""/>
            <p:cNvSpPr/>
            <p:nvPr/>
          </p:nvSpPr>
          <p:spPr>
            <a:xfrm>
              <a:off x="4784760" y="3662280"/>
              <a:ext cx="11160" cy="904680"/>
            </a:xfrm>
            <a:prstGeom prst="rect">
              <a:avLst/>
            </a:prstGeom>
            <a:solidFill>
              <a:srgbClr val="bdb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4" name=""/>
            <p:cNvSpPr/>
            <p:nvPr/>
          </p:nvSpPr>
          <p:spPr>
            <a:xfrm>
              <a:off x="4795920" y="3662280"/>
              <a:ext cx="11160" cy="904680"/>
            </a:xfrm>
            <a:prstGeom prst="rect">
              <a:avLst/>
            </a:prstGeom>
            <a:solidFill>
              <a:srgbClr val="cfc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5" name=""/>
            <p:cNvSpPr/>
            <p:nvPr/>
          </p:nvSpPr>
          <p:spPr>
            <a:xfrm>
              <a:off x="4807080" y="3662280"/>
              <a:ext cx="11160" cy="904680"/>
            </a:xfrm>
            <a:prstGeom prst="rect">
              <a:avLst/>
            </a:prstGeom>
            <a:solidFill>
              <a:srgbClr val="dfd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6" name=""/>
            <p:cNvSpPr/>
            <p:nvPr/>
          </p:nvSpPr>
          <p:spPr>
            <a:xfrm>
              <a:off x="4818240" y="3662280"/>
              <a:ext cx="10800" cy="904680"/>
            </a:xfrm>
            <a:prstGeom prst="rect">
              <a:avLst/>
            </a:prstGeom>
            <a:solidFill>
              <a:srgbClr val="ebe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7" name=""/>
            <p:cNvSpPr/>
            <p:nvPr/>
          </p:nvSpPr>
          <p:spPr>
            <a:xfrm>
              <a:off x="4829040" y="3662280"/>
              <a:ext cx="9720" cy="904680"/>
            </a:xfrm>
            <a:prstGeom prst="rect">
              <a:avLst/>
            </a:prstGeom>
            <a:solidFill>
              <a:srgbClr val="f4f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8" name=""/>
            <p:cNvSpPr/>
            <p:nvPr/>
          </p:nvSpPr>
          <p:spPr>
            <a:xfrm>
              <a:off x="4838760" y="3662280"/>
              <a:ext cx="11160" cy="904680"/>
            </a:xfrm>
            <a:prstGeom prst="rect">
              <a:avLst/>
            </a:prstGeom>
            <a:solidFill>
              <a:srgbClr val="faf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9" name=""/>
            <p:cNvSpPr/>
            <p:nvPr/>
          </p:nvSpPr>
          <p:spPr>
            <a:xfrm>
              <a:off x="4849920" y="3662280"/>
              <a:ext cx="11160" cy="904680"/>
            </a:xfrm>
            <a:prstGeom prst="rect">
              <a:avLst/>
            </a:pr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0" name=""/>
            <p:cNvSpPr/>
            <p:nvPr/>
          </p:nvSpPr>
          <p:spPr>
            <a:xfrm>
              <a:off x="4861080" y="3662280"/>
              <a:ext cx="10800" cy="904680"/>
            </a:xfrm>
            <a:prstGeom prst="rect">
              <a:avLst/>
            </a:pr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1" name=""/>
            <p:cNvSpPr/>
            <p:nvPr/>
          </p:nvSpPr>
          <p:spPr>
            <a:xfrm>
              <a:off x="4871880" y="3662280"/>
              <a:ext cx="11160" cy="904680"/>
            </a:xfrm>
            <a:prstGeom prst="rect">
              <a:avLst/>
            </a:prstGeom>
            <a:solidFill>
              <a:srgbClr val="faf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2" name=""/>
            <p:cNvSpPr/>
            <p:nvPr/>
          </p:nvSpPr>
          <p:spPr>
            <a:xfrm>
              <a:off x="4883040" y="3662280"/>
              <a:ext cx="9720" cy="904680"/>
            </a:xfrm>
            <a:prstGeom prst="rect">
              <a:avLst/>
            </a:prstGeom>
            <a:solidFill>
              <a:srgbClr val="f4f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3" name=""/>
            <p:cNvSpPr/>
            <p:nvPr/>
          </p:nvSpPr>
          <p:spPr>
            <a:xfrm>
              <a:off x="4892760" y="3662280"/>
              <a:ext cx="11160" cy="904680"/>
            </a:xfrm>
            <a:prstGeom prst="rect">
              <a:avLst/>
            </a:prstGeom>
            <a:solidFill>
              <a:srgbClr val="ebe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4" name=""/>
            <p:cNvSpPr/>
            <p:nvPr/>
          </p:nvSpPr>
          <p:spPr>
            <a:xfrm>
              <a:off x="4903920" y="3662280"/>
              <a:ext cx="11160" cy="904680"/>
            </a:xfrm>
            <a:prstGeom prst="rect">
              <a:avLst/>
            </a:prstGeom>
            <a:solidFill>
              <a:srgbClr val="ded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5" name=""/>
            <p:cNvSpPr/>
            <p:nvPr/>
          </p:nvSpPr>
          <p:spPr>
            <a:xfrm>
              <a:off x="4915080" y="3662280"/>
              <a:ext cx="10800" cy="904680"/>
            </a:xfrm>
            <a:prstGeom prst="rect">
              <a:avLst/>
            </a:prstGeom>
            <a:solidFill>
              <a:srgbClr val="cfc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6" name=""/>
            <p:cNvSpPr/>
            <p:nvPr/>
          </p:nvSpPr>
          <p:spPr>
            <a:xfrm>
              <a:off x="4925880" y="3662280"/>
              <a:ext cx="9720" cy="904680"/>
            </a:xfrm>
            <a:prstGeom prst="rect">
              <a:avLst/>
            </a:prstGeom>
            <a:solidFill>
              <a:srgbClr val="bdb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7" name=""/>
            <p:cNvSpPr/>
            <p:nvPr/>
          </p:nvSpPr>
          <p:spPr>
            <a:xfrm>
              <a:off x="4935600" y="3662280"/>
              <a:ext cx="11160" cy="904680"/>
            </a:xfrm>
            <a:prstGeom prst="rect">
              <a:avLst/>
            </a:prstGeom>
            <a:solidFill>
              <a:srgbClr val="aaa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8" name=""/>
            <p:cNvSpPr/>
            <p:nvPr/>
          </p:nvSpPr>
          <p:spPr>
            <a:xfrm>
              <a:off x="4946760" y="3662280"/>
              <a:ext cx="11160" cy="904680"/>
            </a:xfrm>
            <a:prstGeom prst="rect">
              <a:avLst/>
            </a:prstGeom>
            <a:solidFill>
              <a:srgbClr val="99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9" name=""/>
            <p:cNvSpPr/>
            <p:nvPr/>
          </p:nvSpPr>
          <p:spPr>
            <a:xfrm>
              <a:off x="4957920" y="3662280"/>
              <a:ext cx="10800" cy="904680"/>
            </a:xfrm>
            <a:prstGeom prst="rect">
              <a:avLst/>
            </a:prstGeom>
            <a:solidFill>
              <a:srgbClr val="8a8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0" name=""/>
            <p:cNvSpPr/>
            <p:nvPr/>
          </p:nvSpPr>
          <p:spPr>
            <a:xfrm>
              <a:off x="4968720" y="3662280"/>
              <a:ext cx="11160" cy="904680"/>
            </a:xfrm>
            <a:prstGeom prst="rect">
              <a:avLst/>
            </a:prstGeom>
            <a:solidFill>
              <a:srgbClr val="7f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1" name=""/>
            <p:cNvSpPr/>
            <p:nvPr/>
          </p:nvSpPr>
          <p:spPr>
            <a:xfrm>
              <a:off x="4979880" y="3662280"/>
              <a:ext cx="9720" cy="904680"/>
            </a:xfrm>
            <a:prstGeom prst="rect">
              <a:avLst/>
            </a:prstGeom>
            <a:solidFill>
              <a:srgbClr val="76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432" name=""/>
          <p:cNvSpPr/>
          <p:nvPr/>
        </p:nvSpPr>
        <p:spPr>
          <a:xfrm>
            <a:off x="4732200" y="3662280"/>
            <a:ext cx="257400" cy="90504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33" name=""/>
          <p:cNvGrpSpPr/>
          <p:nvPr/>
        </p:nvGrpSpPr>
        <p:grpSpPr>
          <a:xfrm>
            <a:off x="5356080" y="3403440"/>
            <a:ext cx="258840" cy="1163520"/>
            <a:chOff x="5356080" y="3403440"/>
            <a:chExt cx="258840" cy="1163520"/>
          </a:xfrm>
        </p:grpSpPr>
        <p:sp>
          <p:nvSpPr>
            <p:cNvPr id="1434" name=""/>
            <p:cNvSpPr/>
            <p:nvPr/>
          </p:nvSpPr>
          <p:spPr>
            <a:xfrm>
              <a:off x="5356080" y="3403440"/>
              <a:ext cx="11160" cy="1163520"/>
            </a:xfrm>
            <a:prstGeom prst="rect">
              <a:avLst/>
            </a:prstGeom>
            <a:solidFill>
              <a:srgbClr val="78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5" name=""/>
            <p:cNvSpPr/>
            <p:nvPr/>
          </p:nvSpPr>
          <p:spPr>
            <a:xfrm>
              <a:off x="5367240" y="3403440"/>
              <a:ext cx="11160" cy="1163520"/>
            </a:xfrm>
            <a:prstGeom prst="rect">
              <a:avLst/>
            </a:prstGeom>
            <a:solidFill>
              <a:srgbClr val="7f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6" name=""/>
            <p:cNvSpPr/>
            <p:nvPr/>
          </p:nvSpPr>
          <p:spPr>
            <a:xfrm>
              <a:off x="5378400" y="3403440"/>
              <a:ext cx="9720" cy="1163520"/>
            </a:xfrm>
            <a:prstGeom prst="rect">
              <a:avLst/>
            </a:prstGeom>
            <a:solidFill>
              <a:srgbClr val="8a8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7" name=""/>
            <p:cNvSpPr/>
            <p:nvPr/>
          </p:nvSpPr>
          <p:spPr>
            <a:xfrm>
              <a:off x="5388120" y="3403440"/>
              <a:ext cx="10800" cy="1163520"/>
            </a:xfrm>
            <a:prstGeom prst="rect">
              <a:avLst/>
            </a:prstGeom>
            <a:solidFill>
              <a:srgbClr val="99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8" name=""/>
            <p:cNvSpPr/>
            <p:nvPr/>
          </p:nvSpPr>
          <p:spPr>
            <a:xfrm>
              <a:off x="5398920" y="3403440"/>
              <a:ext cx="11160" cy="1163520"/>
            </a:xfrm>
            <a:prstGeom prst="rect">
              <a:avLst/>
            </a:prstGeom>
            <a:solidFill>
              <a:srgbClr val="aba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9" name=""/>
            <p:cNvSpPr/>
            <p:nvPr/>
          </p:nvSpPr>
          <p:spPr>
            <a:xfrm>
              <a:off x="5410080" y="3403440"/>
              <a:ext cx="11160" cy="1163520"/>
            </a:xfrm>
            <a:prstGeom prst="rect">
              <a:avLst/>
            </a:prstGeom>
            <a:solidFill>
              <a:srgbClr val="bdb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0" name=""/>
            <p:cNvSpPr/>
            <p:nvPr/>
          </p:nvSpPr>
          <p:spPr>
            <a:xfrm>
              <a:off x="5421240" y="3403440"/>
              <a:ext cx="11160" cy="1163520"/>
            </a:xfrm>
            <a:prstGeom prst="rect">
              <a:avLst/>
            </a:prstGeom>
            <a:solidFill>
              <a:srgbClr val="cfc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1" name=""/>
            <p:cNvSpPr/>
            <p:nvPr/>
          </p:nvSpPr>
          <p:spPr>
            <a:xfrm>
              <a:off x="5432400" y="3403440"/>
              <a:ext cx="9720" cy="1163520"/>
            </a:xfrm>
            <a:prstGeom prst="rect">
              <a:avLst/>
            </a:prstGeom>
            <a:solidFill>
              <a:srgbClr val="dfd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2" name=""/>
            <p:cNvSpPr/>
            <p:nvPr/>
          </p:nvSpPr>
          <p:spPr>
            <a:xfrm>
              <a:off x="5442120" y="3403440"/>
              <a:ext cx="10800" cy="1163520"/>
            </a:xfrm>
            <a:prstGeom prst="rect">
              <a:avLst/>
            </a:prstGeom>
            <a:solidFill>
              <a:srgbClr val="ebe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3" name=""/>
            <p:cNvSpPr/>
            <p:nvPr/>
          </p:nvSpPr>
          <p:spPr>
            <a:xfrm>
              <a:off x="5452920" y="3403440"/>
              <a:ext cx="11160" cy="1163520"/>
            </a:xfrm>
            <a:prstGeom prst="rect">
              <a:avLst/>
            </a:prstGeom>
            <a:solidFill>
              <a:srgbClr val="f4f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4" name=""/>
            <p:cNvSpPr/>
            <p:nvPr/>
          </p:nvSpPr>
          <p:spPr>
            <a:xfrm>
              <a:off x="5464080" y="3403440"/>
              <a:ext cx="11160" cy="1163520"/>
            </a:xfrm>
            <a:prstGeom prst="rect">
              <a:avLst/>
            </a:prstGeom>
            <a:solidFill>
              <a:srgbClr val="faf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5" name=""/>
            <p:cNvSpPr/>
            <p:nvPr/>
          </p:nvSpPr>
          <p:spPr>
            <a:xfrm>
              <a:off x="5475240" y="3403440"/>
              <a:ext cx="9720" cy="1163520"/>
            </a:xfrm>
            <a:prstGeom prst="rect">
              <a:avLst/>
            </a:pr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6" name=""/>
            <p:cNvSpPr/>
            <p:nvPr/>
          </p:nvSpPr>
          <p:spPr>
            <a:xfrm>
              <a:off x="5484960" y="3403440"/>
              <a:ext cx="10800" cy="1163520"/>
            </a:xfrm>
            <a:prstGeom prst="rect">
              <a:avLst/>
            </a:pr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7" name=""/>
            <p:cNvSpPr/>
            <p:nvPr/>
          </p:nvSpPr>
          <p:spPr>
            <a:xfrm>
              <a:off x="5495760" y="3403440"/>
              <a:ext cx="11160" cy="1163520"/>
            </a:xfrm>
            <a:prstGeom prst="rect">
              <a:avLst/>
            </a:prstGeom>
            <a:solidFill>
              <a:srgbClr val="faf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8" name=""/>
            <p:cNvSpPr/>
            <p:nvPr/>
          </p:nvSpPr>
          <p:spPr>
            <a:xfrm>
              <a:off x="5506920" y="3403440"/>
              <a:ext cx="11160" cy="1163520"/>
            </a:xfrm>
            <a:prstGeom prst="rect">
              <a:avLst/>
            </a:prstGeom>
            <a:solidFill>
              <a:srgbClr val="f4f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9" name=""/>
            <p:cNvSpPr/>
            <p:nvPr/>
          </p:nvSpPr>
          <p:spPr>
            <a:xfrm>
              <a:off x="5518080" y="3403440"/>
              <a:ext cx="11160" cy="1163520"/>
            </a:xfrm>
            <a:prstGeom prst="rect">
              <a:avLst/>
            </a:prstGeom>
            <a:solidFill>
              <a:srgbClr val="ebe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0" name=""/>
            <p:cNvSpPr/>
            <p:nvPr/>
          </p:nvSpPr>
          <p:spPr>
            <a:xfrm>
              <a:off x="5529240" y="3403440"/>
              <a:ext cx="9720" cy="1163520"/>
            </a:xfrm>
            <a:prstGeom prst="rect">
              <a:avLst/>
            </a:prstGeom>
            <a:solidFill>
              <a:srgbClr val="ded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1" name=""/>
            <p:cNvSpPr/>
            <p:nvPr/>
          </p:nvSpPr>
          <p:spPr>
            <a:xfrm>
              <a:off x="5538960" y="3403440"/>
              <a:ext cx="10800" cy="1163520"/>
            </a:xfrm>
            <a:prstGeom prst="rect">
              <a:avLst/>
            </a:prstGeom>
            <a:solidFill>
              <a:srgbClr val="cfc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2" name=""/>
            <p:cNvSpPr/>
            <p:nvPr/>
          </p:nvSpPr>
          <p:spPr>
            <a:xfrm>
              <a:off x="5549760" y="3403440"/>
              <a:ext cx="11160" cy="1163520"/>
            </a:xfrm>
            <a:prstGeom prst="rect">
              <a:avLst/>
            </a:prstGeom>
            <a:solidFill>
              <a:srgbClr val="bdb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3" name=""/>
            <p:cNvSpPr/>
            <p:nvPr/>
          </p:nvSpPr>
          <p:spPr>
            <a:xfrm>
              <a:off x="5560920" y="3403440"/>
              <a:ext cx="11160" cy="1163520"/>
            </a:xfrm>
            <a:prstGeom prst="rect">
              <a:avLst/>
            </a:prstGeom>
            <a:solidFill>
              <a:srgbClr val="aaa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4" name=""/>
            <p:cNvSpPr/>
            <p:nvPr/>
          </p:nvSpPr>
          <p:spPr>
            <a:xfrm>
              <a:off x="5572080" y="3403440"/>
              <a:ext cx="11160" cy="1163520"/>
            </a:xfrm>
            <a:prstGeom prst="rect">
              <a:avLst/>
            </a:prstGeom>
            <a:solidFill>
              <a:srgbClr val="99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5" name=""/>
            <p:cNvSpPr/>
            <p:nvPr/>
          </p:nvSpPr>
          <p:spPr>
            <a:xfrm>
              <a:off x="5583240" y="3403440"/>
              <a:ext cx="9360" cy="1163520"/>
            </a:xfrm>
            <a:prstGeom prst="rect">
              <a:avLst/>
            </a:prstGeom>
            <a:solidFill>
              <a:srgbClr val="8a8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6" name=""/>
            <p:cNvSpPr/>
            <p:nvPr/>
          </p:nvSpPr>
          <p:spPr>
            <a:xfrm>
              <a:off x="5592600" y="3403440"/>
              <a:ext cx="11160" cy="1163520"/>
            </a:xfrm>
            <a:prstGeom prst="rect">
              <a:avLst/>
            </a:prstGeom>
            <a:solidFill>
              <a:srgbClr val="7f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7" name=""/>
            <p:cNvSpPr/>
            <p:nvPr/>
          </p:nvSpPr>
          <p:spPr>
            <a:xfrm>
              <a:off x="5603760" y="3403440"/>
              <a:ext cx="11160" cy="1163520"/>
            </a:xfrm>
            <a:prstGeom prst="rect">
              <a:avLst/>
            </a:prstGeom>
            <a:solidFill>
              <a:srgbClr val="76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458" name=""/>
          <p:cNvSpPr/>
          <p:nvPr/>
        </p:nvSpPr>
        <p:spPr>
          <a:xfrm>
            <a:off x="5356080" y="3403440"/>
            <a:ext cx="258840" cy="116388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59" name=""/>
          <p:cNvGrpSpPr/>
          <p:nvPr/>
        </p:nvGrpSpPr>
        <p:grpSpPr>
          <a:xfrm>
            <a:off x="5981760" y="3178080"/>
            <a:ext cx="247680" cy="1388880"/>
            <a:chOff x="5981760" y="3178080"/>
            <a:chExt cx="247680" cy="1388880"/>
          </a:xfrm>
        </p:grpSpPr>
        <p:sp>
          <p:nvSpPr>
            <p:cNvPr id="1460" name=""/>
            <p:cNvSpPr/>
            <p:nvPr/>
          </p:nvSpPr>
          <p:spPr>
            <a:xfrm>
              <a:off x="5981760" y="3178080"/>
              <a:ext cx="9360" cy="1388880"/>
            </a:xfrm>
            <a:prstGeom prst="rect">
              <a:avLst/>
            </a:prstGeom>
            <a:solidFill>
              <a:srgbClr val="78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1" name=""/>
            <p:cNvSpPr/>
            <p:nvPr/>
          </p:nvSpPr>
          <p:spPr>
            <a:xfrm>
              <a:off x="5991120" y="3178080"/>
              <a:ext cx="11160" cy="1388880"/>
            </a:xfrm>
            <a:prstGeom prst="rect">
              <a:avLst/>
            </a:prstGeom>
            <a:solidFill>
              <a:srgbClr val="8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2" name=""/>
            <p:cNvSpPr/>
            <p:nvPr/>
          </p:nvSpPr>
          <p:spPr>
            <a:xfrm>
              <a:off x="6002280" y="3178080"/>
              <a:ext cx="11160" cy="1388880"/>
            </a:xfrm>
            <a:prstGeom prst="rect">
              <a:avLst/>
            </a:prstGeom>
            <a:solidFill>
              <a:srgbClr val="8b8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3" name=""/>
            <p:cNvSpPr/>
            <p:nvPr/>
          </p:nvSpPr>
          <p:spPr>
            <a:xfrm>
              <a:off x="6013440" y="3178080"/>
              <a:ext cx="11160" cy="1388880"/>
            </a:xfrm>
            <a:prstGeom prst="rect">
              <a:avLst/>
            </a:prstGeom>
            <a:solidFill>
              <a:srgbClr val="9b9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4" name=""/>
            <p:cNvSpPr/>
            <p:nvPr/>
          </p:nvSpPr>
          <p:spPr>
            <a:xfrm>
              <a:off x="6024600" y="3178080"/>
              <a:ext cx="11160" cy="1388880"/>
            </a:xfrm>
            <a:prstGeom prst="rect">
              <a:avLst/>
            </a:prstGeom>
            <a:solidFill>
              <a:srgbClr val="ae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5" name=""/>
            <p:cNvSpPr/>
            <p:nvPr/>
          </p:nvSpPr>
          <p:spPr>
            <a:xfrm>
              <a:off x="6035760" y="3178080"/>
              <a:ext cx="9360" cy="1388880"/>
            </a:xfrm>
            <a:prstGeom prst="rect">
              <a:avLst/>
            </a:prstGeom>
            <a:solidFill>
              <a:srgbClr val="c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6" name=""/>
            <p:cNvSpPr/>
            <p:nvPr/>
          </p:nvSpPr>
          <p:spPr>
            <a:xfrm>
              <a:off x="6045120" y="3178080"/>
              <a:ext cx="11160" cy="1388880"/>
            </a:xfrm>
            <a:prstGeom prst="rect">
              <a:avLst/>
            </a:prstGeom>
            <a:solidFill>
              <a:srgbClr val="d3d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7" name=""/>
            <p:cNvSpPr/>
            <p:nvPr/>
          </p:nvSpPr>
          <p:spPr>
            <a:xfrm>
              <a:off x="6056280" y="3178080"/>
              <a:ext cx="11160" cy="1388880"/>
            </a:xfrm>
            <a:prstGeom prst="rect">
              <a:avLst/>
            </a:prstGeom>
            <a:solidFill>
              <a:srgbClr val="e3e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8" name=""/>
            <p:cNvSpPr/>
            <p:nvPr/>
          </p:nvSpPr>
          <p:spPr>
            <a:xfrm>
              <a:off x="6067440" y="3178080"/>
              <a:ext cx="11160" cy="1388880"/>
            </a:xfrm>
            <a:prstGeom prst="rect">
              <a:avLst/>
            </a:prstGeom>
            <a:solidFill>
              <a:srgbClr val="efe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9" name=""/>
            <p:cNvSpPr/>
            <p:nvPr/>
          </p:nvSpPr>
          <p:spPr>
            <a:xfrm>
              <a:off x="6078600" y="3178080"/>
              <a:ext cx="9360" cy="1388880"/>
            </a:xfrm>
            <a:prstGeom prst="rect">
              <a:avLst/>
            </a:prstGeom>
            <a:solidFill>
              <a:srgbClr val="f7f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0" name=""/>
            <p:cNvSpPr/>
            <p:nvPr/>
          </p:nvSpPr>
          <p:spPr>
            <a:xfrm>
              <a:off x="6087960" y="3178080"/>
              <a:ext cx="11160" cy="1388880"/>
            </a:xfrm>
            <a:prstGeom prst="rect">
              <a:avLst/>
            </a:prstGeom>
            <a:solidFill>
              <a:srgbClr val="fcf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1" name=""/>
            <p:cNvSpPr/>
            <p:nvPr/>
          </p:nvSpPr>
          <p:spPr>
            <a:xfrm>
              <a:off x="6099120" y="3178080"/>
              <a:ext cx="11160" cy="1388880"/>
            </a:xfrm>
            <a:prstGeom prst="rect">
              <a:avLst/>
            </a:pr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2" name=""/>
            <p:cNvSpPr/>
            <p:nvPr/>
          </p:nvSpPr>
          <p:spPr>
            <a:xfrm>
              <a:off x="6110280" y="3178080"/>
              <a:ext cx="11160" cy="1388880"/>
            </a:xfrm>
            <a:prstGeom prst="rect">
              <a:avLst/>
            </a:pr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3" name=""/>
            <p:cNvSpPr/>
            <p:nvPr/>
          </p:nvSpPr>
          <p:spPr>
            <a:xfrm>
              <a:off x="6121440" y="3178080"/>
              <a:ext cx="11160" cy="1388880"/>
            </a:xfrm>
            <a:prstGeom prst="rect">
              <a:avLst/>
            </a:prstGeom>
            <a:solidFill>
              <a:srgbClr val="f7f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4" name=""/>
            <p:cNvSpPr/>
            <p:nvPr/>
          </p:nvSpPr>
          <p:spPr>
            <a:xfrm>
              <a:off x="6132600" y="3178080"/>
              <a:ext cx="9360" cy="1388880"/>
            </a:xfrm>
            <a:prstGeom prst="rect">
              <a:avLst/>
            </a:prstGeom>
            <a:solidFill>
              <a:srgbClr val="efe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5" name=""/>
            <p:cNvSpPr/>
            <p:nvPr/>
          </p:nvSpPr>
          <p:spPr>
            <a:xfrm>
              <a:off x="6141960" y="3178080"/>
              <a:ext cx="11160" cy="1388880"/>
            </a:xfrm>
            <a:prstGeom prst="rect">
              <a:avLst/>
            </a:prstGeom>
            <a:solidFill>
              <a:srgbClr val="e3e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6" name=""/>
            <p:cNvSpPr/>
            <p:nvPr/>
          </p:nvSpPr>
          <p:spPr>
            <a:xfrm>
              <a:off x="6153120" y="3178080"/>
              <a:ext cx="11160" cy="1388880"/>
            </a:xfrm>
            <a:prstGeom prst="rect">
              <a:avLst/>
            </a:prstGeom>
            <a:solidFill>
              <a:srgbClr val="d3d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7" name=""/>
            <p:cNvSpPr/>
            <p:nvPr/>
          </p:nvSpPr>
          <p:spPr>
            <a:xfrm>
              <a:off x="6164280" y="3178080"/>
              <a:ext cx="11160" cy="1388880"/>
            </a:xfrm>
            <a:prstGeom prst="rect">
              <a:avLst/>
            </a:prstGeom>
            <a:solidFill>
              <a:srgbClr val="c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8" name=""/>
            <p:cNvSpPr/>
            <p:nvPr/>
          </p:nvSpPr>
          <p:spPr>
            <a:xfrm>
              <a:off x="6175440" y="3178080"/>
              <a:ext cx="11160" cy="1388880"/>
            </a:xfrm>
            <a:prstGeom prst="rect">
              <a:avLst/>
            </a:prstGeom>
            <a:solidFill>
              <a:srgbClr val="ae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9" name=""/>
            <p:cNvSpPr/>
            <p:nvPr/>
          </p:nvSpPr>
          <p:spPr>
            <a:xfrm>
              <a:off x="6186600" y="3178080"/>
              <a:ext cx="9360" cy="1388880"/>
            </a:xfrm>
            <a:prstGeom prst="rect">
              <a:avLst/>
            </a:prstGeom>
            <a:solidFill>
              <a:srgbClr val="9b9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0" name=""/>
            <p:cNvSpPr/>
            <p:nvPr/>
          </p:nvSpPr>
          <p:spPr>
            <a:xfrm>
              <a:off x="6195960" y="3178080"/>
              <a:ext cx="11160" cy="1388880"/>
            </a:xfrm>
            <a:prstGeom prst="rect">
              <a:avLst/>
            </a:prstGeom>
            <a:solidFill>
              <a:srgbClr val="8b8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1" name=""/>
            <p:cNvSpPr/>
            <p:nvPr/>
          </p:nvSpPr>
          <p:spPr>
            <a:xfrm>
              <a:off x="6207120" y="3178080"/>
              <a:ext cx="11160" cy="1388880"/>
            </a:xfrm>
            <a:prstGeom prst="rect">
              <a:avLst/>
            </a:prstGeom>
            <a:solidFill>
              <a:srgbClr val="8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2" name=""/>
            <p:cNvSpPr/>
            <p:nvPr/>
          </p:nvSpPr>
          <p:spPr>
            <a:xfrm>
              <a:off x="6218280" y="3178080"/>
              <a:ext cx="11160" cy="1388880"/>
            </a:xfrm>
            <a:prstGeom prst="rect">
              <a:avLst/>
            </a:prstGeom>
            <a:solidFill>
              <a:srgbClr val="76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483" name=""/>
          <p:cNvSpPr/>
          <p:nvPr/>
        </p:nvSpPr>
        <p:spPr>
          <a:xfrm>
            <a:off x="5981760" y="3178080"/>
            <a:ext cx="247680" cy="138924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84" name=""/>
          <p:cNvGrpSpPr/>
          <p:nvPr/>
        </p:nvGrpSpPr>
        <p:grpSpPr>
          <a:xfrm>
            <a:off x="6594480" y="2982960"/>
            <a:ext cx="258840" cy="1584360"/>
            <a:chOff x="6594480" y="2982960"/>
            <a:chExt cx="258840" cy="1584360"/>
          </a:xfrm>
        </p:grpSpPr>
        <p:sp>
          <p:nvSpPr>
            <p:cNvPr id="1485" name=""/>
            <p:cNvSpPr/>
            <p:nvPr/>
          </p:nvSpPr>
          <p:spPr>
            <a:xfrm>
              <a:off x="6594480" y="2982960"/>
              <a:ext cx="11160" cy="1584360"/>
            </a:xfrm>
            <a:prstGeom prst="rect">
              <a:avLst/>
            </a:prstGeom>
            <a:solidFill>
              <a:srgbClr val="78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6" name=""/>
            <p:cNvSpPr/>
            <p:nvPr/>
          </p:nvSpPr>
          <p:spPr>
            <a:xfrm>
              <a:off x="6605640" y="2982960"/>
              <a:ext cx="11160" cy="1584360"/>
            </a:xfrm>
            <a:prstGeom prst="rect">
              <a:avLst/>
            </a:prstGeom>
            <a:solidFill>
              <a:srgbClr val="7f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7" name=""/>
            <p:cNvSpPr/>
            <p:nvPr/>
          </p:nvSpPr>
          <p:spPr>
            <a:xfrm>
              <a:off x="6616800" y="2982960"/>
              <a:ext cx="11160" cy="1584360"/>
            </a:xfrm>
            <a:prstGeom prst="rect">
              <a:avLst/>
            </a:prstGeom>
            <a:solidFill>
              <a:srgbClr val="8a8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8" name=""/>
            <p:cNvSpPr/>
            <p:nvPr/>
          </p:nvSpPr>
          <p:spPr>
            <a:xfrm>
              <a:off x="6627960" y="2982960"/>
              <a:ext cx="10800" cy="1584360"/>
            </a:xfrm>
            <a:prstGeom prst="rect">
              <a:avLst/>
            </a:prstGeom>
            <a:solidFill>
              <a:srgbClr val="99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9" name=""/>
            <p:cNvSpPr/>
            <p:nvPr/>
          </p:nvSpPr>
          <p:spPr>
            <a:xfrm>
              <a:off x="6638760" y="2982960"/>
              <a:ext cx="9720" cy="1584360"/>
            </a:xfrm>
            <a:prstGeom prst="rect">
              <a:avLst/>
            </a:prstGeom>
            <a:solidFill>
              <a:srgbClr val="aba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0" name=""/>
            <p:cNvSpPr/>
            <p:nvPr/>
          </p:nvSpPr>
          <p:spPr>
            <a:xfrm>
              <a:off x="6648480" y="2982960"/>
              <a:ext cx="11160" cy="1584360"/>
            </a:xfrm>
            <a:prstGeom prst="rect">
              <a:avLst/>
            </a:prstGeom>
            <a:solidFill>
              <a:srgbClr val="bdb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1" name=""/>
            <p:cNvSpPr/>
            <p:nvPr/>
          </p:nvSpPr>
          <p:spPr>
            <a:xfrm>
              <a:off x="6659640" y="2982960"/>
              <a:ext cx="11160" cy="1584360"/>
            </a:xfrm>
            <a:prstGeom prst="rect">
              <a:avLst/>
            </a:prstGeom>
            <a:solidFill>
              <a:srgbClr val="cfc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2" name=""/>
            <p:cNvSpPr/>
            <p:nvPr/>
          </p:nvSpPr>
          <p:spPr>
            <a:xfrm>
              <a:off x="6670800" y="2982960"/>
              <a:ext cx="11160" cy="1584360"/>
            </a:xfrm>
            <a:prstGeom prst="rect">
              <a:avLst/>
            </a:prstGeom>
            <a:solidFill>
              <a:srgbClr val="dfd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3" name=""/>
            <p:cNvSpPr/>
            <p:nvPr/>
          </p:nvSpPr>
          <p:spPr>
            <a:xfrm>
              <a:off x="6681960" y="2982960"/>
              <a:ext cx="9360" cy="1584360"/>
            </a:xfrm>
            <a:prstGeom prst="rect">
              <a:avLst/>
            </a:prstGeom>
            <a:solidFill>
              <a:srgbClr val="ebe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4" name=""/>
            <p:cNvSpPr/>
            <p:nvPr/>
          </p:nvSpPr>
          <p:spPr>
            <a:xfrm>
              <a:off x="6691320" y="2982960"/>
              <a:ext cx="11160" cy="1584360"/>
            </a:xfrm>
            <a:prstGeom prst="rect">
              <a:avLst/>
            </a:prstGeom>
            <a:solidFill>
              <a:srgbClr val="f4f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5" name=""/>
            <p:cNvSpPr/>
            <p:nvPr/>
          </p:nvSpPr>
          <p:spPr>
            <a:xfrm>
              <a:off x="6702480" y="2982960"/>
              <a:ext cx="11160" cy="1584360"/>
            </a:xfrm>
            <a:prstGeom prst="rect">
              <a:avLst/>
            </a:prstGeom>
            <a:solidFill>
              <a:srgbClr val="faf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6" name=""/>
            <p:cNvSpPr/>
            <p:nvPr/>
          </p:nvSpPr>
          <p:spPr>
            <a:xfrm>
              <a:off x="6713640" y="2982960"/>
              <a:ext cx="11160" cy="1584360"/>
            </a:xfrm>
            <a:prstGeom prst="rect">
              <a:avLst/>
            </a:pr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7" name=""/>
            <p:cNvSpPr/>
            <p:nvPr/>
          </p:nvSpPr>
          <p:spPr>
            <a:xfrm>
              <a:off x="6724800" y="2982960"/>
              <a:ext cx="10800" cy="1584360"/>
            </a:xfrm>
            <a:prstGeom prst="rect">
              <a:avLst/>
            </a:pr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8" name=""/>
            <p:cNvSpPr/>
            <p:nvPr/>
          </p:nvSpPr>
          <p:spPr>
            <a:xfrm>
              <a:off x="6735600" y="2982960"/>
              <a:ext cx="9720" cy="1584360"/>
            </a:xfrm>
            <a:prstGeom prst="rect">
              <a:avLst/>
            </a:prstGeom>
            <a:solidFill>
              <a:srgbClr val="faf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9" name=""/>
            <p:cNvSpPr/>
            <p:nvPr/>
          </p:nvSpPr>
          <p:spPr>
            <a:xfrm>
              <a:off x="6745320" y="2982960"/>
              <a:ext cx="11160" cy="1584360"/>
            </a:xfrm>
            <a:prstGeom prst="rect">
              <a:avLst/>
            </a:prstGeom>
            <a:solidFill>
              <a:srgbClr val="f4f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0" name=""/>
            <p:cNvSpPr/>
            <p:nvPr/>
          </p:nvSpPr>
          <p:spPr>
            <a:xfrm>
              <a:off x="6756480" y="2982960"/>
              <a:ext cx="11160" cy="1584360"/>
            </a:xfrm>
            <a:prstGeom prst="rect">
              <a:avLst/>
            </a:prstGeom>
            <a:solidFill>
              <a:srgbClr val="ebe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1" name=""/>
            <p:cNvSpPr/>
            <p:nvPr/>
          </p:nvSpPr>
          <p:spPr>
            <a:xfrm>
              <a:off x="6767640" y="2982960"/>
              <a:ext cx="11160" cy="1584360"/>
            </a:xfrm>
            <a:prstGeom prst="rect">
              <a:avLst/>
            </a:prstGeom>
            <a:solidFill>
              <a:srgbClr val="ded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2" name=""/>
            <p:cNvSpPr/>
            <p:nvPr/>
          </p:nvSpPr>
          <p:spPr>
            <a:xfrm>
              <a:off x="6778800" y="2982960"/>
              <a:ext cx="10800" cy="1584360"/>
            </a:xfrm>
            <a:prstGeom prst="rect">
              <a:avLst/>
            </a:prstGeom>
            <a:solidFill>
              <a:srgbClr val="cfc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3" name=""/>
            <p:cNvSpPr/>
            <p:nvPr/>
          </p:nvSpPr>
          <p:spPr>
            <a:xfrm>
              <a:off x="6789600" y="2982960"/>
              <a:ext cx="9720" cy="1584360"/>
            </a:xfrm>
            <a:prstGeom prst="rect">
              <a:avLst/>
            </a:prstGeom>
            <a:solidFill>
              <a:srgbClr val="bdb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4" name=""/>
            <p:cNvSpPr/>
            <p:nvPr/>
          </p:nvSpPr>
          <p:spPr>
            <a:xfrm>
              <a:off x="6799320" y="2982960"/>
              <a:ext cx="11160" cy="1584360"/>
            </a:xfrm>
            <a:prstGeom prst="rect">
              <a:avLst/>
            </a:prstGeom>
            <a:solidFill>
              <a:srgbClr val="aaa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5" name=""/>
            <p:cNvSpPr/>
            <p:nvPr/>
          </p:nvSpPr>
          <p:spPr>
            <a:xfrm>
              <a:off x="6810480" y="2982960"/>
              <a:ext cx="11160" cy="1584360"/>
            </a:xfrm>
            <a:prstGeom prst="rect">
              <a:avLst/>
            </a:prstGeom>
            <a:solidFill>
              <a:srgbClr val="99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6" name=""/>
            <p:cNvSpPr/>
            <p:nvPr/>
          </p:nvSpPr>
          <p:spPr>
            <a:xfrm>
              <a:off x="6821640" y="2982960"/>
              <a:ext cx="10800" cy="1584360"/>
            </a:xfrm>
            <a:prstGeom prst="rect">
              <a:avLst/>
            </a:prstGeom>
            <a:solidFill>
              <a:srgbClr val="8a8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7" name=""/>
            <p:cNvSpPr/>
            <p:nvPr/>
          </p:nvSpPr>
          <p:spPr>
            <a:xfrm>
              <a:off x="6832440" y="2982960"/>
              <a:ext cx="9720" cy="1584360"/>
            </a:xfrm>
            <a:prstGeom prst="rect">
              <a:avLst/>
            </a:prstGeom>
            <a:solidFill>
              <a:srgbClr val="7f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8" name=""/>
            <p:cNvSpPr/>
            <p:nvPr/>
          </p:nvSpPr>
          <p:spPr>
            <a:xfrm>
              <a:off x="6842160" y="2982960"/>
              <a:ext cx="11160" cy="1584360"/>
            </a:xfrm>
            <a:prstGeom prst="rect">
              <a:avLst/>
            </a:prstGeom>
            <a:solidFill>
              <a:srgbClr val="76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509" name=""/>
          <p:cNvSpPr/>
          <p:nvPr/>
        </p:nvSpPr>
        <p:spPr>
          <a:xfrm>
            <a:off x="6594480" y="2982960"/>
            <a:ext cx="258840" cy="158436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10" name=""/>
          <p:cNvGrpSpPr/>
          <p:nvPr/>
        </p:nvGrpSpPr>
        <p:grpSpPr>
          <a:xfrm>
            <a:off x="2502000" y="4319640"/>
            <a:ext cx="247680" cy="247680"/>
            <a:chOff x="2502000" y="4319640"/>
            <a:chExt cx="247680" cy="247680"/>
          </a:xfrm>
        </p:grpSpPr>
        <p:sp>
          <p:nvSpPr>
            <p:cNvPr id="1511" name=""/>
            <p:cNvSpPr/>
            <p:nvPr/>
          </p:nvSpPr>
          <p:spPr>
            <a:xfrm>
              <a:off x="2502000" y="4319640"/>
              <a:ext cx="11160" cy="247680"/>
            </a:xfrm>
            <a:prstGeom prst="rect">
              <a:avLst/>
            </a:prstGeom>
            <a:solidFill>
              <a:srgbClr val="00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2" name=""/>
            <p:cNvSpPr/>
            <p:nvPr/>
          </p:nvSpPr>
          <p:spPr>
            <a:xfrm>
              <a:off x="2513160" y="4319640"/>
              <a:ext cx="10800" cy="24768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3" name=""/>
            <p:cNvSpPr/>
            <p:nvPr/>
          </p:nvSpPr>
          <p:spPr>
            <a:xfrm>
              <a:off x="2523960" y="4319640"/>
              <a:ext cx="9720" cy="247680"/>
            </a:xfrm>
            <a:prstGeom prst="rect">
              <a:avLst/>
            </a:prstGeom>
            <a:solidFill>
              <a:srgbClr val="008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4" name=""/>
            <p:cNvSpPr/>
            <p:nvPr/>
          </p:nvSpPr>
          <p:spPr>
            <a:xfrm>
              <a:off x="2533680" y="4319640"/>
              <a:ext cx="11160" cy="247680"/>
            </a:xfrm>
            <a:prstGeom prst="rect">
              <a:avLst/>
            </a:prstGeom>
            <a:solidFill>
              <a:srgbClr val="009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5" name=""/>
            <p:cNvSpPr/>
            <p:nvPr/>
          </p:nvSpPr>
          <p:spPr>
            <a:xfrm>
              <a:off x="2544840" y="4319640"/>
              <a:ext cx="11160" cy="247680"/>
            </a:xfrm>
            <a:prstGeom prst="rect">
              <a:avLst/>
            </a:pr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6" name=""/>
            <p:cNvSpPr/>
            <p:nvPr/>
          </p:nvSpPr>
          <p:spPr>
            <a:xfrm>
              <a:off x="2556000" y="4319640"/>
              <a:ext cx="11160" cy="247680"/>
            </a:xfrm>
            <a:prstGeom prst="rect">
              <a:avLst/>
            </a:prstGeom>
            <a:solidFill>
              <a:srgbClr val="00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7" name=""/>
            <p:cNvSpPr/>
            <p:nvPr/>
          </p:nvSpPr>
          <p:spPr>
            <a:xfrm>
              <a:off x="2567160" y="4319640"/>
              <a:ext cx="9360" cy="247680"/>
            </a:xfrm>
            <a:prstGeom prst="rect">
              <a:avLst/>
            </a:prstGeom>
            <a:solidFill>
              <a:srgbClr val="00d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8" name=""/>
            <p:cNvSpPr/>
            <p:nvPr/>
          </p:nvSpPr>
          <p:spPr>
            <a:xfrm>
              <a:off x="2576520" y="4319640"/>
              <a:ext cx="11160" cy="247680"/>
            </a:xfrm>
            <a:prstGeom prst="rect">
              <a:avLst/>
            </a:prstGeom>
            <a:solidFill>
              <a:srgbClr val="00e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9" name=""/>
            <p:cNvSpPr/>
            <p:nvPr/>
          </p:nvSpPr>
          <p:spPr>
            <a:xfrm>
              <a:off x="2587680" y="4319640"/>
              <a:ext cx="11160" cy="247680"/>
            </a:xfrm>
            <a:prstGeom prst="rect">
              <a:avLst/>
            </a:prstGeom>
            <a:solidFill>
              <a:srgbClr val="00e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0" name=""/>
            <p:cNvSpPr/>
            <p:nvPr/>
          </p:nvSpPr>
          <p:spPr>
            <a:xfrm>
              <a:off x="2598840" y="4319640"/>
              <a:ext cx="11160" cy="247680"/>
            </a:xfrm>
            <a:prstGeom prst="rect">
              <a:avLst/>
            </a:prstGeom>
            <a:solidFill>
              <a:srgbClr val="00f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1" name=""/>
            <p:cNvSpPr/>
            <p:nvPr/>
          </p:nvSpPr>
          <p:spPr>
            <a:xfrm>
              <a:off x="2610000" y="4319640"/>
              <a:ext cx="10800" cy="247680"/>
            </a:xfrm>
            <a:prstGeom prst="rect">
              <a:avLst/>
            </a:prstGeom>
            <a:solidFill>
              <a:srgbClr val="00f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2" name=""/>
            <p:cNvSpPr/>
            <p:nvPr/>
          </p:nvSpPr>
          <p:spPr>
            <a:xfrm>
              <a:off x="2620800" y="4319640"/>
              <a:ext cx="9720" cy="247680"/>
            </a:xfrm>
            <a:prstGeom prst="rect">
              <a:avLst/>
            </a:prstGeom>
            <a:solidFill>
              <a:srgbClr val="00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3" name=""/>
            <p:cNvSpPr/>
            <p:nvPr/>
          </p:nvSpPr>
          <p:spPr>
            <a:xfrm>
              <a:off x="2630520" y="4319640"/>
              <a:ext cx="11160" cy="247680"/>
            </a:xfrm>
            <a:prstGeom prst="rect">
              <a:avLst/>
            </a:prstGeom>
            <a:solidFill>
              <a:srgbClr val="00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4" name=""/>
            <p:cNvSpPr/>
            <p:nvPr/>
          </p:nvSpPr>
          <p:spPr>
            <a:xfrm>
              <a:off x="2641680" y="4319640"/>
              <a:ext cx="11160" cy="247680"/>
            </a:xfrm>
            <a:prstGeom prst="rect">
              <a:avLst/>
            </a:prstGeom>
            <a:solidFill>
              <a:srgbClr val="00f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5" name=""/>
            <p:cNvSpPr/>
            <p:nvPr/>
          </p:nvSpPr>
          <p:spPr>
            <a:xfrm>
              <a:off x="2652840" y="4319640"/>
              <a:ext cx="11160" cy="247680"/>
            </a:xfrm>
            <a:prstGeom prst="rect">
              <a:avLst/>
            </a:prstGeom>
            <a:solidFill>
              <a:srgbClr val="00e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6" name=""/>
            <p:cNvSpPr/>
            <p:nvPr/>
          </p:nvSpPr>
          <p:spPr>
            <a:xfrm>
              <a:off x="2664000" y="4319640"/>
              <a:ext cx="10800" cy="247680"/>
            </a:xfrm>
            <a:prstGeom prst="rect">
              <a:avLst/>
            </a:prstGeom>
            <a:solidFill>
              <a:srgbClr val="00e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7" name=""/>
            <p:cNvSpPr/>
            <p:nvPr/>
          </p:nvSpPr>
          <p:spPr>
            <a:xfrm>
              <a:off x="2674800" y="4319640"/>
              <a:ext cx="9720" cy="247680"/>
            </a:xfrm>
            <a:prstGeom prst="rect">
              <a:avLst/>
            </a:prstGeom>
            <a:solidFill>
              <a:srgbClr val="00d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8" name=""/>
            <p:cNvSpPr/>
            <p:nvPr/>
          </p:nvSpPr>
          <p:spPr>
            <a:xfrm>
              <a:off x="2684520" y="4319640"/>
              <a:ext cx="11160" cy="247680"/>
            </a:xfrm>
            <a:prstGeom prst="rect">
              <a:avLst/>
            </a:prstGeom>
            <a:solidFill>
              <a:srgbClr val="00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9" name=""/>
            <p:cNvSpPr/>
            <p:nvPr/>
          </p:nvSpPr>
          <p:spPr>
            <a:xfrm>
              <a:off x="2695680" y="4319640"/>
              <a:ext cx="11160" cy="247680"/>
            </a:xfrm>
            <a:prstGeom prst="rect">
              <a:avLst/>
            </a:pr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0" name=""/>
            <p:cNvSpPr/>
            <p:nvPr/>
          </p:nvSpPr>
          <p:spPr>
            <a:xfrm>
              <a:off x="2706840" y="4319640"/>
              <a:ext cx="10800" cy="247680"/>
            </a:xfrm>
            <a:prstGeom prst="rect">
              <a:avLst/>
            </a:prstGeom>
            <a:solidFill>
              <a:srgbClr val="009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1" name=""/>
            <p:cNvSpPr/>
            <p:nvPr/>
          </p:nvSpPr>
          <p:spPr>
            <a:xfrm>
              <a:off x="2717640" y="4319640"/>
              <a:ext cx="9720" cy="247680"/>
            </a:xfrm>
            <a:prstGeom prst="rect">
              <a:avLst/>
            </a:prstGeom>
            <a:solidFill>
              <a:srgbClr val="008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2" name=""/>
            <p:cNvSpPr/>
            <p:nvPr/>
          </p:nvSpPr>
          <p:spPr>
            <a:xfrm>
              <a:off x="2727360" y="4319640"/>
              <a:ext cx="11160" cy="24768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3" name=""/>
            <p:cNvSpPr/>
            <p:nvPr/>
          </p:nvSpPr>
          <p:spPr>
            <a:xfrm>
              <a:off x="2738520" y="4319640"/>
              <a:ext cx="11160" cy="24768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534" name=""/>
          <p:cNvSpPr/>
          <p:nvPr/>
        </p:nvSpPr>
        <p:spPr>
          <a:xfrm>
            <a:off x="2502000" y="4319640"/>
            <a:ext cx="247680" cy="24768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35" name=""/>
          <p:cNvGrpSpPr/>
          <p:nvPr/>
        </p:nvGrpSpPr>
        <p:grpSpPr>
          <a:xfrm>
            <a:off x="3127320" y="4200480"/>
            <a:ext cx="247680" cy="366840"/>
            <a:chOff x="3127320" y="4200480"/>
            <a:chExt cx="247680" cy="366840"/>
          </a:xfrm>
        </p:grpSpPr>
        <p:sp>
          <p:nvSpPr>
            <p:cNvPr id="1536" name=""/>
            <p:cNvSpPr/>
            <p:nvPr/>
          </p:nvSpPr>
          <p:spPr>
            <a:xfrm>
              <a:off x="3127320" y="4200480"/>
              <a:ext cx="9720" cy="366840"/>
            </a:xfrm>
            <a:prstGeom prst="rect">
              <a:avLst/>
            </a:prstGeom>
            <a:solidFill>
              <a:srgbClr val="00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7" name=""/>
            <p:cNvSpPr/>
            <p:nvPr/>
          </p:nvSpPr>
          <p:spPr>
            <a:xfrm>
              <a:off x="3137040" y="4200480"/>
              <a:ext cx="10800" cy="36684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8" name=""/>
            <p:cNvSpPr/>
            <p:nvPr/>
          </p:nvSpPr>
          <p:spPr>
            <a:xfrm>
              <a:off x="3147840" y="4200480"/>
              <a:ext cx="11160" cy="366840"/>
            </a:xfrm>
            <a:prstGeom prst="rect">
              <a:avLst/>
            </a:prstGeom>
            <a:solidFill>
              <a:srgbClr val="008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9" name=""/>
            <p:cNvSpPr/>
            <p:nvPr/>
          </p:nvSpPr>
          <p:spPr>
            <a:xfrm>
              <a:off x="3159000" y="4200480"/>
              <a:ext cx="11160" cy="366840"/>
            </a:xfrm>
            <a:prstGeom prst="rect">
              <a:avLst/>
            </a:prstGeom>
            <a:solidFill>
              <a:srgbClr val="009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0" name=""/>
            <p:cNvSpPr/>
            <p:nvPr/>
          </p:nvSpPr>
          <p:spPr>
            <a:xfrm>
              <a:off x="3170160" y="4200480"/>
              <a:ext cx="9720" cy="366840"/>
            </a:xfrm>
            <a:prstGeom prst="rect">
              <a:avLst/>
            </a:pr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1" name=""/>
            <p:cNvSpPr/>
            <p:nvPr/>
          </p:nvSpPr>
          <p:spPr>
            <a:xfrm>
              <a:off x="3179880" y="4200480"/>
              <a:ext cx="11160" cy="366840"/>
            </a:xfrm>
            <a:prstGeom prst="rect">
              <a:avLst/>
            </a:prstGeom>
            <a:solidFill>
              <a:srgbClr val="00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2" name=""/>
            <p:cNvSpPr/>
            <p:nvPr/>
          </p:nvSpPr>
          <p:spPr>
            <a:xfrm>
              <a:off x="3191040" y="4200480"/>
              <a:ext cx="10800" cy="366840"/>
            </a:xfrm>
            <a:prstGeom prst="rect">
              <a:avLst/>
            </a:prstGeom>
            <a:solidFill>
              <a:srgbClr val="00d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3" name=""/>
            <p:cNvSpPr/>
            <p:nvPr/>
          </p:nvSpPr>
          <p:spPr>
            <a:xfrm>
              <a:off x="3201840" y="4200480"/>
              <a:ext cx="11160" cy="366840"/>
            </a:xfrm>
            <a:prstGeom prst="rect">
              <a:avLst/>
            </a:prstGeom>
            <a:solidFill>
              <a:srgbClr val="00e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4" name=""/>
            <p:cNvSpPr/>
            <p:nvPr/>
          </p:nvSpPr>
          <p:spPr>
            <a:xfrm>
              <a:off x="3213000" y="4200480"/>
              <a:ext cx="11160" cy="366840"/>
            </a:xfrm>
            <a:prstGeom prst="rect">
              <a:avLst/>
            </a:prstGeom>
            <a:solidFill>
              <a:srgbClr val="00e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5" name=""/>
            <p:cNvSpPr/>
            <p:nvPr/>
          </p:nvSpPr>
          <p:spPr>
            <a:xfrm>
              <a:off x="3224160" y="4200480"/>
              <a:ext cx="9720" cy="366840"/>
            </a:xfrm>
            <a:prstGeom prst="rect">
              <a:avLst/>
            </a:prstGeom>
            <a:solidFill>
              <a:srgbClr val="00f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6" name=""/>
            <p:cNvSpPr/>
            <p:nvPr/>
          </p:nvSpPr>
          <p:spPr>
            <a:xfrm>
              <a:off x="3233880" y="4200480"/>
              <a:ext cx="10800" cy="366840"/>
            </a:xfrm>
            <a:prstGeom prst="rect">
              <a:avLst/>
            </a:prstGeom>
            <a:solidFill>
              <a:srgbClr val="00f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7" name=""/>
            <p:cNvSpPr/>
            <p:nvPr/>
          </p:nvSpPr>
          <p:spPr>
            <a:xfrm>
              <a:off x="3244680" y="4200480"/>
              <a:ext cx="11160" cy="366840"/>
            </a:xfrm>
            <a:prstGeom prst="rect">
              <a:avLst/>
            </a:prstGeom>
            <a:solidFill>
              <a:srgbClr val="00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8" name=""/>
            <p:cNvSpPr/>
            <p:nvPr/>
          </p:nvSpPr>
          <p:spPr>
            <a:xfrm>
              <a:off x="3255840" y="4200480"/>
              <a:ext cx="11160" cy="366840"/>
            </a:xfrm>
            <a:prstGeom prst="rect">
              <a:avLst/>
            </a:prstGeom>
            <a:solidFill>
              <a:srgbClr val="00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9" name=""/>
            <p:cNvSpPr/>
            <p:nvPr/>
          </p:nvSpPr>
          <p:spPr>
            <a:xfrm>
              <a:off x="3267000" y="4200480"/>
              <a:ext cx="11160" cy="366840"/>
            </a:xfrm>
            <a:prstGeom prst="rect">
              <a:avLst/>
            </a:prstGeom>
            <a:solidFill>
              <a:srgbClr val="00f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0" name=""/>
            <p:cNvSpPr/>
            <p:nvPr/>
          </p:nvSpPr>
          <p:spPr>
            <a:xfrm>
              <a:off x="3278160" y="4200480"/>
              <a:ext cx="9720" cy="366840"/>
            </a:xfrm>
            <a:prstGeom prst="rect">
              <a:avLst/>
            </a:prstGeom>
            <a:solidFill>
              <a:srgbClr val="00e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1" name=""/>
            <p:cNvSpPr/>
            <p:nvPr/>
          </p:nvSpPr>
          <p:spPr>
            <a:xfrm>
              <a:off x="3287880" y="4200480"/>
              <a:ext cx="10800" cy="366840"/>
            </a:xfrm>
            <a:prstGeom prst="rect">
              <a:avLst/>
            </a:prstGeom>
            <a:solidFill>
              <a:srgbClr val="00e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2" name=""/>
            <p:cNvSpPr/>
            <p:nvPr/>
          </p:nvSpPr>
          <p:spPr>
            <a:xfrm>
              <a:off x="3298680" y="4200480"/>
              <a:ext cx="11160" cy="366840"/>
            </a:xfrm>
            <a:prstGeom prst="rect">
              <a:avLst/>
            </a:prstGeom>
            <a:solidFill>
              <a:srgbClr val="00d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3" name=""/>
            <p:cNvSpPr/>
            <p:nvPr/>
          </p:nvSpPr>
          <p:spPr>
            <a:xfrm>
              <a:off x="3309840" y="4200480"/>
              <a:ext cx="11160" cy="366840"/>
            </a:xfrm>
            <a:prstGeom prst="rect">
              <a:avLst/>
            </a:prstGeom>
            <a:solidFill>
              <a:srgbClr val="00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4" name=""/>
            <p:cNvSpPr/>
            <p:nvPr/>
          </p:nvSpPr>
          <p:spPr>
            <a:xfrm>
              <a:off x="3321000" y="4200480"/>
              <a:ext cx="9720" cy="366840"/>
            </a:xfrm>
            <a:prstGeom prst="rect">
              <a:avLst/>
            </a:pr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5" name=""/>
            <p:cNvSpPr/>
            <p:nvPr/>
          </p:nvSpPr>
          <p:spPr>
            <a:xfrm>
              <a:off x="3330720" y="4200480"/>
              <a:ext cx="10800" cy="366840"/>
            </a:xfrm>
            <a:prstGeom prst="rect">
              <a:avLst/>
            </a:prstGeom>
            <a:solidFill>
              <a:srgbClr val="009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6" name=""/>
            <p:cNvSpPr/>
            <p:nvPr/>
          </p:nvSpPr>
          <p:spPr>
            <a:xfrm>
              <a:off x="3341520" y="4200480"/>
              <a:ext cx="11160" cy="366840"/>
            </a:xfrm>
            <a:prstGeom prst="rect">
              <a:avLst/>
            </a:prstGeom>
            <a:solidFill>
              <a:srgbClr val="008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7" name=""/>
            <p:cNvSpPr/>
            <p:nvPr/>
          </p:nvSpPr>
          <p:spPr>
            <a:xfrm>
              <a:off x="3352680" y="4200480"/>
              <a:ext cx="11160" cy="36684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8" name=""/>
            <p:cNvSpPr/>
            <p:nvPr/>
          </p:nvSpPr>
          <p:spPr>
            <a:xfrm>
              <a:off x="3363840" y="4200480"/>
              <a:ext cx="11160" cy="36684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559" name=""/>
          <p:cNvSpPr/>
          <p:nvPr/>
        </p:nvSpPr>
        <p:spPr>
          <a:xfrm>
            <a:off x="3127320" y="4200480"/>
            <a:ext cx="247680" cy="36684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60" name=""/>
          <p:cNvGrpSpPr/>
          <p:nvPr/>
        </p:nvGrpSpPr>
        <p:grpSpPr>
          <a:xfrm>
            <a:off x="3740040" y="3855960"/>
            <a:ext cx="247680" cy="711000"/>
            <a:chOff x="3740040" y="3855960"/>
            <a:chExt cx="247680" cy="711000"/>
          </a:xfrm>
        </p:grpSpPr>
        <p:sp>
          <p:nvSpPr>
            <p:cNvPr id="1561" name=""/>
            <p:cNvSpPr/>
            <p:nvPr/>
          </p:nvSpPr>
          <p:spPr>
            <a:xfrm>
              <a:off x="3740040" y="3855960"/>
              <a:ext cx="11160" cy="711000"/>
            </a:xfrm>
            <a:prstGeom prst="rect">
              <a:avLst/>
            </a:prstGeom>
            <a:solidFill>
              <a:srgbClr val="00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2" name=""/>
            <p:cNvSpPr/>
            <p:nvPr/>
          </p:nvSpPr>
          <p:spPr>
            <a:xfrm>
              <a:off x="3751200" y="3855960"/>
              <a:ext cx="11160" cy="71100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3" name=""/>
            <p:cNvSpPr/>
            <p:nvPr/>
          </p:nvSpPr>
          <p:spPr>
            <a:xfrm>
              <a:off x="3762360" y="3855960"/>
              <a:ext cx="11160" cy="711000"/>
            </a:xfrm>
            <a:prstGeom prst="rect">
              <a:avLst/>
            </a:prstGeom>
            <a:solidFill>
              <a:srgbClr val="008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4" name=""/>
            <p:cNvSpPr/>
            <p:nvPr/>
          </p:nvSpPr>
          <p:spPr>
            <a:xfrm>
              <a:off x="3773520" y="3855960"/>
              <a:ext cx="9360" cy="711000"/>
            </a:xfrm>
            <a:prstGeom prst="rect">
              <a:avLst/>
            </a:prstGeom>
            <a:solidFill>
              <a:srgbClr val="009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5" name=""/>
            <p:cNvSpPr/>
            <p:nvPr/>
          </p:nvSpPr>
          <p:spPr>
            <a:xfrm>
              <a:off x="3782880" y="3855960"/>
              <a:ext cx="11160" cy="711000"/>
            </a:xfrm>
            <a:prstGeom prst="rect">
              <a:avLst/>
            </a:pr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6" name=""/>
            <p:cNvSpPr/>
            <p:nvPr/>
          </p:nvSpPr>
          <p:spPr>
            <a:xfrm>
              <a:off x="3794040" y="3855960"/>
              <a:ext cx="11160" cy="711000"/>
            </a:xfrm>
            <a:prstGeom prst="rect">
              <a:avLst/>
            </a:prstGeom>
            <a:solidFill>
              <a:srgbClr val="00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7" name=""/>
            <p:cNvSpPr/>
            <p:nvPr/>
          </p:nvSpPr>
          <p:spPr>
            <a:xfrm>
              <a:off x="3805200" y="3855960"/>
              <a:ext cx="11160" cy="711000"/>
            </a:xfrm>
            <a:prstGeom prst="rect">
              <a:avLst/>
            </a:prstGeom>
            <a:solidFill>
              <a:srgbClr val="00d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8" name=""/>
            <p:cNvSpPr/>
            <p:nvPr/>
          </p:nvSpPr>
          <p:spPr>
            <a:xfrm>
              <a:off x="3816360" y="3855960"/>
              <a:ext cx="11160" cy="711000"/>
            </a:xfrm>
            <a:prstGeom prst="rect">
              <a:avLst/>
            </a:prstGeom>
            <a:solidFill>
              <a:srgbClr val="00e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9" name=""/>
            <p:cNvSpPr/>
            <p:nvPr/>
          </p:nvSpPr>
          <p:spPr>
            <a:xfrm>
              <a:off x="3827520" y="3855960"/>
              <a:ext cx="9360" cy="711000"/>
            </a:xfrm>
            <a:prstGeom prst="rect">
              <a:avLst/>
            </a:prstGeom>
            <a:solidFill>
              <a:srgbClr val="00e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0" name=""/>
            <p:cNvSpPr/>
            <p:nvPr/>
          </p:nvSpPr>
          <p:spPr>
            <a:xfrm>
              <a:off x="3836880" y="3855960"/>
              <a:ext cx="11160" cy="711000"/>
            </a:xfrm>
            <a:prstGeom prst="rect">
              <a:avLst/>
            </a:prstGeom>
            <a:solidFill>
              <a:srgbClr val="00f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1" name=""/>
            <p:cNvSpPr/>
            <p:nvPr/>
          </p:nvSpPr>
          <p:spPr>
            <a:xfrm>
              <a:off x="3848040" y="3855960"/>
              <a:ext cx="11160" cy="711000"/>
            </a:xfrm>
            <a:prstGeom prst="rect">
              <a:avLst/>
            </a:prstGeom>
            <a:solidFill>
              <a:srgbClr val="00f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2" name=""/>
            <p:cNvSpPr/>
            <p:nvPr/>
          </p:nvSpPr>
          <p:spPr>
            <a:xfrm>
              <a:off x="3859200" y="3855960"/>
              <a:ext cx="11160" cy="711000"/>
            </a:xfrm>
            <a:prstGeom prst="rect">
              <a:avLst/>
            </a:prstGeom>
            <a:solidFill>
              <a:srgbClr val="00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3" name=""/>
            <p:cNvSpPr/>
            <p:nvPr/>
          </p:nvSpPr>
          <p:spPr>
            <a:xfrm>
              <a:off x="3870360" y="3855960"/>
              <a:ext cx="9360" cy="711000"/>
            </a:xfrm>
            <a:prstGeom prst="rect">
              <a:avLst/>
            </a:prstGeom>
            <a:solidFill>
              <a:srgbClr val="00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4" name=""/>
            <p:cNvSpPr/>
            <p:nvPr/>
          </p:nvSpPr>
          <p:spPr>
            <a:xfrm>
              <a:off x="3879720" y="3855960"/>
              <a:ext cx="11160" cy="711000"/>
            </a:xfrm>
            <a:prstGeom prst="rect">
              <a:avLst/>
            </a:prstGeom>
            <a:solidFill>
              <a:srgbClr val="00f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5" name=""/>
            <p:cNvSpPr/>
            <p:nvPr/>
          </p:nvSpPr>
          <p:spPr>
            <a:xfrm>
              <a:off x="3890880" y="3855960"/>
              <a:ext cx="11160" cy="711000"/>
            </a:xfrm>
            <a:prstGeom prst="rect">
              <a:avLst/>
            </a:prstGeom>
            <a:solidFill>
              <a:srgbClr val="00e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6" name=""/>
            <p:cNvSpPr/>
            <p:nvPr/>
          </p:nvSpPr>
          <p:spPr>
            <a:xfrm>
              <a:off x="3902040" y="3855960"/>
              <a:ext cx="11160" cy="711000"/>
            </a:xfrm>
            <a:prstGeom prst="rect">
              <a:avLst/>
            </a:prstGeom>
            <a:solidFill>
              <a:srgbClr val="00e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7" name=""/>
            <p:cNvSpPr/>
            <p:nvPr/>
          </p:nvSpPr>
          <p:spPr>
            <a:xfrm>
              <a:off x="3913200" y="3855960"/>
              <a:ext cx="11160" cy="711000"/>
            </a:xfrm>
            <a:prstGeom prst="rect">
              <a:avLst/>
            </a:prstGeom>
            <a:solidFill>
              <a:srgbClr val="00d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8" name=""/>
            <p:cNvSpPr/>
            <p:nvPr/>
          </p:nvSpPr>
          <p:spPr>
            <a:xfrm>
              <a:off x="3924360" y="3855960"/>
              <a:ext cx="9360" cy="711000"/>
            </a:xfrm>
            <a:prstGeom prst="rect">
              <a:avLst/>
            </a:prstGeom>
            <a:solidFill>
              <a:srgbClr val="00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9" name=""/>
            <p:cNvSpPr/>
            <p:nvPr/>
          </p:nvSpPr>
          <p:spPr>
            <a:xfrm>
              <a:off x="3933720" y="3855960"/>
              <a:ext cx="11160" cy="711000"/>
            </a:xfrm>
            <a:prstGeom prst="rect">
              <a:avLst/>
            </a:pr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0" name=""/>
            <p:cNvSpPr/>
            <p:nvPr/>
          </p:nvSpPr>
          <p:spPr>
            <a:xfrm>
              <a:off x="3944880" y="3855960"/>
              <a:ext cx="11160" cy="711000"/>
            </a:xfrm>
            <a:prstGeom prst="rect">
              <a:avLst/>
            </a:prstGeom>
            <a:solidFill>
              <a:srgbClr val="009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1" name=""/>
            <p:cNvSpPr/>
            <p:nvPr/>
          </p:nvSpPr>
          <p:spPr>
            <a:xfrm>
              <a:off x="3956040" y="3855960"/>
              <a:ext cx="11160" cy="711000"/>
            </a:xfrm>
            <a:prstGeom prst="rect">
              <a:avLst/>
            </a:prstGeom>
            <a:solidFill>
              <a:srgbClr val="008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2" name=""/>
            <p:cNvSpPr/>
            <p:nvPr/>
          </p:nvSpPr>
          <p:spPr>
            <a:xfrm>
              <a:off x="3967200" y="3855960"/>
              <a:ext cx="11160" cy="71100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3" name=""/>
            <p:cNvSpPr/>
            <p:nvPr/>
          </p:nvSpPr>
          <p:spPr>
            <a:xfrm>
              <a:off x="3978360" y="3855960"/>
              <a:ext cx="9360" cy="71100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584" name=""/>
          <p:cNvSpPr/>
          <p:nvPr/>
        </p:nvSpPr>
        <p:spPr>
          <a:xfrm>
            <a:off x="3740040" y="3855960"/>
            <a:ext cx="247680" cy="71136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85" name=""/>
          <p:cNvGrpSpPr/>
          <p:nvPr/>
        </p:nvGrpSpPr>
        <p:grpSpPr>
          <a:xfrm>
            <a:off x="4365720" y="3543480"/>
            <a:ext cx="247680" cy="1023840"/>
            <a:chOff x="4365720" y="3543480"/>
            <a:chExt cx="247680" cy="1023840"/>
          </a:xfrm>
        </p:grpSpPr>
        <p:sp>
          <p:nvSpPr>
            <p:cNvPr id="1586" name=""/>
            <p:cNvSpPr/>
            <p:nvPr/>
          </p:nvSpPr>
          <p:spPr>
            <a:xfrm>
              <a:off x="4365720" y="3543480"/>
              <a:ext cx="11160" cy="1023840"/>
            </a:xfrm>
            <a:prstGeom prst="rect">
              <a:avLst/>
            </a:prstGeom>
            <a:solidFill>
              <a:srgbClr val="00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7" name=""/>
            <p:cNvSpPr/>
            <p:nvPr/>
          </p:nvSpPr>
          <p:spPr>
            <a:xfrm>
              <a:off x="4376880" y="3543480"/>
              <a:ext cx="9360" cy="102384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8" name=""/>
            <p:cNvSpPr/>
            <p:nvPr/>
          </p:nvSpPr>
          <p:spPr>
            <a:xfrm>
              <a:off x="4386240" y="3543480"/>
              <a:ext cx="11160" cy="1023840"/>
            </a:xfrm>
            <a:prstGeom prst="rect">
              <a:avLst/>
            </a:prstGeom>
            <a:solidFill>
              <a:srgbClr val="008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9" name=""/>
            <p:cNvSpPr/>
            <p:nvPr/>
          </p:nvSpPr>
          <p:spPr>
            <a:xfrm>
              <a:off x="4397400" y="3543480"/>
              <a:ext cx="11160" cy="1023840"/>
            </a:xfrm>
            <a:prstGeom prst="rect">
              <a:avLst/>
            </a:prstGeom>
            <a:solidFill>
              <a:srgbClr val="009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0" name=""/>
            <p:cNvSpPr/>
            <p:nvPr/>
          </p:nvSpPr>
          <p:spPr>
            <a:xfrm>
              <a:off x="4408560" y="3543480"/>
              <a:ext cx="11160" cy="1023840"/>
            </a:xfrm>
            <a:prstGeom prst="rect">
              <a:avLst/>
            </a:pr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1" name=""/>
            <p:cNvSpPr/>
            <p:nvPr/>
          </p:nvSpPr>
          <p:spPr>
            <a:xfrm>
              <a:off x="4419720" y="3543480"/>
              <a:ext cx="11160" cy="1023840"/>
            </a:xfrm>
            <a:prstGeom prst="rect">
              <a:avLst/>
            </a:prstGeom>
            <a:solidFill>
              <a:srgbClr val="00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2" name=""/>
            <p:cNvSpPr/>
            <p:nvPr/>
          </p:nvSpPr>
          <p:spPr>
            <a:xfrm>
              <a:off x="4430880" y="3543480"/>
              <a:ext cx="9360" cy="1023840"/>
            </a:xfrm>
            <a:prstGeom prst="rect">
              <a:avLst/>
            </a:prstGeom>
            <a:solidFill>
              <a:srgbClr val="00d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3" name=""/>
            <p:cNvSpPr/>
            <p:nvPr/>
          </p:nvSpPr>
          <p:spPr>
            <a:xfrm>
              <a:off x="4440240" y="3543480"/>
              <a:ext cx="11160" cy="1023840"/>
            </a:xfrm>
            <a:prstGeom prst="rect">
              <a:avLst/>
            </a:prstGeom>
            <a:solidFill>
              <a:srgbClr val="00e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4" name=""/>
            <p:cNvSpPr/>
            <p:nvPr/>
          </p:nvSpPr>
          <p:spPr>
            <a:xfrm>
              <a:off x="4451400" y="3543480"/>
              <a:ext cx="11160" cy="1023840"/>
            </a:xfrm>
            <a:prstGeom prst="rect">
              <a:avLst/>
            </a:prstGeom>
            <a:solidFill>
              <a:srgbClr val="00e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5" name=""/>
            <p:cNvSpPr/>
            <p:nvPr/>
          </p:nvSpPr>
          <p:spPr>
            <a:xfrm>
              <a:off x="4462560" y="3543480"/>
              <a:ext cx="11160" cy="1023840"/>
            </a:xfrm>
            <a:prstGeom prst="rect">
              <a:avLst/>
            </a:prstGeom>
            <a:solidFill>
              <a:srgbClr val="00f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6" name=""/>
            <p:cNvSpPr/>
            <p:nvPr/>
          </p:nvSpPr>
          <p:spPr>
            <a:xfrm>
              <a:off x="4473720" y="3543480"/>
              <a:ext cx="9360" cy="1023840"/>
            </a:xfrm>
            <a:prstGeom prst="rect">
              <a:avLst/>
            </a:prstGeom>
            <a:solidFill>
              <a:srgbClr val="00f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7" name=""/>
            <p:cNvSpPr/>
            <p:nvPr/>
          </p:nvSpPr>
          <p:spPr>
            <a:xfrm>
              <a:off x="4483080" y="3543480"/>
              <a:ext cx="11160" cy="1023840"/>
            </a:xfrm>
            <a:prstGeom prst="rect">
              <a:avLst/>
            </a:prstGeom>
            <a:solidFill>
              <a:srgbClr val="00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8" name=""/>
            <p:cNvSpPr/>
            <p:nvPr/>
          </p:nvSpPr>
          <p:spPr>
            <a:xfrm>
              <a:off x="4494240" y="3543480"/>
              <a:ext cx="11160" cy="1023840"/>
            </a:xfrm>
            <a:prstGeom prst="rect">
              <a:avLst/>
            </a:prstGeom>
            <a:solidFill>
              <a:srgbClr val="00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9" name=""/>
            <p:cNvSpPr/>
            <p:nvPr/>
          </p:nvSpPr>
          <p:spPr>
            <a:xfrm>
              <a:off x="4505400" y="3543480"/>
              <a:ext cx="11160" cy="1023840"/>
            </a:xfrm>
            <a:prstGeom prst="rect">
              <a:avLst/>
            </a:prstGeom>
            <a:solidFill>
              <a:srgbClr val="00f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0" name=""/>
            <p:cNvSpPr/>
            <p:nvPr/>
          </p:nvSpPr>
          <p:spPr>
            <a:xfrm>
              <a:off x="4516560" y="3543480"/>
              <a:ext cx="11160" cy="1023840"/>
            </a:xfrm>
            <a:prstGeom prst="rect">
              <a:avLst/>
            </a:prstGeom>
            <a:solidFill>
              <a:srgbClr val="00e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1" name=""/>
            <p:cNvSpPr/>
            <p:nvPr/>
          </p:nvSpPr>
          <p:spPr>
            <a:xfrm>
              <a:off x="4527720" y="3543480"/>
              <a:ext cx="9360" cy="1023840"/>
            </a:xfrm>
            <a:prstGeom prst="rect">
              <a:avLst/>
            </a:prstGeom>
            <a:solidFill>
              <a:srgbClr val="00e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2" name=""/>
            <p:cNvSpPr/>
            <p:nvPr/>
          </p:nvSpPr>
          <p:spPr>
            <a:xfrm>
              <a:off x="4537080" y="3543480"/>
              <a:ext cx="11160" cy="1023840"/>
            </a:xfrm>
            <a:prstGeom prst="rect">
              <a:avLst/>
            </a:prstGeom>
            <a:solidFill>
              <a:srgbClr val="00d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3" name=""/>
            <p:cNvSpPr/>
            <p:nvPr/>
          </p:nvSpPr>
          <p:spPr>
            <a:xfrm>
              <a:off x="4548240" y="3543480"/>
              <a:ext cx="11160" cy="1023840"/>
            </a:xfrm>
            <a:prstGeom prst="rect">
              <a:avLst/>
            </a:prstGeom>
            <a:solidFill>
              <a:srgbClr val="00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4" name=""/>
            <p:cNvSpPr/>
            <p:nvPr/>
          </p:nvSpPr>
          <p:spPr>
            <a:xfrm>
              <a:off x="4559400" y="3543480"/>
              <a:ext cx="11160" cy="1023840"/>
            </a:xfrm>
            <a:prstGeom prst="rect">
              <a:avLst/>
            </a:pr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5" name=""/>
            <p:cNvSpPr/>
            <p:nvPr/>
          </p:nvSpPr>
          <p:spPr>
            <a:xfrm>
              <a:off x="4570560" y="3543480"/>
              <a:ext cx="10800" cy="1023840"/>
            </a:xfrm>
            <a:prstGeom prst="rect">
              <a:avLst/>
            </a:prstGeom>
            <a:solidFill>
              <a:srgbClr val="009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6" name=""/>
            <p:cNvSpPr/>
            <p:nvPr/>
          </p:nvSpPr>
          <p:spPr>
            <a:xfrm>
              <a:off x="4581360" y="3543480"/>
              <a:ext cx="9720" cy="1023840"/>
            </a:xfrm>
            <a:prstGeom prst="rect">
              <a:avLst/>
            </a:prstGeom>
            <a:solidFill>
              <a:srgbClr val="008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7" name=""/>
            <p:cNvSpPr/>
            <p:nvPr/>
          </p:nvSpPr>
          <p:spPr>
            <a:xfrm>
              <a:off x="4591080" y="3543480"/>
              <a:ext cx="11160" cy="102384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8" name=""/>
            <p:cNvSpPr/>
            <p:nvPr/>
          </p:nvSpPr>
          <p:spPr>
            <a:xfrm>
              <a:off x="4602240" y="3543480"/>
              <a:ext cx="11160" cy="102384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609" name=""/>
          <p:cNvSpPr/>
          <p:nvPr/>
        </p:nvSpPr>
        <p:spPr>
          <a:xfrm>
            <a:off x="4365720" y="3543480"/>
            <a:ext cx="247680" cy="102384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10" name=""/>
          <p:cNvGrpSpPr/>
          <p:nvPr/>
        </p:nvGrpSpPr>
        <p:grpSpPr>
          <a:xfrm>
            <a:off x="4989600" y="3178080"/>
            <a:ext cx="247680" cy="1388880"/>
            <a:chOff x="4989600" y="3178080"/>
            <a:chExt cx="247680" cy="1388880"/>
          </a:xfrm>
        </p:grpSpPr>
        <p:sp>
          <p:nvSpPr>
            <p:cNvPr id="1611" name=""/>
            <p:cNvSpPr/>
            <p:nvPr/>
          </p:nvSpPr>
          <p:spPr>
            <a:xfrm>
              <a:off x="4989600" y="3178080"/>
              <a:ext cx="11160" cy="1388880"/>
            </a:xfrm>
            <a:prstGeom prst="rect">
              <a:avLst/>
            </a:prstGeom>
            <a:solidFill>
              <a:srgbClr val="00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2" name=""/>
            <p:cNvSpPr/>
            <p:nvPr/>
          </p:nvSpPr>
          <p:spPr>
            <a:xfrm>
              <a:off x="5000760" y="3178080"/>
              <a:ext cx="10800" cy="138888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3" name=""/>
            <p:cNvSpPr/>
            <p:nvPr/>
          </p:nvSpPr>
          <p:spPr>
            <a:xfrm>
              <a:off x="5011560" y="3178080"/>
              <a:ext cx="11160" cy="1388880"/>
            </a:xfrm>
            <a:prstGeom prst="rect">
              <a:avLst/>
            </a:prstGeom>
            <a:solidFill>
              <a:srgbClr val="008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4" name=""/>
            <p:cNvSpPr/>
            <p:nvPr/>
          </p:nvSpPr>
          <p:spPr>
            <a:xfrm>
              <a:off x="5022720" y="3178080"/>
              <a:ext cx="11160" cy="1388880"/>
            </a:xfrm>
            <a:prstGeom prst="rect">
              <a:avLst/>
            </a:prstGeom>
            <a:solidFill>
              <a:srgbClr val="009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5" name=""/>
            <p:cNvSpPr/>
            <p:nvPr/>
          </p:nvSpPr>
          <p:spPr>
            <a:xfrm>
              <a:off x="5033880" y="3178080"/>
              <a:ext cx="9720" cy="1388880"/>
            </a:xfrm>
            <a:prstGeom prst="rect">
              <a:avLst/>
            </a:pr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6" name=""/>
            <p:cNvSpPr/>
            <p:nvPr/>
          </p:nvSpPr>
          <p:spPr>
            <a:xfrm>
              <a:off x="5043600" y="3178080"/>
              <a:ext cx="11160" cy="1388880"/>
            </a:xfrm>
            <a:prstGeom prst="rect">
              <a:avLst/>
            </a:prstGeom>
            <a:solidFill>
              <a:srgbClr val="00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7" name=""/>
            <p:cNvSpPr/>
            <p:nvPr/>
          </p:nvSpPr>
          <p:spPr>
            <a:xfrm>
              <a:off x="5054760" y="3178080"/>
              <a:ext cx="10800" cy="1388880"/>
            </a:xfrm>
            <a:prstGeom prst="rect">
              <a:avLst/>
            </a:prstGeom>
            <a:solidFill>
              <a:srgbClr val="00d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8" name=""/>
            <p:cNvSpPr/>
            <p:nvPr/>
          </p:nvSpPr>
          <p:spPr>
            <a:xfrm>
              <a:off x="5065560" y="3178080"/>
              <a:ext cx="11160" cy="1388880"/>
            </a:xfrm>
            <a:prstGeom prst="rect">
              <a:avLst/>
            </a:prstGeom>
            <a:solidFill>
              <a:srgbClr val="00e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9" name=""/>
            <p:cNvSpPr/>
            <p:nvPr/>
          </p:nvSpPr>
          <p:spPr>
            <a:xfrm>
              <a:off x="5076720" y="3178080"/>
              <a:ext cx="9720" cy="1388880"/>
            </a:xfrm>
            <a:prstGeom prst="rect">
              <a:avLst/>
            </a:prstGeom>
            <a:solidFill>
              <a:srgbClr val="00e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0" name=""/>
            <p:cNvSpPr/>
            <p:nvPr/>
          </p:nvSpPr>
          <p:spPr>
            <a:xfrm>
              <a:off x="5086440" y="3178080"/>
              <a:ext cx="11160" cy="1388880"/>
            </a:xfrm>
            <a:prstGeom prst="rect">
              <a:avLst/>
            </a:prstGeom>
            <a:solidFill>
              <a:srgbClr val="00f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1" name=""/>
            <p:cNvSpPr/>
            <p:nvPr/>
          </p:nvSpPr>
          <p:spPr>
            <a:xfrm>
              <a:off x="5097600" y="3178080"/>
              <a:ext cx="10800" cy="1388880"/>
            </a:xfrm>
            <a:prstGeom prst="rect">
              <a:avLst/>
            </a:prstGeom>
            <a:solidFill>
              <a:srgbClr val="00f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2" name=""/>
            <p:cNvSpPr/>
            <p:nvPr/>
          </p:nvSpPr>
          <p:spPr>
            <a:xfrm>
              <a:off x="5108400" y="3178080"/>
              <a:ext cx="11160" cy="1388880"/>
            </a:xfrm>
            <a:prstGeom prst="rect">
              <a:avLst/>
            </a:prstGeom>
            <a:solidFill>
              <a:srgbClr val="00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3" name=""/>
            <p:cNvSpPr/>
            <p:nvPr/>
          </p:nvSpPr>
          <p:spPr>
            <a:xfrm>
              <a:off x="5119560" y="3178080"/>
              <a:ext cx="11160" cy="1388880"/>
            </a:xfrm>
            <a:prstGeom prst="rect">
              <a:avLst/>
            </a:prstGeom>
            <a:solidFill>
              <a:srgbClr val="00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4" name=""/>
            <p:cNvSpPr/>
            <p:nvPr/>
          </p:nvSpPr>
          <p:spPr>
            <a:xfrm>
              <a:off x="5130720" y="3178080"/>
              <a:ext cx="9720" cy="1388880"/>
            </a:xfrm>
            <a:prstGeom prst="rect">
              <a:avLst/>
            </a:prstGeom>
            <a:solidFill>
              <a:srgbClr val="00f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5" name=""/>
            <p:cNvSpPr/>
            <p:nvPr/>
          </p:nvSpPr>
          <p:spPr>
            <a:xfrm>
              <a:off x="5140440" y="3178080"/>
              <a:ext cx="11160" cy="1388880"/>
            </a:xfrm>
            <a:prstGeom prst="rect">
              <a:avLst/>
            </a:prstGeom>
            <a:solidFill>
              <a:srgbClr val="00e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6" name=""/>
            <p:cNvSpPr/>
            <p:nvPr/>
          </p:nvSpPr>
          <p:spPr>
            <a:xfrm>
              <a:off x="5151600" y="3178080"/>
              <a:ext cx="10800" cy="1388880"/>
            </a:xfrm>
            <a:prstGeom prst="rect">
              <a:avLst/>
            </a:prstGeom>
            <a:solidFill>
              <a:srgbClr val="00e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7" name=""/>
            <p:cNvSpPr/>
            <p:nvPr/>
          </p:nvSpPr>
          <p:spPr>
            <a:xfrm>
              <a:off x="5162400" y="3178080"/>
              <a:ext cx="11160" cy="1388880"/>
            </a:xfrm>
            <a:prstGeom prst="rect">
              <a:avLst/>
            </a:prstGeom>
            <a:solidFill>
              <a:srgbClr val="00d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8" name=""/>
            <p:cNvSpPr/>
            <p:nvPr/>
          </p:nvSpPr>
          <p:spPr>
            <a:xfrm>
              <a:off x="5173560" y="3178080"/>
              <a:ext cx="11160" cy="1388880"/>
            </a:xfrm>
            <a:prstGeom prst="rect">
              <a:avLst/>
            </a:prstGeom>
            <a:solidFill>
              <a:srgbClr val="00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9" name=""/>
            <p:cNvSpPr/>
            <p:nvPr/>
          </p:nvSpPr>
          <p:spPr>
            <a:xfrm>
              <a:off x="5184720" y="3178080"/>
              <a:ext cx="9720" cy="1388880"/>
            </a:xfrm>
            <a:prstGeom prst="rect">
              <a:avLst/>
            </a:pr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0" name=""/>
            <p:cNvSpPr/>
            <p:nvPr/>
          </p:nvSpPr>
          <p:spPr>
            <a:xfrm>
              <a:off x="5194440" y="3178080"/>
              <a:ext cx="10800" cy="1388880"/>
            </a:xfrm>
            <a:prstGeom prst="rect">
              <a:avLst/>
            </a:prstGeom>
            <a:solidFill>
              <a:srgbClr val="009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1" name=""/>
            <p:cNvSpPr/>
            <p:nvPr/>
          </p:nvSpPr>
          <p:spPr>
            <a:xfrm>
              <a:off x="5205240" y="3178080"/>
              <a:ext cx="11160" cy="1388880"/>
            </a:xfrm>
            <a:prstGeom prst="rect">
              <a:avLst/>
            </a:prstGeom>
            <a:solidFill>
              <a:srgbClr val="008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2" name=""/>
            <p:cNvSpPr/>
            <p:nvPr/>
          </p:nvSpPr>
          <p:spPr>
            <a:xfrm>
              <a:off x="5216400" y="3178080"/>
              <a:ext cx="11160" cy="138888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3" name=""/>
            <p:cNvSpPr/>
            <p:nvPr/>
          </p:nvSpPr>
          <p:spPr>
            <a:xfrm>
              <a:off x="5227560" y="3178080"/>
              <a:ext cx="9720" cy="138888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634" name=""/>
          <p:cNvSpPr/>
          <p:nvPr/>
        </p:nvSpPr>
        <p:spPr>
          <a:xfrm>
            <a:off x="4989600" y="3178080"/>
            <a:ext cx="247680" cy="138924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35" name=""/>
          <p:cNvGrpSpPr/>
          <p:nvPr/>
        </p:nvGrpSpPr>
        <p:grpSpPr>
          <a:xfrm>
            <a:off x="5614920" y="2316240"/>
            <a:ext cx="247680" cy="2251080"/>
            <a:chOff x="5614920" y="2316240"/>
            <a:chExt cx="247680" cy="2251080"/>
          </a:xfrm>
        </p:grpSpPr>
        <p:sp>
          <p:nvSpPr>
            <p:cNvPr id="1636" name=""/>
            <p:cNvSpPr/>
            <p:nvPr/>
          </p:nvSpPr>
          <p:spPr>
            <a:xfrm>
              <a:off x="5614920" y="2316240"/>
              <a:ext cx="11160" cy="2251080"/>
            </a:xfrm>
            <a:prstGeom prst="rect">
              <a:avLst/>
            </a:prstGeom>
            <a:solidFill>
              <a:srgbClr val="00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7" name=""/>
            <p:cNvSpPr/>
            <p:nvPr/>
          </p:nvSpPr>
          <p:spPr>
            <a:xfrm>
              <a:off x="5626080" y="2316240"/>
              <a:ext cx="9720" cy="225108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8" name=""/>
            <p:cNvSpPr/>
            <p:nvPr/>
          </p:nvSpPr>
          <p:spPr>
            <a:xfrm>
              <a:off x="5635800" y="2316240"/>
              <a:ext cx="10800" cy="2251080"/>
            </a:xfrm>
            <a:prstGeom prst="rect">
              <a:avLst/>
            </a:prstGeom>
            <a:solidFill>
              <a:srgbClr val="008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9" name=""/>
            <p:cNvSpPr/>
            <p:nvPr/>
          </p:nvSpPr>
          <p:spPr>
            <a:xfrm>
              <a:off x="5646600" y="2316240"/>
              <a:ext cx="11160" cy="2251080"/>
            </a:xfrm>
            <a:prstGeom prst="rect">
              <a:avLst/>
            </a:prstGeom>
            <a:solidFill>
              <a:srgbClr val="009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0" name=""/>
            <p:cNvSpPr/>
            <p:nvPr/>
          </p:nvSpPr>
          <p:spPr>
            <a:xfrm>
              <a:off x="5657760" y="2316240"/>
              <a:ext cx="11160" cy="2251080"/>
            </a:xfrm>
            <a:prstGeom prst="rect">
              <a:avLst/>
            </a:pr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1" name=""/>
            <p:cNvSpPr/>
            <p:nvPr/>
          </p:nvSpPr>
          <p:spPr>
            <a:xfrm>
              <a:off x="5668920" y="2316240"/>
              <a:ext cx="11160" cy="2251080"/>
            </a:xfrm>
            <a:prstGeom prst="rect">
              <a:avLst/>
            </a:prstGeom>
            <a:solidFill>
              <a:srgbClr val="00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2" name=""/>
            <p:cNvSpPr/>
            <p:nvPr/>
          </p:nvSpPr>
          <p:spPr>
            <a:xfrm>
              <a:off x="5680080" y="2316240"/>
              <a:ext cx="9360" cy="2251080"/>
            </a:xfrm>
            <a:prstGeom prst="rect">
              <a:avLst/>
            </a:prstGeom>
            <a:solidFill>
              <a:srgbClr val="00d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3" name=""/>
            <p:cNvSpPr/>
            <p:nvPr/>
          </p:nvSpPr>
          <p:spPr>
            <a:xfrm>
              <a:off x="5689440" y="2316240"/>
              <a:ext cx="11160" cy="2251080"/>
            </a:xfrm>
            <a:prstGeom prst="rect">
              <a:avLst/>
            </a:prstGeom>
            <a:solidFill>
              <a:srgbClr val="00e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4" name=""/>
            <p:cNvSpPr/>
            <p:nvPr/>
          </p:nvSpPr>
          <p:spPr>
            <a:xfrm>
              <a:off x="5700600" y="2316240"/>
              <a:ext cx="11160" cy="2251080"/>
            </a:xfrm>
            <a:prstGeom prst="rect">
              <a:avLst/>
            </a:prstGeom>
            <a:solidFill>
              <a:srgbClr val="00e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5" name=""/>
            <p:cNvSpPr/>
            <p:nvPr/>
          </p:nvSpPr>
          <p:spPr>
            <a:xfrm>
              <a:off x="5711760" y="2316240"/>
              <a:ext cx="11160" cy="2251080"/>
            </a:xfrm>
            <a:prstGeom prst="rect">
              <a:avLst/>
            </a:prstGeom>
            <a:solidFill>
              <a:srgbClr val="00f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6" name=""/>
            <p:cNvSpPr/>
            <p:nvPr/>
          </p:nvSpPr>
          <p:spPr>
            <a:xfrm>
              <a:off x="5722920" y="2316240"/>
              <a:ext cx="11160" cy="2251080"/>
            </a:xfrm>
            <a:prstGeom prst="rect">
              <a:avLst/>
            </a:prstGeom>
            <a:solidFill>
              <a:srgbClr val="00f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7" name=""/>
            <p:cNvSpPr/>
            <p:nvPr/>
          </p:nvSpPr>
          <p:spPr>
            <a:xfrm>
              <a:off x="5734080" y="2316240"/>
              <a:ext cx="9360" cy="2251080"/>
            </a:xfrm>
            <a:prstGeom prst="rect">
              <a:avLst/>
            </a:prstGeom>
            <a:solidFill>
              <a:srgbClr val="00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8" name=""/>
            <p:cNvSpPr/>
            <p:nvPr/>
          </p:nvSpPr>
          <p:spPr>
            <a:xfrm>
              <a:off x="5743440" y="2316240"/>
              <a:ext cx="11160" cy="2251080"/>
            </a:xfrm>
            <a:prstGeom prst="rect">
              <a:avLst/>
            </a:prstGeom>
            <a:solidFill>
              <a:srgbClr val="00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9" name=""/>
            <p:cNvSpPr/>
            <p:nvPr/>
          </p:nvSpPr>
          <p:spPr>
            <a:xfrm>
              <a:off x="5754600" y="2316240"/>
              <a:ext cx="11160" cy="2251080"/>
            </a:xfrm>
            <a:prstGeom prst="rect">
              <a:avLst/>
            </a:prstGeom>
            <a:solidFill>
              <a:srgbClr val="00f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0" name=""/>
            <p:cNvSpPr/>
            <p:nvPr/>
          </p:nvSpPr>
          <p:spPr>
            <a:xfrm>
              <a:off x="5765760" y="2316240"/>
              <a:ext cx="11160" cy="2251080"/>
            </a:xfrm>
            <a:prstGeom prst="rect">
              <a:avLst/>
            </a:prstGeom>
            <a:solidFill>
              <a:srgbClr val="00e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1" name=""/>
            <p:cNvSpPr/>
            <p:nvPr/>
          </p:nvSpPr>
          <p:spPr>
            <a:xfrm>
              <a:off x="5776920" y="2316240"/>
              <a:ext cx="9360" cy="2251080"/>
            </a:xfrm>
            <a:prstGeom prst="rect">
              <a:avLst/>
            </a:prstGeom>
            <a:solidFill>
              <a:srgbClr val="00e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2" name=""/>
            <p:cNvSpPr/>
            <p:nvPr/>
          </p:nvSpPr>
          <p:spPr>
            <a:xfrm>
              <a:off x="5786280" y="2316240"/>
              <a:ext cx="11160" cy="2251080"/>
            </a:xfrm>
            <a:prstGeom prst="rect">
              <a:avLst/>
            </a:prstGeom>
            <a:solidFill>
              <a:srgbClr val="00d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3" name=""/>
            <p:cNvSpPr/>
            <p:nvPr/>
          </p:nvSpPr>
          <p:spPr>
            <a:xfrm>
              <a:off x="5797440" y="2316240"/>
              <a:ext cx="11160" cy="2251080"/>
            </a:xfrm>
            <a:prstGeom prst="rect">
              <a:avLst/>
            </a:prstGeom>
            <a:solidFill>
              <a:srgbClr val="00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4" name=""/>
            <p:cNvSpPr/>
            <p:nvPr/>
          </p:nvSpPr>
          <p:spPr>
            <a:xfrm>
              <a:off x="5808600" y="2316240"/>
              <a:ext cx="11160" cy="2251080"/>
            </a:xfrm>
            <a:prstGeom prst="rect">
              <a:avLst/>
            </a:pr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5" name=""/>
            <p:cNvSpPr/>
            <p:nvPr/>
          </p:nvSpPr>
          <p:spPr>
            <a:xfrm>
              <a:off x="5819760" y="2316240"/>
              <a:ext cx="11160" cy="2251080"/>
            </a:xfrm>
            <a:prstGeom prst="rect">
              <a:avLst/>
            </a:prstGeom>
            <a:solidFill>
              <a:srgbClr val="009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6" name=""/>
            <p:cNvSpPr/>
            <p:nvPr/>
          </p:nvSpPr>
          <p:spPr>
            <a:xfrm>
              <a:off x="5830920" y="2316240"/>
              <a:ext cx="9360" cy="2251080"/>
            </a:xfrm>
            <a:prstGeom prst="rect">
              <a:avLst/>
            </a:prstGeom>
            <a:solidFill>
              <a:srgbClr val="008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7" name=""/>
            <p:cNvSpPr/>
            <p:nvPr/>
          </p:nvSpPr>
          <p:spPr>
            <a:xfrm>
              <a:off x="5840280" y="2316240"/>
              <a:ext cx="11160" cy="225108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8" name=""/>
            <p:cNvSpPr/>
            <p:nvPr/>
          </p:nvSpPr>
          <p:spPr>
            <a:xfrm>
              <a:off x="5851440" y="2316240"/>
              <a:ext cx="11160" cy="225108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659" name=""/>
          <p:cNvSpPr/>
          <p:nvPr/>
        </p:nvSpPr>
        <p:spPr>
          <a:xfrm>
            <a:off x="5614920" y="2316240"/>
            <a:ext cx="247680" cy="225108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60" name=""/>
          <p:cNvGrpSpPr/>
          <p:nvPr/>
        </p:nvGrpSpPr>
        <p:grpSpPr>
          <a:xfrm>
            <a:off x="6229440" y="2239920"/>
            <a:ext cx="247680" cy="2327400"/>
            <a:chOff x="6229440" y="2239920"/>
            <a:chExt cx="247680" cy="2327400"/>
          </a:xfrm>
        </p:grpSpPr>
        <p:sp>
          <p:nvSpPr>
            <p:cNvPr id="1661" name=""/>
            <p:cNvSpPr/>
            <p:nvPr/>
          </p:nvSpPr>
          <p:spPr>
            <a:xfrm>
              <a:off x="6229440" y="2239920"/>
              <a:ext cx="9360" cy="2327400"/>
            </a:xfrm>
            <a:prstGeom prst="rect">
              <a:avLst/>
            </a:prstGeom>
            <a:solidFill>
              <a:srgbClr val="00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2" name=""/>
            <p:cNvSpPr/>
            <p:nvPr/>
          </p:nvSpPr>
          <p:spPr>
            <a:xfrm>
              <a:off x="6238800" y="2239920"/>
              <a:ext cx="11160" cy="232740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3" name=""/>
            <p:cNvSpPr/>
            <p:nvPr/>
          </p:nvSpPr>
          <p:spPr>
            <a:xfrm>
              <a:off x="6249960" y="2239920"/>
              <a:ext cx="11160" cy="2327400"/>
            </a:xfrm>
            <a:prstGeom prst="rect">
              <a:avLst/>
            </a:prstGeom>
            <a:solidFill>
              <a:srgbClr val="008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4" name=""/>
            <p:cNvSpPr/>
            <p:nvPr/>
          </p:nvSpPr>
          <p:spPr>
            <a:xfrm>
              <a:off x="6261120" y="2239920"/>
              <a:ext cx="11160" cy="2327400"/>
            </a:xfrm>
            <a:prstGeom prst="rect">
              <a:avLst/>
            </a:prstGeom>
            <a:solidFill>
              <a:srgbClr val="009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5" name=""/>
            <p:cNvSpPr/>
            <p:nvPr/>
          </p:nvSpPr>
          <p:spPr>
            <a:xfrm>
              <a:off x="6272280" y="2239920"/>
              <a:ext cx="11160" cy="2327400"/>
            </a:xfrm>
            <a:prstGeom prst="rect">
              <a:avLst/>
            </a:pr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6" name=""/>
            <p:cNvSpPr/>
            <p:nvPr/>
          </p:nvSpPr>
          <p:spPr>
            <a:xfrm>
              <a:off x="6283440" y="2239920"/>
              <a:ext cx="9360" cy="2327400"/>
            </a:xfrm>
            <a:prstGeom prst="rect">
              <a:avLst/>
            </a:prstGeom>
            <a:solidFill>
              <a:srgbClr val="00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7" name=""/>
            <p:cNvSpPr/>
            <p:nvPr/>
          </p:nvSpPr>
          <p:spPr>
            <a:xfrm>
              <a:off x="6292800" y="2239920"/>
              <a:ext cx="11160" cy="2327400"/>
            </a:xfrm>
            <a:prstGeom prst="rect">
              <a:avLst/>
            </a:prstGeom>
            <a:solidFill>
              <a:srgbClr val="00d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8" name=""/>
            <p:cNvSpPr/>
            <p:nvPr/>
          </p:nvSpPr>
          <p:spPr>
            <a:xfrm>
              <a:off x="6303960" y="2239920"/>
              <a:ext cx="11160" cy="2327400"/>
            </a:xfrm>
            <a:prstGeom prst="rect">
              <a:avLst/>
            </a:prstGeom>
            <a:solidFill>
              <a:srgbClr val="00e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9" name=""/>
            <p:cNvSpPr/>
            <p:nvPr/>
          </p:nvSpPr>
          <p:spPr>
            <a:xfrm>
              <a:off x="6315120" y="2239920"/>
              <a:ext cx="11160" cy="2327400"/>
            </a:xfrm>
            <a:prstGeom prst="rect">
              <a:avLst/>
            </a:prstGeom>
            <a:solidFill>
              <a:srgbClr val="00e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0" name=""/>
            <p:cNvSpPr/>
            <p:nvPr/>
          </p:nvSpPr>
          <p:spPr>
            <a:xfrm>
              <a:off x="6326280" y="2239920"/>
              <a:ext cx="11160" cy="2327400"/>
            </a:xfrm>
            <a:prstGeom prst="rect">
              <a:avLst/>
            </a:prstGeom>
            <a:solidFill>
              <a:srgbClr val="00f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1" name=""/>
            <p:cNvSpPr/>
            <p:nvPr/>
          </p:nvSpPr>
          <p:spPr>
            <a:xfrm>
              <a:off x="6337440" y="2239920"/>
              <a:ext cx="9360" cy="2327400"/>
            </a:xfrm>
            <a:prstGeom prst="rect">
              <a:avLst/>
            </a:prstGeom>
            <a:solidFill>
              <a:srgbClr val="00f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2" name=""/>
            <p:cNvSpPr/>
            <p:nvPr/>
          </p:nvSpPr>
          <p:spPr>
            <a:xfrm>
              <a:off x="6346800" y="2239920"/>
              <a:ext cx="11160" cy="2327400"/>
            </a:xfrm>
            <a:prstGeom prst="rect">
              <a:avLst/>
            </a:prstGeom>
            <a:solidFill>
              <a:srgbClr val="00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3" name=""/>
            <p:cNvSpPr/>
            <p:nvPr/>
          </p:nvSpPr>
          <p:spPr>
            <a:xfrm>
              <a:off x="6357960" y="2239920"/>
              <a:ext cx="11160" cy="2327400"/>
            </a:xfrm>
            <a:prstGeom prst="rect">
              <a:avLst/>
            </a:prstGeom>
            <a:solidFill>
              <a:srgbClr val="00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4" name=""/>
            <p:cNvSpPr/>
            <p:nvPr/>
          </p:nvSpPr>
          <p:spPr>
            <a:xfrm>
              <a:off x="6369120" y="2239920"/>
              <a:ext cx="11160" cy="2327400"/>
            </a:xfrm>
            <a:prstGeom prst="rect">
              <a:avLst/>
            </a:prstGeom>
            <a:solidFill>
              <a:srgbClr val="00f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5" name=""/>
            <p:cNvSpPr/>
            <p:nvPr/>
          </p:nvSpPr>
          <p:spPr>
            <a:xfrm>
              <a:off x="6380280" y="2239920"/>
              <a:ext cx="9360" cy="2327400"/>
            </a:xfrm>
            <a:prstGeom prst="rect">
              <a:avLst/>
            </a:prstGeom>
            <a:solidFill>
              <a:srgbClr val="00e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6" name=""/>
            <p:cNvSpPr/>
            <p:nvPr/>
          </p:nvSpPr>
          <p:spPr>
            <a:xfrm>
              <a:off x="6389640" y="2239920"/>
              <a:ext cx="11160" cy="2327400"/>
            </a:xfrm>
            <a:prstGeom prst="rect">
              <a:avLst/>
            </a:prstGeom>
            <a:solidFill>
              <a:srgbClr val="00e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7" name=""/>
            <p:cNvSpPr/>
            <p:nvPr/>
          </p:nvSpPr>
          <p:spPr>
            <a:xfrm>
              <a:off x="6400800" y="2239920"/>
              <a:ext cx="11160" cy="2327400"/>
            </a:xfrm>
            <a:prstGeom prst="rect">
              <a:avLst/>
            </a:prstGeom>
            <a:solidFill>
              <a:srgbClr val="00d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8" name=""/>
            <p:cNvSpPr/>
            <p:nvPr/>
          </p:nvSpPr>
          <p:spPr>
            <a:xfrm>
              <a:off x="6411960" y="2239920"/>
              <a:ext cx="11160" cy="2327400"/>
            </a:xfrm>
            <a:prstGeom prst="rect">
              <a:avLst/>
            </a:prstGeom>
            <a:solidFill>
              <a:srgbClr val="00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9" name=""/>
            <p:cNvSpPr/>
            <p:nvPr/>
          </p:nvSpPr>
          <p:spPr>
            <a:xfrm>
              <a:off x="6423120" y="2239920"/>
              <a:ext cx="11160" cy="2327400"/>
            </a:xfrm>
            <a:prstGeom prst="rect">
              <a:avLst/>
            </a:pr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0" name=""/>
            <p:cNvSpPr/>
            <p:nvPr/>
          </p:nvSpPr>
          <p:spPr>
            <a:xfrm>
              <a:off x="6434280" y="2239920"/>
              <a:ext cx="9360" cy="2327400"/>
            </a:xfrm>
            <a:prstGeom prst="rect">
              <a:avLst/>
            </a:prstGeom>
            <a:solidFill>
              <a:srgbClr val="009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1" name=""/>
            <p:cNvSpPr/>
            <p:nvPr/>
          </p:nvSpPr>
          <p:spPr>
            <a:xfrm>
              <a:off x="6443640" y="2239920"/>
              <a:ext cx="11160" cy="2327400"/>
            </a:xfrm>
            <a:prstGeom prst="rect">
              <a:avLst/>
            </a:prstGeom>
            <a:solidFill>
              <a:srgbClr val="008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2" name=""/>
            <p:cNvSpPr/>
            <p:nvPr/>
          </p:nvSpPr>
          <p:spPr>
            <a:xfrm>
              <a:off x="6454800" y="2239920"/>
              <a:ext cx="11160" cy="232740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3" name=""/>
            <p:cNvSpPr/>
            <p:nvPr/>
          </p:nvSpPr>
          <p:spPr>
            <a:xfrm>
              <a:off x="6465960" y="2239920"/>
              <a:ext cx="11160" cy="232740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684" name=""/>
          <p:cNvSpPr/>
          <p:nvPr/>
        </p:nvSpPr>
        <p:spPr>
          <a:xfrm>
            <a:off x="6229440" y="2239920"/>
            <a:ext cx="247680" cy="232740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85" name=""/>
          <p:cNvGrpSpPr/>
          <p:nvPr/>
        </p:nvGrpSpPr>
        <p:grpSpPr>
          <a:xfrm>
            <a:off x="6853320" y="1679400"/>
            <a:ext cx="247680" cy="2887560"/>
            <a:chOff x="6853320" y="1679400"/>
            <a:chExt cx="247680" cy="2887560"/>
          </a:xfrm>
        </p:grpSpPr>
        <p:sp>
          <p:nvSpPr>
            <p:cNvPr id="1686" name=""/>
            <p:cNvSpPr/>
            <p:nvPr/>
          </p:nvSpPr>
          <p:spPr>
            <a:xfrm>
              <a:off x="6853320" y="1679400"/>
              <a:ext cx="11160" cy="2887560"/>
            </a:xfrm>
            <a:prstGeom prst="rect">
              <a:avLst/>
            </a:prstGeom>
            <a:solidFill>
              <a:srgbClr val="00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7" name=""/>
            <p:cNvSpPr/>
            <p:nvPr/>
          </p:nvSpPr>
          <p:spPr>
            <a:xfrm>
              <a:off x="6864480" y="1679400"/>
              <a:ext cx="11160" cy="288756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8" name=""/>
            <p:cNvSpPr/>
            <p:nvPr/>
          </p:nvSpPr>
          <p:spPr>
            <a:xfrm>
              <a:off x="6875640" y="1679400"/>
              <a:ext cx="10800" cy="2887560"/>
            </a:xfrm>
            <a:prstGeom prst="rect">
              <a:avLst/>
            </a:prstGeom>
            <a:solidFill>
              <a:srgbClr val="008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9" name=""/>
            <p:cNvSpPr/>
            <p:nvPr/>
          </p:nvSpPr>
          <p:spPr>
            <a:xfrm>
              <a:off x="6886440" y="1679400"/>
              <a:ext cx="9720" cy="2887560"/>
            </a:xfrm>
            <a:prstGeom prst="rect">
              <a:avLst/>
            </a:prstGeom>
            <a:solidFill>
              <a:srgbClr val="009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0" name=""/>
            <p:cNvSpPr/>
            <p:nvPr/>
          </p:nvSpPr>
          <p:spPr>
            <a:xfrm>
              <a:off x="6896160" y="1679400"/>
              <a:ext cx="11160" cy="2887560"/>
            </a:xfrm>
            <a:prstGeom prst="rect">
              <a:avLst/>
            </a:pr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1" name=""/>
            <p:cNvSpPr/>
            <p:nvPr/>
          </p:nvSpPr>
          <p:spPr>
            <a:xfrm>
              <a:off x="6907320" y="1679400"/>
              <a:ext cx="11160" cy="2887560"/>
            </a:xfrm>
            <a:prstGeom prst="rect">
              <a:avLst/>
            </a:prstGeom>
            <a:solidFill>
              <a:srgbClr val="00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2" name=""/>
            <p:cNvSpPr/>
            <p:nvPr/>
          </p:nvSpPr>
          <p:spPr>
            <a:xfrm>
              <a:off x="6918480" y="1679400"/>
              <a:ext cx="10800" cy="2887560"/>
            </a:xfrm>
            <a:prstGeom prst="rect">
              <a:avLst/>
            </a:prstGeom>
            <a:solidFill>
              <a:srgbClr val="00d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3" name=""/>
            <p:cNvSpPr/>
            <p:nvPr/>
          </p:nvSpPr>
          <p:spPr>
            <a:xfrm>
              <a:off x="6929280" y="1679400"/>
              <a:ext cx="11160" cy="2887560"/>
            </a:xfrm>
            <a:prstGeom prst="rect">
              <a:avLst/>
            </a:prstGeom>
            <a:solidFill>
              <a:srgbClr val="00e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4" name=""/>
            <p:cNvSpPr/>
            <p:nvPr/>
          </p:nvSpPr>
          <p:spPr>
            <a:xfrm>
              <a:off x="6940440" y="1679400"/>
              <a:ext cx="9720" cy="2887560"/>
            </a:xfrm>
            <a:prstGeom prst="rect">
              <a:avLst/>
            </a:prstGeom>
            <a:solidFill>
              <a:srgbClr val="00e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5" name=""/>
            <p:cNvSpPr/>
            <p:nvPr/>
          </p:nvSpPr>
          <p:spPr>
            <a:xfrm>
              <a:off x="6950160" y="1679400"/>
              <a:ext cx="11160" cy="2887560"/>
            </a:xfrm>
            <a:prstGeom prst="rect">
              <a:avLst/>
            </a:prstGeom>
            <a:solidFill>
              <a:srgbClr val="00f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6" name=""/>
            <p:cNvSpPr/>
            <p:nvPr/>
          </p:nvSpPr>
          <p:spPr>
            <a:xfrm>
              <a:off x="6961320" y="1679400"/>
              <a:ext cx="11160" cy="2887560"/>
            </a:xfrm>
            <a:prstGeom prst="rect">
              <a:avLst/>
            </a:prstGeom>
            <a:solidFill>
              <a:srgbClr val="00f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7" name=""/>
            <p:cNvSpPr/>
            <p:nvPr/>
          </p:nvSpPr>
          <p:spPr>
            <a:xfrm>
              <a:off x="6972480" y="1679400"/>
              <a:ext cx="10800" cy="2887560"/>
            </a:xfrm>
            <a:prstGeom prst="rect">
              <a:avLst/>
            </a:prstGeom>
            <a:solidFill>
              <a:srgbClr val="00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8" name=""/>
            <p:cNvSpPr/>
            <p:nvPr/>
          </p:nvSpPr>
          <p:spPr>
            <a:xfrm>
              <a:off x="6983280" y="1679400"/>
              <a:ext cx="9720" cy="2887560"/>
            </a:xfrm>
            <a:prstGeom prst="rect">
              <a:avLst/>
            </a:prstGeom>
            <a:solidFill>
              <a:srgbClr val="00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9" name=""/>
            <p:cNvSpPr/>
            <p:nvPr/>
          </p:nvSpPr>
          <p:spPr>
            <a:xfrm>
              <a:off x="6993000" y="1679400"/>
              <a:ext cx="11160" cy="2887560"/>
            </a:xfrm>
            <a:prstGeom prst="rect">
              <a:avLst/>
            </a:prstGeom>
            <a:solidFill>
              <a:srgbClr val="00f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0" name=""/>
            <p:cNvSpPr/>
            <p:nvPr/>
          </p:nvSpPr>
          <p:spPr>
            <a:xfrm>
              <a:off x="7004160" y="1679400"/>
              <a:ext cx="11160" cy="2887560"/>
            </a:xfrm>
            <a:prstGeom prst="rect">
              <a:avLst/>
            </a:prstGeom>
            <a:solidFill>
              <a:srgbClr val="00e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1" name=""/>
            <p:cNvSpPr/>
            <p:nvPr/>
          </p:nvSpPr>
          <p:spPr>
            <a:xfrm>
              <a:off x="7015320" y="1679400"/>
              <a:ext cx="10800" cy="2887560"/>
            </a:xfrm>
            <a:prstGeom prst="rect">
              <a:avLst/>
            </a:prstGeom>
            <a:solidFill>
              <a:srgbClr val="00e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2" name=""/>
            <p:cNvSpPr/>
            <p:nvPr/>
          </p:nvSpPr>
          <p:spPr>
            <a:xfrm>
              <a:off x="7026120" y="1679400"/>
              <a:ext cx="11160" cy="2887560"/>
            </a:xfrm>
            <a:prstGeom prst="rect">
              <a:avLst/>
            </a:prstGeom>
            <a:solidFill>
              <a:srgbClr val="00d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3" name=""/>
            <p:cNvSpPr/>
            <p:nvPr/>
          </p:nvSpPr>
          <p:spPr>
            <a:xfrm>
              <a:off x="7037280" y="1679400"/>
              <a:ext cx="9720" cy="2887560"/>
            </a:xfrm>
            <a:prstGeom prst="rect">
              <a:avLst/>
            </a:prstGeom>
            <a:solidFill>
              <a:srgbClr val="00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4" name=""/>
            <p:cNvSpPr/>
            <p:nvPr/>
          </p:nvSpPr>
          <p:spPr>
            <a:xfrm>
              <a:off x="7047000" y="1679400"/>
              <a:ext cx="11160" cy="2887560"/>
            </a:xfrm>
            <a:prstGeom prst="rect">
              <a:avLst/>
            </a:pr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5" name=""/>
            <p:cNvSpPr/>
            <p:nvPr/>
          </p:nvSpPr>
          <p:spPr>
            <a:xfrm>
              <a:off x="7058160" y="1679400"/>
              <a:ext cx="10800" cy="2887560"/>
            </a:xfrm>
            <a:prstGeom prst="rect">
              <a:avLst/>
            </a:prstGeom>
            <a:solidFill>
              <a:srgbClr val="009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6" name=""/>
            <p:cNvSpPr/>
            <p:nvPr/>
          </p:nvSpPr>
          <p:spPr>
            <a:xfrm>
              <a:off x="7068960" y="1679400"/>
              <a:ext cx="11160" cy="2887560"/>
            </a:xfrm>
            <a:prstGeom prst="rect">
              <a:avLst/>
            </a:prstGeom>
            <a:solidFill>
              <a:srgbClr val="008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7" name=""/>
            <p:cNvSpPr/>
            <p:nvPr/>
          </p:nvSpPr>
          <p:spPr>
            <a:xfrm>
              <a:off x="7080120" y="1679400"/>
              <a:ext cx="11160" cy="288756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8" name=""/>
            <p:cNvSpPr/>
            <p:nvPr/>
          </p:nvSpPr>
          <p:spPr>
            <a:xfrm>
              <a:off x="7091280" y="1679400"/>
              <a:ext cx="9720" cy="288756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709" name=""/>
          <p:cNvSpPr/>
          <p:nvPr/>
        </p:nvSpPr>
        <p:spPr>
          <a:xfrm>
            <a:off x="6853320" y="1679400"/>
            <a:ext cx="247680" cy="288792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0" name=""/>
          <p:cNvSpPr/>
          <p:nvPr/>
        </p:nvSpPr>
        <p:spPr>
          <a:xfrm>
            <a:off x="2189160" y="1474920"/>
            <a:ext cx="1440" cy="309240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1" name=""/>
          <p:cNvSpPr/>
          <p:nvPr/>
        </p:nvSpPr>
        <p:spPr>
          <a:xfrm>
            <a:off x="2146320" y="4567320"/>
            <a:ext cx="428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12" name=""/>
          <p:cNvSpPr/>
          <p:nvPr/>
        </p:nvSpPr>
        <p:spPr>
          <a:xfrm>
            <a:off x="2146320" y="4049640"/>
            <a:ext cx="428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713" name=""/>
          <p:cNvSpPr/>
          <p:nvPr/>
        </p:nvSpPr>
        <p:spPr>
          <a:xfrm>
            <a:off x="2146320" y="3533760"/>
            <a:ext cx="428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14" name=""/>
          <p:cNvSpPr/>
          <p:nvPr/>
        </p:nvSpPr>
        <p:spPr>
          <a:xfrm>
            <a:off x="2146320" y="3027240"/>
            <a:ext cx="428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715" name=""/>
          <p:cNvSpPr/>
          <p:nvPr/>
        </p:nvSpPr>
        <p:spPr>
          <a:xfrm>
            <a:off x="2146320" y="2509920"/>
            <a:ext cx="428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16" name=""/>
          <p:cNvSpPr/>
          <p:nvPr/>
        </p:nvSpPr>
        <p:spPr>
          <a:xfrm>
            <a:off x="2146320" y="1992240"/>
            <a:ext cx="428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717" name=""/>
          <p:cNvSpPr/>
          <p:nvPr/>
        </p:nvSpPr>
        <p:spPr>
          <a:xfrm>
            <a:off x="2146320" y="1474920"/>
            <a:ext cx="428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18" name=""/>
          <p:cNvSpPr/>
          <p:nvPr/>
        </p:nvSpPr>
        <p:spPr>
          <a:xfrm>
            <a:off x="2189160" y="4567320"/>
            <a:ext cx="49766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19" name=""/>
          <p:cNvSpPr/>
          <p:nvPr/>
        </p:nvSpPr>
        <p:spPr>
          <a:xfrm flipV="1">
            <a:off x="2189160" y="4524120"/>
            <a:ext cx="1440" cy="4284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720" name=""/>
          <p:cNvSpPr/>
          <p:nvPr/>
        </p:nvSpPr>
        <p:spPr>
          <a:xfrm flipV="1">
            <a:off x="2814480" y="4524120"/>
            <a:ext cx="1800" cy="4284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721" name=""/>
          <p:cNvSpPr/>
          <p:nvPr/>
        </p:nvSpPr>
        <p:spPr>
          <a:xfrm flipV="1">
            <a:off x="3438360" y="4524120"/>
            <a:ext cx="1800" cy="4284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722" name=""/>
          <p:cNvSpPr/>
          <p:nvPr/>
        </p:nvSpPr>
        <p:spPr>
          <a:xfrm flipV="1">
            <a:off x="4052880" y="4524120"/>
            <a:ext cx="1440" cy="4284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723" name=""/>
          <p:cNvSpPr/>
          <p:nvPr/>
        </p:nvSpPr>
        <p:spPr>
          <a:xfrm flipV="1">
            <a:off x="4678200" y="4524120"/>
            <a:ext cx="1800" cy="4284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724" name=""/>
          <p:cNvSpPr/>
          <p:nvPr/>
        </p:nvSpPr>
        <p:spPr>
          <a:xfrm flipV="1">
            <a:off x="5302080" y="4524120"/>
            <a:ext cx="1800" cy="4284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725" name=""/>
          <p:cNvSpPr/>
          <p:nvPr/>
        </p:nvSpPr>
        <p:spPr>
          <a:xfrm flipV="1">
            <a:off x="5927760" y="4524120"/>
            <a:ext cx="1440" cy="4284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726" name=""/>
          <p:cNvSpPr/>
          <p:nvPr/>
        </p:nvSpPr>
        <p:spPr>
          <a:xfrm flipV="1">
            <a:off x="6540480" y="4524120"/>
            <a:ext cx="1440" cy="4284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727" name=""/>
          <p:cNvSpPr/>
          <p:nvPr/>
        </p:nvSpPr>
        <p:spPr>
          <a:xfrm flipV="1">
            <a:off x="7165800" y="4524120"/>
            <a:ext cx="1800" cy="4284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728" name=""/>
          <p:cNvSpPr/>
          <p:nvPr/>
        </p:nvSpPr>
        <p:spPr>
          <a:xfrm>
            <a:off x="2214000" y="3975120"/>
            <a:ext cx="320400" cy="9612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700" strike="noStrike" u="none">
                <a:solidFill>
                  <a:srgbClr val="000000"/>
                </a:solidFill>
                <a:effectLst/>
                <a:uFillTx/>
                <a:latin typeface="ＭＳ Ｐゴシック"/>
                <a:ea typeface="ＭＳ Ｐゴシック"/>
              </a:rPr>
              <a:t>173,662</a:t>
            </a:r>
            <a:endParaRPr b="0" lang="en-US" sz="700" strike="noStrike" u="none">
              <a:solidFill>
                <a:srgbClr val="000000"/>
              </a:solidFill>
              <a:effectLst/>
              <a:uFillTx/>
              <a:latin typeface="Times New Roman"/>
            </a:endParaRPr>
          </a:p>
        </p:txBody>
      </p:sp>
      <p:sp>
        <p:nvSpPr>
          <p:cNvPr id="1729" name=""/>
          <p:cNvSpPr/>
          <p:nvPr/>
        </p:nvSpPr>
        <p:spPr>
          <a:xfrm>
            <a:off x="2839680" y="3909960"/>
            <a:ext cx="320400" cy="9612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700" strike="noStrike" u="none">
                <a:solidFill>
                  <a:srgbClr val="000000"/>
                </a:solidFill>
                <a:effectLst/>
                <a:uFillTx/>
                <a:latin typeface="ＭＳ Ｐゴシック"/>
                <a:ea typeface="ＭＳ Ｐゴシック"/>
              </a:rPr>
              <a:t>201,551</a:t>
            </a:r>
            <a:endParaRPr b="0" lang="en-US" sz="700" strike="noStrike" u="none">
              <a:solidFill>
                <a:srgbClr val="000000"/>
              </a:solidFill>
              <a:effectLst/>
              <a:uFillTx/>
              <a:latin typeface="Times New Roman"/>
            </a:endParaRPr>
          </a:p>
        </p:txBody>
      </p:sp>
      <p:sp>
        <p:nvSpPr>
          <p:cNvPr id="1730" name=""/>
          <p:cNvSpPr/>
          <p:nvPr/>
        </p:nvSpPr>
        <p:spPr>
          <a:xfrm>
            <a:off x="3453840" y="3824280"/>
            <a:ext cx="320400" cy="9612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700" strike="noStrike" u="none">
                <a:solidFill>
                  <a:srgbClr val="000000"/>
                </a:solidFill>
                <a:effectLst/>
                <a:uFillTx/>
                <a:latin typeface="ＭＳ Ｐゴシック"/>
                <a:ea typeface="ＭＳ Ｐゴシック"/>
              </a:rPr>
              <a:t>232,841</a:t>
            </a:r>
            <a:endParaRPr b="0" lang="en-US" sz="700" strike="noStrike" u="none">
              <a:solidFill>
                <a:srgbClr val="000000"/>
              </a:solidFill>
              <a:effectLst/>
              <a:uFillTx/>
              <a:latin typeface="Times New Roman"/>
            </a:endParaRPr>
          </a:p>
        </p:txBody>
      </p:sp>
      <p:sp>
        <p:nvSpPr>
          <p:cNvPr id="1731" name=""/>
          <p:cNvSpPr/>
          <p:nvPr/>
        </p:nvSpPr>
        <p:spPr>
          <a:xfrm>
            <a:off x="4066560" y="3684600"/>
            <a:ext cx="320400" cy="9612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700" strike="noStrike" u="none">
                <a:solidFill>
                  <a:srgbClr val="000000"/>
                </a:solidFill>
                <a:effectLst/>
                <a:uFillTx/>
                <a:latin typeface="ＭＳ Ｐゴシック"/>
                <a:ea typeface="ＭＳ Ｐゴシック"/>
              </a:rPr>
              <a:t>288,498</a:t>
            </a:r>
            <a:endParaRPr b="0" lang="en-US" sz="700" strike="noStrike" u="none">
              <a:solidFill>
                <a:srgbClr val="000000"/>
              </a:solidFill>
              <a:effectLst/>
              <a:uFillTx/>
              <a:latin typeface="Times New Roman"/>
            </a:endParaRPr>
          </a:p>
        </p:txBody>
      </p:sp>
      <p:sp>
        <p:nvSpPr>
          <p:cNvPr id="1732" name=""/>
          <p:cNvSpPr/>
          <p:nvPr/>
        </p:nvSpPr>
        <p:spPr>
          <a:xfrm>
            <a:off x="4692240" y="3522600"/>
            <a:ext cx="320400" cy="9612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700" strike="noStrike" u="none">
                <a:solidFill>
                  <a:srgbClr val="000000"/>
                </a:solidFill>
                <a:effectLst/>
                <a:uFillTx/>
                <a:latin typeface="ＭＳ Ｐゴシック"/>
                <a:ea typeface="ＭＳ Ｐゴシック"/>
              </a:rPr>
              <a:t>352,302</a:t>
            </a:r>
            <a:endParaRPr b="0" lang="en-US" sz="700" strike="noStrike" u="none">
              <a:solidFill>
                <a:srgbClr val="000000"/>
              </a:solidFill>
              <a:effectLst/>
              <a:uFillTx/>
              <a:latin typeface="Times New Roman"/>
            </a:endParaRPr>
          </a:p>
        </p:txBody>
      </p:sp>
      <p:sp>
        <p:nvSpPr>
          <p:cNvPr id="1733" name=""/>
          <p:cNvSpPr/>
          <p:nvPr/>
        </p:nvSpPr>
        <p:spPr>
          <a:xfrm>
            <a:off x="5317560" y="3263760"/>
            <a:ext cx="320400" cy="9612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700" strike="noStrike" u="none">
                <a:solidFill>
                  <a:srgbClr val="000000"/>
                </a:solidFill>
                <a:effectLst/>
                <a:uFillTx/>
                <a:latin typeface="ＭＳ Ｐゴシック"/>
                <a:ea typeface="ＭＳ Ｐゴシック"/>
              </a:rPr>
              <a:t>451,007</a:t>
            </a:r>
            <a:endParaRPr b="0" lang="en-US" sz="700" strike="noStrike" u="none">
              <a:solidFill>
                <a:srgbClr val="000000"/>
              </a:solidFill>
              <a:effectLst/>
              <a:uFillTx/>
              <a:latin typeface="Times New Roman"/>
            </a:endParaRPr>
          </a:p>
        </p:txBody>
      </p:sp>
      <p:sp>
        <p:nvSpPr>
          <p:cNvPr id="1734" name=""/>
          <p:cNvSpPr/>
          <p:nvPr/>
        </p:nvSpPr>
        <p:spPr>
          <a:xfrm>
            <a:off x="5941440" y="3036960"/>
            <a:ext cx="320400" cy="9612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700" strike="noStrike" u="none">
                <a:solidFill>
                  <a:srgbClr val="000000"/>
                </a:solidFill>
                <a:effectLst/>
                <a:uFillTx/>
                <a:latin typeface="ＭＳ Ｐゴシック"/>
                <a:ea typeface="ＭＳ Ｐゴシック"/>
              </a:rPr>
              <a:t>540,184</a:t>
            </a:r>
            <a:endParaRPr b="0" lang="en-US" sz="700" strike="noStrike" u="none">
              <a:solidFill>
                <a:srgbClr val="000000"/>
              </a:solidFill>
              <a:effectLst/>
              <a:uFillTx/>
              <a:latin typeface="Times New Roman"/>
            </a:endParaRPr>
          </a:p>
        </p:txBody>
      </p:sp>
      <p:sp>
        <p:nvSpPr>
          <p:cNvPr id="1735" name=""/>
          <p:cNvSpPr/>
          <p:nvPr/>
        </p:nvSpPr>
        <p:spPr>
          <a:xfrm>
            <a:off x="6567120" y="2843280"/>
            <a:ext cx="320400" cy="9612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700" strike="noStrike" u="none">
                <a:solidFill>
                  <a:srgbClr val="000000"/>
                </a:solidFill>
                <a:effectLst/>
                <a:uFillTx/>
                <a:latin typeface="ＭＳ Ｐゴシック"/>
                <a:ea typeface="ＭＳ Ｐゴシック"/>
              </a:rPr>
              <a:t>614,273</a:t>
            </a:r>
            <a:endParaRPr b="0" lang="en-US" sz="700" strike="noStrike" u="none">
              <a:solidFill>
                <a:srgbClr val="000000"/>
              </a:solidFill>
              <a:effectLst/>
              <a:uFillTx/>
              <a:latin typeface="Times New Roman"/>
            </a:endParaRPr>
          </a:p>
        </p:txBody>
      </p:sp>
      <p:sp>
        <p:nvSpPr>
          <p:cNvPr id="1736" name=""/>
          <p:cNvSpPr/>
          <p:nvPr/>
        </p:nvSpPr>
        <p:spPr>
          <a:xfrm>
            <a:off x="2500920" y="4179960"/>
            <a:ext cx="246600" cy="9612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700" strike="noStrike" u="none">
                <a:solidFill>
                  <a:srgbClr val="000000"/>
                </a:solidFill>
                <a:effectLst/>
                <a:uFillTx/>
                <a:latin typeface="ＭＳ Ｐゴシック"/>
                <a:ea typeface="ＭＳ Ｐゴシック"/>
              </a:rPr>
              <a:t>97353</a:t>
            </a:r>
            <a:endParaRPr b="0" lang="en-US" sz="700" strike="noStrike" u="none">
              <a:solidFill>
                <a:srgbClr val="000000"/>
              </a:solidFill>
              <a:effectLst/>
              <a:uFillTx/>
              <a:latin typeface="Times New Roman"/>
            </a:endParaRPr>
          </a:p>
        </p:txBody>
      </p:sp>
      <p:sp>
        <p:nvSpPr>
          <p:cNvPr id="1737" name=""/>
          <p:cNvSpPr/>
          <p:nvPr/>
        </p:nvSpPr>
        <p:spPr>
          <a:xfrm>
            <a:off x="3087000" y="4060800"/>
            <a:ext cx="320400" cy="9612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700" strike="noStrike" u="none">
                <a:solidFill>
                  <a:srgbClr val="000000"/>
                </a:solidFill>
                <a:effectLst/>
                <a:uFillTx/>
                <a:latin typeface="ＭＳ Ｐゴシック"/>
                <a:ea typeface="ＭＳ Ｐゴシック"/>
              </a:rPr>
              <a:t>142,476</a:t>
            </a:r>
            <a:endParaRPr b="0" lang="en-US" sz="700" strike="noStrike" u="none">
              <a:solidFill>
                <a:srgbClr val="000000"/>
              </a:solidFill>
              <a:effectLst/>
              <a:uFillTx/>
              <a:latin typeface="Times New Roman"/>
            </a:endParaRPr>
          </a:p>
        </p:txBody>
      </p:sp>
      <p:sp>
        <p:nvSpPr>
          <p:cNvPr id="1738" name=""/>
          <p:cNvSpPr/>
          <p:nvPr/>
        </p:nvSpPr>
        <p:spPr>
          <a:xfrm>
            <a:off x="3701520" y="3716280"/>
            <a:ext cx="320400" cy="9612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700" strike="noStrike" u="none">
                <a:solidFill>
                  <a:srgbClr val="000000"/>
                </a:solidFill>
                <a:effectLst/>
                <a:uFillTx/>
                <a:latin typeface="ＭＳ Ｐゴシック"/>
                <a:ea typeface="ＭＳ Ｐゴシック"/>
              </a:rPr>
              <a:t>275,739</a:t>
            </a:r>
            <a:endParaRPr b="0" lang="en-US" sz="700" strike="noStrike" u="none">
              <a:solidFill>
                <a:srgbClr val="000000"/>
              </a:solidFill>
              <a:effectLst/>
              <a:uFillTx/>
              <a:latin typeface="Times New Roman"/>
            </a:endParaRPr>
          </a:p>
        </p:txBody>
      </p:sp>
      <p:sp>
        <p:nvSpPr>
          <p:cNvPr id="1739" name=""/>
          <p:cNvSpPr/>
          <p:nvPr/>
        </p:nvSpPr>
        <p:spPr>
          <a:xfrm>
            <a:off x="4325400" y="3403440"/>
            <a:ext cx="320400" cy="9612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700" strike="noStrike" u="none">
                <a:solidFill>
                  <a:srgbClr val="000000"/>
                </a:solidFill>
                <a:effectLst/>
                <a:uFillTx/>
                <a:latin typeface="ＭＳ Ｐゴシック"/>
                <a:ea typeface="ＭＳ Ｐゴシック"/>
              </a:rPr>
              <a:t>397,649</a:t>
            </a:r>
            <a:endParaRPr b="0" lang="en-US" sz="700" strike="noStrike" u="none">
              <a:solidFill>
                <a:srgbClr val="000000"/>
              </a:solidFill>
              <a:effectLst/>
              <a:uFillTx/>
              <a:latin typeface="Times New Roman"/>
            </a:endParaRPr>
          </a:p>
        </p:txBody>
      </p:sp>
      <p:sp>
        <p:nvSpPr>
          <p:cNvPr id="1740" name=""/>
          <p:cNvSpPr/>
          <p:nvPr/>
        </p:nvSpPr>
        <p:spPr>
          <a:xfrm>
            <a:off x="4950720" y="3036960"/>
            <a:ext cx="320400" cy="9612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700" strike="noStrike" u="none">
                <a:solidFill>
                  <a:srgbClr val="000000"/>
                </a:solidFill>
                <a:effectLst/>
                <a:uFillTx/>
                <a:latin typeface="ＭＳ Ｐゴシック"/>
                <a:ea typeface="ＭＳ Ｐゴシック"/>
              </a:rPr>
              <a:t>538,861</a:t>
            </a:r>
            <a:endParaRPr b="0" lang="en-US" sz="700" strike="noStrike" u="none">
              <a:solidFill>
                <a:srgbClr val="000000"/>
              </a:solidFill>
              <a:effectLst/>
              <a:uFillTx/>
              <a:latin typeface="Times New Roman"/>
            </a:endParaRPr>
          </a:p>
        </p:txBody>
      </p:sp>
      <p:sp>
        <p:nvSpPr>
          <p:cNvPr id="1741" name=""/>
          <p:cNvSpPr/>
          <p:nvPr/>
        </p:nvSpPr>
        <p:spPr>
          <a:xfrm>
            <a:off x="5574600" y="2174760"/>
            <a:ext cx="320400" cy="9612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700" strike="noStrike" u="none">
                <a:solidFill>
                  <a:srgbClr val="000000"/>
                </a:solidFill>
                <a:effectLst/>
                <a:uFillTx/>
                <a:latin typeface="ＭＳ Ｐゴシック"/>
                <a:ea typeface="ＭＳ Ｐゴシック"/>
              </a:rPr>
              <a:t>874,839</a:t>
            </a:r>
            <a:endParaRPr b="0" lang="en-US" sz="700" strike="noStrike" u="none">
              <a:solidFill>
                <a:srgbClr val="000000"/>
              </a:solidFill>
              <a:effectLst/>
              <a:uFillTx/>
              <a:latin typeface="Times New Roman"/>
            </a:endParaRPr>
          </a:p>
        </p:txBody>
      </p:sp>
      <p:sp>
        <p:nvSpPr>
          <p:cNvPr id="1742" name=""/>
          <p:cNvSpPr/>
          <p:nvPr/>
        </p:nvSpPr>
        <p:spPr>
          <a:xfrm>
            <a:off x="6203880" y="2100240"/>
            <a:ext cx="295560" cy="9612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700" strike="noStrike" u="none">
                <a:solidFill>
                  <a:srgbClr val="000000"/>
                </a:solidFill>
                <a:effectLst/>
                <a:uFillTx/>
                <a:latin typeface="ＭＳ Ｐゴシック"/>
                <a:ea typeface="ＭＳ Ｐゴシック"/>
              </a:rPr>
              <a:t>905109</a:t>
            </a:r>
            <a:endParaRPr b="0" lang="en-US" sz="700" strike="noStrike" u="none">
              <a:solidFill>
                <a:srgbClr val="000000"/>
              </a:solidFill>
              <a:effectLst/>
              <a:uFillTx/>
              <a:latin typeface="Times New Roman"/>
            </a:endParaRPr>
          </a:p>
        </p:txBody>
      </p:sp>
      <p:sp>
        <p:nvSpPr>
          <p:cNvPr id="1743" name=""/>
          <p:cNvSpPr/>
          <p:nvPr/>
        </p:nvSpPr>
        <p:spPr>
          <a:xfrm>
            <a:off x="6775560" y="1539720"/>
            <a:ext cx="393840" cy="9612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700" strike="noStrike" u="none">
                <a:solidFill>
                  <a:srgbClr val="000000"/>
                </a:solidFill>
                <a:effectLst/>
                <a:uFillTx/>
                <a:latin typeface="ＭＳ Ｐゴシック"/>
                <a:ea typeface="ＭＳ Ｐゴシック"/>
              </a:rPr>
              <a:t>1,119,573</a:t>
            </a:r>
            <a:endParaRPr b="0" lang="en-US" sz="700" strike="noStrike" u="none">
              <a:solidFill>
                <a:srgbClr val="000000"/>
              </a:solidFill>
              <a:effectLst/>
              <a:uFillTx/>
              <a:latin typeface="Times New Roman"/>
            </a:endParaRPr>
          </a:p>
        </p:txBody>
      </p:sp>
      <p:sp>
        <p:nvSpPr>
          <p:cNvPr id="1744" name=""/>
          <p:cNvSpPr/>
          <p:nvPr/>
        </p:nvSpPr>
        <p:spPr>
          <a:xfrm>
            <a:off x="2014200" y="4513320"/>
            <a:ext cx="70920" cy="13788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000" strike="noStrike" u="none">
                <a:solidFill>
                  <a:srgbClr val="000000"/>
                </a:solidFill>
                <a:effectLst/>
                <a:uFillTx/>
                <a:latin typeface="ＭＳ Ｐゴシック"/>
                <a:ea typeface="ＭＳ Ｐゴシック"/>
              </a:rPr>
              <a:t>0</a:t>
            </a:r>
            <a:endParaRPr b="0" lang="en-US" sz="1000" strike="noStrike" u="none">
              <a:solidFill>
                <a:srgbClr val="000000"/>
              </a:solidFill>
              <a:effectLst/>
              <a:uFillTx/>
              <a:latin typeface="Times New Roman"/>
            </a:endParaRPr>
          </a:p>
        </p:txBody>
      </p:sp>
      <p:sp>
        <p:nvSpPr>
          <p:cNvPr id="1745" name=""/>
          <p:cNvSpPr/>
          <p:nvPr/>
        </p:nvSpPr>
        <p:spPr>
          <a:xfrm>
            <a:off x="1645920" y="3995640"/>
            <a:ext cx="457920" cy="13788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000" strike="noStrike" u="none">
                <a:solidFill>
                  <a:srgbClr val="000000"/>
                </a:solidFill>
                <a:effectLst/>
                <a:uFillTx/>
                <a:latin typeface="ＭＳ Ｐゴシック"/>
                <a:ea typeface="ＭＳ Ｐゴシック"/>
              </a:rPr>
              <a:t>200,000</a:t>
            </a:r>
            <a:endParaRPr b="0" lang="en-US" sz="1000" strike="noStrike" u="none">
              <a:solidFill>
                <a:srgbClr val="000000"/>
              </a:solidFill>
              <a:effectLst/>
              <a:uFillTx/>
              <a:latin typeface="Times New Roman"/>
            </a:endParaRPr>
          </a:p>
        </p:txBody>
      </p:sp>
      <p:sp>
        <p:nvSpPr>
          <p:cNvPr id="1746" name=""/>
          <p:cNvSpPr/>
          <p:nvPr/>
        </p:nvSpPr>
        <p:spPr>
          <a:xfrm>
            <a:off x="1645920" y="3479760"/>
            <a:ext cx="457920" cy="13788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000" strike="noStrike" u="none">
                <a:solidFill>
                  <a:srgbClr val="000000"/>
                </a:solidFill>
                <a:effectLst/>
                <a:uFillTx/>
                <a:latin typeface="ＭＳ Ｐゴシック"/>
                <a:ea typeface="ＭＳ Ｐゴシック"/>
              </a:rPr>
              <a:t>400,000</a:t>
            </a:r>
            <a:endParaRPr b="0" lang="en-US" sz="1000" strike="noStrike" u="none">
              <a:solidFill>
                <a:srgbClr val="000000"/>
              </a:solidFill>
              <a:effectLst/>
              <a:uFillTx/>
              <a:latin typeface="Times New Roman"/>
            </a:endParaRPr>
          </a:p>
        </p:txBody>
      </p:sp>
      <p:sp>
        <p:nvSpPr>
          <p:cNvPr id="1747" name=""/>
          <p:cNvSpPr/>
          <p:nvPr/>
        </p:nvSpPr>
        <p:spPr>
          <a:xfrm>
            <a:off x="1645920" y="2973240"/>
            <a:ext cx="457920" cy="13788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000" strike="noStrike" u="none">
                <a:solidFill>
                  <a:srgbClr val="000000"/>
                </a:solidFill>
                <a:effectLst/>
                <a:uFillTx/>
                <a:latin typeface="ＭＳ Ｐゴシック"/>
                <a:ea typeface="ＭＳ Ｐゴシック"/>
              </a:rPr>
              <a:t>600,000</a:t>
            </a:r>
            <a:endParaRPr b="0" lang="en-US" sz="1000" strike="noStrike" u="none">
              <a:solidFill>
                <a:srgbClr val="000000"/>
              </a:solidFill>
              <a:effectLst/>
              <a:uFillTx/>
              <a:latin typeface="Times New Roman"/>
            </a:endParaRPr>
          </a:p>
        </p:txBody>
      </p:sp>
      <p:sp>
        <p:nvSpPr>
          <p:cNvPr id="1748" name=""/>
          <p:cNvSpPr/>
          <p:nvPr/>
        </p:nvSpPr>
        <p:spPr>
          <a:xfrm>
            <a:off x="1645920" y="2455920"/>
            <a:ext cx="457920" cy="13788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000" strike="noStrike" u="none">
                <a:solidFill>
                  <a:srgbClr val="000000"/>
                </a:solidFill>
                <a:effectLst/>
                <a:uFillTx/>
                <a:latin typeface="ＭＳ Ｐゴシック"/>
                <a:ea typeface="ＭＳ Ｐゴシック"/>
              </a:rPr>
              <a:t>800,000</a:t>
            </a:r>
            <a:endParaRPr b="0" lang="en-US" sz="1000" strike="noStrike" u="none">
              <a:solidFill>
                <a:srgbClr val="000000"/>
              </a:solidFill>
              <a:effectLst/>
              <a:uFillTx/>
              <a:latin typeface="Times New Roman"/>
            </a:endParaRPr>
          </a:p>
        </p:txBody>
      </p:sp>
      <p:sp>
        <p:nvSpPr>
          <p:cNvPr id="1749" name=""/>
          <p:cNvSpPr/>
          <p:nvPr/>
        </p:nvSpPr>
        <p:spPr>
          <a:xfrm>
            <a:off x="1551960" y="1938240"/>
            <a:ext cx="563400" cy="13788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000" strike="noStrike" u="none">
                <a:solidFill>
                  <a:srgbClr val="000000"/>
                </a:solidFill>
                <a:effectLst/>
                <a:uFillTx/>
                <a:latin typeface="ＭＳ Ｐゴシック"/>
                <a:ea typeface="ＭＳ Ｐゴシック"/>
              </a:rPr>
              <a:t>1,000,000</a:t>
            </a:r>
            <a:endParaRPr b="0" lang="en-US" sz="1000" strike="noStrike" u="none">
              <a:solidFill>
                <a:srgbClr val="000000"/>
              </a:solidFill>
              <a:effectLst/>
              <a:uFillTx/>
              <a:latin typeface="Times New Roman"/>
            </a:endParaRPr>
          </a:p>
        </p:txBody>
      </p:sp>
      <p:sp>
        <p:nvSpPr>
          <p:cNvPr id="1750" name=""/>
          <p:cNvSpPr/>
          <p:nvPr/>
        </p:nvSpPr>
        <p:spPr>
          <a:xfrm>
            <a:off x="1551960" y="1420920"/>
            <a:ext cx="563400" cy="13788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000" strike="noStrike" u="none">
                <a:solidFill>
                  <a:srgbClr val="000000"/>
                </a:solidFill>
                <a:effectLst/>
                <a:uFillTx/>
                <a:latin typeface="ＭＳ Ｐゴシック"/>
                <a:ea typeface="ＭＳ Ｐゴシック"/>
              </a:rPr>
              <a:t>1,200,000</a:t>
            </a:r>
            <a:endParaRPr b="0" lang="en-US" sz="1000" strike="noStrike" u="none">
              <a:solidFill>
                <a:srgbClr val="000000"/>
              </a:solidFill>
              <a:effectLst/>
              <a:uFillTx/>
              <a:latin typeface="Times New Roman"/>
            </a:endParaRPr>
          </a:p>
        </p:txBody>
      </p:sp>
      <p:sp>
        <p:nvSpPr>
          <p:cNvPr id="1751" name=""/>
          <p:cNvSpPr/>
          <p:nvPr/>
        </p:nvSpPr>
        <p:spPr>
          <a:xfrm>
            <a:off x="3022560" y="4695840"/>
            <a:ext cx="204840" cy="13788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ＭＳ Ｐゴシック"/>
                <a:ea typeface="ＭＳ Ｐゴシック"/>
              </a:rPr>
              <a:t>Jan</a:t>
            </a:r>
            <a:endParaRPr b="0" lang="en-US" sz="1000" strike="noStrike" u="none">
              <a:solidFill>
                <a:srgbClr val="000000"/>
              </a:solidFill>
              <a:effectLst/>
              <a:uFillTx/>
              <a:latin typeface="Times New Roman"/>
            </a:endParaRPr>
          </a:p>
        </p:txBody>
      </p:sp>
      <p:sp>
        <p:nvSpPr>
          <p:cNvPr id="1752" name=""/>
          <p:cNvSpPr/>
          <p:nvPr/>
        </p:nvSpPr>
        <p:spPr>
          <a:xfrm>
            <a:off x="3632400" y="4695840"/>
            <a:ext cx="218520" cy="13788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ＭＳ Ｐゴシック"/>
                <a:ea typeface="ＭＳ Ｐゴシック"/>
              </a:rPr>
              <a:t>Feb</a:t>
            </a:r>
            <a:endParaRPr b="0" lang="en-US" sz="1000" strike="noStrike" u="none">
              <a:solidFill>
                <a:srgbClr val="000000"/>
              </a:solidFill>
              <a:effectLst/>
              <a:uFillTx/>
              <a:latin typeface="Times New Roman"/>
            </a:endParaRPr>
          </a:p>
        </p:txBody>
      </p:sp>
      <p:sp>
        <p:nvSpPr>
          <p:cNvPr id="1753" name=""/>
          <p:cNvSpPr/>
          <p:nvPr/>
        </p:nvSpPr>
        <p:spPr>
          <a:xfrm>
            <a:off x="4258800" y="4695840"/>
            <a:ext cx="218520" cy="13788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ＭＳ Ｐゴシック"/>
                <a:ea typeface="ＭＳ Ｐゴシック"/>
              </a:rPr>
              <a:t>Mar</a:t>
            </a:r>
            <a:endParaRPr b="0" lang="en-US" sz="1000" strike="noStrike" u="none">
              <a:solidFill>
                <a:srgbClr val="000000"/>
              </a:solidFill>
              <a:effectLst/>
              <a:uFillTx/>
              <a:latin typeface="Times New Roman"/>
            </a:endParaRPr>
          </a:p>
        </p:txBody>
      </p:sp>
      <p:sp>
        <p:nvSpPr>
          <p:cNvPr id="1754" name=""/>
          <p:cNvSpPr/>
          <p:nvPr/>
        </p:nvSpPr>
        <p:spPr>
          <a:xfrm>
            <a:off x="4888440" y="4695840"/>
            <a:ext cx="197640" cy="13788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ＭＳ Ｐゴシック"/>
                <a:ea typeface="ＭＳ Ｐゴシック"/>
              </a:rPr>
              <a:t>Apr</a:t>
            </a:r>
            <a:endParaRPr b="0" lang="en-US" sz="1000" strike="noStrike" u="none">
              <a:solidFill>
                <a:srgbClr val="000000"/>
              </a:solidFill>
              <a:effectLst/>
              <a:uFillTx/>
              <a:latin typeface="Times New Roman"/>
            </a:endParaRPr>
          </a:p>
        </p:txBody>
      </p:sp>
      <p:sp>
        <p:nvSpPr>
          <p:cNvPr id="1755" name=""/>
          <p:cNvSpPr/>
          <p:nvPr/>
        </p:nvSpPr>
        <p:spPr>
          <a:xfrm>
            <a:off x="5505480" y="4695840"/>
            <a:ext cx="239760" cy="13788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ＭＳ Ｐゴシック"/>
                <a:ea typeface="ＭＳ Ｐゴシック"/>
              </a:rPr>
              <a:t>May</a:t>
            </a:r>
            <a:endParaRPr b="0" lang="en-US" sz="1000" strike="noStrike" u="none">
              <a:solidFill>
                <a:srgbClr val="000000"/>
              </a:solidFill>
              <a:effectLst/>
              <a:uFillTx/>
              <a:latin typeface="Times New Roman"/>
            </a:endParaRPr>
          </a:p>
        </p:txBody>
      </p:sp>
      <p:sp>
        <p:nvSpPr>
          <p:cNvPr id="1756" name=""/>
          <p:cNvSpPr/>
          <p:nvPr/>
        </p:nvSpPr>
        <p:spPr>
          <a:xfrm>
            <a:off x="6127920" y="4695840"/>
            <a:ext cx="204840" cy="13788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ＭＳ Ｐゴシック"/>
                <a:ea typeface="ＭＳ Ｐゴシック"/>
              </a:rPr>
              <a:t>Jun</a:t>
            </a:r>
            <a:endParaRPr b="0" lang="en-US" sz="1000" strike="noStrike" u="none">
              <a:solidFill>
                <a:srgbClr val="000000"/>
              </a:solidFill>
              <a:effectLst/>
              <a:uFillTx/>
              <a:latin typeface="Times New Roman"/>
            </a:endParaRPr>
          </a:p>
        </p:txBody>
      </p:sp>
      <p:sp>
        <p:nvSpPr>
          <p:cNvPr id="1757" name=""/>
          <p:cNvSpPr/>
          <p:nvPr/>
        </p:nvSpPr>
        <p:spPr>
          <a:xfrm>
            <a:off x="6754680" y="4695840"/>
            <a:ext cx="162360" cy="13788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ＭＳ Ｐゴシック"/>
                <a:ea typeface="ＭＳ Ｐゴシック"/>
              </a:rPr>
              <a:t>Jul</a:t>
            </a:r>
            <a:endParaRPr b="0" lang="en-US" sz="1000" strike="noStrike" u="none">
              <a:solidFill>
                <a:srgbClr val="000000"/>
              </a:solidFill>
              <a:effectLst/>
              <a:uFillTx/>
              <a:latin typeface="Times New Roman"/>
            </a:endParaRPr>
          </a:p>
        </p:txBody>
      </p:sp>
      <p:sp>
        <p:nvSpPr>
          <p:cNvPr id="1758" name=""/>
          <p:cNvSpPr/>
          <p:nvPr/>
        </p:nvSpPr>
        <p:spPr>
          <a:xfrm>
            <a:off x="2416320" y="1604880"/>
            <a:ext cx="968400" cy="20484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59" name=""/>
          <p:cNvGrpSpPr/>
          <p:nvPr/>
        </p:nvGrpSpPr>
        <p:grpSpPr>
          <a:xfrm>
            <a:off x="2470320" y="1670040"/>
            <a:ext cx="74520" cy="74520"/>
            <a:chOff x="2470320" y="1670040"/>
            <a:chExt cx="74520" cy="74520"/>
          </a:xfrm>
        </p:grpSpPr>
        <p:sp>
          <p:nvSpPr>
            <p:cNvPr id="1760" name=""/>
            <p:cNvSpPr/>
            <p:nvPr/>
          </p:nvSpPr>
          <p:spPr>
            <a:xfrm>
              <a:off x="2470320" y="1670040"/>
              <a:ext cx="9360" cy="74520"/>
            </a:xfrm>
            <a:prstGeom prst="rect">
              <a:avLst/>
            </a:prstGeom>
            <a:solidFill>
              <a:srgbClr val="8181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761" name=""/>
            <p:cNvSpPr/>
            <p:nvPr/>
          </p:nvSpPr>
          <p:spPr>
            <a:xfrm>
              <a:off x="2479680" y="1670040"/>
              <a:ext cx="11160" cy="74520"/>
            </a:xfrm>
            <a:prstGeom prst="rect">
              <a:avLst/>
            </a:prstGeom>
            <a:solidFill>
              <a:srgbClr val="b6b6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762" name=""/>
            <p:cNvSpPr/>
            <p:nvPr/>
          </p:nvSpPr>
          <p:spPr>
            <a:xfrm>
              <a:off x="2490840" y="1670040"/>
              <a:ext cx="11160" cy="74520"/>
            </a:xfrm>
            <a:prstGeom prst="rect">
              <a:avLst/>
            </a:prstGeom>
            <a:solidFill>
              <a:srgbClr val="ecec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763" name=""/>
            <p:cNvSpPr/>
            <p:nvPr/>
          </p:nvSpPr>
          <p:spPr>
            <a:xfrm>
              <a:off x="2502000" y="1670040"/>
              <a:ext cx="11160" cy="74520"/>
            </a:xfrm>
            <a:prstGeom prst="rect">
              <a:avLst/>
            </a:prstGeom>
            <a:solidFill>
              <a:srgbClr val="ffff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764" name=""/>
            <p:cNvSpPr/>
            <p:nvPr/>
          </p:nvSpPr>
          <p:spPr>
            <a:xfrm>
              <a:off x="2513160" y="1670040"/>
              <a:ext cx="10800" cy="74520"/>
            </a:xfrm>
            <a:prstGeom prst="rect">
              <a:avLst/>
            </a:prstGeom>
            <a:solidFill>
              <a:srgbClr val="ffff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765" name=""/>
            <p:cNvSpPr/>
            <p:nvPr/>
          </p:nvSpPr>
          <p:spPr>
            <a:xfrm>
              <a:off x="2523960" y="1670040"/>
              <a:ext cx="9720" cy="74520"/>
            </a:xfrm>
            <a:prstGeom prst="rect">
              <a:avLst/>
            </a:prstGeom>
            <a:solidFill>
              <a:srgbClr val="b6b6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766" name=""/>
            <p:cNvSpPr/>
            <p:nvPr/>
          </p:nvSpPr>
          <p:spPr>
            <a:xfrm>
              <a:off x="2533680" y="1670040"/>
              <a:ext cx="11160" cy="74520"/>
            </a:xfrm>
            <a:prstGeom prst="rect">
              <a:avLst/>
            </a:prstGeom>
            <a:solidFill>
              <a:srgbClr val="7676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grpSp>
      <p:sp>
        <p:nvSpPr>
          <p:cNvPr id="1767" name=""/>
          <p:cNvSpPr/>
          <p:nvPr/>
        </p:nvSpPr>
        <p:spPr>
          <a:xfrm>
            <a:off x="2470320" y="1670040"/>
            <a:ext cx="85680" cy="85680"/>
          </a:xfrm>
          <a:prstGeom prst="rect">
            <a:avLst/>
          </a:prstGeom>
          <a:noFill/>
          <a:ln w="11160">
            <a:solidFill>
              <a:srgbClr val="00000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768" name=""/>
          <p:cNvSpPr/>
          <p:nvPr/>
        </p:nvSpPr>
        <p:spPr>
          <a:xfrm>
            <a:off x="2579040" y="1647720"/>
            <a:ext cx="338040" cy="13788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ＭＳ Ｐゴシック"/>
                <a:ea typeface="ＭＳ Ｐゴシック"/>
              </a:rPr>
              <a:t>CATV</a:t>
            </a:r>
            <a:endParaRPr b="0" lang="en-US" sz="1000" strike="noStrike" u="none">
              <a:solidFill>
                <a:srgbClr val="000000"/>
              </a:solidFill>
              <a:effectLst/>
              <a:uFillTx/>
              <a:latin typeface="Times New Roman"/>
            </a:endParaRPr>
          </a:p>
        </p:txBody>
      </p:sp>
      <p:grpSp>
        <p:nvGrpSpPr>
          <p:cNvPr id="1769" name=""/>
          <p:cNvGrpSpPr/>
          <p:nvPr/>
        </p:nvGrpSpPr>
        <p:grpSpPr>
          <a:xfrm>
            <a:off x="2986200" y="1670040"/>
            <a:ext cx="75960" cy="74520"/>
            <a:chOff x="2986200" y="1670040"/>
            <a:chExt cx="75960" cy="74520"/>
          </a:xfrm>
        </p:grpSpPr>
        <p:sp>
          <p:nvSpPr>
            <p:cNvPr id="1770" name=""/>
            <p:cNvSpPr/>
            <p:nvPr/>
          </p:nvSpPr>
          <p:spPr>
            <a:xfrm>
              <a:off x="2986200" y="1670040"/>
              <a:ext cx="11160" cy="74520"/>
            </a:xfrm>
            <a:prstGeom prst="rect">
              <a:avLst/>
            </a:prstGeom>
            <a:solidFill>
              <a:srgbClr val="0081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771" name=""/>
            <p:cNvSpPr/>
            <p:nvPr/>
          </p:nvSpPr>
          <p:spPr>
            <a:xfrm>
              <a:off x="2997360" y="1670040"/>
              <a:ext cx="10800" cy="74520"/>
            </a:xfrm>
            <a:prstGeom prst="rect">
              <a:avLst/>
            </a:prstGeom>
            <a:solidFill>
              <a:srgbClr val="00b6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772" name=""/>
            <p:cNvSpPr/>
            <p:nvPr/>
          </p:nvSpPr>
          <p:spPr>
            <a:xfrm>
              <a:off x="3008160" y="1670040"/>
              <a:ext cx="11160" cy="74520"/>
            </a:xfrm>
            <a:prstGeom prst="rect">
              <a:avLst/>
            </a:prstGeom>
            <a:solidFill>
              <a:srgbClr val="00ec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773" name=""/>
            <p:cNvSpPr/>
            <p:nvPr/>
          </p:nvSpPr>
          <p:spPr>
            <a:xfrm>
              <a:off x="3019320" y="1670040"/>
              <a:ext cx="9720" cy="74520"/>
            </a:xfrm>
            <a:prstGeom prst="rect">
              <a:avLst/>
            </a:prstGeom>
            <a:solidFill>
              <a:srgbClr val="00ff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774" name=""/>
            <p:cNvSpPr/>
            <p:nvPr/>
          </p:nvSpPr>
          <p:spPr>
            <a:xfrm>
              <a:off x="3029040" y="1670040"/>
              <a:ext cx="11160" cy="74520"/>
            </a:xfrm>
            <a:prstGeom prst="rect">
              <a:avLst/>
            </a:prstGeom>
            <a:solidFill>
              <a:srgbClr val="00ff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775" name=""/>
            <p:cNvSpPr/>
            <p:nvPr/>
          </p:nvSpPr>
          <p:spPr>
            <a:xfrm>
              <a:off x="3040200" y="1670040"/>
              <a:ext cx="10800" cy="74520"/>
            </a:xfrm>
            <a:prstGeom prst="rect">
              <a:avLst/>
            </a:prstGeom>
            <a:solidFill>
              <a:srgbClr val="00b6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776" name=""/>
            <p:cNvSpPr/>
            <p:nvPr/>
          </p:nvSpPr>
          <p:spPr>
            <a:xfrm>
              <a:off x="3051000" y="1670040"/>
              <a:ext cx="11160" cy="74520"/>
            </a:xfrm>
            <a:prstGeom prst="rect">
              <a:avLst/>
            </a:prstGeom>
            <a:solidFill>
              <a:srgbClr val="0076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grpSp>
      <p:sp>
        <p:nvSpPr>
          <p:cNvPr id="1777" name=""/>
          <p:cNvSpPr/>
          <p:nvPr/>
        </p:nvSpPr>
        <p:spPr>
          <a:xfrm>
            <a:off x="2986200" y="1670040"/>
            <a:ext cx="87120" cy="85680"/>
          </a:xfrm>
          <a:prstGeom prst="rect">
            <a:avLst/>
          </a:prstGeom>
          <a:noFill/>
          <a:ln w="11160">
            <a:solidFill>
              <a:srgbClr val="00000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778" name=""/>
          <p:cNvSpPr/>
          <p:nvPr/>
        </p:nvSpPr>
        <p:spPr>
          <a:xfrm>
            <a:off x="3095280" y="1647720"/>
            <a:ext cx="246960" cy="13788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ＭＳ Ｐゴシック"/>
                <a:ea typeface="ＭＳ Ｐゴシック"/>
              </a:rPr>
              <a:t>DSL</a:t>
            </a:r>
            <a:endParaRPr b="0" lang="en-US" sz="1000" strike="noStrike" u="none">
              <a:solidFill>
                <a:srgbClr val="000000"/>
              </a:solidFill>
              <a:effectLst/>
              <a:uFillTx/>
              <a:latin typeface="Times New Roman"/>
            </a:endParaRPr>
          </a:p>
        </p:txBody>
      </p:sp>
      <p:sp>
        <p:nvSpPr>
          <p:cNvPr id="1779" name=""/>
          <p:cNvSpPr/>
          <p:nvPr/>
        </p:nvSpPr>
        <p:spPr>
          <a:xfrm>
            <a:off x="1143000" y="1143000"/>
            <a:ext cx="7010280" cy="380988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780" name=""/>
          <p:cNvSpPr/>
          <p:nvPr/>
        </p:nvSpPr>
        <p:spPr>
          <a:xfrm>
            <a:off x="2430360" y="4664160"/>
            <a:ext cx="225720" cy="137880"/>
          </a:xfrm>
          <a:prstGeom prst="rect">
            <a:avLst/>
          </a:prstGeom>
          <a:noFill/>
          <a:ln w="0">
            <a:noFill/>
          </a:ln>
        </p:spPr>
        <p:style>
          <a:lnRef idx="0"/>
          <a:fillRef idx="0"/>
          <a:effectRef idx="0"/>
          <a:fontRef idx="minor"/>
        </p:style>
        <p:txBody>
          <a:bodyPr wrap="none" lIns="0" rIns="0" tIns="0" bIns="0" anchor="t">
            <a:spAutoFit/>
          </a:bodyPr>
          <a:p>
            <a:pPr>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ＭＳ Ｐゴシック"/>
                <a:ea typeface="ＭＳ Ｐゴシック"/>
              </a:rPr>
              <a:t>Dec</a:t>
            </a:r>
            <a:endParaRPr b="0" lang="en-US" sz="1000" strike="noStrike" u="none">
              <a:solidFill>
                <a:srgbClr val="000000"/>
              </a:solidFill>
              <a:effectLst/>
              <a:uFillTx/>
              <a:latin typeface="Times New Roman"/>
            </a:endParaRPr>
          </a:p>
        </p:txBody>
      </p:sp>
      <p:sp>
        <p:nvSpPr>
          <p:cNvPr id="1781" name=""/>
          <p:cNvSpPr/>
          <p:nvPr/>
        </p:nvSpPr>
        <p:spPr>
          <a:xfrm>
            <a:off x="1143000" y="4952880"/>
            <a:ext cx="7010280" cy="114300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A223C9B9-82DC-435F-AEA1-26269706C1B2}"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82" name=""/>
          <p:cNvSpPr/>
          <p:nvPr/>
        </p:nvSpPr>
        <p:spPr>
          <a:xfrm>
            <a:off x="1295280" y="1219320"/>
            <a:ext cx="6762960" cy="609480"/>
          </a:xfrm>
          <a:prstGeom prst="rect">
            <a:avLst/>
          </a:prstGeom>
          <a:gradFill rotWithShape="0">
            <a:gsLst>
              <a:gs pos="0">
                <a:srgbClr val="ffffff"/>
              </a:gs>
              <a:gs pos="100000">
                <a:srgbClr val="99ccff"/>
              </a:gs>
            </a:gsLst>
            <a:path path="rect">
              <a:fillToRect l="50000" t="50000" r="50000" b="50000"/>
            </a:path>
          </a:grad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783" name=""/>
          <p:cNvSpPr/>
          <p:nvPr/>
        </p:nvSpPr>
        <p:spPr>
          <a:xfrm>
            <a:off x="2626560" y="151920"/>
            <a:ext cx="4485960" cy="76284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3366cc"/>
                </a:solidFill>
                <a:effectLst/>
                <a:uFillTx/>
                <a:latin typeface="Times New Roman"/>
                <a:ea typeface="HG丸ｺﾞｼｯｸM-PRO"/>
              </a:rPr>
              <a:t>Korean DSL Market </a:t>
            </a:r>
            <a:r>
              <a:rPr b="0" lang="en-US" sz="2200" strike="noStrike" u="none">
                <a:solidFill>
                  <a:srgbClr val="3366cc"/>
                </a:solidFill>
                <a:effectLst/>
                <a:uFillTx/>
                <a:latin typeface="Times New Roman"/>
                <a:ea typeface="HG丸ｺﾞｼｯｸM-PRO"/>
              </a:rPr>
              <a:t>ｰ </a:t>
            </a:r>
            <a:r>
              <a:rPr b="0" lang="en-US" sz="2200" strike="noStrike" u="none">
                <a:solidFill>
                  <a:srgbClr val="3366cc"/>
                </a:solidFill>
                <a:effectLst/>
                <a:uFillTx/>
                <a:latin typeface="Times New Roman"/>
                <a:ea typeface="HG丸ｺﾞｼｯｸM-PRO"/>
              </a:rPr>
              <a:t>CLECs Hold </a:t>
            </a:r>
            <a:endParaRPr b="0" lang="en-US" sz="2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3366cc"/>
                </a:solidFill>
                <a:effectLst/>
                <a:uFillTx/>
                <a:latin typeface="Times New Roman"/>
                <a:ea typeface="HG丸ｺﾞｼｯｸM-PRO"/>
              </a:rPr>
              <a:t>Over 50% Market Share</a:t>
            </a:r>
            <a:endParaRPr b="0" lang="en-US" sz="2200" strike="noStrike" u="none">
              <a:solidFill>
                <a:srgbClr val="000000"/>
              </a:solidFill>
              <a:effectLst/>
              <a:uFillTx/>
              <a:latin typeface="Times New Roman"/>
            </a:endParaRPr>
          </a:p>
        </p:txBody>
      </p:sp>
      <p:sp>
        <p:nvSpPr>
          <p:cNvPr id="1784" name=""/>
          <p:cNvSpPr/>
          <p:nvPr/>
        </p:nvSpPr>
        <p:spPr>
          <a:xfrm>
            <a:off x="3227040" y="4572000"/>
            <a:ext cx="291564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ja-JP" sz="1800" strike="noStrike" u="none">
                <a:solidFill>
                  <a:srgbClr val="3333cc"/>
                </a:solidFill>
                <a:effectLst/>
                <a:uFillTx/>
                <a:latin typeface="Times New Roman"/>
                <a:ea typeface="ＭＳ Ｐゴシック"/>
              </a:rPr>
              <a:t>1,119,573 </a:t>
            </a:r>
            <a:r>
              <a:rPr b="1" lang="en-US" sz="1800" strike="noStrike" u="none">
                <a:solidFill>
                  <a:srgbClr val="3333cc"/>
                </a:solidFill>
                <a:effectLst/>
                <a:uFillTx/>
                <a:latin typeface="Times New Roman"/>
                <a:ea typeface="ＭＳ Ｐゴシック"/>
              </a:rPr>
              <a:t>lines as of July 2000</a:t>
            </a:r>
            <a:endParaRPr b="0" lang="en-US" sz="1800" strike="noStrike" u="none">
              <a:solidFill>
                <a:srgbClr val="000000"/>
              </a:solidFill>
              <a:effectLst/>
              <a:uFillTx/>
              <a:latin typeface="Times New Roman"/>
            </a:endParaRPr>
          </a:p>
        </p:txBody>
      </p:sp>
      <p:sp>
        <p:nvSpPr>
          <p:cNvPr id="1785" name=""/>
          <p:cNvSpPr/>
          <p:nvPr/>
        </p:nvSpPr>
        <p:spPr>
          <a:xfrm>
            <a:off x="685800" y="5257800"/>
            <a:ext cx="533520" cy="838080"/>
          </a:xfrm>
          <a:prstGeom prst="rightArrow">
            <a:avLst>
              <a:gd name="adj1" fmla="val 50000"/>
              <a:gd name="adj2" fmla="val 51190"/>
            </a:avLst>
          </a:prstGeom>
          <a:gradFill rotWithShape="0">
            <a:gsLst>
              <a:gs pos="0">
                <a:srgbClr val="ff0000"/>
              </a:gs>
              <a:gs pos="100000">
                <a:srgbClr val="ff6600"/>
              </a:gs>
            </a:gsLst>
            <a:lin ang="10800000"/>
          </a:gradFill>
          <a:ln w="0">
            <a:noFill/>
          </a:ln>
          <a:effectLst>
            <a:outerShdw dist="107932" dir="2700000" blurRad="0" rotWithShape="0">
              <a:srgbClr val="808080"/>
            </a:outerShdw>
          </a:effectLst>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786" name=""/>
          <p:cNvSpPr/>
          <p:nvPr/>
        </p:nvSpPr>
        <p:spPr>
          <a:xfrm>
            <a:off x="1371600" y="5257800"/>
            <a:ext cx="6629400" cy="83808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787" name=""/>
          <p:cNvSpPr/>
          <p:nvPr/>
        </p:nvSpPr>
        <p:spPr>
          <a:xfrm>
            <a:off x="3481560" y="2843280"/>
            <a:ext cx="971280" cy="752400"/>
          </a:xfrm>
          <a:custGeom>
            <a:avLst/>
            <a:gdLst/>
            <a:ahLst/>
            <a:rect l="l" t="t" r="r" b="b"/>
            <a:pathLst>
              <a:path w="612" h="474">
                <a:moveTo>
                  <a:pt x="612" y="204"/>
                </a:moveTo>
                <a:lnTo>
                  <a:pt x="0" y="0"/>
                </a:lnTo>
                <a:lnTo>
                  <a:pt x="0" y="270"/>
                </a:lnTo>
                <a:lnTo>
                  <a:pt x="612" y="474"/>
                </a:lnTo>
                <a:lnTo>
                  <a:pt x="612" y="204"/>
                </a:lnTo>
                <a:close/>
              </a:path>
            </a:pathLst>
          </a:custGeom>
          <a:solidFill>
            <a:srgbClr val="8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8" name=""/>
          <p:cNvSpPr/>
          <p:nvPr/>
        </p:nvSpPr>
        <p:spPr>
          <a:xfrm>
            <a:off x="3481560" y="2757600"/>
            <a:ext cx="971280" cy="409320"/>
          </a:xfrm>
          <a:custGeom>
            <a:avLst/>
            <a:gdLst/>
            <a:ahLst/>
            <a:rect l="l" t="t" r="r" b="b"/>
            <a:pathLst>
              <a:path w="612" h="258">
                <a:moveTo>
                  <a:pt x="0" y="54"/>
                </a:moveTo>
                <a:lnTo>
                  <a:pt x="30" y="48"/>
                </a:lnTo>
                <a:lnTo>
                  <a:pt x="42" y="48"/>
                </a:lnTo>
                <a:lnTo>
                  <a:pt x="72" y="42"/>
                </a:lnTo>
                <a:lnTo>
                  <a:pt x="90" y="36"/>
                </a:lnTo>
                <a:lnTo>
                  <a:pt x="114" y="36"/>
                </a:lnTo>
                <a:lnTo>
                  <a:pt x="150" y="30"/>
                </a:lnTo>
                <a:lnTo>
                  <a:pt x="162" y="24"/>
                </a:lnTo>
                <a:lnTo>
                  <a:pt x="192" y="24"/>
                </a:lnTo>
                <a:lnTo>
                  <a:pt x="210" y="18"/>
                </a:lnTo>
                <a:lnTo>
                  <a:pt x="240" y="18"/>
                </a:lnTo>
                <a:lnTo>
                  <a:pt x="258" y="18"/>
                </a:lnTo>
                <a:lnTo>
                  <a:pt x="288" y="12"/>
                </a:lnTo>
                <a:lnTo>
                  <a:pt x="324" y="12"/>
                </a:lnTo>
                <a:lnTo>
                  <a:pt x="342" y="6"/>
                </a:lnTo>
                <a:lnTo>
                  <a:pt x="372" y="6"/>
                </a:lnTo>
                <a:lnTo>
                  <a:pt x="390" y="6"/>
                </a:lnTo>
                <a:lnTo>
                  <a:pt x="426" y="6"/>
                </a:lnTo>
                <a:lnTo>
                  <a:pt x="456" y="0"/>
                </a:lnTo>
                <a:lnTo>
                  <a:pt x="474" y="0"/>
                </a:lnTo>
                <a:lnTo>
                  <a:pt x="510" y="0"/>
                </a:lnTo>
                <a:lnTo>
                  <a:pt x="528" y="0"/>
                </a:lnTo>
                <a:lnTo>
                  <a:pt x="564" y="0"/>
                </a:lnTo>
                <a:lnTo>
                  <a:pt x="576" y="0"/>
                </a:lnTo>
                <a:lnTo>
                  <a:pt x="612" y="0"/>
                </a:lnTo>
                <a:lnTo>
                  <a:pt x="612" y="258"/>
                </a:lnTo>
                <a:lnTo>
                  <a:pt x="0" y="54"/>
                </a:lnTo>
                <a:close/>
              </a:path>
            </a:pathLst>
          </a:custGeom>
          <a:solidFill>
            <a:srgbClr val="ffff00">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9" name=""/>
          <p:cNvSpPr/>
          <p:nvPr/>
        </p:nvSpPr>
        <p:spPr>
          <a:xfrm>
            <a:off x="2909880" y="3014640"/>
            <a:ext cx="1400040" cy="609480"/>
          </a:xfrm>
          <a:custGeom>
            <a:avLst/>
            <a:gdLst/>
            <a:ahLst/>
            <a:rect l="l" t="t" r="r" b="b"/>
            <a:pathLst>
              <a:path w="882" h="384">
                <a:moveTo>
                  <a:pt x="882" y="114"/>
                </a:moveTo>
                <a:lnTo>
                  <a:pt x="0" y="0"/>
                </a:lnTo>
                <a:lnTo>
                  <a:pt x="0" y="270"/>
                </a:lnTo>
                <a:lnTo>
                  <a:pt x="882" y="384"/>
                </a:lnTo>
                <a:lnTo>
                  <a:pt x="882" y="114"/>
                </a:lnTo>
                <a:close/>
              </a:path>
            </a:pathLst>
          </a:cu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0" name=""/>
          <p:cNvSpPr/>
          <p:nvPr/>
        </p:nvSpPr>
        <p:spPr>
          <a:xfrm>
            <a:off x="2909880" y="2871720"/>
            <a:ext cx="1400040" cy="324000"/>
          </a:xfrm>
          <a:custGeom>
            <a:avLst/>
            <a:gdLst/>
            <a:ahLst/>
            <a:rect l="l" t="t" r="r" b="b"/>
            <a:pathLst>
              <a:path w="882" h="204">
                <a:moveTo>
                  <a:pt x="0" y="84"/>
                </a:moveTo>
                <a:lnTo>
                  <a:pt x="12" y="78"/>
                </a:lnTo>
                <a:lnTo>
                  <a:pt x="24" y="72"/>
                </a:lnTo>
                <a:lnTo>
                  <a:pt x="42" y="66"/>
                </a:lnTo>
                <a:lnTo>
                  <a:pt x="60" y="60"/>
                </a:lnTo>
                <a:lnTo>
                  <a:pt x="72" y="54"/>
                </a:lnTo>
                <a:lnTo>
                  <a:pt x="90" y="48"/>
                </a:lnTo>
                <a:lnTo>
                  <a:pt x="114" y="42"/>
                </a:lnTo>
                <a:lnTo>
                  <a:pt x="120" y="36"/>
                </a:lnTo>
                <a:lnTo>
                  <a:pt x="144" y="30"/>
                </a:lnTo>
                <a:lnTo>
                  <a:pt x="168" y="24"/>
                </a:lnTo>
                <a:lnTo>
                  <a:pt x="180" y="18"/>
                </a:lnTo>
                <a:lnTo>
                  <a:pt x="204" y="12"/>
                </a:lnTo>
                <a:lnTo>
                  <a:pt x="234" y="6"/>
                </a:lnTo>
                <a:lnTo>
                  <a:pt x="246" y="6"/>
                </a:lnTo>
                <a:lnTo>
                  <a:pt x="270" y="0"/>
                </a:lnTo>
                <a:lnTo>
                  <a:pt x="882" y="204"/>
                </a:lnTo>
                <a:lnTo>
                  <a:pt x="0" y="84"/>
                </a:lnTo>
                <a:close/>
              </a:path>
            </a:pathLst>
          </a:custGeom>
          <a:solidFill>
            <a:srgbClr val="00ff00">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1" name=""/>
          <p:cNvSpPr/>
          <p:nvPr/>
        </p:nvSpPr>
        <p:spPr>
          <a:xfrm>
            <a:off x="5310360" y="3243240"/>
            <a:ext cx="1143000" cy="819000"/>
          </a:xfrm>
          <a:custGeom>
            <a:avLst/>
            <a:gdLst/>
            <a:ahLst/>
            <a:rect l="l" t="t" r="r" b="b"/>
            <a:pathLst>
              <a:path w="720" h="516">
                <a:moveTo>
                  <a:pt x="720" y="0"/>
                </a:moveTo>
                <a:lnTo>
                  <a:pt x="720" y="6"/>
                </a:lnTo>
                <a:lnTo>
                  <a:pt x="720" y="12"/>
                </a:lnTo>
                <a:lnTo>
                  <a:pt x="714" y="18"/>
                </a:lnTo>
                <a:lnTo>
                  <a:pt x="714" y="30"/>
                </a:lnTo>
                <a:lnTo>
                  <a:pt x="708" y="36"/>
                </a:lnTo>
                <a:lnTo>
                  <a:pt x="702" y="42"/>
                </a:lnTo>
                <a:lnTo>
                  <a:pt x="696" y="54"/>
                </a:lnTo>
                <a:lnTo>
                  <a:pt x="696" y="54"/>
                </a:lnTo>
                <a:lnTo>
                  <a:pt x="684" y="66"/>
                </a:lnTo>
                <a:lnTo>
                  <a:pt x="678" y="72"/>
                </a:lnTo>
                <a:lnTo>
                  <a:pt x="672" y="78"/>
                </a:lnTo>
                <a:lnTo>
                  <a:pt x="660" y="84"/>
                </a:lnTo>
                <a:lnTo>
                  <a:pt x="654" y="90"/>
                </a:lnTo>
                <a:lnTo>
                  <a:pt x="642" y="102"/>
                </a:lnTo>
                <a:lnTo>
                  <a:pt x="624" y="108"/>
                </a:lnTo>
                <a:lnTo>
                  <a:pt x="618" y="114"/>
                </a:lnTo>
                <a:lnTo>
                  <a:pt x="600" y="120"/>
                </a:lnTo>
                <a:lnTo>
                  <a:pt x="588" y="126"/>
                </a:lnTo>
                <a:lnTo>
                  <a:pt x="576" y="132"/>
                </a:lnTo>
                <a:lnTo>
                  <a:pt x="558" y="138"/>
                </a:lnTo>
                <a:lnTo>
                  <a:pt x="540" y="144"/>
                </a:lnTo>
                <a:lnTo>
                  <a:pt x="528" y="150"/>
                </a:lnTo>
                <a:lnTo>
                  <a:pt x="510" y="156"/>
                </a:lnTo>
                <a:lnTo>
                  <a:pt x="498" y="162"/>
                </a:lnTo>
                <a:lnTo>
                  <a:pt x="474" y="168"/>
                </a:lnTo>
                <a:lnTo>
                  <a:pt x="450" y="174"/>
                </a:lnTo>
                <a:lnTo>
                  <a:pt x="438" y="180"/>
                </a:lnTo>
                <a:lnTo>
                  <a:pt x="414" y="186"/>
                </a:lnTo>
                <a:lnTo>
                  <a:pt x="390" y="192"/>
                </a:lnTo>
                <a:lnTo>
                  <a:pt x="378" y="192"/>
                </a:lnTo>
                <a:lnTo>
                  <a:pt x="348" y="198"/>
                </a:lnTo>
                <a:lnTo>
                  <a:pt x="324" y="204"/>
                </a:lnTo>
                <a:lnTo>
                  <a:pt x="312" y="210"/>
                </a:lnTo>
                <a:lnTo>
                  <a:pt x="282" y="210"/>
                </a:lnTo>
                <a:lnTo>
                  <a:pt x="252" y="216"/>
                </a:lnTo>
                <a:lnTo>
                  <a:pt x="234" y="222"/>
                </a:lnTo>
                <a:lnTo>
                  <a:pt x="204" y="222"/>
                </a:lnTo>
                <a:lnTo>
                  <a:pt x="192" y="228"/>
                </a:lnTo>
                <a:lnTo>
                  <a:pt x="162" y="228"/>
                </a:lnTo>
                <a:lnTo>
                  <a:pt x="132" y="234"/>
                </a:lnTo>
                <a:lnTo>
                  <a:pt x="114" y="234"/>
                </a:lnTo>
                <a:lnTo>
                  <a:pt x="84" y="240"/>
                </a:lnTo>
                <a:lnTo>
                  <a:pt x="48" y="240"/>
                </a:lnTo>
                <a:lnTo>
                  <a:pt x="30" y="246"/>
                </a:lnTo>
                <a:lnTo>
                  <a:pt x="0" y="246"/>
                </a:lnTo>
                <a:lnTo>
                  <a:pt x="0" y="516"/>
                </a:lnTo>
                <a:lnTo>
                  <a:pt x="30" y="516"/>
                </a:lnTo>
                <a:lnTo>
                  <a:pt x="48" y="510"/>
                </a:lnTo>
                <a:lnTo>
                  <a:pt x="84" y="510"/>
                </a:lnTo>
                <a:lnTo>
                  <a:pt x="114" y="504"/>
                </a:lnTo>
                <a:lnTo>
                  <a:pt x="132" y="504"/>
                </a:lnTo>
                <a:lnTo>
                  <a:pt x="162" y="498"/>
                </a:lnTo>
                <a:lnTo>
                  <a:pt x="192" y="498"/>
                </a:lnTo>
                <a:lnTo>
                  <a:pt x="204" y="492"/>
                </a:lnTo>
                <a:lnTo>
                  <a:pt x="234" y="492"/>
                </a:lnTo>
                <a:lnTo>
                  <a:pt x="252" y="486"/>
                </a:lnTo>
                <a:lnTo>
                  <a:pt x="282" y="480"/>
                </a:lnTo>
                <a:lnTo>
                  <a:pt x="312" y="480"/>
                </a:lnTo>
                <a:lnTo>
                  <a:pt x="324" y="474"/>
                </a:lnTo>
                <a:lnTo>
                  <a:pt x="348" y="468"/>
                </a:lnTo>
                <a:lnTo>
                  <a:pt x="378" y="462"/>
                </a:lnTo>
                <a:lnTo>
                  <a:pt x="390" y="462"/>
                </a:lnTo>
                <a:lnTo>
                  <a:pt x="414" y="456"/>
                </a:lnTo>
                <a:lnTo>
                  <a:pt x="438" y="450"/>
                </a:lnTo>
                <a:lnTo>
                  <a:pt x="450" y="444"/>
                </a:lnTo>
                <a:lnTo>
                  <a:pt x="474" y="438"/>
                </a:lnTo>
                <a:lnTo>
                  <a:pt x="498" y="432"/>
                </a:lnTo>
                <a:lnTo>
                  <a:pt x="510" y="426"/>
                </a:lnTo>
                <a:lnTo>
                  <a:pt x="528" y="420"/>
                </a:lnTo>
                <a:lnTo>
                  <a:pt x="540" y="414"/>
                </a:lnTo>
                <a:lnTo>
                  <a:pt x="558" y="408"/>
                </a:lnTo>
                <a:lnTo>
                  <a:pt x="576" y="402"/>
                </a:lnTo>
                <a:lnTo>
                  <a:pt x="588" y="396"/>
                </a:lnTo>
                <a:lnTo>
                  <a:pt x="600" y="390"/>
                </a:lnTo>
                <a:lnTo>
                  <a:pt x="618" y="384"/>
                </a:lnTo>
                <a:lnTo>
                  <a:pt x="624" y="378"/>
                </a:lnTo>
                <a:lnTo>
                  <a:pt x="642" y="372"/>
                </a:lnTo>
                <a:lnTo>
                  <a:pt x="654" y="360"/>
                </a:lnTo>
                <a:lnTo>
                  <a:pt x="660" y="354"/>
                </a:lnTo>
                <a:lnTo>
                  <a:pt x="672" y="348"/>
                </a:lnTo>
                <a:lnTo>
                  <a:pt x="678" y="342"/>
                </a:lnTo>
                <a:lnTo>
                  <a:pt x="684" y="336"/>
                </a:lnTo>
                <a:lnTo>
                  <a:pt x="696" y="324"/>
                </a:lnTo>
                <a:lnTo>
                  <a:pt x="696" y="324"/>
                </a:lnTo>
                <a:lnTo>
                  <a:pt x="702" y="312"/>
                </a:lnTo>
                <a:lnTo>
                  <a:pt x="708" y="306"/>
                </a:lnTo>
                <a:lnTo>
                  <a:pt x="714" y="300"/>
                </a:lnTo>
                <a:lnTo>
                  <a:pt x="714" y="288"/>
                </a:lnTo>
                <a:lnTo>
                  <a:pt x="720" y="282"/>
                </a:lnTo>
                <a:lnTo>
                  <a:pt x="720" y="276"/>
                </a:lnTo>
                <a:lnTo>
                  <a:pt x="720" y="270"/>
                </a:lnTo>
                <a:lnTo>
                  <a:pt x="720" y="0"/>
                </a:lnTo>
                <a:close/>
              </a:path>
            </a:pathLst>
          </a:cu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2" name=""/>
          <p:cNvSpPr/>
          <p:nvPr/>
        </p:nvSpPr>
        <p:spPr>
          <a:xfrm>
            <a:off x="4871880" y="3243240"/>
            <a:ext cx="428760" cy="819000"/>
          </a:xfrm>
          <a:custGeom>
            <a:avLst/>
            <a:gdLst/>
            <a:ahLst/>
            <a:rect l="l" t="t" r="r" b="b"/>
            <a:pathLst>
              <a:path w="270" h="516">
                <a:moveTo>
                  <a:pt x="0" y="0"/>
                </a:moveTo>
                <a:lnTo>
                  <a:pt x="270" y="246"/>
                </a:lnTo>
                <a:lnTo>
                  <a:pt x="270" y="516"/>
                </a:lnTo>
                <a:lnTo>
                  <a:pt x="0" y="270"/>
                </a:lnTo>
                <a:lnTo>
                  <a:pt x="0" y="0"/>
                </a:lnTo>
                <a:close/>
              </a:path>
            </a:pathLst>
          </a:cu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3" name=""/>
          <p:cNvSpPr/>
          <p:nvPr/>
        </p:nvSpPr>
        <p:spPr>
          <a:xfrm>
            <a:off x="4871880" y="2833560"/>
            <a:ext cx="1581480" cy="800280"/>
          </a:xfrm>
          <a:custGeom>
            <a:avLst/>
            <a:gdLst/>
            <a:ahLst/>
            <a:rect l="l" t="t" r="r" b="b"/>
            <a:pathLst>
              <a:path w="996" h="504">
                <a:moveTo>
                  <a:pt x="0" y="0"/>
                </a:moveTo>
                <a:lnTo>
                  <a:pt x="36" y="0"/>
                </a:lnTo>
                <a:lnTo>
                  <a:pt x="54" y="0"/>
                </a:lnTo>
                <a:lnTo>
                  <a:pt x="90" y="0"/>
                </a:lnTo>
                <a:lnTo>
                  <a:pt x="120" y="0"/>
                </a:lnTo>
                <a:lnTo>
                  <a:pt x="138" y="0"/>
                </a:lnTo>
                <a:lnTo>
                  <a:pt x="174" y="0"/>
                </a:lnTo>
                <a:lnTo>
                  <a:pt x="210" y="6"/>
                </a:lnTo>
                <a:lnTo>
                  <a:pt x="222" y="6"/>
                </a:lnTo>
                <a:lnTo>
                  <a:pt x="258" y="6"/>
                </a:lnTo>
                <a:lnTo>
                  <a:pt x="294" y="12"/>
                </a:lnTo>
                <a:lnTo>
                  <a:pt x="306" y="12"/>
                </a:lnTo>
                <a:lnTo>
                  <a:pt x="342" y="12"/>
                </a:lnTo>
                <a:lnTo>
                  <a:pt x="372" y="18"/>
                </a:lnTo>
                <a:lnTo>
                  <a:pt x="390" y="18"/>
                </a:lnTo>
                <a:lnTo>
                  <a:pt x="420" y="24"/>
                </a:lnTo>
                <a:lnTo>
                  <a:pt x="450" y="24"/>
                </a:lnTo>
                <a:lnTo>
                  <a:pt x="468" y="30"/>
                </a:lnTo>
                <a:lnTo>
                  <a:pt x="498" y="36"/>
                </a:lnTo>
                <a:lnTo>
                  <a:pt x="510" y="36"/>
                </a:lnTo>
                <a:lnTo>
                  <a:pt x="540" y="42"/>
                </a:lnTo>
                <a:lnTo>
                  <a:pt x="570" y="48"/>
                </a:lnTo>
                <a:lnTo>
                  <a:pt x="588" y="48"/>
                </a:lnTo>
                <a:lnTo>
                  <a:pt x="612" y="54"/>
                </a:lnTo>
                <a:lnTo>
                  <a:pt x="642" y="60"/>
                </a:lnTo>
                <a:lnTo>
                  <a:pt x="654" y="60"/>
                </a:lnTo>
                <a:lnTo>
                  <a:pt x="678" y="66"/>
                </a:lnTo>
                <a:lnTo>
                  <a:pt x="702" y="72"/>
                </a:lnTo>
                <a:lnTo>
                  <a:pt x="714" y="78"/>
                </a:lnTo>
                <a:lnTo>
                  <a:pt x="738" y="84"/>
                </a:lnTo>
                <a:lnTo>
                  <a:pt x="762" y="90"/>
                </a:lnTo>
                <a:lnTo>
                  <a:pt x="774" y="96"/>
                </a:lnTo>
                <a:lnTo>
                  <a:pt x="792" y="102"/>
                </a:lnTo>
                <a:lnTo>
                  <a:pt x="816" y="108"/>
                </a:lnTo>
                <a:lnTo>
                  <a:pt x="822" y="114"/>
                </a:lnTo>
                <a:lnTo>
                  <a:pt x="846" y="120"/>
                </a:lnTo>
                <a:lnTo>
                  <a:pt x="864" y="126"/>
                </a:lnTo>
                <a:lnTo>
                  <a:pt x="870" y="132"/>
                </a:lnTo>
                <a:lnTo>
                  <a:pt x="888" y="138"/>
                </a:lnTo>
                <a:lnTo>
                  <a:pt x="900" y="150"/>
                </a:lnTo>
                <a:lnTo>
                  <a:pt x="906" y="150"/>
                </a:lnTo>
                <a:lnTo>
                  <a:pt x="924" y="162"/>
                </a:lnTo>
                <a:lnTo>
                  <a:pt x="936" y="168"/>
                </a:lnTo>
                <a:lnTo>
                  <a:pt x="942" y="174"/>
                </a:lnTo>
                <a:lnTo>
                  <a:pt x="954" y="180"/>
                </a:lnTo>
                <a:lnTo>
                  <a:pt x="960" y="192"/>
                </a:lnTo>
                <a:lnTo>
                  <a:pt x="966" y="192"/>
                </a:lnTo>
                <a:lnTo>
                  <a:pt x="972" y="204"/>
                </a:lnTo>
                <a:lnTo>
                  <a:pt x="978" y="210"/>
                </a:lnTo>
                <a:lnTo>
                  <a:pt x="984" y="216"/>
                </a:lnTo>
                <a:lnTo>
                  <a:pt x="990" y="228"/>
                </a:lnTo>
                <a:lnTo>
                  <a:pt x="990" y="228"/>
                </a:lnTo>
                <a:lnTo>
                  <a:pt x="990" y="240"/>
                </a:lnTo>
                <a:lnTo>
                  <a:pt x="996" y="246"/>
                </a:lnTo>
                <a:lnTo>
                  <a:pt x="996" y="252"/>
                </a:lnTo>
                <a:lnTo>
                  <a:pt x="996" y="264"/>
                </a:lnTo>
                <a:lnTo>
                  <a:pt x="996" y="270"/>
                </a:lnTo>
                <a:lnTo>
                  <a:pt x="990" y="276"/>
                </a:lnTo>
                <a:lnTo>
                  <a:pt x="990" y="282"/>
                </a:lnTo>
                <a:lnTo>
                  <a:pt x="984" y="294"/>
                </a:lnTo>
                <a:lnTo>
                  <a:pt x="984" y="294"/>
                </a:lnTo>
                <a:lnTo>
                  <a:pt x="978" y="306"/>
                </a:lnTo>
                <a:lnTo>
                  <a:pt x="972" y="312"/>
                </a:lnTo>
                <a:lnTo>
                  <a:pt x="966" y="318"/>
                </a:lnTo>
                <a:lnTo>
                  <a:pt x="954" y="330"/>
                </a:lnTo>
                <a:lnTo>
                  <a:pt x="948" y="336"/>
                </a:lnTo>
                <a:lnTo>
                  <a:pt x="942" y="342"/>
                </a:lnTo>
                <a:lnTo>
                  <a:pt x="930" y="348"/>
                </a:lnTo>
                <a:lnTo>
                  <a:pt x="918" y="360"/>
                </a:lnTo>
                <a:lnTo>
                  <a:pt x="906" y="360"/>
                </a:lnTo>
                <a:lnTo>
                  <a:pt x="894" y="372"/>
                </a:lnTo>
                <a:lnTo>
                  <a:pt x="876" y="378"/>
                </a:lnTo>
                <a:lnTo>
                  <a:pt x="870" y="384"/>
                </a:lnTo>
                <a:lnTo>
                  <a:pt x="852" y="390"/>
                </a:lnTo>
                <a:lnTo>
                  <a:pt x="834" y="396"/>
                </a:lnTo>
                <a:lnTo>
                  <a:pt x="822" y="402"/>
                </a:lnTo>
                <a:lnTo>
                  <a:pt x="804" y="408"/>
                </a:lnTo>
                <a:lnTo>
                  <a:pt x="786" y="414"/>
                </a:lnTo>
                <a:lnTo>
                  <a:pt x="774" y="420"/>
                </a:lnTo>
                <a:lnTo>
                  <a:pt x="750" y="426"/>
                </a:lnTo>
                <a:lnTo>
                  <a:pt x="726" y="432"/>
                </a:lnTo>
                <a:lnTo>
                  <a:pt x="714" y="438"/>
                </a:lnTo>
                <a:lnTo>
                  <a:pt x="690" y="444"/>
                </a:lnTo>
                <a:lnTo>
                  <a:pt x="678" y="444"/>
                </a:lnTo>
                <a:lnTo>
                  <a:pt x="654" y="450"/>
                </a:lnTo>
                <a:lnTo>
                  <a:pt x="624" y="456"/>
                </a:lnTo>
                <a:lnTo>
                  <a:pt x="612" y="462"/>
                </a:lnTo>
                <a:lnTo>
                  <a:pt x="588" y="468"/>
                </a:lnTo>
                <a:lnTo>
                  <a:pt x="558" y="468"/>
                </a:lnTo>
                <a:lnTo>
                  <a:pt x="540" y="474"/>
                </a:lnTo>
                <a:lnTo>
                  <a:pt x="510" y="480"/>
                </a:lnTo>
                <a:lnTo>
                  <a:pt x="480" y="480"/>
                </a:lnTo>
                <a:lnTo>
                  <a:pt x="468" y="486"/>
                </a:lnTo>
                <a:lnTo>
                  <a:pt x="438" y="486"/>
                </a:lnTo>
                <a:lnTo>
                  <a:pt x="408" y="492"/>
                </a:lnTo>
                <a:lnTo>
                  <a:pt x="390" y="492"/>
                </a:lnTo>
                <a:lnTo>
                  <a:pt x="360" y="498"/>
                </a:lnTo>
                <a:lnTo>
                  <a:pt x="324" y="498"/>
                </a:lnTo>
                <a:lnTo>
                  <a:pt x="306" y="504"/>
                </a:lnTo>
                <a:lnTo>
                  <a:pt x="276" y="504"/>
                </a:lnTo>
                <a:lnTo>
                  <a:pt x="0" y="258"/>
                </a:lnTo>
                <a:lnTo>
                  <a:pt x="0" y="0"/>
                </a:lnTo>
                <a:close/>
              </a:path>
            </a:pathLst>
          </a:custGeom>
          <a:solidFill>
            <a:srgbClr val="ff0000">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4" name=""/>
          <p:cNvSpPr/>
          <p:nvPr/>
        </p:nvSpPr>
        <p:spPr>
          <a:xfrm>
            <a:off x="2747880" y="3309840"/>
            <a:ext cx="2009880" cy="838440"/>
          </a:xfrm>
          <a:custGeom>
            <a:avLst/>
            <a:gdLst/>
            <a:ahLst/>
            <a:rect l="l" t="t" r="r" b="b"/>
            <a:pathLst>
              <a:path w="1266" h="528">
                <a:moveTo>
                  <a:pt x="1266" y="246"/>
                </a:moveTo>
                <a:lnTo>
                  <a:pt x="1230" y="246"/>
                </a:lnTo>
                <a:lnTo>
                  <a:pt x="1212" y="252"/>
                </a:lnTo>
                <a:lnTo>
                  <a:pt x="1182" y="252"/>
                </a:lnTo>
                <a:lnTo>
                  <a:pt x="1164" y="252"/>
                </a:lnTo>
                <a:lnTo>
                  <a:pt x="1128" y="252"/>
                </a:lnTo>
                <a:lnTo>
                  <a:pt x="1098" y="258"/>
                </a:lnTo>
                <a:lnTo>
                  <a:pt x="1080" y="258"/>
                </a:lnTo>
                <a:lnTo>
                  <a:pt x="1044" y="258"/>
                </a:lnTo>
                <a:lnTo>
                  <a:pt x="1026" y="258"/>
                </a:lnTo>
                <a:lnTo>
                  <a:pt x="990" y="258"/>
                </a:lnTo>
                <a:lnTo>
                  <a:pt x="954" y="258"/>
                </a:lnTo>
                <a:lnTo>
                  <a:pt x="942" y="258"/>
                </a:lnTo>
                <a:lnTo>
                  <a:pt x="906" y="258"/>
                </a:lnTo>
                <a:lnTo>
                  <a:pt x="888" y="258"/>
                </a:lnTo>
                <a:lnTo>
                  <a:pt x="852" y="252"/>
                </a:lnTo>
                <a:lnTo>
                  <a:pt x="822" y="252"/>
                </a:lnTo>
                <a:lnTo>
                  <a:pt x="804" y="252"/>
                </a:lnTo>
                <a:lnTo>
                  <a:pt x="768" y="252"/>
                </a:lnTo>
                <a:lnTo>
                  <a:pt x="732" y="246"/>
                </a:lnTo>
                <a:lnTo>
                  <a:pt x="720" y="246"/>
                </a:lnTo>
                <a:lnTo>
                  <a:pt x="684" y="246"/>
                </a:lnTo>
                <a:lnTo>
                  <a:pt x="666" y="240"/>
                </a:lnTo>
                <a:lnTo>
                  <a:pt x="636" y="240"/>
                </a:lnTo>
                <a:lnTo>
                  <a:pt x="606" y="234"/>
                </a:lnTo>
                <a:lnTo>
                  <a:pt x="588" y="234"/>
                </a:lnTo>
                <a:lnTo>
                  <a:pt x="558" y="228"/>
                </a:lnTo>
                <a:lnTo>
                  <a:pt x="540" y="228"/>
                </a:lnTo>
                <a:lnTo>
                  <a:pt x="510" y="222"/>
                </a:lnTo>
                <a:lnTo>
                  <a:pt x="480" y="222"/>
                </a:lnTo>
                <a:lnTo>
                  <a:pt x="468" y="216"/>
                </a:lnTo>
                <a:lnTo>
                  <a:pt x="438" y="210"/>
                </a:lnTo>
                <a:lnTo>
                  <a:pt x="420" y="210"/>
                </a:lnTo>
                <a:lnTo>
                  <a:pt x="396" y="204"/>
                </a:lnTo>
                <a:lnTo>
                  <a:pt x="366" y="198"/>
                </a:lnTo>
                <a:lnTo>
                  <a:pt x="354" y="198"/>
                </a:lnTo>
                <a:lnTo>
                  <a:pt x="330" y="192"/>
                </a:lnTo>
                <a:lnTo>
                  <a:pt x="312" y="186"/>
                </a:lnTo>
                <a:lnTo>
                  <a:pt x="288" y="180"/>
                </a:lnTo>
                <a:lnTo>
                  <a:pt x="264" y="174"/>
                </a:lnTo>
                <a:lnTo>
                  <a:pt x="252" y="174"/>
                </a:lnTo>
                <a:lnTo>
                  <a:pt x="228" y="162"/>
                </a:lnTo>
                <a:lnTo>
                  <a:pt x="222" y="162"/>
                </a:lnTo>
                <a:lnTo>
                  <a:pt x="198" y="156"/>
                </a:lnTo>
                <a:lnTo>
                  <a:pt x="180" y="144"/>
                </a:lnTo>
                <a:lnTo>
                  <a:pt x="168" y="144"/>
                </a:lnTo>
                <a:lnTo>
                  <a:pt x="150" y="138"/>
                </a:lnTo>
                <a:lnTo>
                  <a:pt x="138" y="132"/>
                </a:lnTo>
                <a:lnTo>
                  <a:pt x="120" y="126"/>
                </a:lnTo>
                <a:lnTo>
                  <a:pt x="108" y="114"/>
                </a:lnTo>
                <a:lnTo>
                  <a:pt x="96" y="114"/>
                </a:lnTo>
                <a:lnTo>
                  <a:pt x="84" y="102"/>
                </a:lnTo>
                <a:lnTo>
                  <a:pt x="72" y="96"/>
                </a:lnTo>
                <a:lnTo>
                  <a:pt x="66" y="90"/>
                </a:lnTo>
                <a:lnTo>
                  <a:pt x="54" y="84"/>
                </a:lnTo>
                <a:lnTo>
                  <a:pt x="48" y="78"/>
                </a:lnTo>
                <a:lnTo>
                  <a:pt x="36" y="72"/>
                </a:lnTo>
                <a:lnTo>
                  <a:pt x="30" y="60"/>
                </a:lnTo>
                <a:lnTo>
                  <a:pt x="24" y="54"/>
                </a:lnTo>
                <a:lnTo>
                  <a:pt x="18" y="48"/>
                </a:lnTo>
                <a:lnTo>
                  <a:pt x="12" y="42"/>
                </a:lnTo>
                <a:lnTo>
                  <a:pt x="6" y="36"/>
                </a:lnTo>
                <a:lnTo>
                  <a:pt x="6" y="24"/>
                </a:lnTo>
                <a:lnTo>
                  <a:pt x="0" y="18"/>
                </a:lnTo>
                <a:lnTo>
                  <a:pt x="0" y="12"/>
                </a:lnTo>
                <a:lnTo>
                  <a:pt x="0" y="6"/>
                </a:lnTo>
                <a:lnTo>
                  <a:pt x="0" y="0"/>
                </a:lnTo>
                <a:lnTo>
                  <a:pt x="0" y="270"/>
                </a:lnTo>
                <a:lnTo>
                  <a:pt x="0" y="276"/>
                </a:lnTo>
                <a:lnTo>
                  <a:pt x="0" y="282"/>
                </a:lnTo>
                <a:lnTo>
                  <a:pt x="0" y="288"/>
                </a:lnTo>
                <a:lnTo>
                  <a:pt x="6" y="294"/>
                </a:lnTo>
                <a:lnTo>
                  <a:pt x="6" y="306"/>
                </a:lnTo>
                <a:lnTo>
                  <a:pt x="12" y="312"/>
                </a:lnTo>
                <a:lnTo>
                  <a:pt x="18" y="318"/>
                </a:lnTo>
                <a:lnTo>
                  <a:pt x="24" y="324"/>
                </a:lnTo>
                <a:lnTo>
                  <a:pt x="30" y="330"/>
                </a:lnTo>
                <a:lnTo>
                  <a:pt x="36" y="342"/>
                </a:lnTo>
                <a:lnTo>
                  <a:pt x="48" y="348"/>
                </a:lnTo>
                <a:lnTo>
                  <a:pt x="54" y="354"/>
                </a:lnTo>
                <a:lnTo>
                  <a:pt x="66" y="360"/>
                </a:lnTo>
                <a:lnTo>
                  <a:pt x="72" y="366"/>
                </a:lnTo>
                <a:lnTo>
                  <a:pt x="84" y="372"/>
                </a:lnTo>
                <a:lnTo>
                  <a:pt x="96" y="384"/>
                </a:lnTo>
                <a:lnTo>
                  <a:pt x="108" y="384"/>
                </a:lnTo>
                <a:lnTo>
                  <a:pt x="120" y="396"/>
                </a:lnTo>
                <a:lnTo>
                  <a:pt x="138" y="402"/>
                </a:lnTo>
                <a:lnTo>
                  <a:pt x="150" y="408"/>
                </a:lnTo>
                <a:lnTo>
                  <a:pt x="168" y="414"/>
                </a:lnTo>
                <a:lnTo>
                  <a:pt x="180" y="414"/>
                </a:lnTo>
                <a:lnTo>
                  <a:pt x="198" y="426"/>
                </a:lnTo>
                <a:lnTo>
                  <a:pt x="222" y="432"/>
                </a:lnTo>
                <a:lnTo>
                  <a:pt x="228" y="432"/>
                </a:lnTo>
                <a:lnTo>
                  <a:pt x="252" y="444"/>
                </a:lnTo>
                <a:lnTo>
                  <a:pt x="264" y="444"/>
                </a:lnTo>
                <a:lnTo>
                  <a:pt x="288" y="450"/>
                </a:lnTo>
                <a:lnTo>
                  <a:pt x="312" y="456"/>
                </a:lnTo>
                <a:lnTo>
                  <a:pt x="330" y="462"/>
                </a:lnTo>
                <a:lnTo>
                  <a:pt x="354" y="468"/>
                </a:lnTo>
                <a:lnTo>
                  <a:pt x="366" y="468"/>
                </a:lnTo>
                <a:lnTo>
                  <a:pt x="396" y="474"/>
                </a:lnTo>
                <a:lnTo>
                  <a:pt x="420" y="480"/>
                </a:lnTo>
                <a:lnTo>
                  <a:pt x="438" y="480"/>
                </a:lnTo>
                <a:lnTo>
                  <a:pt x="468" y="486"/>
                </a:lnTo>
                <a:lnTo>
                  <a:pt x="480" y="492"/>
                </a:lnTo>
                <a:lnTo>
                  <a:pt x="510" y="492"/>
                </a:lnTo>
                <a:lnTo>
                  <a:pt x="540" y="498"/>
                </a:lnTo>
                <a:lnTo>
                  <a:pt x="558" y="498"/>
                </a:lnTo>
                <a:lnTo>
                  <a:pt x="588" y="504"/>
                </a:lnTo>
                <a:lnTo>
                  <a:pt x="606" y="504"/>
                </a:lnTo>
                <a:lnTo>
                  <a:pt x="636" y="510"/>
                </a:lnTo>
                <a:lnTo>
                  <a:pt x="666" y="510"/>
                </a:lnTo>
                <a:lnTo>
                  <a:pt x="684" y="516"/>
                </a:lnTo>
                <a:lnTo>
                  <a:pt x="720" y="516"/>
                </a:lnTo>
                <a:lnTo>
                  <a:pt x="732" y="516"/>
                </a:lnTo>
                <a:lnTo>
                  <a:pt x="768" y="522"/>
                </a:lnTo>
                <a:lnTo>
                  <a:pt x="804" y="522"/>
                </a:lnTo>
                <a:lnTo>
                  <a:pt x="822" y="522"/>
                </a:lnTo>
                <a:lnTo>
                  <a:pt x="852" y="522"/>
                </a:lnTo>
                <a:lnTo>
                  <a:pt x="888" y="528"/>
                </a:lnTo>
                <a:lnTo>
                  <a:pt x="906" y="528"/>
                </a:lnTo>
                <a:lnTo>
                  <a:pt x="942" y="528"/>
                </a:lnTo>
                <a:lnTo>
                  <a:pt x="954" y="528"/>
                </a:lnTo>
                <a:lnTo>
                  <a:pt x="990" y="528"/>
                </a:lnTo>
                <a:lnTo>
                  <a:pt x="1026" y="528"/>
                </a:lnTo>
                <a:lnTo>
                  <a:pt x="1044" y="528"/>
                </a:lnTo>
                <a:lnTo>
                  <a:pt x="1080" y="528"/>
                </a:lnTo>
                <a:lnTo>
                  <a:pt x="1098" y="528"/>
                </a:lnTo>
                <a:lnTo>
                  <a:pt x="1128" y="522"/>
                </a:lnTo>
                <a:lnTo>
                  <a:pt x="1164" y="522"/>
                </a:lnTo>
                <a:lnTo>
                  <a:pt x="1182" y="522"/>
                </a:lnTo>
                <a:lnTo>
                  <a:pt x="1212" y="522"/>
                </a:lnTo>
                <a:lnTo>
                  <a:pt x="1230" y="516"/>
                </a:lnTo>
                <a:lnTo>
                  <a:pt x="1266" y="516"/>
                </a:lnTo>
                <a:lnTo>
                  <a:pt x="1266" y="246"/>
                </a:lnTo>
                <a:close/>
              </a:path>
            </a:pathLst>
          </a:custGeom>
          <a:solidFill>
            <a:srgbClr val="000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5" name=""/>
          <p:cNvSpPr/>
          <p:nvPr/>
        </p:nvSpPr>
        <p:spPr>
          <a:xfrm>
            <a:off x="2747880" y="3119400"/>
            <a:ext cx="2009880" cy="600120"/>
          </a:xfrm>
          <a:custGeom>
            <a:avLst/>
            <a:gdLst/>
            <a:ahLst/>
            <a:rect l="l" t="t" r="r" b="b"/>
            <a:pathLst>
              <a:path w="1266" h="378">
                <a:moveTo>
                  <a:pt x="1266" y="366"/>
                </a:moveTo>
                <a:lnTo>
                  <a:pt x="1230" y="366"/>
                </a:lnTo>
                <a:lnTo>
                  <a:pt x="1212" y="372"/>
                </a:lnTo>
                <a:lnTo>
                  <a:pt x="1182" y="372"/>
                </a:lnTo>
                <a:lnTo>
                  <a:pt x="1146" y="372"/>
                </a:lnTo>
                <a:lnTo>
                  <a:pt x="1128" y="372"/>
                </a:lnTo>
                <a:lnTo>
                  <a:pt x="1098" y="378"/>
                </a:lnTo>
                <a:lnTo>
                  <a:pt x="1080" y="378"/>
                </a:lnTo>
                <a:lnTo>
                  <a:pt x="1044" y="378"/>
                </a:lnTo>
                <a:lnTo>
                  <a:pt x="1008" y="378"/>
                </a:lnTo>
                <a:lnTo>
                  <a:pt x="990" y="378"/>
                </a:lnTo>
                <a:lnTo>
                  <a:pt x="954" y="378"/>
                </a:lnTo>
                <a:lnTo>
                  <a:pt x="924" y="378"/>
                </a:lnTo>
                <a:lnTo>
                  <a:pt x="906" y="378"/>
                </a:lnTo>
                <a:lnTo>
                  <a:pt x="870" y="372"/>
                </a:lnTo>
                <a:lnTo>
                  <a:pt x="834" y="372"/>
                </a:lnTo>
                <a:lnTo>
                  <a:pt x="822" y="372"/>
                </a:lnTo>
                <a:lnTo>
                  <a:pt x="786" y="372"/>
                </a:lnTo>
                <a:lnTo>
                  <a:pt x="750" y="366"/>
                </a:lnTo>
                <a:lnTo>
                  <a:pt x="732" y="366"/>
                </a:lnTo>
                <a:lnTo>
                  <a:pt x="702" y="366"/>
                </a:lnTo>
                <a:lnTo>
                  <a:pt x="684" y="366"/>
                </a:lnTo>
                <a:lnTo>
                  <a:pt x="654" y="360"/>
                </a:lnTo>
                <a:lnTo>
                  <a:pt x="618" y="360"/>
                </a:lnTo>
                <a:lnTo>
                  <a:pt x="606" y="354"/>
                </a:lnTo>
                <a:lnTo>
                  <a:pt x="570" y="354"/>
                </a:lnTo>
                <a:lnTo>
                  <a:pt x="540" y="348"/>
                </a:lnTo>
                <a:lnTo>
                  <a:pt x="528" y="348"/>
                </a:lnTo>
                <a:lnTo>
                  <a:pt x="492" y="342"/>
                </a:lnTo>
                <a:lnTo>
                  <a:pt x="468" y="336"/>
                </a:lnTo>
                <a:lnTo>
                  <a:pt x="450" y="336"/>
                </a:lnTo>
                <a:lnTo>
                  <a:pt x="420" y="330"/>
                </a:lnTo>
                <a:lnTo>
                  <a:pt x="396" y="324"/>
                </a:lnTo>
                <a:lnTo>
                  <a:pt x="378" y="324"/>
                </a:lnTo>
                <a:lnTo>
                  <a:pt x="354" y="318"/>
                </a:lnTo>
                <a:lnTo>
                  <a:pt x="342" y="312"/>
                </a:lnTo>
                <a:lnTo>
                  <a:pt x="312" y="306"/>
                </a:lnTo>
                <a:lnTo>
                  <a:pt x="288" y="300"/>
                </a:lnTo>
                <a:lnTo>
                  <a:pt x="276" y="300"/>
                </a:lnTo>
                <a:lnTo>
                  <a:pt x="252" y="294"/>
                </a:lnTo>
                <a:lnTo>
                  <a:pt x="228" y="282"/>
                </a:lnTo>
                <a:lnTo>
                  <a:pt x="222" y="282"/>
                </a:lnTo>
                <a:lnTo>
                  <a:pt x="198" y="276"/>
                </a:lnTo>
                <a:lnTo>
                  <a:pt x="180" y="264"/>
                </a:lnTo>
                <a:lnTo>
                  <a:pt x="168" y="264"/>
                </a:lnTo>
                <a:lnTo>
                  <a:pt x="150" y="258"/>
                </a:lnTo>
                <a:lnTo>
                  <a:pt x="132" y="246"/>
                </a:lnTo>
                <a:lnTo>
                  <a:pt x="120" y="246"/>
                </a:lnTo>
                <a:lnTo>
                  <a:pt x="108" y="234"/>
                </a:lnTo>
                <a:lnTo>
                  <a:pt x="96" y="234"/>
                </a:lnTo>
                <a:lnTo>
                  <a:pt x="84" y="222"/>
                </a:lnTo>
                <a:lnTo>
                  <a:pt x="72" y="216"/>
                </a:lnTo>
                <a:lnTo>
                  <a:pt x="66" y="210"/>
                </a:lnTo>
                <a:lnTo>
                  <a:pt x="54" y="204"/>
                </a:lnTo>
                <a:lnTo>
                  <a:pt x="42" y="192"/>
                </a:lnTo>
                <a:lnTo>
                  <a:pt x="36" y="192"/>
                </a:lnTo>
                <a:lnTo>
                  <a:pt x="30" y="180"/>
                </a:lnTo>
                <a:lnTo>
                  <a:pt x="18" y="174"/>
                </a:lnTo>
                <a:lnTo>
                  <a:pt x="18" y="168"/>
                </a:lnTo>
                <a:lnTo>
                  <a:pt x="12" y="156"/>
                </a:lnTo>
                <a:lnTo>
                  <a:pt x="6" y="150"/>
                </a:lnTo>
                <a:lnTo>
                  <a:pt x="6" y="144"/>
                </a:lnTo>
                <a:lnTo>
                  <a:pt x="0" y="138"/>
                </a:lnTo>
                <a:lnTo>
                  <a:pt x="0" y="132"/>
                </a:lnTo>
                <a:lnTo>
                  <a:pt x="0" y="126"/>
                </a:lnTo>
                <a:lnTo>
                  <a:pt x="0" y="114"/>
                </a:lnTo>
                <a:lnTo>
                  <a:pt x="0" y="108"/>
                </a:lnTo>
                <a:lnTo>
                  <a:pt x="0" y="102"/>
                </a:lnTo>
                <a:lnTo>
                  <a:pt x="6" y="90"/>
                </a:lnTo>
                <a:lnTo>
                  <a:pt x="6" y="90"/>
                </a:lnTo>
                <a:lnTo>
                  <a:pt x="12" y="78"/>
                </a:lnTo>
                <a:lnTo>
                  <a:pt x="18" y="72"/>
                </a:lnTo>
                <a:lnTo>
                  <a:pt x="18" y="66"/>
                </a:lnTo>
                <a:lnTo>
                  <a:pt x="30" y="54"/>
                </a:lnTo>
                <a:lnTo>
                  <a:pt x="36" y="48"/>
                </a:lnTo>
                <a:lnTo>
                  <a:pt x="42" y="42"/>
                </a:lnTo>
                <a:lnTo>
                  <a:pt x="54" y="36"/>
                </a:lnTo>
                <a:lnTo>
                  <a:pt x="60" y="30"/>
                </a:lnTo>
                <a:lnTo>
                  <a:pt x="72" y="24"/>
                </a:lnTo>
                <a:lnTo>
                  <a:pt x="84" y="12"/>
                </a:lnTo>
                <a:lnTo>
                  <a:pt x="90" y="12"/>
                </a:lnTo>
                <a:lnTo>
                  <a:pt x="108" y="0"/>
                </a:lnTo>
                <a:lnTo>
                  <a:pt x="990" y="120"/>
                </a:lnTo>
                <a:lnTo>
                  <a:pt x="1266" y="366"/>
                </a:lnTo>
                <a:close/>
              </a:path>
            </a:pathLst>
          </a:custGeom>
          <a:solidFill>
            <a:srgbClr val="0000ff">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6" name=""/>
          <p:cNvSpPr/>
          <p:nvPr/>
        </p:nvSpPr>
        <p:spPr>
          <a:xfrm>
            <a:off x="3483000" y="1371600"/>
            <a:ext cx="236880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Times New Roman"/>
                <a:ea typeface="ＭＳ Ｐゴシック"/>
              </a:rPr>
              <a:t>DSL subscribers in Korea</a:t>
            </a:r>
            <a:endParaRPr b="0" lang="en-US" sz="1800" strike="noStrike" u="none">
              <a:solidFill>
                <a:srgbClr val="000000"/>
              </a:solidFill>
              <a:effectLst/>
              <a:uFillTx/>
              <a:latin typeface="Times New Roman"/>
            </a:endParaRPr>
          </a:p>
        </p:txBody>
      </p:sp>
      <p:sp>
        <p:nvSpPr>
          <p:cNvPr id="1797" name=""/>
          <p:cNvSpPr/>
          <p:nvPr/>
        </p:nvSpPr>
        <p:spPr>
          <a:xfrm>
            <a:off x="6527880" y="3014640"/>
            <a:ext cx="944280" cy="1832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Times New Roman"/>
                <a:ea typeface="ＭＳ Ｐゴシック"/>
              </a:rPr>
              <a:t>Korea Telecom</a:t>
            </a:r>
            <a:endParaRPr b="0" lang="en-US" sz="1200" strike="noStrike" u="none">
              <a:solidFill>
                <a:srgbClr val="000000"/>
              </a:solidFill>
              <a:effectLst/>
              <a:uFillTx/>
              <a:latin typeface="Times New Roman"/>
            </a:endParaRPr>
          </a:p>
        </p:txBody>
      </p:sp>
      <p:sp>
        <p:nvSpPr>
          <p:cNvPr id="1798" name=""/>
          <p:cNvSpPr/>
          <p:nvPr/>
        </p:nvSpPr>
        <p:spPr>
          <a:xfrm>
            <a:off x="6829200" y="3176640"/>
            <a:ext cx="280080" cy="1832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200" strike="noStrike" u="none">
                <a:solidFill>
                  <a:srgbClr val="3333cc"/>
                </a:solidFill>
                <a:effectLst/>
                <a:uFillTx/>
                <a:latin typeface="Times New Roman"/>
                <a:ea typeface="ＭＳ Ｐゴシック"/>
              </a:rPr>
              <a:t>45%</a:t>
            </a:r>
            <a:endParaRPr b="0" lang="en-US" sz="1200" strike="noStrike" u="none">
              <a:solidFill>
                <a:srgbClr val="000000"/>
              </a:solidFill>
              <a:effectLst/>
              <a:uFillTx/>
              <a:latin typeface="Times New Roman"/>
            </a:endParaRPr>
          </a:p>
        </p:txBody>
      </p:sp>
      <p:sp>
        <p:nvSpPr>
          <p:cNvPr id="1799" name=""/>
          <p:cNvSpPr/>
          <p:nvPr/>
        </p:nvSpPr>
        <p:spPr>
          <a:xfrm>
            <a:off x="2660760" y="4024440"/>
            <a:ext cx="449280" cy="1832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Times New Roman"/>
                <a:ea typeface="ＭＳ Ｐゴシック"/>
              </a:rPr>
              <a:t>Hanaro</a:t>
            </a:r>
            <a:endParaRPr b="0" lang="en-US" sz="1200" strike="noStrike" u="none">
              <a:solidFill>
                <a:srgbClr val="000000"/>
              </a:solidFill>
              <a:effectLst/>
              <a:uFillTx/>
              <a:latin typeface="Times New Roman"/>
            </a:endParaRPr>
          </a:p>
        </p:txBody>
      </p:sp>
      <p:sp>
        <p:nvSpPr>
          <p:cNvPr id="1800" name=""/>
          <p:cNvSpPr/>
          <p:nvPr/>
        </p:nvSpPr>
        <p:spPr>
          <a:xfrm>
            <a:off x="2752560" y="4186080"/>
            <a:ext cx="280080" cy="1832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200" strike="noStrike" u="none">
                <a:solidFill>
                  <a:srgbClr val="3333cc"/>
                </a:solidFill>
                <a:effectLst/>
                <a:uFillTx/>
                <a:latin typeface="Times New Roman"/>
                <a:ea typeface="ＭＳ Ｐゴシック"/>
              </a:rPr>
              <a:t>37%</a:t>
            </a:r>
            <a:endParaRPr b="0" lang="en-US" sz="1200" strike="noStrike" u="none">
              <a:solidFill>
                <a:srgbClr val="000000"/>
              </a:solidFill>
              <a:effectLst/>
              <a:uFillTx/>
              <a:latin typeface="Times New Roman"/>
            </a:endParaRPr>
          </a:p>
        </p:txBody>
      </p:sp>
      <p:sp>
        <p:nvSpPr>
          <p:cNvPr id="1801" name=""/>
          <p:cNvSpPr/>
          <p:nvPr/>
        </p:nvSpPr>
        <p:spPr>
          <a:xfrm>
            <a:off x="2469600" y="2643120"/>
            <a:ext cx="644040" cy="1832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Times New Roman"/>
                <a:ea typeface="ＭＳ Ｐゴシック"/>
              </a:rPr>
              <a:t>Dreamline</a:t>
            </a:r>
            <a:endParaRPr b="0" lang="en-US" sz="1200" strike="noStrike" u="none">
              <a:solidFill>
                <a:srgbClr val="000000"/>
              </a:solidFill>
              <a:effectLst/>
              <a:uFillTx/>
              <a:latin typeface="Times New Roman"/>
            </a:endParaRPr>
          </a:p>
        </p:txBody>
      </p:sp>
      <p:sp>
        <p:nvSpPr>
          <p:cNvPr id="1802" name=""/>
          <p:cNvSpPr/>
          <p:nvPr/>
        </p:nvSpPr>
        <p:spPr>
          <a:xfrm>
            <a:off x="2676240" y="2805120"/>
            <a:ext cx="203760" cy="1832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200" strike="noStrike" u="none">
                <a:solidFill>
                  <a:srgbClr val="3333cc"/>
                </a:solidFill>
                <a:effectLst/>
                <a:uFillTx/>
                <a:latin typeface="Times New Roman"/>
                <a:ea typeface="ＭＳ Ｐゴシック"/>
              </a:rPr>
              <a:t>7%</a:t>
            </a:r>
            <a:endParaRPr b="0" lang="en-US" sz="1200" strike="noStrike" u="none">
              <a:solidFill>
                <a:srgbClr val="000000"/>
              </a:solidFill>
              <a:effectLst/>
              <a:uFillTx/>
              <a:latin typeface="Times New Roman"/>
            </a:endParaRPr>
          </a:p>
        </p:txBody>
      </p:sp>
      <p:sp>
        <p:nvSpPr>
          <p:cNvPr id="1803" name=""/>
          <p:cNvSpPr/>
          <p:nvPr/>
        </p:nvSpPr>
        <p:spPr>
          <a:xfrm>
            <a:off x="3553920" y="2443320"/>
            <a:ext cx="407160" cy="1832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Times New Roman"/>
                <a:ea typeface="ＭＳ Ｐゴシック"/>
              </a:rPr>
              <a:t>Others</a:t>
            </a:r>
            <a:endParaRPr b="0" lang="en-US" sz="1200" strike="noStrike" u="none">
              <a:solidFill>
                <a:srgbClr val="000000"/>
              </a:solidFill>
              <a:effectLst/>
              <a:uFillTx/>
              <a:latin typeface="Times New Roman"/>
            </a:endParaRPr>
          </a:p>
        </p:txBody>
      </p:sp>
      <p:sp>
        <p:nvSpPr>
          <p:cNvPr id="1804" name=""/>
          <p:cNvSpPr/>
          <p:nvPr/>
        </p:nvSpPr>
        <p:spPr>
          <a:xfrm>
            <a:off x="3619080" y="2604960"/>
            <a:ext cx="280080" cy="1832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200" strike="noStrike" u="none">
                <a:solidFill>
                  <a:srgbClr val="3333cc"/>
                </a:solidFill>
                <a:effectLst/>
                <a:uFillTx/>
                <a:latin typeface="Times New Roman"/>
                <a:ea typeface="ＭＳ Ｐゴシック"/>
              </a:rPr>
              <a:t>11%</a:t>
            </a:r>
            <a:endParaRPr b="0" lang="en-US" sz="1200" strike="noStrike" u="none">
              <a:solidFill>
                <a:srgbClr val="000000"/>
              </a:solidFill>
              <a:effectLst/>
              <a:uFillTx/>
              <a:latin typeface="Times New Roman"/>
            </a:endParaRPr>
          </a:p>
        </p:txBody>
      </p:sp>
      <p:sp>
        <p:nvSpPr>
          <p:cNvPr id="1805" name=""/>
          <p:cNvSpPr/>
          <p:nvPr/>
        </p:nvSpPr>
        <p:spPr>
          <a:xfrm>
            <a:off x="1295280" y="1828800"/>
            <a:ext cx="6762960" cy="3147840"/>
          </a:xfrm>
          <a:prstGeom prst="rect">
            <a:avLst/>
          </a:prstGeom>
          <a:noFill/>
          <a:ln w="38160">
            <a:solidFill>
              <a:srgbClr val="3366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6" name=""/>
          <p:cNvSpPr/>
          <p:nvPr/>
        </p:nvSpPr>
        <p:spPr>
          <a:xfrm>
            <a:off x="736560" y="6308640"/>
            <a:ext cx="795024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ＭＳ 明朝"/>
              </a:rPr>
              <a:t>Source : </a:t>
            </a:r>
            <a:r>
              <a:rPr b="0" lang="en-US" sz="1000" strike="noStrike" u="none">
                <a:solidFill>
                  <a:srgbClr val="000000"/>
                </a:solidFill>
                <a:effectLst/>
                <a:uFillTx/>
                <a:latin typeface="Times New Roman"/>
                <a:ea typeface=" Arial"/>
              </a:rPr>
              <a:t>Korea Network Information Cente</a:t>
            </a:r>
            <a:r>
              <a:rPr b="0" lang="en-US" sz="1000" strike="noStrike" u="none">
                <a:solidFill>
                  <a:srgbClr val="000000"/>
                </a:solidFill>
                <a:effectLst/>
                <a:uFillTx/>
                <a:latin typeface="Times New Roman"/>
                <a:ea typeface="ＭＳ 明朝"/>
              </a:rPr>
              <a:t>r</a:t>
            </a:r>
            <a:r>
              <a:rPr b="0" lang="ja-JP" sz="1000" strike="noStrike" u="none">
                <a:solidFill>
                  <a:srgbClr val="000000"/>
                </a:solidFill>
                <a:effectLst/>
                <a:uFillTx/>
                <a:latin typeface="Times New Roman"/>
                <a:ea typeface="ＭＳ 明朝"/>
              </a:rPr>
              <a:t>（</a:t>
            </a:r>
            <a:r>
              <a:rPr b="0" lang="en-US" sz="1000" strike="noStrike" u="none">
                <a:solidFill>
                  <a:srgbClr val="000000"/>
                </a:solidFill>
                <a:effectLst/>
                <a:uFillTx/>
                <a:latin typeface="Times New Roman"/>
                <a:ea typeface=" Arial"/>
              </a:rPr>
              <a:t>http: //stat.nic.or.kr/english/public_html/isp_stat.html</a:t>
            </a:r>
            <a:r>
              <a:rPr b="0" lang="en-US" sz="1000" strike="noStrike" u="none">
                <a:solidFill>
                  <a:srgbClr val="000000"/>
                </a:solidFill>
                <a:effectLst/>
                <a:uFillTx/>
                <a:latin typeface="Times New Roman"/>
                <a:ea typeface="ＭＳ 明朝"/>
              </a:rPr>
              <a:t>）</a:t>
            </a:r>
            <a:endParaRPr b="0" lang="en-US" sz="1000" strike="noStrike" u="none">
              <a:solidFill>
                <a:srgbClr val="000000"/>
              </a:solidFill>
              <a:effectLst/>
              <a:uFillTx/>
              <a:latin typeface="Times New Roman"/>
            </a:endParaRPr>
          </a:p>
        </p:txBody>
      </p:sp>
      <p:sp>
        <p:nvSpPr>
          <p:cNvPr id="1807" name=""/>
          <p:cNvSpPr/>
          <p:nvPr/>
        </p:nvSpPr>
        <p:spPr>
          <a:xfrm>
            <a:off x="1371600" y="5486400"/>
            <a:ext cx="6781680" cy="368280"/>
          </a:xfrm>
          <a:prstGeom prst="rect">
            <a:avLst/>
          </a:prstGeom>
          <a:noFill/>
          <a:ln w="0">
            <a:noFill/>
          </a:ln>
        </p:spPr>
        <p:style>
          <a:lnRef idx="0"/>
          <a:fillRef idx="0"/>
          <a:effectRef idx="0"/>
          <a:fontRef idx="minor"/>
        </p:style>
        <p:txBody>
          <a:bodyPr lIns="90000" rIns="90000" tIns="46800" bIns="46800" anchor="t">
            <a:spAutoFit/>
          </a:bodyPr>
          <a:p>
            <a:pPr marL="374760" indent="-37476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0000"/>
                </a:solidFill>
                <a:effectLst/>
                <a:uFillTx/>
                <a:latin typeface="Times New Roman"/>
                <a:ea typeface="HG丸ｺﾞｼｯｸM-PRO"/>
              </a:rPr>
              <a:t>CLECs</a:t>
            </a:r>
            <a:r>
              <a:rPr b="1" i="1" lang="ja-JP" sz="1800" strike="noStrike" u="none">
                <a:solidFill>
                  <a:srgbClr val="ff0000"/>
                </a:solidFill>
                <a:effectLst/>
                <a:uFillTx/>
                <a:latin typeface="Times New Roman"/>
                <a:ea typeface="HG丸ｺﾞｼｯｸM-PRO"/>
              </a:rPr>
              <a:t> </a:t>
            </a:r>
            <a:r>
              <a:rPr b="1" i="1" lang="en-US" sz="1800" strike="noStrike" u="none">
                <a:solidFill>
                  <a:srgbClr val="ff0000"/>
                </a:solidFill>
                <a:effectLst/>
                <a:uFillTx/>
                <a:latin typeface="Times New Roman"/>
                <a:ea typeface="HG丸ｺﾞｼｯｸM-PRO"/>
              </a:rPr>
              <a:t>hold more than ILEC’s (Korea Telecom) market share</a:t>
            </a:r>
            <a:endParaRPr b="0" lang="en-US" sz="18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A3F4857D-9A8F-445F-BB49-EA6DAA718EFB}"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08" name=""/>
          <p:cNvSpPr/>
          <p:nvPr/>
        </p:nvSpPr>
        <p:spPr>
          <a:xfrm>
            <a:off x="637200" y="6308640"/>
            <a:ext cx="974880" cy="24516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HG丸ｺﾞｼｯｸM-PRO"/>
              </a:rPr>
              <a:t>Source</a:t>
            </a:r>
            <a:r>
              <a:rPr b="0" lang="en-US" sz="1000" strike="noStrike" u="none">
                <a:solidFill>
                  <a:srgbClr val="000000"/>
                </a:solidFill>
                <a:effectLst/>
                <a:uFillTx/>
                <a:latin typeface="Times New Roman"/>
                <a:ea typeface="HG丸ｺﾞｼｯｸM-PRO"/>
              </a:rPr>
              <a:t>：</a:t>
            </a:r>
            <a:r>
              <a:rPr b="0" lang="en-US" sz="1000" strike="noStrike" u="none">
                <a:solidFill>
                  <a:srgbClr val="000000"/>
                </a:solidFill>
                <a:effectLst/>
                <a:uFillTx/>
                <a:latin typeface="Times New Roman"/>
                <a:ea typeface="HG丸ｺﾞｼｯｸM-PRO"/>
              </a:rPr>
              <a:t>MoPT</a:t>
            </a:r>
            <a:endParaRPr b="0" lang="en-US" sz="1000" strike="noStrike" u="none">
              <a:solidFill>
                <a:srgbClr val="000000"/>
              </a:solidFill>
              <a:effectLst/>
              <a:uFillTx/>
              <a:latin typeface="Times New Roman"/>
            </a:endParaRPr>
          </a:p>
        </p:txBody>
      </p:sp>
      <p:sp>
        <p:nvSpPr>
          <p:cNvPr id="1809" name=""/>
          <p:cNvSpPr/>
          <p:nvPr/>
        </p:nvSpPr>
        <p:spPr>
          <a:xfrm>
            <a:off x="2765160" y="320400"/>
            <a:ext cx="4095000" cy="58032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66cc"/>
                </a:solidFill>
                <a:effectLst/>
                <a:uFillTx/>
                <a:latin typeface="Times New Roman"/>
                <a:ea typeface="HG丸ｺﾞｼｯｸM-PRO"/>
              </a:rPr>
              <a:t>Domestic DSL Services</a:t>
            </a:r>
            <a:endParaRPr b="0" lang="en-US" sz="3200" strike="noStrike" u="none">
              <a:solidFill>
                <a:srgbClr val="000000"/>
              </a:solidFill>
              <a:effectLst/>
              <a:uFillTx/>
              <a:latin typeface="Times New Roman"/>
            </a:endParaRPr>
          </a:p>
        </p:txBody>
      </p:sp>
      <p:sp>
        <p:nvSpPr>
          <p:cNvPr id="1810" name=""/>
          <p:cNvSpPr/>
          <p:nvPr/>
        </p:nvSpPr>
        <p:spPr>
          <a:xfrm>
            <a:off x="533520" y="1447920"/>
            <a:ext cx="8534160" cy="708480"/>
          </a:xfrm>
          <a:prstGeom prst="rect">
            <a:avLst/>
          </a:prstGeom>
          <a:solidFill>
            <a:srgbClr val="ffffff"/>
          </a:solidFill>
          <a:ln w="0">
            <a:noFill/>
          </a:ln>
        </p:spPr>
        <p:style>
          <a:lnRef idx="0"/>
          <a:fillRef idx="0"/>
          <a:effectRef idx="0"/>
          <a:fontRef idx="minor"/>
        </p:style>
        <p:txBody>
          <a:bodyPr lIns="90000" rIns="90000" tIns="46800" bIns="46800" anchor="t">
            <a:spAutoFit/>
          </a:bodyPr>
          <a:p>
            <a:pPr marL="282600" indent="-282600">
              <a:spcBef>
                <a:spcPts val="100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Number of DSL subscribers in Japan is less than 1% of DSL subscribers in South Korea</a:t>
            </a:r>
            <a:endParaRPr b="0" lang="en-US" sz="1600" strike="noStrike" u="none">
              <a:solidFill>
                <a:srgbClr val="000000"/>
              </a:solidFill>
              <a:effectLst/>
              <a:uFillTx/>
              <a:latin typeface="Times New Roman"/>
            </a:endParaRPr>
          </a:p>
          <a:p>
            <a:pPr marL="282600" indent="-282600">
              <a:spcBef>
                <a:spcPts val="100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ea typeface="HG丸ｺﾞｼｯｸM-PRO"/>
              </a:rPr>
              <a:t>CLECs are expected to increase through deregulations in the local access market</a:t>
            </a:r>
            <a:endParaRPr b="0" lang="en-US" sz="1600" strike="noStrike" u="none">
              <a:solidFill>
                <a:srgbClr val="000000"/>
              </a:solidFill>
              <a:effectLst/>
              <a:uFillTx/>
              <a:latin typeface="Times New Roman"/>
            </a:endParaRPr>
          </a:p>
        </p:txBody>
      </p:sp>
      <p:sp>
        <p:nvSpPr>
          <p:cNvPr id="1811" name=""/>
          <p:cNvSpPr/>
          <p:nvPr/>
        </p:nvSpPr>
        <p:spPr>
          <a:xfrm>
            <a:off x="304920" y="1371600"/>
            <a:ext cx="8534160" cy="83808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812" name=""/>
          <p:cNvSpPr/>
          <p:nvPr/>
        </p:nvSpPr>
        <p:spPr>
          <a:xfrm>
            <a:off x="7315200" y="4267080"/>
            <a:ext cx="1676520" cy="685800"/>
          </a:xfrm>
          <a:prstGeom prst="rect">
            <a:avLst/>
          </a:prstGeom>
          <a:solidFill>
            <a:srgbClr val="ffff00"/>
          </a:solid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813" name=""/>
          <p:cNvSpPr/>
          <p:nvPr/>
        </p:nvSpPr>
        <p:spPr>
          <a:xfrm>
            <a:off x="7315200" y="3429000"/>
            <a:ext cx="1676520" cy="685800"/>
          </a:xfrm>
          <a:prstGeom prst="rect">
            <a:avLst/>
          </a:prstGeom>
          <a:solidFill>
            <a:srgbClr val="ffff00"/>
          </a:solid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814" name=""/>
          <p:cNvSpPr/>
          <p:nvPr/>
        </p:nvSpPr>
        <p:spPr>
          <a:xfrm>
            <a:off x="152280" y="2819520"/>
            <a:ext cx="2210040" cy="533160"/>
          </a:xfrm>
          <a:prstGeom prst="rect">
            <a:avLst/>
          </a:prstGeom>
          <a:gradFill rotWithShape="0">
            <a:gsLst>
              <a:gs pos="0">
                <a:srgbClr val="ff0000"/>
              </a:gs>
              <a:gs pos="50000">
                <a:srgbClr val="ffcc00"/>
              </a:gs>
              <a:gs pos="100000">
                <a:srgbClr val="ff0000"/>
              </a:gs>
            </a:gsLst>
            <a:lin ang="5400000"/>
          </a:gradFill>
          <a:ln w="0">
            <a:noFill/>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815" name=""/>
          <p:cNvSpPr/>
          <p:nvPr/>
        </p:nvSpPr>
        <p:spPr>
          <a:xfrm>
            <a:off x="604080" y="2863440"/>
            <a:ext cx="1268640" cy="45828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ea typeface="HG丸ｺﾞｼｯｸM-PRO"/>
              </a:rPr>
              <a:t>Standard</a:t>
            </a:r>
            <a:endParaRPr b="0" lang="en-US" sz="2400" strike="noStrike" u="none">
              <a:solidFill>
                <a:srgbClr val="000000"/>
              </a:solidFill>
              <a:effectLst/>
              <a:uFillTx/>
              <a:latin typeface="Times New Roman"/>
            </a:endParaRPr>
          </a:p>
        </p:txBody>
      </p:sp>
      <p:sp>
        <p:nvSpPr>
          <p:cNvPr id="1816" name=""/>
          <p:cNvSpPr/>
          <p:nvPr/>
        </p:nvSpPr>
        <p:spPr>
          <a:xfrm>
            <a:off x="2438280" y="2819520"/>
            <a:ext cx="2362320" cy="533160"/>
          </a:xfrm>
          <a:prstGeom prst="rect">
            <a:avLst/>
          </a:prstGeom>
          <a:gradFill rotWithShape="0">
            <a:gsLst>
              <a:gs pos="0">
                <a:srgbClr val="ff0000"/>
              </a:gs>
              <a:gs pos="50000">
                <a:srgbClr val="ffcc00"/>
              </a:gs>
              <a:gs pos="100000">
                <a:srgbClr val="ff0000"/>
              </a:gs>
            </a:gsLst>
            <a:lin ang="5400000"/>
          </a:gradFill>
          <a:ln w="0">
            <a:noFill/>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817" name=""/>
          <p:cNvSpPr/>
          <p:nvPr/>
        </p:nvSpPr>
        <p:spPr>
          <a:xfrm>
            <a:off x="2543400" y="2863440"/>
            <a:ext cx="2030040" cy="45828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ea typeface="HG丸ｺﾞｼｯｸM-PRO"/>
              </a:rPr>
              <a:t>Type 1 Service</a:t>
            </a:r>
            <a:endParaRPr b="0" lang="en-US" sz="2400" strike="noStrike" u="none">
              <a:solidFill>
                <a:srgbClr val="000000"/>
              </a:solidFill>
              <a:effectLst/>
              <a:uFillTx/>
              <a:latin typeface="Times New Roman"/>
            </a:endParaRPr>
          </a:p>
        </p:txBody>
      </p:sp>
      <p:sp>
        <p:nvSpPr>
          <p:cNvPr id="1818" name=""/>
          <p:cNvSpPr/>
          <p:nvPr/>
        </p:nvSpPr>
        <p:spPr>
          <a:xfrm>
            <a:off x="4876920" y="2819520"/>
            <a:ext cx="2361960" cy="533160"/>
          </a:xfrm>
          <a:prstGeom prst="rect">
            <a:avLst/>
          </a:prstGeom>
          <a:gradFill rotWithShape="0">
            <a:gsLst>
              <a:gs pos="0">
                <a:srgbClr val="ff0000"/>
              </a:gs>
              <a:gs pos="50000">
                <a:srgbClr val="ffcc00"/>
              </a:gs>
              <a:gs pos="100000">
                <a:srgbClr val="ff0000"/>
              </a:gs>
            </a:gsLst>
            <a:lin ang="5400000"/>
          </a:gradFill>
          <a:ln w="0">
            <a:noFill/>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819" name=""/>
          <p:cNvSpPr/>
          <p:nvPr/>
        </p:nvSpPr>
        <p:spPr>
          <a:xfrm>
            <a:off x="4981680" y="2863440"/>
            <a:ext cx="2030040" cy="45828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ea typeface="HG丸ｺﾞｼｯｸM-PRO"/>
              </a:rPr>
              <a:t>Type 2 Service</a:t>
            </a:r>
            <a:endParaRPr b="0" lang="en-US" sz="2400" strike="noStrike" u="none">
              <a:solidFill>
                <a:srgbClr val="000000"/>
              </a:solidFill>
              <a:effectLst/>
              <a:uFillTx/>
              <a:latin typeface="Times New Roman"/>
            </a:endParaRPr>
          </a:p>
        </p:txBody>
      </p:sp>
      <p:sp>
        <p:nvSpPr>
          <p:cNvPr id="1820" name=""/>
          <p:cNvSpPr/>
          <p:nvPr/>
        </p:nvSpPr>
        <p:spPr>
          <a:xfrm>
            <a:off x="7315200" y="2819520"/>
            <a:ext cx="1676520" cy="533160"/>
          </a:xfrm>
          <a:prstGeom prst="rect">
            <a:avLst/>
          </a:prstGeom>
          <a:gradFill rotWithShape="0">
            <a:gsLst>
              <a:gs pos="0">
                <a:srgbClr val="ff0000"/>
              </a:gs>
              <a:gs pos="50000">
                <a:srgbClr val="ffcc00"/>
              </a:gs>
              <a:gs pos="100000">
                <a:srgbClr val="ff0000"/>
              </a:gs>
            </a:gsLst>
            <a:lin ang="5400000"/>
          </a:gradFill>
          <a:ln w="0">
            <a:noFill/>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821" name=""/>
          <p:cNvSpPr/>
          <p:nvPr/>
        </p:nvSpPr>
        <p:spPr>
          <a:xfrm>
            <a:off x="7756560" y="2863440"/>
            <a:ext cx="828360" cy="45828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ea typeface="HG丸ｺﾞｼｯｸM-PRO"/>
              </a:rPr>
              <a:t>Total</a:t>
            </a:r>
            <a:endParaRPr b="0" lang="en-US" sz="2400" strike="noStrike" u="none">
              <a:solidFill>
                <a:srgbClr val="000000"/>
              </a:solidFill>
              <a:effectLst/>
              <a:uFillTx/>
              <a:latin typeface="Times New Roman"/>
            </a:endParaRPr>
          </a:p>
        </p:txBody>
      </p:sp>
      <p:sp>
        <p:nvSpPr>
          <p:cNvPr id="1822" name=""/>
          <p:cNvSpPr/>
          <p:nvPr/>
        </p:nvSpPr>
        <p:spPr>
          <a:xfrm>
            <a:off x="849240" y="3595320"/>
            <a:ext cx="849600" cy="39744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Times New Roman"/>
                <a:ea typeface="HG丸ｺﾞｼｯｸM-PRO"/>
              </a:rPr>
              <a:t>ADSL</a:t>
            </a:r>
            <a:endParaRPr b="0" lang="en-US" sz="2000" strike="noStrike" u="none">
              <a:solidFill>
                <a:srgbClr val="000000"/>
              </a:solidFill>
              <a:effectLst/>
              <a:uFillTx/>
              <a:latin typeface="Times New Roman"/>
            </a:endParaRPr>
          </a:p>
        </p:txBody>
      </p:sp>
      <p:sp>
        <p:nvSpPr>
          <p:cNvPr id="1823" name=""/>
          <p:cNvSpPr/>
          <p:nvPr/>
        </p:nvSpPr>
        <p:spPr>
          <a:xfrm>
            <a:off x="883800" y="4403520"/>
            <a:ext cx="807480" cy="39744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Times New Roman"/>
                <a:ea typeface="HG丸ｺﾞｼｯｸM-PRO"/>
              </a:rPr>
              <a:t>SDSL</a:t>
            </a:r>
            <a:endParaRPr b="0" lang="en-US" sz="2000" strike="noStrike" u="none">
              <a:solidFill>
                <a:srgbClr val="000000"/>
              </a:solidFill>
              <a:effectLst/>
              <a:uFillTx/>
              <a:latin typeface="Times New Roman"/>
            </a:endParaRPr>
          </a:p>
        </p:txBody>
      </p:sp>
      <p:sp>
        <p:nvSpPr>
          <p:cNvPr id="1824" name=""/>
          <p:cNvSpPr/>
          <p:nvPr/>
        </p:nvSpPr>
        <p:spPr>
          <a:xfrm>
            <a:off x="2976480" y="3565440"/>
            <a:ext cx="1195920" cy="39744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2000" strike="noStrike" u="none">
                <a:solidFill>
                  <a:srgbClr val="3333cc"/>
                </a:solidFill>
                <a:effectLst/>
                <a:uFillTx/>
                <a:latin typeface="Times New Roman"/>
                <a:ea typeface="HG丸ｺﾞｼｯｸM-PRO"/>
              </a:rPr>
              <a:t>404 </a:t>
            </a:r>
            <a:r>
              <a:rPr b="0" lang="en-US" sz="2000" strike="noStrike" u="none">
                <a:solidFill>
                  <a:srgbClr val="3333cc"/>
                </a:solidFill>
                <a:effectLst/>
                <a:uFillTx/>
                <a:latin typeface="Times New Roman"/>
                <a:ea typeface="HG丸ｺﾞｼｯｸM-PRO"/>
              </a:rPr>
              <a:t>Lines</a:t>
            </a:r>
            <a:endParaRPr b="0" lang="en-US" sz="2000" strike="noStrike" u="none">
              <a:solidFill>
                <a:srgbClr val="000000"/>
              </a:solidFill>
              <a:effectLst/>
              <a:uFillTx/>
              <a:latin typeface="Times New Roman"/>
            </a:endParaRPr>
          </a:p>
        </p:txBody>
      </p:sp>
      <p:sp>
        <p:nvSpPr>
          <p:cNvPr id="1825" name=""/>
          <p:cNvSpPr/>
          <p:nvPr/>
        </p:nvSpPr>
        <p:spPr>
          <a:xfrm>
            <a:off x="5329080" y="3565440"/>
            <a:ext cx="1195920" cy="39744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2000" strike="noStrike" u="none">
                <a:solidFill>
                  <a:srgbClr val="3333cc"/>
                </a:solidFill>
                <a:effectLst/>
                <a:uFillTx/>
                <a:latin typeface="Times New Roman"/>
                <a:ea typeface="HG丸ｺﾞｼｯｸM-PRO"/>
              </a:rPr>
              <a:t>777 </a:t>
            </a:r>
            <a:r>
              <a:rPr b="0" lang="en-US" sz="2000" strike="noStrike" u="none">
                <a:solidFill>
                  <a:srgbClr val="3333cc"/>
                </a:solidFill>
                <a:effectLst/>
                <a:uFillTx/>
                <a:latin typeface="Times New Roman"/>
                <a:ea typeface="HG丸ｺﾞｼｯｸM-PRO"/>
              </a:rPr>
              <a:t>Lines</a:t>
            </a:r>
            <a:endParaRPr b="0" lang="en-US" sz="2000" strike="noStrike" u="none">
              <a:solidFill>
                <a:srgbClr val="000000"/>
              </a:solidFill>
              <a:effectLst/>
              <a:uFillTx/>
              <a:latin typeface="Times New Roman"/>
            </a:endParaRPr>
          </a:p>
        </p:txBody>
      </p:sp>
      <p:sp>
        <p:nvSpPr>
          <p:cNvPr id="1826" name=""/>
          <p:cNvSpPr/>
          <p:nvPr/>
        </p:nvSpPr>
        <p:spPr>
          <a:xfrm>
            <a:off x="7475040" y="3565440"/>
            <a:ext cx="1323360" cy="39744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2000" strike="noStrike" u="none">
                <a:solidFill>
                  <a:srgbClr val="3333cc"/>
                </a:solidFill>
                <a:effectLst/>
                <a:uFillTx/>
                <a:latin typeface="Times New Roman"/>
                <a:ea typeface="HG丸ｺﾞｼｯｸM-PRO"/>
              </a:rPr>
              <a:t>1181 </a:t>
            </a:r>
            <a:r>
              <a:rPr b="0" lang="en-US" sz="2000" strike="noStrike" u="none">
                <a:solidFill>
                  <a:srgbClr val="3333cc"/>
                </a:solidFill>
                <a:effectLst/>
                <a:uFillTx/>
                <a:latin typeface="Times New Roman"/>
                <a:ea typeface="HG丸ｺﾞｼｯｸM-PRO"/>
              </a:rPr>
              <a:t>Lines</a:t>
            </a:r>
            <a:endParaRPr b="0" lang="en-US" sz="2000" strike="noStrike" u="none">
              <a:solidFill>
                <a:srgbClr val="000000"/>
              </a:solidFill>
              <a:effectLst/>
              <a:uFillTx/>
              <a:latin typeface="Times New Roman"/>
            </a:endParaRPr>
          </a:p>
        </p:txBody>
      </p:sp>
      <p:sp>
        <p:nvSpPr>
          <p:cNvPr id="1827" name=""/>
          <p:cNvSpPr/>
          <p:nvPr/>
        </p:nvSpPr>
        <p:spPr>
          <a:xfrm>
            <a:off x="3132360" y="4403520"/>
            <a:ext cx="941400" cy="39744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2000" strike="noStrike" u="none">
                <a:solidFill>
                  <a:srgbClr val="3333cc"/>
                </a:solidFill>
                <a:effectLst/>
                <a:uFillTx/>
                <a:latin typeface="Times New Roman"/>
                <a:ea typeface="HG丸ｺﾞｼｯｸM-PRO"/>
              </a:rPr>
              <a:t>0 </a:t>
            </a:r>
            <a:r>
              <a:rPr b="0" lang="en-US" sz="2000" strike="noStrike" u="none">
                <a:solidFill>
                  <a:srgbClr val="3333cc"/>
                </a:solidFill>
                <a:effectLst/>
                <a:uFillTx/>
                <a:latin typeface="Times New Roman"/>
                <a:ea typeface="HG丸ｺﾞｼｯｸM-PRO"/>
              </a:rPr>
              <a:t>Lines</a:t>
            </a:r>
            <a:endParaRPr b="0" lang="en-US" sz="2000" strike="noStrike" u="none">
              <a:solidFill>
                <a:srgbClr val="000000"/>
              </a:solidFill>
              <a:effectLst/>
              <a:uFillTx/>
              <a:latin typeface="Times New Roman"/>
            </a:endParaRPr>
          </a:p>
        </p:txBody>
      </p:sp>
      <p:sp>
        <p:nvSpPr>
          <p:cNvPr id="1828" name=""/>
          <p:cNvSpPr/>
          <p:nvPr/>
        </p:nvSpPr>
        <p:spPr>
          <a:xfrm>
            <a:off x="5421240" y="4403520"/>
            <a:ext cx="1068840" cy="39744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2000" strike="noStrike" u="none">
                <a:solidFill>
                  <a:srgbClr val="3333cc"/>
                </a:solidFill>
                <a:effectLst/>
                <a:uFillTx/>
                <a:latin typeface="Times New Roman"/>
                <a:ea typeface="HG丸ｺﾞｼｯｸM-PRO"/>
              </a:rPr>
              <a:t>54 </a:t>
            </a:r>
            <a:r>
              <a:rPr b="0" lang="en-US" sz="2000" strike="noStrike" u="none">
                <a:solidFill>
                  <a:srgbClr val="3333cc"/>
                </a:solidFill>
                <a:effectLst/>
                <a:uFillTx/>
                <a:latin typeface="Times New Roman"/>
                <a:ea typeface="HG丸ｺﾞｼｯｸM-PRO"/>
              </a:rPr>
              <a:t>Lines</a:t>
            </a:r>
            <a:endParaRPr b="0" lang="en-US" sz="2000" strike="noStrike" u="none">
              <a:solidFill>
                <a:srgbClr val="000000"/>
              </a:solidFill>
              <a:effectLst/>
              <a:uFillTx/>
              <a:latin typeface="Times New Roman"/>
            </a:endParaRPr>
          </a:p>
        </p:txBody>
      </p:sp>
      <p:sp>
        <p:nvSpPr>
          <p:cNvPr id="1829" name=""/>
          <p:cNvSpPr/>
          <p:nvPr/>
        </p:nvSpPr>
        <p:spPr>
          <a:xfrm>
            <a:off x="7630920" y="4403520"/>
            <a:ext cx="1068840" cy="39744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2000" strike="noStrike" u="none">
                <a:solidFill>
                  <a:srgbClr val="3333cc"/>
                </a:solidFill>
                <a:effectLst/>
                <a:uFillTx/>
                <a:latin typeface="Times New Roman"/>
                <a:ea typeface="HG丸ｺﾞｼｯｸM-PRO"/>
              </a:rPr>
              <a:t>54 </a:t>
            </a:r>
            <a:r>
              <a:rPr b="0" lang="en-US" sz="2000" strike="noStrike" u="none">
                <a:solidFill>
                  <a:srgbClr val="3333cc"/>
                </a:solidFill>
                <a:effectLst/>
                <a:uFillTx/>
                <a:latin typeface="Times New Roman"/>
                <a:ea typeface="HG丸ｺﾞｼｯｸM-PRO"/>
              </a:rPr>
              <a:t>Lines</a:t>
            </a:r>
            <a:endParaRPr b="0" lang="en-US" sz="2000" strike="noStrike" u="none">
              <a:solidFill>
                <a:srgbClr val="000000"/>
              </a:solidFill>
              <a:effectLst/>
              <a:uFillTx/>
              <a:latin typeface="Times New Roman"/>
            </a:endParaRPr>
          </a:p>
        </p:txBody>
      </p:sp>
      <p:sp>
        <p:nvSpPr>
          <p:cNvPr id="1830" name=""/>
          <p:cNvSpPr/>
          <p:nvPr/>
        </p:nvSpPr>
        <p:spPr>
          <a:xfrm>
            <a:off x="152280" y="3429000"/>
            <a:ext cx="2210040" cy="68580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831" name=""/>
          <p:cNvSpPr/>
          <p:nvPr/>
        </p:nvSpPr>
        <p:spPr>
          <a:xfrm>
            <a:off x="152280" y="4267080"/>
            <a:ext cx="2210040" cy="68580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832" name=""/>
          <p:cNvSpPr/>
          <p:nvPr/>
        </p:nvSpPr>
        <p:spPr>
          <a:xfrm>
            <a:off x="2438280" y="3429000"/>
            <a:ext cx="2362320" cy="68580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833" name=""/>
          <p:cNvSpPr/>
          <p:nvPr/>
        </p:nvSpPr>
        <p:spPr>
          <a:xfrm>
            <a:off x="2438280" y="4267080"/>
            <a:ext cx="2362320" cy="68580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834" name=""/>
          <p:cNvSpPr/>
          <p:nvPr/>
        </p:nvSpPr>
        <p:spPr>
          <a:xfrm>
            <a:off x="4876920" y="4267080"/>
            <a:ext cx="2361960" cy="68580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835" name=""/>
          <p:cNvSpPr/>
          <p:nvPr/>
        </p:nvSpPr>
        <p:spPr>
          <a:xfrm>
            <a:off x="4876920" y="3429000"/>
            <a:ext cx="2361960" cy="68580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89A4A1C1-CF43-4BF7-ACC2-63BC45C6552B}"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36" name=""/>
          <p:cNvSpPr/>
          <p:nvPr/>
        </p:nvSpPr>
        <p:spPr>
          <a:xfrm>
            <a:off x="152280" y="1066680"/>
            <a:ext cx="8839440" cy="5410440"/>
          </a:xfrm>
          <a:prstGeom prst="rect">
            <a:avLst/>
          </a:prstGeom>
          <a:gradFill rotWithShape="0">
            <a:gsLst>
              <a:gs pos="0">
                <a:srgbClr val="f9fbfe"/>
              </a:gs>
              <a:gs pos="100000">
                <a:srgbClr val="99ccff"/>
              </a:gs>
            </a:gsLst>
            <a:path path="rect">
              <a:fillToRect l="50000" t="50000" r="50000" b="50000"/>
            </a:path>
          </a:gradFill>
          <a:ln w="38160">
            <a:solidFill>
              <a:srgbClr val="3366ff"/>
            </a:solidFill>
            <a:miter/>
          </a:ln>
          <a:effectLst>
            <a:outerShdw dist="107932" dir="2700000" blurRad="0" rotWithShape="0">
              <a:srgbClr val="808080"/>
            </a:outerShdw>
          </a:effectLst>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1837" name=""/>
          <p:cNvSpPr/>
          <p:nvPr/>
        </p:nvSpPr>
        <p:spPr>
          <a:xfrm>
            <a:off x="7162920" y="2960640"/>
            <a:ext cx="990360" cy="1447920"/>
          </a:xfrm>
          <a:prstGeom prst="rect">
            <a:avLst/>
          </a:prstGeom>
          <a:solidFill>
            <a:srgbClr val="ff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38" name=""/>
          <p:cNvSpPr/>
          <p:nvPr/>
        </p:nvSpPr>
        <p:spPr>
          <a:xfrm>
            <a:off x="6477120" y="4484520"/>
            <a:ext cx="2057400" cy="1219320"/>
          </a:xfrm>
          <a:prstGeom prst="rect">
            <a:avLst/>
          </a:prstGeom>
          <a:solidFill>
            <a:srgbClr val="cc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9" name=""/>
          <p:cNvSpPr/>
          <p:nvPr/>
        </p:nvSpPr>
        <p:spPr>
          <a:xfrm>
            <a:off x="6477120" y="1665360"/>
            <a:ext cx="2057400" cy="1218960"/>
          </a:xfrm>
          <a:prstGeom prst="rect">
            <a:avLst/>
          </a:prstGeom>
          <a:solidFill>
            <a:srgbClr val="99ff99">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0" name=""/>
          <p:cNvSpPr/>
          <p:nvPr/>
        </p:nvSpPr>
        <p:spPr>
          <a:xfrm>
            <a:off x="304920" y="1665360"/>
            <a:ext cx="2438280" cy="1981080"/>
          </a:xfrm>
          <a:prstGeom prst="rect">
            <a:avLst/>
          </a:prstGeom>
          <a:solidFill>
            <a:srgbClr val="99ff99">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41" name=""/>
          <p:cNvSpPr/>
          <p:nvPr/>
        </p:nvSpPr>
        <p:spPr>
          <a:xfrm>
            <a:off x="2819520" y="3722760"/>
            <a:ext cx="4267080" cy="1981080"/>
          </a:xfrm>
          <a:prstGeom prst="rect">
            <a:avLst/>
          </a:prstGeom>
          <a:solidFill>
            <a:srgbClr val="cc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2" name=""/>
          <p:cNvSpPr/>
          <p:nvPr/>
        </p:nvSpPr>
        <p:spPr>
          <a:xfrm>
            <a:off x="2819520" y="1670040"/>
            <a:ext cx="4267080" cy="1976400"/>
          </a:xfrm>
          <a:prstGeom prst="rect">
            <a:avLst/>
          </a:prstGeom>
          <a:solidFill>
            <a:srgbClr val="99ff99">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3" name=""/>
          <p:cNvSpPr/>
          <p:nvPr/>
        </p:nvSpPr>
        <p:spPr>
          <a:xfrm>
            <a:off x="4038480" y="1817640"/>
            <a:ext cx="685800" cy="3733920"/>
          </a:xfrm>
          <a:prstGeom prst="rect">
            <a:avLst/>
          </a:prstGeom>
          <a:gradFill rotWithShape="0">
            <a:gsLst>
              <a:gs pos="0">
                <a:srgbClr val="3b623b"/>
              </a:gs>
              <a:gs pos="50000">
                <a:srgbClr val="003300"/>
              </a:gs>
              <a:gs pos="100000">
                <a:srgbClr val="3b623b"/>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4" name=""/>
          <p:cNvSpPr/>
          <p:nvPr/>
        </p:nvSpPr>
        <p:spPr>
          <a:xfrm>
            <a:off x="4098960" y="3147480"/>
            <a:ext cx="546120" cy="1195200"/>
          </a:xfrm>
          <a:prstGeom prst="rect">
            <a:avLst/>
          </a:prstGeom>
          <a:noFill/>
          <a:ln w="0">
            <a:noFill/>
          </a:ln>
        </p:spPr>
        <p:style>
          <a:lnRef idx="0"/>
          <a:fillRef idx="0"/>
          <a:effectRef idx="0"/>
          <a:fontRef idx="minor"/>
        </p:style>
        <p:txBody>
          <a:bodyPr wrap="none" lIns="46800" rIns="46800" tIns="90000" bIns="90000" anchor="t" anchorCtr="1" vert="eaVe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ea typeface="ＭＳ Ｐゴシック"/>
              </a:rPr>
              <a:t>DSLAM</a:t>
            </a:r>
            <a:endParaRPr b="0" lang="en-US" sz="2400" strike="noStrike" u="none">
              <a:solidFill>
                <a:srgbClr val="000000"/>
              </a:solidFill>
              <a:effectLst/>
              <a:uFillTx/>
              <a:latin typeface="Times New Roman"/>
            </a:endParaRPr>
          </a:p>
        </p:txBody>
      </p:sp>
      <p:sp>
        <p:nvSpPr>
          <p:cNvPr id="1845" name=""/>
          <p:cNvSpPr/>
          <p:nvPr/>
        </p:nvSpPr>
        <p:spPr>
          <a:xfrm>
            <a:off x="5867280" y="2579760"/>
            <a:ext cx="1219320" cy="2286000"/>
          </a:xfrm>
          <a:prstGeom prst="rect">
            <a:avLst/>
          </a:prstGeom>
          <a:gradFill rotWithShape="0">
            <a:gsLst>
              <a:gs pos="0">
                <a:srgbClr val="4c000f"/>
              </a:gs>
              <a:gs pos="50000">
                <a:srgbClr val="a50021"/>
              </a:gs>
              <a:gs pos="100000">
                <a:srgbClr val="4c000f"/>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6" name=""/>
          <p:cNvSpPr/>
          <p:nvPr/>
        </p:nvSpPr>
        <p:spPr>
          <a:xfrm>
            <a:off x="5975280" y="3456000"/>
            <a:ext cx="984960" cy="549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ea typeface="ＭＳ Ｐゴシック"/>
              </a:rPr>
              <a:t>Broadband</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ea typeface="ＭＳ Ｐゴシック"/>
              </a:rPr>
              <a:t>RAS</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ea typeface="ＭＳ Ｐゴシック"/>
              </a:rPr>
              <a:t>（</a:t>
            </a:r>
            <a:r>
              <a:rPr b="1" lang="en-US" sz="1200" strike="noStrike" u="none">
                <a:solidFill>
                  <a:srgbClr val="ffffff"/>
                </a:solidFill>
                <a:effectLst/>
                <a:uFillTx/>
                <a:latin typeface="Times New Roman"/>
                <a:ea typeface="ＭＳ Ｐゴシック"/>
              </a:rPr>
              <a:t>Aggregator)</a:t>
            </a:r>
            <a:endParaRPr b="0" lang="en-US" sz="1200" strike="noStrike" u="none">
              <a:solidFill>
                <a:srgbClr val="000000"/>
              </a:solidFill>
              <a:effectLst/>
              <a:uFillTx/>
              <a:latin typeface="Times New Roman"/>
            </a:endParaRPr>
          </a:p>
        </p:txBody>
      </p:sp>
      <p:sp>
        <p:nvSpPr>
          <p:cNvPr id="1847" name=""/>
          <p:cNvSpPr/>
          <p:nvPr/>
        </p:nvSpPr>
        <p:spPr>
          <a:xfrm>
            <a:off x="7263360" y="4103640"/>
            <a:ext cx="585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ea typeface="ＭＳ ゴシック"/>
              </a:rPr>
              <a:t>RADIUS</a:t>
            </a:r>
            <a:endParaRPr b="0" lang="en-US" sz="1200" strike="noStrike" u="none">
              <a:solidFill>
                <a:srgbClr val="000000"/>
              </a:solidFill>
              <a:effectLst/>
              <a:uFillTx/>
              <a:latin typeface="Times New Roman"/>
            </a:endParaRPr>
          </a:p>
        </p:txBody>
      </p:sp>
      <p:grpSp>
        <p:nvGrpSpPr>
          <p:cNvPr id="1848" name=""/>
          <p:cNvGrpSpPr/>
          <p:nvPr/>
        </p:nvGrpSpPr>
        <p:grpSpPr>
          <a:xfrm>
            <a:off x="1676520" y="3265560"/>
            <a:ext cx="287280" cy="274680"/>
            <a:chOff x="1676520" y="3265560"/>
            <a:chExt cx="287280" cy="274680"/>
          </a:xfrm>
        </p:grpSpPr>
        <p:sp>
          <p:nvSpPr>
            <p:cNvPr id="1849" name=""/>
            <p:cNvSpPr/>
            <p:nvPr/>
          </p:nvSpPr>
          <p:spPr>
            <a:xfrm>
              <a:off x="1676520" y="3265560"/>
              <a:ext cx="287280" cy="92160"/>
            </a:xfrm>
            <a:custGeom>
              <a:avLst/>
              <a:gdLst/>
              <a:ahLst/>
              <a:rect l="l" t="t" r="r" b="b"/>
              <a:pathLst>
                <a:path w="361" h="116">
                  <a:moveTo>
                    <a:pt x="165" y="36"/>
                  </a:moveTo>
                  <a:lnTo>
                    <a:pt x="165" y="36"/>
                  </a:lnTo>
                  <a:lnTo>
                    <a:pt x="163" y="36"/>
                  </a:lnTo>
                  <a:lnTo>
                    <a:pt x="162" y="36"/>
                  </a:lnTo>
                  <a:lnTo>
                    <a:pt x="158" y="36"/>
                  </a:lnTo>
                  <a:lnTo>
                    <a:pt x="154" y="36"/>
                  </a:lnTo>
                  <a:lnTo>
                    <a:pt x="149" y="36"/>
                  </a:lnTo>
                  <a:lnTo>
                    <a:pt x="144" y="36"/>
                  </a:lnTo>
                  <a:lnTo>
                    <a:pt x="140" y="36"/>
                  </a:lnTo>
                  <a:lnTo>
                    <a:pt x="133" y="36"/>
                  </a:lnTo>
                  <a:lnTo>
                    <a:pt x="127" y="36"/>
                  </a:lnTo>
                  <a:lnTo>
                    <a:pt x="123" y="38"/>
                  </a:lnTo>
                  <a:lnTo>
                    <a:pt x="118" y="38"/>
                  </a:lnTo>
                  <a:lnTo>
                    <a:pt x="113" y="40"/>
                  </a:lnTo>
                  <a:lnTo>
                    <a:pt x="110" y="41"/>
                  </a:lnTo>
                  <a:lnTo>
                    <a:pt x="107" y="41"/>
                  </a:lnTo>
                  <a:lnTo>
                    <a:pt x="104" y="43"/>
                  </a:lnTo>
                  <a:lnTo>
                    <a:pt x="102" y="44"/>
                  </a:lnTo>
                  <a:lnTo>
                    <a:pt x="99" y="46"/>
                  </a:lnTo>
                  <a:lnTo>
                    <a:pt x="98" y="47"/>
                  </a:lnTo>
                  <a:lnTo>
                    <a:pt x="98" y="49"/>
                  </a:lnTo>
                  <a:lnTo>
                    <a:pt x="96" y="49"/>
                  </a:lnTo>
                  <a:lnTo>
                    <a:pt x="96" y="51"/>
                  </a:lnTo>
                  <a:lnTo>
                    <a:pt x="96" y="52"/>
                  </a:lnTo>
                  <a:lnTo>
                    <a:pt x="96" y="54"/>
                  </a:lnTo>
                  <a:lnTo>
                    <a:pt x="96" y="60"/>
                  </a:lnTo>
                  <a:lnTo>
                    <a:pt x="98" y="65"/>
                  </a:lnTo>
                  <a:lnTo>
                    <a:pt x="98" y="70"/>
                  </a:lnTo>
                  <a:lnTo>
                    <a:pt x="98" y="75"/>
                  </a:lnTo>
                  <a:lnTo>
                    <a:pt x="96" y="78"/>
                  </a:lnTo>
                  <a:lnTo>
                    <a:pt x="95" y="81"/>
                  </a:lnTo>
                  <a:lnTo>
                    <a:pt x="93" y="86"/>
                  </a:lnTo>
                  <a:lnTo>
                    <a:pt x="90" y="89"/>
                  </a:lnTo>
                  <a:lnTo>
                    <a:pt x="88" y="92"/>
                  </a:lnTo>
                  <a:lnTo>
                    <a:pt x="85" y="94"/>
                  </a:lnTo>
                  <a:lnTo>
                    <a:pt x="82" y="95"/>
                  </a:lnTo>
                  <a:lnTo>
                    <a:pt x="77" y="99"/>
                  </a:lnTo>
                  <a:lnTo>
                    <a:pt x="74" y="100"/>
                  </a:lnTo>
                  <a:lnTo>
                    <a:pt x="70" y="103"/>
                  </a:lnTo>
                  <a:lnTo>
                    <a:pt x="65" y="105"/>
                  </a:lnTo>
                  <a:lnTo>
                    <a:pt x="60" y="107"/>
                  </a:lnTo>
                  <a:lnTo>
                    <a:pt x="54" y="108"/>
                  </a:lnTo>
                  <a:lnTo>
                    <a:pt x="49" y="110"/>
                  </a:lnTo>
                  <a:lnTo>
                    <a:pt x="45" y="111"/>
                  </a:lnTo>
                  <a:lnTo>
                    <a:pt x="40" y="113"/>
                  </a:lnTo>
                  <a:lnTo>
                    <a:pt x="37" y="115"/>
                  </a:lnTo>
                  <a:lnTo>
                    <a:pt x="34" y="115"/>
                  </a:lnTo>
                  <a:lnTo>
                    <a:pt x="31" y="116"/>
                  </a:lnTo>
                  <a:lnTo>
                    <a:pt x="28" y="116"/>
                  </a:lnTo>
                  <a:lnTo>
                    <a:pt x="24" y="116"/>
                  </a:lnTo>
                  <a:lnTo>
                    <a:pt x="21" y="116"/>
                  </a:lnTo>
                  <a:lnTo>
                    <a:pt x="18" y="115"/>
                  </a:lnTo>
                  <a:lnTo>
                    <a:pt x="15" y="115"/>
                  </a:lnTo>
                  <a:lnTo>
                    <a:pt x="14" y="113"/>
                  </a:lnTo>
                  <a:lnTo>
                    <a:pt x="12" y="113"/>
                  </a:lnTo>
                  <a:lnTo>
                    <a:pt x="10" y="111"/>
                  </a:lnTo>
                  <a:lnTo>
                    <a:pt x="9" y="110"/>
                  </a:lnTo>
                  <a:lnTo>
                    <a:pt x="9" y="110"/>
                  </a:lnTo>
                  <a:lnTo>
                    <a:pt x="7" y="108"/>
                  </a:lnTo>
                  <a:lnTo>
                    <a:pt x="6" y="105"/>
                  </a:lnTo>
                  <a:lnTo>
                    <a:pt x="4" y="102"/>
                  </a:lnTo>
                  <a:lnTo>
                    <a:pt x="3" y="99"/>
                  </a:lnTo>
                  <a:lnTo>
                    <a:pt x="1" y="95"/>
                  </a:lnTo>
                  <a:lnTo>
                    <a:pt x="0" y="92"/>
                  </a:lnTo>
                  <a:lnTo>
                    <a:pt x="0" y="87"/>
                  </a:lnTo>
                  <a:lnTo>
                    <a:pt x="0" y="81"/>
                  </a:lnTo>
                  <a:lnTo>
                    <a:pt x="1" y="73"/>
                  </a:lnTo>
                  <a:lnTo>
                    <a:pt x="4" y="65"/>
                  </a:lnTo>
                  <a:lnTo>
                    <a:pt x="7" y="55"/>
                  </a:lnTo>
                  <a:lnTo>
                    <a:pt x="10" y="47"/>
                  </a:lnTo>
                  <a:lnTo>
                    <a:pt x="14" y="40"/>
                  </a:lnTo>
                  <a:lnTo>
                    <a:pt x="17" y="33"/>
                  </a:lnTo>
                  <a:lnTo>
                    <a:pt x="18" y="32"/>
                  </a:lnTo>
                  <a:lnTo>
                    <a:pt x="20" y="30"/>
                  </a:lnTo>
                  <a:lnTo>
                    <a:pt x="20" y="28"/>
                  </a:lnTo>
                  <a:lnTo>
                    <a:pt x="21" y="28"/>
                  </a:lnTo>
                  <a:lnTo>
                    <a:pt x="23" y="27"/>
                  </a:lnTo>
                  <a:lnTo>
                    <a:pt x="23" y="25"/>
                  </a:lnTo>
                  <a:lnTo>
                    <a:pt x="24" y="24"/>
                  </a:lnTo>
                  <a:lnTo>
                    <a:pt x="28" y="22"/>
                  </a:lnTo>
                  <a:lnTo>
                    <a:pt x="29" y="20"/>
                  </a:lnTo>
                  <a:lnTo>
                    <a:pt x="35" y="19"/>
                  </a:lnTo>
                  <a:lnTo>
                    <a:pt x="42" y="16"/>
                  </a:lnTo>
                  <a:lnTo>
                    <a:pt x="51" y="14"/>
                  </a:lnTo>
                  <a:lnTo>
                    <a:pt x="60" y="11"/>
                  </a:lnTo>
                  <a:lnTo>
                    <a:pt x="70" y="9"/>
                  </a:lnTo>
                  <a:lnTo>
                    <a:pt x="81" y="8"/>
                  </a:lnTo>
                  <a:lnTo>
                    <a:pt x="90" y="6"/>
                  </a:lnTo>
                  <a:lnTo>
                    <a:pt x="101" y="4"/>
                  </a:lnTo>
                  <a:lnTo>
                    <a:pt x="112" y="3"/>
                  </a:lnTo>
                  <a:lnTo>
                    <a:pt x="123" y="3"/>
                  </a:lnTo>
                  <a:lnTo>
                    <a:pt x="132" y="1"/>
                  </a:lnTo>
                  <a:lnTo>
                    <a:pt x="140" y="1"/>
                  </a:lnTo>
                  <a:lnTo>
                    <a:pt x="149" y="0"/>
                  </a:lnTo>
                  <a:lnTo>
                    <a:pt x="155" y="0"/>
                  </a:lnTo>
                  <a:lnTo>
                    <a:pt x="160" y="0"/>
                  </a:lnTo>
                  <a:lnTo>
                    <a:pt x="163" y="0"/>
                  </a:lnTo>
                  <a:lnTo>
                    <a:pt x="197" y="0"/>
                  </a:lnTo>
                  <a:lnTo>
                    <a:pt x="200" y="0"/>
                  </a:lnTo>
                  <a:lnTo>
                    <a:pt x="205" y="0"/>
                  </a:lnTo>
                  <a:lnTo>
                    <a:pt x="213" y="0"/>
                  </a:lnTo>
                  <a:lnTo>
                    <a:pt x="221" y="1"/>
                  </a:lnTo>
                  <a:lnTo>
                    <a:pt x="229" y="1"/>
                  </a:lnTo>
                  <a:lnTo>
                    <a:pt x="239" y="3"/>
                  </a:lnTo>
                  <a:lnTo>
                    <a:pt x="249" y="3"/>
                  </a:lnTo>
                  <a:lnTo>
                    <a:pt x="260" y="4"/>
                  </a:lnTo>
                  <a:lnTo>
                    <a:pt x="271" y="6"/>
                  </a:lnTo>
                  <a:lnTo>
                    <a:pt x="281" y="8"/>
                  </a:lnTo>
                  <a:lnTo>
                    <a:pt x="291" y="9"/>
                  </a:lnTo>
                  <a:lnTo>
                    <a:pt x="302" y="11"/>
                  </a:lnTo>
                  <a:lnTo>
                    <a:pt x="310" y="14"/>
                  </a:lnTo>
                  <a:lnTo>
                    <a:pt x="319" y="16"/>
                  </a:lnTo>
                  <a:lnTo>
                    <a:pt x="325" y="19"/>
                  </a:lnTo>
                  <a:lnTo>
                    <a:pt x="331" y="20"/>
                  </a:lnTo>
                  <a:lnTo>
                    <a:pt x="333" y="22"/>
                  </a:lnTo>
                  <a:lnTo>
                    <a:pt x="336" y="24"/>
                  </a:lnTo>
                  <a:lnTo>
                    <a:pt x="338" y="25"/>
                  </a:lnTo>
                  <a:lnTo>
                    <a:pt x="338" y="27"/>
                  </a:lnTo>
                  <a:lnTo>
                    <a:pt x="339" y="28"/>
                  </a:lnTo>
                  <a:lnTo>
                    <a:pt x="341" y="28"/>
                  </a:lnTo>
                  <a:lnTo>
                    <a:pt x="341" y="30"/>
                  </a:lnTo>
                  <a:lnTo>
                    <a:pt x="342" y="32"/>
                  </a:lnTo>
                  <a:lnTo>
                    <a:pt x="344" y="33"/>
                  </a:lnTo>
                  <a:lnTo>
                    <a:pt x="347" y="40"/>
                  </a:lnTo>
                  <a:lnTo>
                    <a:pt x="350" y="47"/>
                  </a:lnTo>
                  <a:lnTo>
                    <a:pt x="353" y="55"/>
                  </a:lnTo>
                  <a:lnTo>
                    <a:pt x="356" y="65"/>
                  </a:lnTo>
                  <a:lnTo>
                    <a:pt x="359" y="73"/>
                  </a:lnTo>
                  <a:lnTo>
                    <a:pt x="361" y="81"/>
                  </a:lnTo>
                  <a:lnTo>
                    <a:pt x="361" y="87"/>
                  </a:lnTo>
                  <a:lnTo>
                    <a:pt x="361" y="92"/>
                  </a:lnTo>
                  <a:lnTo>
                    <a:pt x="359" y="95"/>
                  </a:lnTo>
                  <a:lnTo>
                    <a:pt x="358" y="99"/>
                  </a:lnTo>
                  <a:lnTo>
                    <a:pt x="356" y="102"/>
                  </a:lnTo>
                  <a:lnTo>
                    <a:pt x="355" y="105"/>
                  </a:lnTo>
                  <a:lnTo>
                    <a:pt x="353" y="108"/>
                  </a:lnTo>
                  <a:lnTo>
                    <a:pt x="352" y="110"/>
                  </a:lnTo>
                  <a:lnTo>
                    <a:pt x="352" y="110"/>
                  </a:lnTo>
                  <a:lnTo>
                    <a:pt x="350" y="111"/>
                  </a:lnTo>
                  <a:lnTo>
                    <a:pt x="348" y="113"/>
                  </a:lnTo>
                  <a:lnTo>
                    <a:pt x="347" y="113"/>
                  </a:lnTo>
                  <a:lnTo>
                    <a:pt x="345" y="115"/>
                  </a:lnTo>
                  <a:lnTo>
                    <a:pt x="342" y="115"/>
                  </a:lnTo>
                  <a:lnTo>
                    <a:pt x="339" y="116"/>
                  </a:lnTo>
                  <a:lnTo>
                    <a:pt x="336" y="116"/>
                  </a:lnTo>
                  <a:lnTo>
                    <a:pt x="333" y="116"/>
                  </a:lnTo>
                  <a:lnTo>
                    <a:pt x="330" y="116"/>
                  </a:lnTo>
                  <a:lnTo>
                    <a:pt x="327" y="115"/>
                  </a:lnTo>
                  <a:lnTo>
                    <a:pt x="324" y="115"/>
                  </a:lnTo>
                  <a:lnTo>
                    <a:pt x="320" y="113"/>
                  </a:lnTo>
                  <a:lnTo>
                    <a:pt x="316" y="111"/>
                  </a:lnTo>
                  <a:lnTo>
                    <a:pt x="311" y="110"/>
                  </a:lnTo>
                  <a:lnTo>
                    <a:pt x="306" y="108"/>
                  </a:lnTo>
                  <a:lnTo>
                    <a:pt x="300" y="107"/>
                  </a:lnTo>
                  <a:lnTo>
                    <a:pt x="295" y="105"/>
                  </a:lnTo>
                  <a:lnTo>
                    <a:pt x="291" y="103"/>
                  </a:lnTo>
                  <a:lnTo>
                    <a:pt x="286" y="100"/>
                  </a:lnTo>
                  <a:lnTo>
                    <a:pt x="283" y="99"/>
                  </a:lnTo>
                  <a:lnTo>
                    <a:pt x="278" y="95"/>
                  </a:lnTo>
                  <a:lnTo>
                    <a:pt x="275" y="94"/>
                  </a:lnTo>
                  <a:lnTo>
                    <a:pt x="272" y="92"/>
                  </a:lnTo>
                  <a:lnTo>
                    <a:pt x="271" y="89"/>
                  </a:lnTo>
                  <a:lnTo>
                    <a:pt x="267" y="86"/>
                  </a:lnTo>
                  <a:lnTo>
                    <a:pt x="266" y="81"/>
                  </a:lnTo>
                  <a:lnTo>
                    <a:pt x="264" y="78"/>
                  </a:lnTo>
                  <a:lnTo>
                    <a:pt x="263" y="75"/>
                  </a:lnTo>
                  <a:lnTo>
                    <a:pt x="263" y="70"/>
                  </a:lnTo>
                  <a:lnTo>
                    <a:pt x="263" y="65"/>
                  </a:lnTo>
                  <a:lnTo>
                    <a:pt x="264" y="60"/>
                  </a:lnTo>
                  <a:lnTo>
                    <a:pt x="264" y="54"/>
                  </a:lnTo>
                  <a:lnTo>
                    <a:pt x="264" y="52"/>
                  </a:lnTo>
                  <a:lnTo>
                    <a:pt x="264" y="51"/>
                  </a:lnTo>
                  <a:lnTo>
                    <a:pt x="264" y="49"/>
                  </a:lnTo>
                  <a:lnTo>
                    <a:pt x="263" y="49"/>
                  </a:lnTo>
                  <a:lnTo>
                    <a:pt x="263" y="47"/>
                  </a:lnTo>
                  <a:lnTo>
                    <a:pt x="261" y="46"/>
                  </a:lnTo>
                  <a:lnTo>
                    <a:pt x="258" y="44"/>
                  </a:lnTo>
                  <a:lnTo>
                    <a:pt x="257" y="43"/>
                  </a:lnTo>
                  <a:lnTo>
                    <a:pt x="253" y="41"/>
                  </a:lnTo>
                  <a:lnTo>
                    <a:pt x="250" y="41"/>
                  </a:lnTo>
                  <a:lnTo>
                    <a:pt x="247" y="40"/>
                  </a:lnTo>
                  <a:lnTo>
                    <a:pt x="243" y="38"/>
                  </a:lnTo>
                  <a:lnTo>
                    <a:pt x="238" y="38"/>
                  </a:lnTo>
                  <a:lnTo>
                    <a:pt x="233" y="36"/>
                  </a:lnTo>
                  <a:lnTo>
                    <a:pt x="227" y="36"/>
                  </a:lnTo>
                  <a:lnTo>
                    <a:pt x="221" y="36"/>
                  </a:lnTo>
                  <a:lnTo>
                    <a:pt x="216" y="36"/>
                  </a:lnTo>
                  <a:lnTo>
                    <a:pt x="211" y="36"/>
                  </a:lnTo>
                  <a:lnTo>
                    <a:pt x="207" y="36"/>
                  </a:lnTo>
                  <a:lnTo>
                    <a:pt x="204" y="36"/>
                  </a:lnTo>
                  <a:lnTo>
                    <a:pt x="200" y="36"/>
                  </a:lnTo>
                  <a:lnTo>
                    <a:pt x="197" y="36"/>
                  </a:lnTo>
                  <a:lnTo>
                    <a:pt x="196" y="36"/>
                  </a:lnTo>
                  <a:lnTo>
                    <a:pt x="196" y="36"/>
                  </a:lnTo>
                  <a:lnTo>
                    <a:pt x="165" y="36"/>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50" name=""/>
            <p:cNvSpPr/>
            <p:nvPr/>
          </p:nvSpPr>
          <p:spPr>
            <a:xfrm>
              <a:off x="1865160" y="3286440"/>
              <a:ext cx="20520" cy="12600"/>
            </a:xfrm>
            <a:custGeom>
              <a:avLst/>
              <a:gdLst/>
              <a:ahLst/>
              <a:rect l="l" t="t" r="r" b="b"/>
              <a:pathLst>
                <a:path w="27" h="16">
                  <a:moveTo>
                    <a:pt x="0" y="3"/>
                  </a:moveTo>
                  <a:lnTo>
                    <a:pt x="0" y="3"/>
                  </a:lnTo>
                  <a:lnTo>
                    <a:pt x="3" y="3"/>
                  </a:lnTo>
                  <a:lnTo>
                    <a:pt x="8" y="5"/>
                  </a:lnTo>
                  <a:lnTo>
                    <a:pt x="13" y="7"/>
                  </a:lnTo>
                  <a:lnTo>
                    <a:pt x="16" y="8"/>
                  </a:lnTo>
                  <a:lnTo>
                    <a:pt x="19" y="10"/>
                  </a:lnTo>
                  <a:lnTo>
                    <a:pt x="22" y="11"/>
                  </a:lnTo>
                  <a:lnTo>
                    <a:pt x="24" y="15"/>
                  </a:lnTo>
                  <a:lnTo>
                    <a:pt x="25" y="16"/>
                  </a:lnTo>
                  <a:lnTo>
                    <a:pt x="27" y="16"/>
                  </a:lnTo>
                  <a:lnTo>
                    <a:pt x="27" y="13"/>
                  </a:lnTo>
                  <a:lnTo>
                    <a:pt x="24" y="10"/>
                  </a:lnTo>
                  <a:lnTo>
                    <a:pt x="21" y="8"/>
                  </a:lnTo>
                  <a:lnTo>
                    <a:pt x="17" y="7"/>
                  </a:lnTo>
                  <a:lnTo>
                    <a:pt x="13" y="3"/>
                  </a:lnTo>
                  <a:lnTo>
                    <a:pt x="8" y="2"/>
                  </a:lnTo>
                  <a:lnTo>
                    <a:pt x="5" y="2"/>
                  </a:lnTo>
                  <a:lnTo>
                    <a:pt x="0" y="0"/>
                  </a:lnTo>
                  <a:lnTo>
                    <a:pt x="0" y="0"/>
                  </a:lnTo>
                  <a:lnTo>
                    <a:pt x="0" y="3"/>
                  </a:lnTo>
                  <a:close/>
                </a:path>
              </a:pathLst>
            </a:cu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851" name=""/>
            <p:cNvSpPr/>
            <p:nvPr/>
          </p:nvSpPr>
          <p:spPr>
            <a:xfrm>
              <a:off x="1822320" y="3283200"/>
              <a:ext cx="42480" cy="4680"/>
            </a:xfrm>
            <a:custGeom>
              <a:avLst/>
              <a:gdLst/>
              <a:ahLst/>
              <a:rect l="l" t="t" r="r" b="b"/>
              <a:pathLst>
                <a:path w="53" h="6">
                  <a:moveTo>
                    <a:pt x="0" y="2"/>
                  </a:moveTo>
                  <a:lnTo>
                    <a:pt x="0" y="2"/>
                  </a:lnTo>
                  <a:lnTo>
                    <a:pt x="2" y="2"/>
                  </a:lnTo>
                  <a:lnTo>
                    <a:pt x="3" y="2"/>
                  </a:lnTo>
                  <a:lnTo>
                    <a:pt x="7" y="2"/>
                  </a:lnTo>
                  <a:lnTo>
                    <a:pt x="10" y="3"/>
                  </a:lnTo>
                  <a:lnTo>
                    <a:pt x="14" y="3"/>
                  </a:lnTo>
                  <a:lnTo>
                    <a:pt x="17" y="3"/>
                  </a:lnTo>
                  <a:lnTo>
                    <a:pt x="22" y="3"/>
                  </a:lnTo>
                  <a:lnTo>
                    <a:pt x="27" y="3"/>
                  </a:lnTo>
                  <a:lnTo>
                    <a:pt x="30" y="3"/>
                  </a:lnTo>
                  <a:lnTo>
                    <a:pt x="35" y="5"/>
                  </a:lnTo>
                  <a:lnTo>
                    <a:pt x="39" y="5"/>
                  </a:lnTo>
                  <a:lnTo>
                    <a:pt x="42" y="5"/>
                  </a:lnTo>
                  <a:lnTo>
                    <a:pt x="46" y="5"/>
                  </a:lnTo>
                  <a:lnTo>
                    <a:pt x="49" y="6"/>
                  </a:lnTo>
                  <a:lnTo>
                    <a:pt x="52" y="6"/>
                  </a:lnTo>
                  <a:lnTo>
                    <a:pt x="53" y="6"/>
                  </a:lnTo>
                  <a:lnTo>
                    <a:pt x="53" y="3"/>
                  </a:lnTo>
                  <a:lnTo>
                    <a:pt x="52" y="3"/>
                  </a:lnTo>
                  <a:lnTo>
                    <a:pt x="49" y="3"/>
                  </a:lnTo>
                  <a:lnTo>
                    <a:pt x="46" y="3"/>
                  </a:lnTo>
                  <a:lnTo>
                    <a:pt x="42" y="2"/>
                  </a:lnTo>
                  <a:lnTo>
                    <a:pt x="39" y="2"/>
                  </a:lnTo>
                  <a:lnTo>
                    <a:pt x="35" y="2"/>
                  </a:lnTo>
                  <a:lnTo>
                    <a:pt x="30" y="2"/>
                  </a:lnTo>
                  <a:lnTo>
                    <a:pt x="27" y="2"/>
                  </a:lnTo>
                  <a:lnTo>
                    <a:pt x="22" y="0"/>
                  </a:lnTo>
                  <a:lnTo>
                    <a:pt x="17" y="0"/>
                  </a:lnTo>
                  <a:lnTo>
                    <a:pt x="14" y="0"/>
                  </a:lnTo>
                  <a:lnTo>
                    <a:pt x="10" y="0"/>
                  </a:lnTo>
                  <a:lnTo>
                    <a:pt x="7" y="0"/>
                  </a:lnTo>
                  <a:lnTo>
                    <a:pt x="3" y="0"/>
                  </a:lnTo>
                  <a:lnTo>
                    <a:pt x="2" y="0"/>
                  </a:lnTo>
                  <a:lnTo>
                    <a:pt x="0" y="0"/>
                  </a:lnTo>
                  <a:lnTo>
                    <a:pt x="0" y="0"/>
                  </a:lnTo>
                  <a:lnTo>
                    <a:pt x="0" y="2"/>
                  </a:lnTo>
                  <a:close/>
                </a:path>
              </a:pathLst>
            </a:cu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852" name=""/>
            <p:cNvSpPr/>
            <p:nvPr/>
          </p:nvSpPr>
          <p:spPr>
            <a:xfrm>
              <a:off x="1816200" y="3283200"/>
              <a:ext cx="5760" cy="1440"/>
            </a:xfrm>
            <a:custGeom>
              <a:avLst/>
              <a:gdLst/>
              <a:ahLst/>
              <a:rect l="l" t="t" r="r" b="b"/>
              <a:pathLst>
                <a:path w="7" h="2">
                  <a:moveTo>
                    <a:pt x="0" y="2"/>
                  </a:moveTo>
                  <a:lnTo>
                    <a:pt x="0" y="2"/>
                  </a:lnTo>
                  <a:lnTo>
                    <a:pt x="7" y="2"/>
                  </a:lnTo>
                  <a:lnTo>
                    <a:pt x="7" y="0"/>
                  </a:lnTo>
                  <a:lnTo>
                    <a:pt x="0" y="0"/>
                  </a:lnTo>
                  <a:lnTo>
                    <a:pt x="0" y="0"/>
                  </a:lnTo>
                  <a:lnTo>
                    <a:pt x="0" y="2"/>
                  </a:lnTo>
                  <a:close/>
                </a:path>
              </a:pathLst>
            </a:custGeom>
            <a:solidFill>
              <a:srgbClr val="ffffff"/>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53" name=""/>
            <p:cNvSpPr/>
            <p:nvPr/>
          </p:nvSpPr>
          <p:spPr>
            <a:xfrm>
              <a:off x="1773000" y="3283200"/>
              <a:ext cx="42840" cy="4680"/>
            </a:xfrm>
            <a:custGeom>
              <a:avLst/>
              <a:gdLst/>
              <a:ahLst/>
              <a:rect l="l" t="t" r="r" b="b"/>
              <a:pathLst>
                <a:path w="55" h="6">
                  <a:moveTo>
                    <a:pt x="0" y="6"/>
                  </a:moveTo>
                  <a:lnTo>
                    <a:pt x="0" y="6"/>
                  </a:lnTo>
                  <a:lnTo>
                    <a:pt x="2" y="6"/>
                  </a:lnTo>
                  <a:lnTo>
                    <a:pt x="5" y="6"/>
                  </a:lnTo>
                  <a:lnTo>
                    <a:pt x="8" y="5"/>
                  </a:lnTo>
                  <a:lnTo>
                    <a:pt x="11" y="5"/>
                  </a:lnTo>
                  <a:lnTo>
                    <a:pt x="16" y="5"/>
                  </a:lnTo>
                  <a:lnTo>
                    <a:pt x="19" y="5"/>
                  </a:lnTo>
                  <a:lnTo>
                    <a:pt x="23" y="3"/>
                  </a:lnTo>
                  <a:lnTo>
                    <a:pt x="28" y="3"/>
                  </a:lnTo>
                  <a:lnTo>
                    <a:pt x="31" y="3"/>
                  </a:lnTo>
                  <a:lnTo>
                    <a:pt x="36" y="3"/>
                  </a:lnTo>
                  <a:lnTo>
                    <a:pt x="41" y="3"/>
                  </a:lnTo>
                  <a:lnTo>
                    <a:pt x="44" y="3"/>
                  </a:lnTo>
                  <a:lnTo>
                    <a:pt x="47" y="2"/>
                  </a:lnTo>
                  <a:lnTo>
                    <a:pt x="50" y="2"/>
                  </a:lnTo>
                  <a:lnTo>
                    <a:pt x="53" y="2"/>
                  </a:lnTo>
                  <a:lnTo>
                    <a:pt x="55" y="2"/>
                  </a:lnTo>
                  <a:lnTo>
                    <a:pt x="55" y="0"/>
                  </a:lnTo>
                  <a:lnTo>
                    <a:pt x="53" y="0"/>
                  </a:lnTo>
                  <a:lnTo>
                    <a:pt x="50" y="0"/>
                  </a:lnTo>
                  <a:lnTo>
                    <a:pt x="47" y="0"/>
                  </a:lnTo>
                  <a:lnTo>
                    <a:pt x="44" y="0"/>
                  </a:lnTo>
                  <a:lnTo>
                    <a:pt x="41" y="0"/>
                  </a:lnTo>
                  <a:lnTo>
                    <a:pt x="36" y="0"/>
                  </a:lnTo>
                  <a:lnTo>
                    <a:pt x="31" y="0"/>
                  </a:lnTo>
                  <a:lnTo>
                    <a:pt x="28" y="2"/>
                  </a:lnTo>
                  <a:lnTo>
                    <a:pt x="23" y="2"/>
                  </a:lnTo>
                  <a:lnTo>
                    <a:pt x="19" y="2"/>
                  </a:lnTo>
                  <a:lnTo>
                    <a:pt x="16" y="2"/>
                  </a:lnTo>
                  <a:lnTo>
                    <a:pt x="11" y="2"/>
                  </a:lnTo>
                  <a:lnTo>
                    <a:pt x="8" y="3"/>
                  </a:lnTo>
                  <a:lnTo>
                    <a:pt x="5" y="3"/>
                  </a:lnTo>
                  <a:lnTo>
                    <a:pt x="2" y="3"/>
                  </a:lnTo>
                  <a:lnTo>
                    <a:pt x="0" y="3"/>
                  </a:lnTo>
                  <a:lnTo>
                    <a:pt x="0" y="3"/>
                  </a:lnTo>
                  <a:lnTo>
                    <a:pt x="0" y="6"/>
                  </a:lnTo>
                  <a:close/>
                </a:path>
              </a:pathLst>
            </a:cu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854" name=""/>
            <p:cNvSpPr/>
            <p:nvPr/>
          </p:nvSpPr>
          <p:spPr>
            <a:xfrm>
              <a:off x="1752480" y="3286440"/>
              <a:ext cx="20160" cy="12600"/>
            </a:xfrm>
            <a:custGeom>
              <a:avLst/>
              <a:gdLst/>
              <a:ahLst/>
              <a:rect l="l" t="t" r="r" b="b"/>
              <a:pathLst>
                <a:path w="26" h="16">
                  <a:moveTo>
                    <a:pt x="3" y="16"/>
                  </a:moveTo>
                  <a:lnTo>
                    <a:pt x="3" y="13"/>
                  </a:lnTo>
                  <a:lnTo>
                    <a:pt x="4" y="11"/>
                  </a:lnTo>
                  <a:lnTo>
                    <a:pt x="7" y="10"/>
                  </a:lnTo>
                  <a:lnTo>
                    <a:pt x="10" y="8"/>
                  </a:lnTo>
                  <a:lnTo>
                    <a:pt x="14" y="7"/>
                  </a:lnTo>
                  <a:lnTo>
                    <a:pt x="18" y="5"/>
                  </a:lnTo>
                  <a:lnTo>
                    <a:pt x="23" y="3"/>
                  </a:lnTo>
                  <a:lnTo>
                    <a:pt x="26" y="3"/>
                  </a:lnTo>
                  <a:lnTo>
                    <a:pt x="26" y="0"/>
                  </a:lnTo>
                  <a:lnTo>
                    <a:pt x="21" y="2"/>
                  </a:lnTo>
                  <a:lnTo>
                    <a:pt x="18" y="2"/>
                  </a:lnTo>
                  <a:lnTo>
                    <a:pt x="14" y="3"/>
                  </a:lnTo>
                  <a:lnTo>
                    <a:pt x="9" y="7"/>
                  </a:lnTo>
                  <a:lnTo>
                    <a:pt x="6" y="8"/>
                  </a:lnTo>
                  <a:lnTo>
                    <a:pt x="3" y="10"/>
                  </a:lnTo>
                  <a:lnTo>
                    <a:pt x="1" y="13"/>
                  </a:lnTo>
                  <a:lnTo>
                    <a:pt x="0" y="16"/>
                  </a:lnTo>
                  <a:lnTo>
                    <a:pt x="3" y="16"/>
                  </a:lnTo>
                  <a:close/>
                </a:path>
              </a:pathLst>
            </a:cu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855" name=""/>
            <p:cNvSpPr/>
            <p:nvPr/>
          </p:nvSpPr>
          <p:spPr>
            <a:xfrm>
              <a:off x="1677960" y="3313440"/>
              <a:ext cx="74160" cy="23760"/>
            </a:xfrm>
            <a:custGeom>
              <a:avLst/>
              <a:gdLst/>
              <a:ahLst/>
              <a:rect l="l" t="t" r="r" b="b"/>
              <a:pathLst>
                <a:path w="94" h="29">
                  <a:moveTo>
                    <a:pt x="92" y="0"/>
                  </a:moveTo>
                  <a:lnTo>
                    <a:pt x="83" y="5"/>
                  </a:lnTo>
                  <a:lnTo>
                    <a:pt x="73" y="10"/>
                  </a:lnTo>
                  <a:lnTo>
                    <a:pt x="66" y="15"/>
                  </a:lnTo>
                  <a:lnTo>
                    <a:pt x="56" y="18"/>
                  </a:lnTo>
                  <a:lnTo>
                    <a:pt x="48" y="19"/>
                  </a:lnTo>
                  <a:lnTo>
                    <a:pt x="42" y="23"/>
                  </a:lnTo>
                  <a:lnTo>
                    <a:pt x="34" y="24"/>
                  </a:lnTo>
                  <a:lnTo>
                    <a:pt x="28" y="24"/>
                  </a:lnTo>
                  <a:lnTo>
                    <a:pt x="23" y="26"/>
                  </a:lnTo>
                  <a:lnTo>
                    <a:pt x="17" y="26"/>
                  </a:lnTo>
                  <a:lnTo>
                    <a:pt x="13" y="26"/>
                  </a:lnTo>
                  <a:lnTo>
                    <a:pt x="9" y="26"/>
                  </a:lnTo>
                  <a:lnTo>
                    <a:pt x="6" y="26"/>
                  </a:lnTo>
                  <a:lnTo>
                    <a:pt x="3" y="26"/>
                  </a:lnTo>
                  <a:lnTo>
                    <a:pt x="2" y="26"/>
                  </a:lnTo>
                  <a:lnTo>
                    <a:pt x="0" y="26"/>
                  </a:lnTo>
                  <a:lnTo>
                    <a:pt x="0" y="27"/>
                  </a:lnTo>
                  <a:lnTo>
                    <a:pt x="2" y="27"/>
                  </a:lnTo>
                  <a:lnTo>
                    <a:pt x="3" y="29"/>
                  </a:lnTo>
                  <a:lnTo>
                    <a:pt x="6" y="29"/>
                  </a:lnTo>
                  <a:lnTo>
                    <a:pt x="9" y="29"/>
                  </a:lnTo>
                  <a:lnTo>
                    <a:pt x="13" y="29"/>
                  </a:lnTo>
                  <a:lnTo>
                    <a:pt x="17" y="29"/>
                  </a:lnTo>
                  <a:lnTo>
                    <a:pt x="23" y="29"/>
                  </a:lnTo>
                  <a:lnTo>
                    <a:pt x="28" y="27"/>
                  </a:lnTo>
                  <a:lnTo>
                    <a:pt x="36" y="26"/>
                  </a:lnTo>
                  <a:lnTo>
                    <a:pt x="42" y="24"/>
                  </a:lnTo>
                  <a:lnTo>
                    <a:pt x="50" y="23"/>
                  </a:lnTo>
                  <a:lnTo>
                    <a:pt x="58" y="19"/>
                  </a:lnTo>
                  <a:lnTo>
                    <a:pt x="66" y="16"/>
                  </a:lnTo>
                  <a:lnTo>
                    <a:pt x="75" y="13"/>
                  </a:lnTo>
                  <a:lnTo>
                    <a:pt x="84" y="8"/>
                  </a:lnTo>
                  <a:lnTo>
                    <a:pt x="94" y="2"/>
                  </a:lnTo>
                  <a:lnTo>
                    <a:pt x="92" y="0"/>
                  </a:lnTo>
                  <a:close/>
                </a:path>
              </a:pathLst>
            </a:custGeom>
            <a:solidFill>
              <a:srgbClr val="ffffff"/>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856" name=""/>
            <p:cNvSpPr/>
            <p:nvPr/>
          </p:nvSpPr>
          <p:spPr>
            <a:xfrm>
              <a:off x="1887480" y="3313440"/>
              <a:ext cx="74160" cy="23760"/>
            </a:xfrm>
            <a:custGeom>
              <a:avLst/>
              <a:gdLst/>
              <a:ahLst/>
              <a:rect l="l" t="t" r="r" b="b"/>
              <a:pathLst>
                <a:path w="95" h="29">
                  <a:moveTo>
                    <a:pt x="0" y="2"/>
                  </a:moveTo>
                  <a:lnTo>
                    <a:pt x="11" y="8"/>
                  </a:lnTo>
                  <a:lnTo>
                    <a:pt x="21" y="13"/>
                  </a:lnTo>
                  <a:lnTo>
                    <a:pt x="28" y="16"/>
                  </a:lnTo>
                  <a:lnTo>
                    <a:pt x="38" y="19"/>
                  </a:lnTo>
                  <a:lnTo>
                    <a:pt x="46" y="23"/>
                  </a:lnTo>
                  <a:lnTo>
                    <a:pt x="53" y="24"/>
                  </a:lnTo>
                  <a:lnTo>
                    <a:pt x="60" y="26"/>
                  </a:lnTo>
                  <a:lnTo>
                    <a:pt x="66" y="27"/>
                  </a:lnTo>
                  <a:lnTo>
                    <a:pt x="72" y="29"/>
                  </a:lnTo>
                  <a:lnTo>
                    <a:pt x="77" y="29"/>
                  </a:lnTo>
                  <a:lnTo>
                    <a:pt x="81" y="29"/>
                  </a:lnTo>
                  <a:lnTo>
                    <a:pt x="86" y="29"/>
                  </a:lnTo>
                  <a:lnTo>
                    <a:pt x="89" y="29"/>
                  </a:lnTo>
                  <a:lnTo>
                    <a:pt x="92" y="29"/>
                  </a:lnTo>
                  <a:lnTo>
                    <a:pt x="94" y="27"/>
                  </a:lnTo>
                  <a:lnTo>
                    <a:pt x="95" y="27"/>
                  </a:lnTo>
                  <a:lnTo>
                    <a:pt x="94" y="26"/>
                  </a:lnTo>
                  <a:lnTo>
                    <a:pt x="94" y="26"/>
                  </a:lnTo>
                  <a:lnTo>
                    <a:pt x="92" y="26"/>
                  </a:lnTo>
                  <a:lnTo>
                    <a:pt x="89" y="26"/>
                  </a:lnTo>
                  <a:lnTo>
                    <a:pt x="86" y="26"/>
                  </a:lnTo>
                  <a:lnTo>
                    <a:pt x="81" y="26"/>
                  </a:lnTo>
                  <a:lnTo>
                    <a:pt x="77" y="26"/>
                  </a:lnTo>
                  <a:lnTo>
                    <a:pt x="72" y="26"/>
                  </a:lnTo>
                  <a:lnTo>
                    <a:pt x="66" y="24"/>
                  </a:lnTo>
                  <a:lnTo>
                    <a:pt x="60" y="24"/>
                  </a:lnTo>
                  <a:lnTo>
                    <a:pt x="53" y="23"/>
                  </a:lnTo>
                  <a:lnTo>
                    <a:pt x="46" y="19"/>
                  </a:lnTo>
                  <a:lnTo>
                    <a:pt x="38" y="18"/>
                  </a:lnTo>
                  <a:lnTo>
                    <a:pt x="30" y="15"/>
                  </a:lnTo>
                  <a:lnTo>
                    <a:pt x="21" y="10"/>
                  </a:lnTo>
                  <a:lnTo>
                    <a:pt x="11" y="5"/>
                  </a:lnTo>
                  <a:lnTo>
                    <a:pt x="2" y="0"/>
                  </a:lnTo>
                  <a:lnTo>
                    <a:pt x="0" y="2"/>
                  </a:lnTo>
                  <a:close/>
                </a:path>
              </a:pathLst>
            </a:custGeom>
            <a:solidFill>
              <a:srgbClr val="ffffff"/>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857" name=""/>
            <p:cNvSpPr/>
            <p:nvPr/>
          </p:nvSpPr>
          <p:spPr>
            <a:xfrm>
              <a:off x="1689120" y="3267360"/>
              <a:ext cx="261360" cy="58680"/>
            </a:xfrm>
            <a:custGeom>
              <a:avLst/>
              <a:gdLst/>
              <a:ahLst/>
              <a:rect l="l" t="t" r="r" b="b"/>
              <a:pathLst>
                <a:path w="330" h="75">
                  <a:moveTo>
                    <a:pt x="201" y="2"/>
                  </a:moveTo>
                  <a:lnTo>
                    <a:pt x="215" y="2"/>
                  </a:lnTo>
                  <a:lnTo>
                    <a:pt x="229" y="3"/>
                  </a:lnTo>
                  <a:lnTo>
                    <a:pt x="242" y="5"/>
                  </a:lnTo>
                  <a:lnTo>
                    <a:pt x="252" y="5"/>
                  </a:lnTo>
                  <a:lnTo>
                    <a:pt x="262" y="7"/>
                  </a:lnTo>
                  <a:lnTo>
                    <a:pt x="271" y="8"/>
                  </a:lnTo>
                  <a:lnTo>
                    <a:pt x="279" y="10"/>
                  </a:lnTo>
                  <a:lnTo>
                    <a:pt x="285" y="11"/>
                  </a:lnTo>
                  <a:lnTo>
                    <a:pt x="291" y="13"/>
                  </a:lnTo>
                  <a:lnTo>
                    <a:pt x="296" y="15"/>
                  </a:lnTo>
                  <a:lnTo>
                    <a:pt x="301" y="16"/>
                  </a:lnTo>
                  <a:lnTo>
                    <a:pt x="304" y="16"/>
                  </a:lnTo>
                  <a:lnTo>
                    <a:pt x="307" y="18"/>
                  </a:lnTo>
                  <a:lnTo>
                    <a:pt x="310" y="19"/>
                  </a:lnTo>
                  <a:lnTo>
                    <a:pt x="312" y="19"/>
                  </a:lnTo>
                  <a:lnTo>
                    <a:pt x="315" y="21"/>
                  </a:lnTo>
                  <a:lnTo>
                    <a:pt x="316" y="23"/>
                  </a:lnTo>
                  <a:lnTo>
                    <a:pt x="319" y="24"/>
                  </a:lnTo>
                  <a:lnTo>
                    <a:pt x="321" y="24"/>
                  </a:lnTo>
                  <a:lnTo>
                    <a:pt x="323" y="26"/>
                  </a:lnTo>
                  <a:lnTo>
                    <a:pt x="323" y="26"/>
                  </a:lnTo>
                  <a:lnTo>
                    <a:pt x="323" y="27"/>
                  </a:lnTo>
                  <a:lnTo>
                    <a:pt x="323" y="27"/>
                  </a:lnTo>
                  <a:lnTo>
                    <a:pt x="323" y="27"/>
                  </a:lnTo>
                  <a:lnTo>
                    <a:pt x="319" y="27"/>
                  </a:lnTo>
                  <a:lnTo>
                    <a:pt x="318" y="29"/>
                  </a:lnTo>
                  <a:lnTo>
                    <a:pt x="318" y="32"/>
                  </a:lnTo>
                  <a:lnTo>
                    <a:pt x="319" y="37"/>
                  </a:lnTo>
                  <a:lnTo>
                    <a:pt x="321" y="42"/>
                  </a:lnTo>
                  <a:lnTo>
                    <a:pt x="323" y="46"/>
                  </a:lnTo>
                  <a:lnTo>
                    <a:pt x="324" y="51"/>
                  </a:lnTo>
                  <a:lnTo>
                    <a:pt x="326" y="58"/>
                  </a:lnTo>
                  <a:lnTo>
                    <a:pt x="327" y="62"/>
                  </a:lnTo>
                  <a:lnTo>
                    <a:pt x="329" y="67"/>
                  </a:lnTo>
                  <a:lnTo>
                    <a:pt x="329" y="70"/>
                  </a:lnTo>
                  <a:lnTo>
                    <a:pt x="330" y="74"/>
                  </a:lnTo>
                  <a:lnTo>
                    <a:pt x="329" y="75"/>
                  </a:lnTo>
                  <a:lnTo>
                    <a:pt x="329" y="75"/>
                  </a:lnTo>
                  <a:lnTo>
                    <a:pt x="327" y="75"/>
                  </a:lnTo>
                  <a:lnTo>
                    <a:pt x="326" y="74"/>
                  </a:lnTo>
                  <a:lnTo>
                    <a:pt x="324" y="72"/>
                  </a:lnTo>
                  <a:lnTo>
                    <a:pt x="323" y="69"/>
                  </a:lnTo>
                  <a:lnTo>
                    <a:pt x="321" y="66"/>
                  </a:lnTo>
                  <a:lnTo>
                    <a:pt x="319" y="61"/>
                  </a:lnTo>
                  <a:lnTo>
                    <a:pt x="318" y="56"/>
                  </a:lnTo>
                  <a:lnTo>
                    <a:pt x="316" y="51"/>
                  </a:lnTo>
                  <a:lnTo>
                    <a:pt x="315" y="45"/>
                  </a:lnTo>
                  <a:lnTo>
                    <a:pt x="313" y="39"/>
                  </a:lnTo>
                  <a:lnTo>
                    <a:pt x="312" y="34"/>
                  </a:lnTo>
                  <a:lnTo>
                    <a:pt x="309" y="29"/>
                  </a:lnTo>
                  <a:lnTo>
                    <a:pt x="305" y="24"/>
                  </a:lnTo>
                  <a:lnTo>
                    <a:pt x="301" y="21"/>
                  </a:lnTo>
                  <a:lnTo>
                    <a:pt x="298" y="19"/>
                  </a:lnTo>
                  <a:lnTo>
                    <a:pt x="293" y="18"/>
                  </a:lnTo>
                  <a:lnTo>
                    <a:pt x="288" y="16"/>
                  </a:lnTo>
                  <a:lnTo>
                    <a:pt x="284" y="16"/>
                  </a:lnTo>
                  <a:lnTo>
                    <a:pt x="277" y="15"/>
                  </a:lnTo>
                  <a:lnTo>
                    <a:pt x="271" y="13"/>
                  </a:lnTo>
                  <a:lnTo>
                    <a:pt x="263" y="11"/>
                  </a:lnTo>
                  <a:lnTo>
                    <a:pt x="257" y="10"/>
                  </a:lnTo>
                  <a:lnTo>
                    <a:pt x="249" y="10"/>
                  </a:lnTo>
                  <a:lnTo>
                    <a:pt x="242" y="8"/>
                  </a:lnTo>
                  <a:lnTo>
                    <a:pt x="234" y="8"/>
                  </a:lnTo>
                  <a:lnTo>
                    <a:pt x="228" y="7"/>
                  </a:lnTo>
                  <a:lnTo>
                    <a:pt x="220" y="7"/>
                  </a:lnTo>
                  <a:lnTo>
                    <a:pt x="212" y="7"/>
                  </a:lnTo>
                  <a:lnTo>
                    <a:pt x="204" y="5"/>
                  </a:lnTo>
                  <a:lnTo>
                    <a:pt x="198" y="5"/>
                  </a:lnTo>
                  <a:lnTo>
                    <a:pt x="133" y="5"/>
                  </a:lnTo>
                  <a:lnTo>
                    <a:pt x="126" y="5"/>
                  </a:lnTo>
                  <a:lnTo>
                    <a:pt x="118" y="7"/>
                  </a:lnTo>
                  <a:lnTo>
                    <a:pt x="111" y="7"/>
                  </a:lnTo>
                  <a:lnTo>
                    <a:pt x="104" y="7"/>
                  </a:lnTo>
                  <a:lnTo>
                    <a:pt x="97" y="8"/>
                  </a:lnTo>
                  <a:lnTo>
                    <a:pt x="89" y="8"/>
                  </a:lnTo>
                  <a:lnTo>
                    <a:pt x="81" y="10"/>
                  </a:lnTo>
                  <a:lnTo>
                    <a:pt x="73" y="10"/>
                  </a:lnTo>
                  <a:lnTo>
                    <a:pt x="67" y="11"/>
                  </a:lnTo>
                  <a:lnTo>
                    <a:pt x="59" y="13"/>
                  </a:lnTo>
                  <a:lnTo>
                    <a:pt x="53" y="15"/>
                  </a:lnTo>
                  <a:lnTo>
                    <a:pt x="47" y="16"/>
                  </a:lnTo>
                  <a:lnTo>
                    <a:pt x="42" y="16"/>
                  </a:lnTo>
                  <a:lnTo>
                    <a:pt x="37" y="18"/>
                  </a:lnTo>
                  <a:lnTo>
                    <a:pt x="33" y="19"/>
                  </a:lnTo>
                  <a:lnTo>
                    <a:pt x="30" y="21"/>
                  </a:lnTo>
                  <a:lnTo>
                    <a:pt x="25" y="24"/>
                  </a:lnTo>
                  <a:lnTo>
                    <a:pt x="22" y="29"/>
                  </a:lnTo>
                  <a:lnTo>
                    <a:pt x="19" y="34"/>
                  </a:lnTo>
                  <a:lnTo>
                    <a:pt x="17" y="39"/>
                  </a:lnTo>
                  <a:lnTo>
                    <a:pt x="16" y="45"/>
                  </a:lnTo>
                  <a:lnTo>
                    <a:pt x="14" y="51"/>
                  </a:lnTo>
                  <a:lnTo>
                    <a:pt x="13" y="56"/>
                  </a:lnTo>
                  <a:lnTo>
                    <a:pt x="11" y="61"/>
                  </a:lnTo>
                  <a:lnTo>
                    <a:pt x="9" y="66"/>
                  </a:lnTo>
                  <a:lnTo>
                    <a:pt x="8" y="69"/>
                  </a:lnTo>
                  <a:lnTo>
                    <a:pt x="6" y="72"/>
                  </a:lnTo>
                  <a:lnTo>
                    <a:pt x="5" y="74"/>
                  </a:lnTo>
                  <a:lnTo>
                    <a:pt x="3" y="75"/>
                  </a:lnTo>
                  <a:lnTo>
                    <a:pt x="2" y="75"/>
                  </a:lnTo>
                  <a:lnTo>
                    <a:pt x="2" y="75"/>
                  </a:lnTo>
                  <a:lnTo>
                    <a:pt x="0" y="74"/>
                  </a:lnTo>
                  <a:lnTo>
                    <a:pt x="2" y="70"/>
                  </a:lnTo>
                  <a:lnTo>
                    <a:pt x="2" y="67"/>
                  </a:lnTo>
                  <a:lnTo>
                    <a:pt x="3" y="62"/>
                  </a:lnTo>
                  <a:lnTo>
                    <a:pt x="5" y="58"/>
                  </a:lnTo>
                  <a:lnTo>
                    <a:pt x="6" y="51"/>
                  </a:lnTo>
                  <a:lnTo>
                    <a:pt x="8" y="46"/>
                  </a:lnTo>
                  <a:lnTo>
                    <a:pt x="9" y="42"/>
                  </a:lnTo>
                  <a:lnTo>
                    <a:pt x="11" y="37"/>
                  </a:lnTo>
                  <a:lnTo>
                    <a:pt x="13" y="32"/>
                  </a:lnTo>
                  <a:lnTo>
                    <a:pt x="13" y="29"/>
                  </a:lnTo>
                  <a:lnTo>
                    <a:pt x="11" y="27"/>
                  </a:lnTo>
                  <a:lnTo>
                    <a:pt x="8" y="27"/>
                  </a:lnTo>
                  <a:lnTo>
                    <a:pt x="8" y="27"/>
                  </a:lnTo>
                  <a:lnTo>
                    <a:pt x="8" y="27"/>
                  </a:lnTo>
                  <a:lnTo>
                    <a:pt x="8" y="26"/>
                  </a:lnTo>
                  <a:lnTo>
                    <a:pt x="8" y="26"/>
                  </a:lnTo>
                  <a:lnTo>
                    <a:pt x="9" y="24"/>
                  </a:lnTo>
                  <a:lnTo>
                    <a:pt x="11" y="24"/>
                  </a:lnTo>
                  <a:lnTo>
                    <a:pt x="14" y="23"/>
                  </a:lnTo>
                  <a:lnTo>
                    <a:pt x="16" y="21"/>
                  </a:lnTo>
                  <a:lnTo>
                    <a:pt x="19" y="19"/>
                  </a:lnTo>
                  <a:lnTo>
                    <a:pt x="20" y="19"/>
                  </a:lnTo>
                  <a:lnTo>
                    <a:pt x="23" y="18"/>
                  </a:lnTo>
                  <a:lnTo>
                    <a:pt x="27" y="16"/>
                  </a:lnTo>
                  <a:lnTo>
                    <a:pt x="30" y="16"/>
                  </a:lnTo>
                  <a:lnTo>
                    <a:pt x="34" y="15"/>
                  </a:lnTo>
                  <a:lnTo>
                    <a:pt x="39" y="13"/>
                  </a:lnTo>
                  <a:lnTo>
                    <a:pt x="45" y="11"/>
                  </a:lnTo>
                  <a:lnTo>
                    <a:pt x="52" y="10"/>
                  </a:lnTo>
                  <a:lnTo>
                    <a:pt x="59" y="8"/>
                  </a:lnTo>
                  <a:lnTo>
                    <a:pt x="69" y="7"/>
                  </a:lnTo>
                  <a:lnTo>
                    <a:pt x="78" y="5"/>
                  </a:lnTo>
                  <a:lnTo>
                    <a:pt x="89" y="5"/>
                  </a:lnTo>
                  <a:lnTo>
                    <a:pt x="101" y="3"/>
                  </a:lnTo>
                  <a:lnTo>
                    <a:pt x="115" y="2"/>
                  </a:lnTo>
                  <a:lnTo>
                    <a:pt x="129" y="2"/>
                  </a:lnTo>
                  <a:lnTo>
                    <a:pt x="133" y="2"/>
                  </a:lnTo>
                  <a:lnTo>
                    <a:pt x="136" y="2"/>
                  </a:lnTo>
                  <a:lnTo>
                    <a:pt x="139" y="2"/>
                  </a:lnTo>
                  <a:lnTo>
                    <a:pt x="143" y="2"/>
                  </a:lnTo>
                  <a:lnTo>
                    <a:pt x="150" y="0"/>
                  </a:lnTo>
                  <a:lnTo>
                    <a:pt x="154" y="0"/>
                  </a:lnTo>
                  <a:lnTo>
                    <a:pt x="161" y="0"/>
                  </a:lnTo>
                  <a:lnTo>
                    <a:pt x="165" y="0"/>
                  </a:lnTo>
                  <a:lnTo>
                    <a:pt x="171" y="0"/>
                  </a:lnTo>
                  <a:lnTo>
                    <a:pt x="178" y="0"/>
                  </a:lnTo>
                  <a:lnTo>
                    <a:pt x="182" y="0"/>
                  </a:lnTo>
                  <a:lnTo>
                    <a:pt x="187" y="0"/>
                  </a:lnTo>
                  <a:lnTo>
                    <a:pt x="192" y="0"/>
                  </a:lnTo>
                  <a:lnTo>
                    <a:pt x="196" y="0"/>
                  </a:lnTo>
                  <a:lnTo>
                    <a:pt x="198" y="2"/>
                  </a:lnTo>
                  <a:lnTo>
                    <a:pt x="201" y="2"/>
                  </a:lnTo>
                  <a:close/>
                </a:path>
              </a:pathLst>
            </a:custGeom>
            <a:solidFill>
              <a:srgbClr val="ffffff"/>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858" name=""/>
            <p:cNvSpPr/>
            <p:nvPr/>
          </p:nvSpPr>
          <p:spPr>
            <a:xfrm>
              <a:off x="1704960" y="3279960"/>
              <a:ext cx="231480" cy="258840"/>
            </a:xfrm>
            <a:custGeom>
              <a:avLst/>
              <a:gdLst/>
              <a:ahLst/>
              <a:rect l="l" t="t" r="r" b="b"/>
              <a:pathLst>
                <a:path w="292" h="328">
                  <a:moveTo>
                    <a:pt x="63" y="320"/>
                  </a:moveTo>
                  <a:lnTo>
                    <a:pt x="66" y="320"/>
                  </a:lnTo>
                  <a:lnTo>
                    <a:pt x="72" y="320"/>
                  </a:lnTo>
                  <a:lnTo>
                    <a:pt x="80" y="320"/>
                  </a:lnTo>
                  <a:lnTo>
                    <a:pt x="91" y="320"/>
                  </a:lnTo>
                  <a:lnTo>
                    <a:pt x="102" y="320"/>
                  </a:lnTo>
                  <a:lnTo>
                    <a:pt x="116" y="320"/>
                  </a:lnTo>
                  <a:lnTo>
                    <a:pt x="130" y="320"/>
                  </a:lnTo>
                  <a:lnTo>
                    <a:pt x="145" y="320"/>
                  </a:lnTo>
                  <a:lnTo>
                    <a:pt x="159" y="320"/>
                  </a:lnTo>
                  <a:lnTo>
                    <a:pt x="173" y="320"/>
                  </a:lnTo>
                  <a:lnTo>
                    <a:pt x="187" y="320"/>
                  </a:lnTo>
                  <a:lnTo>
                    <a:pt x="200" y="320"/>
                  </a:lnTo>
                  <a:lnTo>
                    <a:pt x="209" y="320"/>
                  </a:lnTo>
                  <a:lnTo>
                    <a:pt x="217" y="320"/>
                  </a:lnTo>
                  <a:lnTo>
                    <a:pt x="223" y="320"/>
                  </a:lnTo>
                  <a:lnTo>
                    <a:pt x="226" y="320"/>
                  </a:lnTo>
                  <a:lnTo>
                    <a:pt x="228" y="320"/>
                  </a:lnTo>
                  <a:lnTo>
                    <a:pt x="229" y="321"/>
                  </a:lnTo>
                  <a:lnTo>
                    <a:pt x="231" y="323"/>
                  </a:lnTo>
                  <a:lnTo>
                    <a:pt x="231" y="323"/>
                  </a:lnTo>
                  <a:lnTo>
                    <a:pt x="231" y="324"/>
                  </a:lnTo>
                  <a:lnTo>
                    <a:pt x="231" y="326"/>
                  </a:lnTo>
                  <a:lnTo>
                    <a:pt x="232" y="328"/>
                  </a:lnTo>
                  <a:lnTo>
                    <a:pt x="234" y="328"/>
                  </a:lnTo>
                  <a:lnTo>
                    <a:pt x="237" y="328"/>
                  </a:lnTo>
                  <a:lnTo>
                    <a:pt x="240" y="328"/>
                  </a:lnTo>
                  <a:lnTo>
                    <a:pt x="245" y="328"/>
                  </a:lnTo>
                  <a:lnTo>
                    <a:pt x="250" y="328"/>
                  </a:lnTo>
                  <a:lnTo>
                    <a:pt x="254" y="328"/>
                  </a:lnTo>
                  <a:lnTo>
                    <a:pt x="259" y="328"/>
                  </a:lnTo>
                  <a:lnTo>
                    <a:pt x="262" y="328"/>
                  </a:lnTo>
                  <a:lnTo>
                    <a:pt x="264" y="328"/>
                  </a:lnTo>
                  <a:lnTo>
                    <a:pt x="265" y="328"/>
                  </a:lnTo>
                  <a:lnTo>
                    <a:pt x="267" y="326"/>
                  </a:lnTo>
                  <a:lnTo>
                    <a:pt x="268" y="326"/>
                  </a:lnTo>
                  <a:lnTo>
                    <a:pt x="268" y="324"/>
                  </a:lnTo>
                  <a:lnTo>
                    <a:pt x="268" y="321"/>
                  </a:lnTo>
                  <a:lnTo>
                    <a:pt x="268" y="320"/>
                  </a:lnTo>
                  <a:lnTo>
                    <a:pt x="268" y="318"/>
                  </a:lnTo>
                  <a:lnTo>
                    <a:pt x="268" y="316"/>
                  </a:lnTo>
                  <a:lnTo>
                    <a:pt x="268" y="316"/>
                  </a:lnTo>
                  <a:lnTo>
                    <a:pt x="271" y="315"/>
                  </a:lnTo>
                  <a:lnTo>
                    <a:pt x="273" y="313"/>
                  </a:lnTo>
                  <a:lnTo>
                    <a:pt x="278" y="312"/>
                  </a:lnTo>
                  <a:lnTo>
                    <a:pt x="281" y="308"/>
                  </a:lnTo>
                  <a:lnTo>
                    <a:pt x="284" y="305"/>
                  </a:lnTo>
                  <a:lnTo>
                    <a:pt x="287" y="300"/>
                  </a:lnTo>
                  <a:lnTo>
                    <a:pt x="289" y="297"/>
                  </a:lnTo>
                  <a:lnTo>
                    <a:pt x="290" y="294"/>
                  </a:lnTo>
                  <a:lnTo>
                    <a:pt x="290" y="291"/>
                  </a:lnTo>
                  <a:lnTo>
                    <a:pt x="290" y="289"/>
                  </a:lnTo>
                  <a:lnTo>
                    <a:pt x="292" y="288"/>
                  </a:lnTo>
                  <a:lnTo>
                    <a:pt x="290" y="278"/>
                  </a:lnTo>
                  <a:lnTo>
                    <a:pt x="285" y="251"/>
                  </a:lnTo>
                  <a:lnTo>
                    <a:pt x="279" y="213"/>
                  </a:lnTo>
                  <a:lnTo>
                    <a:pt x="271" y="169"/>
                  </a:lnTo>
                  <a:lnTo>
                    <a:pt x="265" y="126"/>
                  </a:lnTo>
                  <a:lnTo>
                    <a:pt x="259" y="88"/>
                  </a:lnTo>
                  <a:lnTo>
                    <a:pt x="254" y="61"/>
                  </a:lnTo>
                  <a:lnTo>
                    <a:pt x="253" y="50"/>
                  </a:lnTo>
                  <a:lnTo>
                    <a:pt x="251" y="48"/>
                  </a:lnTo>
                  <a:lnTo>
                    <a:pt x="251" y="46"/>
                  </a:lnTo>
                  <a:lnTo>
                    <a:pt x="250" y="46"/>
                  </a:lnTo>
                  <a:lnTo>
                    <a:pt x="250" y="45"/>
                  </a:lnTo>
                  <a:lnTo>
                    <a:pt x="248" y="43"/>
                  </a:lnTo>
                  <a:lnTo>
                    <a:pt x="246" y="42"/>
                  </a:lnTo>
                  <a:lnTo>
                    <a:pt x="245" y="42"/>
                  </a:lnTo>
                  <a:lnTo>
                    <a:pt x="243" y="42"/>
                  </a:lnTo>
                  <a:lnTo>
                    <a:pt x="242" y="42"/>
                  </a:lnTo>
                  <a:lnTo>
                    <a:pt x="239" y="42"/>
                  </a:lnTo>
                  <a:lnTo>
                    <a:pt x="236" y="42"/>
                  </a:lnTo>
                  <a:lnTo>
                    <a:pt x="232" y="42"/>
                  </a:lnTo>
                  <a:lnTo>
                    <a:pt x="229" y="42"/>
                  </a:lnTo>
                  <a:lnTo>
                    <a:pt x="226" y="42"/>
                  </a:lnTo>
                  <a:lnTo>
                    <a:pt x="225" y="42"/>
                  </a:lnTo>
                  <a:lnTo>
                    <a:pt x="222" y="40"/>
                  </a:lnTo>
                  <a:lnTo>
                    <a:pt x="220" y="40"/>
                  </a:lnTo>
                  <a:lnTo>
                    <a:pt x="218" y="38"/>
                  </a:lnTo>
                  <a:lnTo>
                    <a:pt x="217" y="37"/>
                  </a:lnTo>
                  <a:lnTo>
                    <a:pt x="217" y="34"/>
                  </a:lnTo>
                  <a:lnTo>
                    <a:pt x="217" y="29"/>
                  </a:lnTo>
                  <a:lnTo>
                    <a:pt x="217" y="19"/>
                  </a:lnTo>
                  <a:lnTo>
                    <a:pt x="217" y="10"/>
                  </a:lnTo>
                  <a:lnTo>
                    <a:pt x="217" y="5"/>
                  </a:lnTo>
                  <a:lnTo>
                    <a:pt x="217" y="3"/>
                  </a:lnTo>
                  <a:lnTo>
                    <a:pt x="215" y="2"/>
                  </a:lnTo>
                  <a:lnTo>
                    <a:pt x="214" y="0"/>
                  </a:lnTo>
                  <a:lnTo>
                    <a:pt x="212" y="0"/>
                  </a:lnTo>
                  <a:lnTo>
                    <a:pt x="211" y="0"/>
                  </a:lnTo>
                  <a:lnTo>
                    <a:pt x="209" y="0"/>
                  </a:lnTo>
                  <a:lnTo>
                    <a:pt x="208" y="0"/>
                  </a:lnTo>
                  <a:lnTo>
                    <a:pt x="204" y="0"/>
                  </a:lnTo>
                  <a:lnTo>
                    <a:pt x="201" y="0"/>
                  </a:lnTo>
                  <a:lnTo>
                    <a:pt x="200" y="0"/>
                  </a:lnTo>
                  <a:lnTo>
                    <a:pt x="198" y="0"/>
                  </a:lnTo>
                  <a:lnTo>
                    <a:pt x="197" y="0"/>
                  </a:lnTo>
                  <a:lnTo>
                    <a:pt x="194" y="0"/>
                  </a:lnTo>
                  <a:lnTo>
                    <a:pt x="192" y="2"/>
                  </a:lnTo>
                  <a:lnTo>
                    <a:pt x="192" y="3"/>
                  </a:lnTo>
                  <a:lnTo>
                    <a:pt x="190" y="7"/>
                  </a:lnTo>
                  <a:lnTo>
                    <a:pt x="190" y="13"/>
                  </a:lnTo>
                  <a:lnTo>
                    <a:pt x="190" y="24"/>
                  </a:lnTo>
                  <a:lnTo>
                    <a:pt x="190" y="35"/>
                  </a:lnTo>
                  <a:lnTo>
                    <a:pt x="190" y="40"/>
                  </a:lnTo>
                  <a:lnTo>
                    <a:pt x="100" y="40"/>
                  </a:lnTo>
                  <a:lnTo>
                    <a:pt x="100" y="35"/>
                  </a:lnTo>
                  <a:lnTo>
                    <a:pt x="100" y="24"/>
                  </a:lnTo>
                  <a:lnTo>
                    <a:pt x="100" y="13"/>
                  </a:lnTo>
                  <a:lnTo>
                    <a:pt x="100" y="7"/>
                  </a:lnTo>
                  <a:lnTo>
                    <a:pt x="98" y="3"/>
                  </a:lnTo>
                  <a:lnTo>
                    <a:pt x="98" y="2"/>
                  </a:lnTo>
                  <a:lnTo>
                    <a:pt x="97" y="0"/>
                  </a:lnTo>
                  <a:lnTo>
                    <a:pt x="94" y="0"/>
                  </a:lnTo>
                  <a:lnTo>
                    <a:pt x="92" y="0"/>
                  </a:lnTo>
                  <a:lnTo>
                    <a:pt x="91" y="0"/>
                  </a:lnTo>
                  <a:lnTo>
                    <a:pt x="89" y="0"/>
                  </a:lnTo>
                  <a:lnTo>
                    <a:pt x="86" y="0"/>
                  </a:lnTo>
                  <a:lnTo>
                    <a:pt x="83" y="0"/>
                  </a:lnTo>
                  <a:lnTo>
                    <a:pt x="81" y="0"/>
                  </a:lnTo>
                  <a:lnTo>
                    <a:pt x="80" y="0"/>
                  </a:lnTo>
                  <a:lnTo>
                    <a:pt x="78" y="0"/>
                  </a:lnTo>
                  <a:lnTo>
                    <a:pt x="77" y="0"/>
                  </a:lnTo>
                  <a:lnTo>
                    <a:pt x="75" y="2"/>
                  </a:lnTo>
                  <a:lnTo>
                    <a:pt x="74" y="3"/>
                  </a:lnTo>
                  <a:lnTo>
                    <a:pt x="74" y="5"/>
                  </a:lnTo>
                  <a:lnTo>
                    <a:pt x="74" y="10"/>
                  </a:lnTo>
                  <a:lnTo>
                    <a:pt x="74" y="19"/>
                  </a:lnTo>
                  <a:lnTo>
                    <a:pt x="74" y="29"/>
                  </a:lnTo>
                  <a:lnTo>
                    <a:pt x="74" y="34"/>
                  </a:lnTo>
                  <a:lnTo>
                    <a:pt x="74" y="37"/>
                  </a:lnTo>
                  <a:lnTo>
                    <a:pt x="72" y="38"/>
                  </a:lnTo>
                  <a:lnTo>
                    <a:pt x="70" y="40"/>
                  </a:lnTo>
                  <a:lnTo>
                    <a:pt x="69" y="40"/>
                  </a:lnTo>
                  <a:lnTo>
                    <a:pt x="66" y="42"/>
                  </a:lnTo>
                  <a:lnTo>
                    <a:pt x="63" y="42"/>
                  </a:lnTo>
                  <a:lnTo>
                    <a:pt x="58" y="42"/>
                  </a:lnTo>
                  <a:lnTo>
                    <a:pt x="55" y="42"/>
                  </a:lnTo>
                  <a:lnTo>
                    <a:pt x="52" y="42"/>
                  </a:lnTo>
                  <a:lnTo>
                    <a:pt x="49" y="42"/>
                  </a:lnTo>
                  <a:lnTo>
                    <a:pt x="46" y="42"/>
                  </a:lnTo>
                  <a:lnTo>
                    <a:pt x="44" y="42"/>
                  </a:lnTo>
                  <a:lnTo>
                    <a:pt x="42" y="43"/>
                  </a:lnTo>
                  <a:lnTo>
                    <a:pt x="41" y="43"/>
                  </a:lnTo>
                  <a:lnTo>
                    <a:pt x="39" y="45"/>
                  </a:lnTo>
                  <a:lnTo>
                    <a:pt x="38" y="46"/>
                  </a:lnTo>
                  <a:lnTo>
                    <a:pt x="36" y="48"/>
                  </a:lnTo>
                  <a:lnTo>
                    <a:pt x="36" y="50"/>
                  </a:lnTo>
                  <a:lnTo>
                    <a:pt x="35" y="51"/>
                  </a:lnTo>
                  <a:lnTo>
                    <a:pt x="35" y="54"/>
                  </a:lnTo>
                  <a:lnTo>
                    <a:pt x="33" y="66"/>
                  </a:lnTo>
                  <a:lnTo>
                    <a:pt x="28" y="91"/>
                  </a:lnTo>
                  <a:lnTo>
                    <a:pt x="22" y="126"/>
                  </a:lnTo>
                  <a:lnTo>
                    <a:pt x="16" y="168"/>
                  </a:lnTo>
                  <a:lnTo>
                    <a:pt x="10" y="208"/>
                  </a:lnTo>
                  <a:lnTo>
                    <a:pt x="5" y="245"/>
                  </a:lnTo>
                  <a:lnTo>
                    <a:pt x="0" y="269"/>
                  </a:lnTo>
                  <a:lnTo>
                    <a:pt x="0" y="280"/>
                  </a:lnTo>
                  <a:lnTo>
                    <a:pt x="0" y="285"/>
                  </a:lnTo>
                  <a:lnTo>
                    <a:pt x="0" y="289"/>
                  </a:lnTo>
                  <a:lnTo>
                    <a:pt x="0" y="296"/>
                  </a:lnTo>
                  <a:lnTo>
                    <a:pt x="2" y="299"/>
                  </a:lnTo>
                  <a:lnTo>
                    <a:pt x="2" y="300"/>
                  </a:lnTo>
                  <a:lnTo>
                    <a:pt x="3" y="304"/>
                  </a:lnTo>
                  <a:lnTo>
                    <a:pt x="5" y="305"/>
                  </a:lnTo>
                  <a:lnTo>
                    <a:pt x="8" y="308"/>
                  </a:lnTo>
                  <a:lnTo>
                    <a:pt x="10" y="310"/>
                  </a:lnTo>
                  <a:lnTo>
                    <a:pt x="13" y="313"/>
                  </a:lnTo>
                  <a:lnTo>
                    <a:pt x="16" y="315"/>
                  </a:lnTo>
                  <a:lnTo>
                    <a:pt x="19" y="316"/>
                  </a:lnTo>
                  <a:lnTo>
                    <a:pt x="21" y="318"/>
                  </a:lnTo>
                  <a:lnTo>
                    <a:pt x="21" y="320"/>
                  </a:lnTo>
                  <a:lnTo>
                    <a:pt x="21" y="320"/>
                  </a:lnTo>
                  <a:lnTo>
                    <a:pt x="21" y="321"/>
                  </a:lnTo>
                  <a:lnTo>
                    <a:pt x="21" y="321"/>
                  </a:lnTo>
                  <a:lnTo>
                    <a:pt x="21" y="323"/>
                  </a:lnTo>
                  <a:lnTo>
                    <a:pt x="21" y="324"/>
                  </a:lnTo>
                  <a:lnTo>
                    <a:pt x="21" y="324"/>
                  </a:lnTo>
                  <a:lnTo>
                    <a:pt x="21" y="326"/>
                  </a:lnTo>
                  <a:lnTo>
                    <a:pt x="22" y="328"/>
                  </a:lnTo>
                  <a:lnTo>
                    <a:pt x="22" y="328"/>
                  </a:lnTo>
                  <a:lnTo>
                    <a:pt x="24" y="328"/>
                  </a:lnTo>
                  <a:lnTo>
                    <a:pt x="25" y="328"/>
                  </a:lnTo>
                  <a:lnTo>
                    <a:pt x="30" y="328"/>
                  </a:lnTo>
                  <a:lnTo>
                    <a:pt x="35" y="328"/>
                  </a:lnTo>
                  <a:lnTo>
                    <a:pt x="41" y="328"/>
                  </a:lnTo>
                  <a:lnTo>
                    <a:pt x="47" y="328"/>
                  </a:lnTo>
                  <a:lnTo>
                    <a:pt x="53" y="328"/>
                  </a:lnTo>
                  <a:lnTo>
                    <a:pt x="56" y="328"/>
                  </a:lnTo>
                  <a:lnTo>
                    <a:pt x="58" y="328"/>
                  </a:lnTo>
                  <a:lnTo>
                    <a:pt x="60" y="328"/>
                  </a:lnTo>
                  <a:lnTo>
                    <a:pt x="61" y="328"/>
                  </a:lnTo>
                  <a:lnTo>
                    <a:pt x="61" y="326"/>
                  </a:lnTo>
                  <a:lnTo>
                    <a:pt x="61" y="326"/>
                  </a:lnTo>
                  <a:lnTo>
                    <a:pt x="61" y="324"/>
                  </a:lnTo>
                  <a:lnTo>
                    <a:pt x="61" y="323"/>
                  </a:lnTo>
                  <a:lnTo>
                    <a:pt x="61" y="321"/>
                  </a:lnTo>
                  <a:lnTo>
                    <a:pt x="63" y="320"/>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9" name=""/>
            <p:cNvSpPr/>
            <p:nvPr/>
          </p:nvSpPr>
          <p:spPr>
            <a:xfrm>
              <a:off x="1754280" y="3532320"/>
              <a:ext cx="129600" cy="1800"/>
            </a:xfrm>
            <a:custGeom>
              <a:avLst/>
              <a:gdLst/>
              <a:ahLst/>
              <a:rect l="l" t="t" r="r" b="b"/>
              <a:pathLst>
                <a:path w="163" h="3">
                  <a:moveTo>
                    <a:pt x="163" y="0"/>
                  </a:moveTo>
                  <a:lnTo>
                    <a:pt x="163" y="0"/>
                  </a:lnTo>
                  <a:lnTo>
                    <a:pt x="160" y="0"/>
                  </a:lnTo>
                  <a:lnTo>
                    <a:pt x="154" y="0"/>
                  </a:lnTo>
                  <a:lnTo>
                    <a:pt x="146" y="0"/>
                  </a:lnTo>
                  <a:lnTo>
                    <a:pt x="137" y="0"/>
                  </a:lnTo>
                  <a:lnTo>
                    <a:pt x="124" y="0"/>
                  </a:lnTo>
                  <a:lnTo>
                    <a:pt x="110" y="0"/>
                  </a:lnTo>
                  <a:lnTo>
                    <a:pt x="96" y="0"/>
                  </a:lnTo>
                  <a:lnTo>
                    <a:pt x="82" y="0"/>
                  </a:lnTo>
                  <a:lnTo>
                    <a:pt x="67" y="0"/>
                  </a:lnTo>
                  <a:lnTo>
                    <a:pt x="53" y="0"/>
                  </a:lnTo>
                  <a:lnTo>
                    <a:pt x="39" y="0"/>
                  </a:lnTo>
                  <a:lnTo>
                    <a:pt x="28" y="0"/>
                  </a:lnTo>
                  <a:lnTo>
                    <a:pt x="17" y="0"/>
                  </a:lnTo>
                  <a:lnTo>
                    <a:pt x="9" y="0"/>
                  </a:lnTo>
                  <a:lnTo>
                    <a:pt x="3" y="0"/>
                  </a:lnTo>
                  <a:lnTo>
                    <a:pt x="0" y="0"/>
                  </a:lnTo>
                  <a:lnTo>
                    <a:pt x="0" y="3"/>
                  </a:lnTo>
                  <a:lnTo>
                    <a:pt x="3" y="3"/>
                  </a:lnTo>
                  <a:lnTo>
                    <a:pt x="9" y="3"/>
                  </a:lnTo>
                  <a:lnTo>
                    <a:pt x="17" y="3"/>
                  </a:lnTo>
                  <a:lnTo>
                    <a:pt x="28" y="3"/>
                  </a:lnTo>
                  <a:lnTo>
                    <a:pt x="39" y="3"/>
                  </a:lnTo>
                  <a:lnTo>
                    <a:pt x="53" y="3"/>
                  </a:lnTo>
                  <a:lnTo>
                    <a:pt x="67" y="3"/>
                  </a:lnTo>
                  <a:lnTo>
                    <a:pt x="82" y="3"/>
                  </a:lnTo>
                  <a:lnTo>
                    <a:pt x="96" y="3"/>
                  </a:lnTo>
                  <a:lnTo>
                    <a:pt x="110" y="3"/>
                  </a:lnTo>
                  <a:lnTo>
                    <a:pt x="124" y="3"/>
                  </a:lnTo>
                  <a:lnTo>
                    <a:pt x="137" y="3"/>
                  </a:lnTo>
                  <a:lnTo>
                    <a:pt x="146" y="3"/>
                  </a:lnTo>
                  <a:lnTo>
                    <a:pt x="154" y="3"/>
                  </a:lnTo>
                  <a:lnTo>
                    <a:pt x="160" y="3"/>
                  </a:lnTo>
                  <a:lnTo>
                    <a:pt x="163" y="3"/>
                  </a:lnTo>
                  <a:lnTo>
                    <a:pt x="163" y="3"/>
                  </a:lnTo>
                  <a:lnTo>
                    <a:pt x="163"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860" name=""/>
            <p:cNvSpPr/>
            <p:nvPr/>
          </p:nvSpPr>
          <p:spPr>
            <a:xfrm>
              <a:off x="1884240" y="3532320"/>
              <a:ext cx="2880" cy="3240"/>
            </a:xfrm>
            <a:custGeom>
              <a:avLst/>
              <a:gdLst/>
              <a:ahLst/>
              <a:rect l="l" t="t" r="r" b="b"/>
              <a:pathLst>
                <a:path w="5" h="5">
                  <a:moveTo>
                    <a:pt x="5" y="5"/>
                  </a:moveTo>
                  <a:lnTo>
                    <a:pt x="5" y="5"/>
                  </a:lnTo>
                  <a:lnTo>
                    <a:pt x="5" y="3"/>
                  </a:lnTo>
                  <a:lnTo>
                    <a:pt x="5" y="2"/>
                  </a:lnTo>
                  <a:lnTo>
                    <a:pt x="2" y="2"/>
                  </a:lnTo>
                  <a:lnTo>
                    <a:pt x="0" y="0"/>
                  </a:lnTo>
                  <a:lnTo>
                    <a:pt x="0" y="3"/>
                  </a:lnTo>
                  <a:lnTo>
                    <a:pt x="2" y="3"/>
                  </a:lnTo>
                  <a:lnTo>
                    <a:pt x="3" y="5"/>
                  </a:lnTo>
                  <a:lnTo>
                    <a:pt x="3" y="5"/>
                  </a:lnTo>
                  <a:lnTo>
                    <a:pt x="3" y="5"/>
                  </a:lnTo>
                  <a:lnTo>
                    <a:pt x="3" y="5"/>
                  </a:lnTo>
                  <a:lnTo>
                    <a:pt x="5" y="5"/>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861" name=""/>
            <p:cNvSpPr/>
            <p:nvPr/>
          </p:nvSpPr>
          <p:spPr>
            <a:xfrm>
              <a:off x="1887480" y="3535560"/>
              <a:ext cx="2880" cy="4680"/>
            </a:xfrm>
            <a:custGeom>
              <a:avLst/>
              <a:gdLst/>
              <a:ahLst/>
              <a:rect l="l" t="t" r="r" b="b"/>
              <a:pathLst>
                <a:path w="5" h="6">
                  <a:moveTo>
                    <a:pt x="5" y="3"/>
                  </a:moveTo>
                  <a:lnTo>
                    <a:pt x="5" y="3"/>
                  </a:lnTo>
                  <a:lnTo>
                    <a:pt x="3" y="3"/>
                  </a:lnTo>
                  <a:lnTo>
                    <a:pt x="3" y="1"/>
                  </a:lnTo>
                  <a:lnTo>
                    <a:pt x="2" y="1"/>
                  </a:lnTo>
                  <a:lnTo>
                    <a:pt x="2" y="0"/>
                  </a:lnTo>
                  <a:lnTo>
                    <a:pt x="0" y="0"/>
                  </a:lnTo>
                  <a:lnTo>
                    <a:pt x="0" y="1"/>
                  </a:lnTo>
                  <a:lnTo>
                    <a:pt x="0" y="3"/>
                  </a:lnTo>
                  <a:lnTo>
                    <a:pt x="3" y="5"/>
                  </a:lnTo>
                  <a:lnTo>
                    <a:pt x="5" y="6"/>
                  </a:lnTo>
                  <a:lnTo>
                    <a:pt x="5" y="6"/>
                  </a:lnTo>
                  <a:lnTo>
                    <a:pt x="5"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862" name=""/>
            <p:cNvSpPr/>
            <p:nvPr/>
          </p:nvSpPr>
          <p:spPr>
            <a:xfrm>
              <a:off x="1890720" y="3538800"/>
              <a:ext cx="23400" cy="1440"/>
            </a:xfrm>
            <a:custGeom>
              <a:avLst/>
              <a:gdLst/>
              <a:ahLst/>
              <a:rect l="l" t="t" r="r" b="b"/>
              <a:pathLst>
                <a:path w="30" h="3">
                  <a:moveTo>
                    <a:pt x="30" y="0"/>
                  </a:moveTo>
                  <a:lnTo>
                    <a:pt x="30" y="0"/>
                  </a:lnTo>
                  <a:lnTo>
                    <a:pt x="28" y="0"/>
                  </a:lnTo>
                  <a:lnTo>
                    <a:pt x="25" y="0"/>
                  </a:lnTo>
                  <a:lnTo>
                    <a:pt x="20" y="0"/>
                  </a:lnTo>
                  <a:lnTo>
                    <a:pt x="16" y="0"/>
                  </a:lnTo>
                  <a:lnTo>
                    <a:pt x="11" y="0"/>
                  </a:lnTo>
                  <a:lnTo>
                    <a:pt x="6" y="0"/>
                  </a:lnTo>
                  <a:lnTo>
                    <a:pt x="3" y="0"/>
                  </a:lnTo>
                  <a:lnTo>
                    <a:pt x="0" y="0"/>
                  </a:lnTo>
                  <a:lnTo>
                    <a:pt x="0" y="3"/>
                  </a:lnTo>
                  <a:lnTo>
                    <a:pt x="3" y="3"/>
                  </a:lnTo>
                  <a:lnTo>
                    <a:pt x="6" y="3"/>
                  </a:lnTo>
                  <a:lnTo>
                    <a:pt x="11" y="3"/>
                  </a:lnTo>
                  <a:lnTo>
                    <a:pt x="16" y="3"/>
                  </a:lnTo>
                  <a:lnTo>
                    <a:pt x="20" y="3"/>
                  </a:lnTo>
                  <a:lnTo>
                    <a:pt x="25" y="3"/>
                  </a:lnTo>
                  <a:lnTo>
                    <a:pt x="28" y="3"/>
                  </a:lnTo>
                  <a:lnTo>
                    <a:pt x="30" y="3"/>
                  </a:lnTo>
                  <a:lnTo>
                    <a:pt x="30" y="3"/>
                  </a:lnTo>
                  <a:lnTo>
                    <a:pt x="3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63" name=""/>
            <p:cNvSpPr/>
            <p:nvPr/>
          </p:nvSpPr>
          <p:spPr>
            <a:xfrm>
              <a:off x="1914480" y="3537000"/>
              <a:ext cx="4320" cy="3240"/>
            </a:xfrm>
            <a:custGeom>
              <a:avLst/>
              <a:gdLst/>
              <a:ahLst/>
              <a:rect l="l" t="t" r="r" b="b"/>
              <a:pathLst>
                <a:path w="6" h="5">
                  <a:moveTo>
                    <a:pt x="3" y="0"/>
                  </a:moveTo>
                  <a:lnTo>
                    <a:pt x="3" y="0"/>
                  </a:lnTo>
                  <a:lnTo>
                    <a:pt x="3" y="2"/>
                  </a:lnTo>
                  <a:lnTo>
                    <a:pt x="3" y="2"/>
                  </a:lnTo>
                  <a:lnTo>
                    <a:pt x="1" y="2"/>
                  </a:lnTo>
                  <a:lnTo>
                    <a:pt x="0" y="2"/>
                  </a:lnTo>
                  <a:lnTo>
                    <a:pt x="0" y="5"/>
                  </a:lnTo>
                  <a:lnTo>
                    <a:pt x="3" y="4"/>
                  </a:lnTo>
                  <a:lnTo>
                    <a:pt x="4" y="4"/>
                  </a:lnTo>
                  <a:lnTo>
                    <a:pt x="4" y="2"/>
                  </a:lnTo>
                  <a:lnTo>
                    <a:pt x="6" y="0"/>
                  </a:lnTo>
                  <a:lnTo>
                    <a:pt x="6" y="0"/>
                  </a:lnTo>
                  <a:lnTo>
                    <a:pt x="3" y="0"/>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864" name=""/>
            <p:cNvSpPr/>
            <p:nvPr/>
          </p:nvSpPr>
          <p:spPr>
            <a:xfrm>
              <a:off x="1915920" y="3530880"/>
              <a:ext cx="2880" cy="6120"/>
            </a:xfrm>
            <a:custGeom>
              <a:avLst/>
              <a:gdLst/>
              <a:ahLst/>
              <a:rect l="l" t="t" r="r" b="b"/>
              <a:pathLst>
                <a:path w="3" h="8">
                  <a:moveTo>
                    <a:pt x="0" y="0"/>
                  </a:moveTo>
                  <a:lnTo>
                    <a:pt x="0" y="0"/>
                  </a:lnTo>
                  <a:lnTo>
                    <a:pt x="0" y="2"/>
                  </a:lnTo>
                  <a:lnTo>
                    <a:pt x="0" y="4"/>
                  </a:lnTo>
                  <a:lnTo>
                    <a:pt x="0" y="5"/>
                  </a:lnTo>
                  <a:lnTo>
                    <a:pt x="0" y="8"/>
                  </a:lnTo>
                  <a:lnTo>
                    <a:pt x="3" y="8"/>
                  </a:lnTo>
                  <a:lnTo>
                    <a:pt x="3" y="5"/>
                  </a:lnTo>
                  <a:lnTo>
                    <a:pt x="3" y="4"/>
                  </a:lnTo>
                  <a:lnTo>
                    <a:pt x="3" y="2"/>
                  </a:lnTo>
                  <a:lnTo>
                    <a:pt x="3" y="0"/>
                  </a:lnTo>
                  <a:lnTo>
                    <a:pt x="1" y="2"/>
                  </a:lnTo>
                  <a:lnTo>
                    <a:pt x="0" y="0"/>
                  </a:lnTo>
                  <a:lnTo>
                    <a:pt x="0" y="0"/>
                  </a:lnTo>
                  <a:lnTo>
                    <a:pt x="0" y="0"/>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865" name=""/>
            <p:cNvSpPr/>
            <p:nvPr/>
          </p:nvSpPr>
          <p:spPr>
            <a:xfrm>
              <a:off x="1915920" y="3515040"/>
              <a:ext cx="18720" cy="17280"/>
            </a:xfrm>
            <a:custGeom>
              <a:avLst/>
              <a:gdLst/>
              <a:ahLst/>
              <a:rect l="l" t="t" r="r" b="b"/>
              <a:pathLst>
                <a:path w="23" h="21">
                  <a:moveTo>
                    <a:pt x="20" y="0"/>
                  </a:moveTo>
                  <a:lnTo>
                    <a:pt x="20" y="0"/>
                  </a:lnTo>
                  <a:lnTo>
                    <a:pt x="18" y="3"/>
                  </a:lnTo>
                  <a:lnTo>
                    <a:pt x="17" y="7"/>
                  </a:lnTo>
                  <a:lnTo>
                    <a:pt x="12" y="10"/>
                  </a:lnTo>
                  <a:lnTo>
                    <a:pt x="9" y="13"/>
                  </a:lnTo>
                  <a:lnTo>
                    <a:pt x="6" y="15"/>
                  </a:lnTo>
                  <a:lnTo>
                    <a:pt x="3" y="18"/>
                  </a:lnTo>
                  <a:lnTo>
                    <a:pt x="1" y="18"/>
                  </a:lnTo>
                  <a:lnTo>
                    <a:pt x="0" y="19"/>
                  </a:lnTo>
                  <a:lnTo>
                    <a:pt x="1" y="21"/>
                  </a:lnTo>
                  <a:lnTo>
                    <a:pt x="3" y="21"/>
                  </a:lnTo>
                  <a:lnTo>
                    <a:pt x="4" y="19"/>
                  </a:lnTo>
                  <a:lnTo>
                    <a:pt x="8" y="18"/>
                  </a:lnTo>
                  <a:lnTo>
                    <a:pt x="11" y="15"/>
                  </a:lnTo>
                  <a:lnTo>
                    <a:pt x="14" y="11"/>
                  </a:lnTo>
                  <a:lnTo>
                    <a:pt x="18" y="8"/>
                  </a:lnTo>
                  <a:lnTo>
                    <a:pt x="22" y="5"/>
                  </a:lnTo>
                  <a:lnTo>
                    <a:pt x="23" y="0"/>
                  </a:lnTo>
                  <a:lnTo>
                    <a:pt x="23" y="0"/>
                  </a:lnTo>
                  <a:lnTo>
                    <a:pt x="20" y="0"/>
                  </a:lnTo>
                  <a:close/>
                </a:path>
              </a:pathLst>
            </a:custGeom>
            <a:solidFill>
              <a:srgbClr val="000000"/>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866" name=""/>
            <p:cNvSpPr/>
            <p:nvPr/>
          </p:nvSpPr>
          <p:spPr>
            <a:xfrm>
              <a:off x="1931760" y="3507120"/>
              <a:ext cx="4680" cy="7920"/>
            </a:xfrm>
            <a:custGeom>
              <a:avLst/>
              <a:gdLst/>
              <a:ahLst/>
              <a:rect l="l" t="t" r="r" b="b"/>
              <a:pathLst>
                <a:path w="5" h="9">
                  <a:moveTo>
                    <a:pt x="3" y="0"/>
                  </a:moveTo>
                  <a:lnTo>
                    <a:pt x="3" y="0"/>
                  </a:lnTo>
                  <a:lnTo>
                    <a:pt x="3" y="1"/>
                  </a:lnTo>
                  <a:lnTo>
                    <a:pt x="2" y="3"/>
                  </a:lnTo>
                  <a:lnTo>
                    <a:pt x="2" y="6"/>
                  </a:lnTo>
                  <a:lnTo>
                    <a:pt x="0" y="9"/>
                  </a:lnTo>
                  <a:lnTo>
                    <a:pt x="3" y="9"/>
                  </a:lnTo>
                  <a:lnTo>
                    <a:pt x="5" y="6"/>
                  </a:lnTo>
                  <a:lnTo>
                    <a:pt x="5" y="3"/>
                  </a:lnTo>
                  <a:lnTo>
                    <a:pt x="5" y="1"/>
                  </a:lnTo>
                  <a:lnTo>
                    <a:pt x="5" y="0"/>
                  </a:lnTo>
                  <a:lnTo>
                    <a:pt x="5" y="0"/>
                  </a:lnTo>
                  <a:lnTo>
                    <a:pt x="5" y="0"/>
                  </a:lnTo>
                  <a:lnTo>
                    <a:pt x="5" y="0"/>
                  </a:lnTo>
                  <a:lnTo>
                    <a:pt x="5" y="0"/>
                  </a:lnTo>
                  <a:lnTo>
                    <a:pt x="3" y="0"/>
                  </a:lnTo>
                  <a:close/>
                </a:path>
              </a:pathLst>
            </a:custGeom>
            <a:solidFill>
              <a:srgbClr val="000000"/>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867" name=""/>
            <p:cNvSpPr/>
            <p:nvPr/>
          </p:nvSpPr>
          <p:spPr>
            <a:xfrm>
              <a:off x="1904760" y="3318120"/>
              <a:ext cx="31680" cy="189000"/>
            </a:xfrm>
            <a:custGeom>
              <a:avLst/>
              <a:gdLst/>
              <a:ahLst/>
              <a:rect l="l" t="t" r="r" b="b"/>
              <a:pathLst>
                <a:path w="41" h="238">
                  <a:moveTo>
                    <a:pt x="0" y="0"/>
                  </a:moveTo>
                  <a:lnTo>
                    <a:pt x="0" y="0"/>
                  </a:lnTo>
                  <a:lnTo>
                    <a:pt x="2" y="11"/>
                  </a:lnTo>
                  <a:lnTo>
                    <a:pt x="6" y="38"/>
                  </a:lnTo>
                  <a:lnTo>
                    <a:pt x="13" y="76"/>
                  </a:lnTo>
                  <a:lnTo>
                    <a:pt x="19" y="119"/>
                  </a:lnTo>
                  <a:lnTo>
                    <a:pt x="27" y="163"/>
                  </a:lnTo>
                  <a:lnTo>
                    <a:pt x="33" y="201"/>
                  </a:lnTo>
                  <a:lnTo>
                    <a:pt x="38" y="228"/>
                  </a:lnTo>
                  <a:lnTo>
                    <a:pt x="39" y="238"/>
                  </a:lnTo>
                  <a:lnTo>
                    <a:pt x="41" y="238"/>
                  </a:lnTo>
                  <a:lnTo>
                    <a:pt x="39" y="228"/>
                  </a:lnTo>
                  <a:lnTo>
                    <a:pt x="36" y="201"/>
                  </a:lnTo>
                  <a:lnTo>
                    <a:pt x="30" y="163"/>
                  </a:lnTo>
                  <a:lnTo>
                    <a:pt x="22" y="119"/>
                  </a:lnTo>
                  <a:lnTo>
                    <a:pt x="16" y="76"/>
                  </a:lnTo>
                  <a:lnTo>
                    <a:pt x="9" y="38"/>
                  </a:lnTo>
                  <a:lnTo>
                    <a:pt x="5" y="11"/>
                  </a:lnTo>
                  <a:lnTo>
                    <a:pt x="2" y="0"/>
                  </a:lnTo>
                  <a:lnTo>
                    <a:pt x="2" y="0"/>
                  </a:lnTo>
                  <a:lnTo>
                    <a:pt x="0"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8" name=""/>
            <p:cNvSpPr/>
            <p:nvPr/>
          </p:nvSpPr>
          <p:spPr>
            <a:xfrm>
              <a:off x="1898640" y="3311640"/>
              <a:ext cx="5760" cy="6480"/>
            </a:xfrm>
            <a:custGeom>
              <a:avLst/>
              <a:gdLst/>
              <a:ahLst/>
              <a:rect l="l" t="t" r="r" b="b"/>
              <a:pathLst>
                <a:path w="10" h="10">
                  <a:moveTo>
                    <a:pt x="0" y="3"/>
                  </a:moveTo>
                  <a:lnTo>
                    <a:pt x="0" y="3"/>
                  </a:lnTo>
                  <a:lnTo>
                    <a:pt x="2" y="3"/>
                  </a:lnTo>
                  <a:lnTo>
                    <a:pt x="3" y="3"/>
                  </a:lnTo>
                  <a:lnTo>
                    <a:pt x="3" y="5"/>
                  </a:lnTo>
                  <a:lnTo>
                    <a:pt x="5" y="5"/>
                  </a:lnTo>
                  <a:lnTo>
                    <a:pt x="7" y="6"/>
                  </a:lnTo>
                  <a:lnTo>
                    <a:pt x="7" y="8"/>
                  </a:lnTo>
                  <a:lnTo>
                    <a:pt x="7" y="10"/>
                  </a:lnTo>
                  <a:lnTo>
                    <a:pt x="8" y="10"/>
                  </a:lnTo>
                  <a:lnTo>
                    <a:pt x="10" y="10"/>
                  </a:lnTo>
                  <a:lnTo>
                    <a:pt x="10" y="8"/>
                  </a:lnTo>
                  <a:lnTo>
                    <a:pt x="10" y="6"/>
                  </a:lnTo>
                  <a:lnTo>
                    <a:pt x="8" y="5"/>
                  </a:lnTo>
                  <a:lnTo>
                    <a:pt x="7" y="3"/>
                  </a:lnTo>
                  <a:lnTo>
                    <a:pt x="5" y="2"/>
                  </a:lnTo>
                  <a:lnTo>
                    <a:pt x="3" y="2"/>
                  </a:lnTo>
                  <a:lnTo>
                    <a:pt x="2" y="0"/>
                  </a:lnTo>
                  <a:lnTo>
                    <a:pt x="0" y="0"/>
                  </a:lnTo>
                  <a:lnTo>
                    <a:pt x="0" y="0"/>
                  </a:lnTo>
                  <a:lnTo>
                    <a:pt x="0" y="3"/>
                  </a:lnTo>
                  <a:close/>
                </a:path>
              </a:pathLst>
            </a:cu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869" name=""/>
            <p:cNvSpPr/>
            <p:nvPr/>
          </p:nvSpPr>
          <p:spPr>
            <a:xfrm>
              <a:off x="1881000" y="3311640"/>
              <a:ext cx="17280" cy="1800"/>
            </a:xfrm>
            <a:custGeom>
              <a:avLst/>
              <a:gdLst/>
              <a:ahLst/>
              <a:rect l="l" t="t" r="r" b="b"/>
              <a:pathLst>
                <a:path w="21" h="3">
                  <a:moveTo>
                    <a:pt x="0" y="2"/>
                  </a:moveTo>
                  <a:lnTo>
                    <a:pt x="0" y="2"/>
                  </a:lnTo>
                  <a:lnTo>
                    <a:pt x="3" y="2"/>
                  </a:lnTo>
                  <a:lnTo>
                    <a:pt x="4" y="3"/>
                  </a:lnTo>
                  <a:lnTo>
                    <a:pt x="7" y="3"/>
                  </a:lnTo>
                  <a:lnTo>
                    <a:pt x="10" y="3"/>
                  </a:lnTo>
                  <a:lnTo>
                    <a:pt x="14" y="3"/>
                  </a:lnTo>
                  <a:lnTo>
                    <a:pt x="17" y="3"/>
                  </a:lnTo>
                  <a:lnTo>
                    <a:pt x="20" y="3"/>
                  </a:lnTo>
                  <a:lnTo>
                    <a:pt x="21" y="3"/>
                  </a:lnTo>
                  <a:lnTo>
                    <a:pt x="21" y="0"/>
                  </a:lnTo>
                  <a:lnTo>
                    <a:pt x="20" y="0"/>
                  </a:lnTo>
                  <a:lnTo>
                    <a:pt x="17" y="0"/>
                  </a:lnTo>
                  <a:lnTo>
                    <a:pt x="14" y="0"/>
                  </a:lnTo>
                  <a:lnTo>
                    <a:pt x="10" y="0"/>
                  </a:lnTo>
                  <a:lnTo>
                    <a:pt x="7" y="0"/>
                  </a:lnTo>
                  <a:lnTo>
                    <a:pt x="4" y="0"/>
                  </a:lnTo>
                  <a:lnTo>
                    <a:pt x="3" y="0"/>
                  </a:lnTo>
                  <a:lnTo>
                    <a:pt x="1" y="0"/>
                  </a:lnTo>
                  <a:lnTo>
                    <a:pt x="0" y="0"/>
                  </a:lnTo>
                  <a:lnTo>
                    <a:pt x="0"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870" name=""/>
            <p:cNvSpPr/>
            <p:nvPr/>
          </p:nvSpPr>
          <p:spPr>
            <a:xfrm>
              <a:off x="1876320" y="3305520"/>
              <a:ext cx="4320" cy="6120"/>
            </a:xfrm>
            <a:custGeom>
              <a:avLst/>
              <a:gdLst/>
              <a:ahLst/>
              <a:rect l="l" t="t" r="r" b="b"/>
              <a:pathLst>
                <a:path w="7" h="8">
                  <a:moveTo>
                    <a:pt x="0" y="0"/>
                  </a:moveTo>
                  <a:lnTo>
                    <a:pt x="0" y="0"/>
                  </a:lnTo>
                  <a:lnTo>
                    <a:pt x="2" y="3"/>
                  </a:lnTo>
                  <a:lnTo>
                    <a:pt x="2" y="6"/>
                  </a:lnTo>
                  <a:lnTo>
                    <a:pt x="5" y="8"/>
                  </a:lnTo>
                  <a:lnTo>
                    <a:pt x="7" y="8"/>
                  </a:lnTo>
                  <a:lnTo>
                    <a:pt x="7" y="6"/>
                  </a:lnTo>
                  <a:lnTo>
                    <a:pt x="5" y="4"/>
                  </a:lnTo>
                  <a:lnTo>
                    <a:pt x="5" y="4"/>
                  </a:lnTo>
                  <a:lnTo>
                    <a:pt x="3" y="3"/>
                  </a:lnTo>
                  <a:lnTo>
                    <a:pt x="3" y="0"/>
                  </a:lnTo>
                  <a:lnTo>
                    <a:pt x="3" y="0"/>
                  </a:lnTo>
                  <a:lnTo>
                    <a:pt x="0" y="0"/>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871" name=""/>
            <p:cNvSpPr/>
            <p:nvPr/>
          </p:nvSpPr>
          <p:spPr>
            <a:xfrm>
              <a:off x="1876320" y="3283200"/>
              <a:ext cx="1080" cy="22320"/>
            </a:xfrm>
            <a:custGeom>
              <a:avLst/>
              <a:gdLst/>
              <a:ahLst/>
              <a:rect l="l" t="t" r="r" b="b"/>
              <a:pathLst>
                <a:path w="3" h="29">
                  <a:moveTo>
                    <a:pt x="0" y="0"/>
                  </a:moveTo>
                  <a:lnTo>
                    <a:pt x="0" y="0"/>
                  </a:lnTo>
                  <a:lnTo>
                    <a:pt x="0" y="5"/>
                  </a:lnTo>
                  <a:lnTo>
                    <a:pt x="0" y="14"/>
                  </a:lnTo>
                  <a:lnTo>
                    <a:pt x="0" y="24"/>
                  </a:lnTo>
                  <a:lnTo>
                    <a:pt x="0" y="29"/>
                  </a:lnTo>
                  <a:lnTo>
                    <a:pt x="3" y="29"/>
                  </a:lnTo>
                  <a:lnTo>
                    <a:pt x="3" y="24"/>
                  </a:lnTo>
                  <a:lnTo>
                    <a:pt x="3" y="14"/>
                  </a:lnTo>
                  <a:lnTo>
                    <a:pt x="3" y="5"/>
                  </a:lnTo>
                  <a:lnTo>
                    <a:pt x="3" y="0"/>
                  </a:lnTo>
                  <a:lnTo>
                    <a:pt x="3" y="0"/>
                  </a:lnTo>
                  <a:lnTo>
                    <a:pt x="0" y="0"/>
                  </a:lnTo>
                  <a:close/>
                </a:path>
              </a:pathLst>
            </a:custGeom>
            <a:solidFill>
              <a:srgbClr val="00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872" name=""/>
            <p:cNvSpPr/>
            <p:nvPr/>
          </p:nvSpPr>
          <p:spPr>
            <a:xfrm>
              <a:off x="1873080" y="3278520"/>
              <a:ext cx="4320" cy="4680"/>
            </a:xfrm>
            <a:custGeom>
              <a:avLst/>
              <a:gdLst/>
              <a:ahLst/>
              <a:rect l="l" t="t" r="r" b="b"/>
              <a:pathLst>
                <a:path w="6" h="6">
                  <a:moveTo>
                    <a:pt x="0" y="3"/>
                  </a:moveTo>
                  <a:lnTo>
                    <a:pt x="0" y="3"/>
                  </a:lnTo>
                  <a:lnTo>
                    <a:pt x="2" y="3"/>
                  </a:lnTo>
                  <a:lnTo>
                    <a:pt x="3" y="4"/>
                  </a:lnTo>
                  <a:lnTo>
                    <a:pt x="3" y="4"/>
                  </a:lnTo>
                  <a:lnTo>
                    <a:pt x="3" y="6"/>
                  </a:lnTo>
                  <a:lnTo>
                    <a:pt x="6" y="6"/>
                  </a:lnTo>
                  <a:lnTo>
                    <a:pt x="6" y="4"/>
                  </a:lnTo>
                  <a:lnTo>
                    <a:pt x="5" y="3"/>
                  </a:lnTo>
                  <a:lnTo>
                    <a:pt x="3" y="1"/>
                  </a:lnTo>
                  <a:lnTo>
                    <a:pt x="0" y="0"/>
                  </a:lnTo>
                  <a:lnTo>
                    <a:pt x="0" y="0"/>
                  </a:lnTo>
                  <a:lnTo>
                    <a:pt x="0"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873" name=""/>
            <p:cNvSpPr/>
            <p:nvPr/>
          </p:nvSpPr>
          <p:spPr>
            <a:xfrm>
              <a:off x="1860480" y="3278520"/>
              <a:ext cx="12240" cy="1440"/>
            </a:xfrm>
            <a:custGeom>
              <a:avLst/>
              <a:gdLst/>
              <a:ahLst/>
              <a:rect l="l" t="t" r="r" b="b"/>
              <a:pathLst>
                <a:path w="15" h="3">
                  <a:moveTo>
                    <a:pt x="0" y="3"/>
                  </a:moveTo>
                  <a:lnTo>
                    <a:pt x="0" y="3"/>
                  </a:lnTo>
                  <a:lnTo>
                    <a:pt x="1" y="3"/>
                  </a:lnTo>
                  <a:lnTo>
                    <a:pt x="3" y="3"/>
                  </a:lnTo>
                  <a:lnTo>
                    <a:pt x="4" y="3"/>
                  </a:lnTo>
                  <a:lnTo>
                    <a:pt x="7" y="3"/>
                  </a:lnTo>
                  <a:lnTo>
                    <a:pt x="11" y="3"/>
                  </a:lnTo>
                  <a:lnTo>
                    <a:pt x="12" y="3"/>
                  </a:lnTo>
                  <a:lnTo>
                    <a:pt x="14" y="3"/>
                  </a:lnTo>
                  <a:lnTo>
                    <a:pt x="15" y="3"/>
                  </a:lnTo>
                  <a:lnTo>
                    <a:pt x="15" y="0"/>
                  </a:lnTo>
                  <a:lnTo>
                    <a:pt x="14" y="0"/>
                  </a:lnTo>
                  <a:lnTo>
                    <a:pt x="12" y="0"/>
                  </a:lnTo>
                  <a:lnTo>
                    <a:pt x="11" y="0"/>
                  </a:lnTo>
                  <a:lnTo>
                    <a:pt x="7" y="0"/>
                  </a:lnTo>
                  <a:lnTo>
                    <a:pt x="4" y="0"/>
                  </a:lnTo>
                  <a:lnTo>
                    <a:pt x="3" y="0"/>
                  </a:lnTo>
                  <a:lnTo>
                    <a:pt x="1" y="0"/>
                  </a:lnTo>
                  <a:lnTo>
                    <a:pt x="0" y="0"/>
                  </a:lnTo>
                  <a:lnTo>
                    <a:pt x="0" y="0"/>
                  </a:lnTo>
                  <a:lnTo>
                    <a:pt x="0" y="3"/>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74" name=""/>
            <p:cNvSpPr/>
            <p:nvPr/>
          </p:nvSpPr>
          <p:spPr>
            <a:xfrm>
              <a:off x="1854000" y="3278520"/>
              <a:ext cx="6120" cy="6120"/>
            </a:xfrm>
            <a:custGeom>
              <a:avLst/>
              <a:gdLst/>
              <a:ahLst/>
              <a:rect l="l" t="t" r="r" b="b"/>
              <a:pathLst>
                <a:path w="8" h="8">
                  <a:moveTo>
                    <a:pt x="3" y="8"/>
                  </a:moveTo>
                  <a:lnTo>
                    <a:pt x="3" y="8"/>
                  </a:lnTo>
                  <a:lnTo>
                    <a:pt x="3" y="4"/>
                  </a:lnTo>
                  <a:lnTo>
                    <a:pt x="5" y="3"/>
                  </a:lnTo>
                  <a:lnTo>
                    <a:pt x="6" y="3"/>
                  </a:lnTo>
                  <a:lnTo>
                    <a:pt x="8" y="3"/>
                  </a:lnTo>
                  <a:lnTo>
                    <a:pt x="8" y="0"/>
                  </a:lnTo>
                  <a:lnTo>
                    <a:pt x="5" y="0"/>
                  </a:lnTo>
                  <a:lnTo>
                    <a:pt x="3" y="1"/>
                  </a:lnTo>
                  <a:lnTo>
                    <a:pt x="1" y="4"/>
                  </a:lnTo>
                  <a:lnTo>
                    <a:pt x="0" y="8"/>
                  </a:lnTo>
                  <a:lnTo>
                    <a:pt x="0" y="8"/>
                  </a:lnTo>
                  <a:lnTo>
                    <a:pt x="3" y="8"/>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875" name=""/>
            <p:cNvSpPr/>
            <p:nvPr/>
          </p:nvSpPr>
          <p:spPr>
            <a:xfrm>
              <a:off x="1854000" y="3284640"/>
              <a:ext cx="2880" cy="27000"/>
            </a:xfrm>
            <a:custGeom>
              <a:avLst/>
              <a:gdLst/>
              <a:ahLst/>
              <a:rect l="l" t="t" r="r" b="b"/>
              <a:pathLst>
                <a:path w="3" h="35">
                  <a:moveTo>
                    <a:pt x="1" y="35"/>
                  </a:moveTo>
                  <a:lnTo>
                    <a:pt x="3" y="33"/>
                  </a:lnTo>
                  <a:lnTo>
                    <a:pt x="3" y="28"/>
                  </a:lnTo>
                  <a:lnTo>
                    <a:pt x="3" y="17"/>
                  </a:lnTo>
                  <a:lnTo>
                    <a:pt x="3" y="6"/>
                  </a:lnTo>
                  <a:lnTo>
                    <a:pt x="3" y="0"/>
                  </a:lnTo>
                  <a:lnTo>
                    <a:pt x="0" y="0"/>
                  </a:lnTo>
                  <a:lnTo>
                    <a:pt x="0" y="6"/>
                  </a:lnTo>
                  <a:lnTo>
                    <a:pt x="0" y="17"/>
                  </a:lnTo>
                  <a:lnTo>
                    <a:pt x="0" y="28"/>
                  </a:lnTo>
                  <a:lnTo>
                    <a:pt x="0" y="33"/>
                  </a:lnTo>
                  <a:lnTo>
                    <a:pt x="1" y="33"/>
                  </a:lnTo>
                  <a:lnTo>
                    <a:pt x="1" y="35"/>
                  </a:lnTo>
                  <a:lnTo>
                    <a:pt x="3" y="35"/>
                  </a:lnTo>
                  <a:lnTo>
                    <a:pt x="3" y="33"/>
                  </a:lnTo>
                  <a:lnTo>
                    <a:pt x="1" y="35"/>
                  </a:lnTo>
                  <a:close/>
                </a:path>
              </a:pathLst>
            </a:custGeom>
            <a:solidFill>
              <a:srgbClr val="000000"/>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876" name=""/>
            <p:cNvSpPr/>
            <p:nvPr/>
          </p:nvSpPr>
          <p:spPr>
            <a:xfrm>
              <a:off x="1782720" y="3311640"/>
              <a:ext cx="72720" cy="1800"/>
            </a:xfrm>
            <a:custGeom>
              <a:avLst/>
              <a:gdLst/>
              <a:ahLst/>
              <a:rect l="l" t="t" r="r" b="b"/>
              <a:pathLst>
                <a:path w="92" h="2">
                  <a:moveTo>
                    <a:pt x="0" y="0"/>
                  </a:moveTo>
                  <a:lnTo>
                    <a:pt x="2" y="2"/>
                  </a:lnTo>
                  <a:lnTo>
                    <a:pt x="92" y="2"/>
                  </a:lnTo>
                  <a:lnTo>
                    <a:pt x="92" y="0"/>
                  </a:lnTo>
                  <a:lnTo>
                    <a:pt x="2" y="0"/>
                  </a:lnTo>
                  <a:lnTo>
                    <a:pt x="4" y="0"/>
                  </a:lnTo>
                  <a:lnTo>
                    <a:pt x="0" y="0"/>
                  </a:lnTo>
                  <a:lnTo>
                    <a:pt x="0" y="2"/>
                  </a:lnTo>
                  <a:lnTo>
                    <a:pt x="2" y="2"/>
                  </a:lnTo>
                  <a:lnTo>
                    <a:pt x="0"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877" name=""/>
            <p:cNvSpPr/>
            <p:nvPr/>
          </p:nvSpPr>
          <p:spPr>
            <a:xfrm>
              <a:off x="1782720" y="3284640"/>
              <a:ext cx="2880" cy="27000"/>
            </a:xfrm>
            <a:custGeom>
              <a:avLst/>
              <a:gdLst/>
              <a:ahLst/>
              <a:rect l="l" t="t" r="r" b="b"/>
              <a:pathLst>
                <a:path w="4" h="33">
                  <a:moveTo>
                    <a:pt x="0" y="0"/>
                  </a:moveTo>
                  <a:lnTo>
                    <a:pt x="0" y="0"/>
                  </a:lnTo>
                  <a:lnTo>
                    <a:pt x="0" y="6"/>
                  </a:lnTo>
                  <a:lnTo>
                    <a:pt x="0" y="17"/>
                  </a:lnTo>
                  <a:lnTo>
                    <a:pt x="0" y="28"/>
                  </a:lnTo>
                  <a:lnTo>
                    <a:pt x="0" y="33"/>
                  </a:lnTo>
                  <a:lnTo>
                    <a:pt x="4" y="33"/>
                  </a:lnTo>
                  <a:lnTo>
                    <a:pt x="4" y="28"/>
                  </a:lnTo>
                  <a:lnTo>
                    <a:pt x="4" y="17"/>
                  </a:lnTo>
                  <a:lnTo>
                    <a:pt x="4" y="6"/>
                  </a:lnTo>
                  <a:lnTo>
                    <a:pt x="4" y="0"/>
                  </a:lnTo>
                  <a:lnTo>
                    <a:pt x="4" y="0"/>
                  </a:lnTo>
                  <a:lnTo>
                    <a:pt x="0" y="0"/>
                  </a:lnTo>
                  <a:close/>
                </a:path>
              </a:pathLst>
            </a:custGeom>
            <a:solidFill>
              <a:srgbClr val="000000"/>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878" name=""/>
            <p:cNvSpPr/>
            <p:nvPr/>
          </p:nvSpPr>
          <p:spPr>
            <a:xfrm>
              <a:off x="1779480" y="3278520"/>
              <a:ext cx="6120" cy="6120"/>
            </a:xfrm>
            <a:custGeom>
              <a:avLst/>
              <a:gdLst/>
              <a:ahLst/>
              <a:rect l="l" t="t" r="r" b="b"/>
              <a:pathLst>
                <a:path w="8" h="8">
                  <a:moveTo>
                    <a:pt x="0" y="3"/>
                  </a:moveTo>
                  <a:lnTo>
                    <a:pt x="0" y="3"/>
                  </a:lnTo>
                  <a:lnTo>
                    <a:pt x="1" y="3"/>
                  </a:lnTo>
                  <a:lnTo>
                    <a:pt x="3" y="3"/>
                  </a:lnTo>
                  <a:lnTo>
                    <a:pt x="4" y="4"/>
                  </a:lnTo>
                  <a:lnTo>
                    <a:pt x="4" y="8"/>
                  </a:lnTo>
                  <a:lnTo>
                    <a:pt x="8" y="8"/>
                  </a:lnTo>
                  <a:lnTo>
                    <a:pt x="6" y="4"/>
                  </a:lnTo>
                  <a:lnTo>
                    <a:pt x="4" y="1"/>
                  </a:lnTo>
                  <a:lnTo>
                    <a:pt x="3" y="0"/>
                  </a:lnTo>
                  <a:lnTo>
                    <a:pt x="0" y="0"/>
                  </a:lnTo>
                  <a:lnTo>
                    <a:pt x="0" y="0"/>
                  </a:lnTo>
                  <a:lnTo>
                    <a:pt x="0" y="3"/>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879" name=""/>
            <p:cNvSpPr/>
            <p:nvPr/>
          </p:nvSpPr>
          <p:spPr>
            <a:xfrm>
              <a:off x="1766880" y="3278520"/>
              <a:ext cx="12240" cy="1440"/>
            </a:xfrm>
            <a:custGeom>
              <a:avLst/>
              <a:gdLst/>
              <a:ahLst/>
              <a:rect l="l" t="t" r="r" b="b"/>
              <a:pathLst>
                <a:path w="16" h="3">
                  <a:moveTo>
                    <a:pt x="0" y="3"/>
                  </a:moveTo>
                  <a:lnTo>
                    <a:pt x="0" y="3"/>
                  </a:lnTo>
                  <a:lnTo>
                    <a:pt x="2" y="3"/>
                  </a:lnTo>
                  <a:lnTo>
                    <a:pt x="3" y="3"/>
                  </a:lnTo>
                  <a:lnTo>
                    <a:pt x="5" y="3"/>
                  </a:lnTo>
                  <a:lnTo>
                    <a:pt x="8" y="3"/>
                  </a:lnTo>
                  <a:lnTo>
                    <a:pt x="11" y="3"/>
                  </a:lnTo>
                  <a:lnTo>
                    <a:pt x="13" y="3"/>
                  </a:lnTo>
                  <a:lnTo>
                    <a:pt x="14" y="3"/>
                  </a:lnTo>
                  <a:lnTo>
                    <a:pt x="16" y="3"/>
                  </a:lnTo>
                  <a:lnTo>
                    <a:pt x="16" y="0"/>
                  </a:lnTo>
                  <a:lnTo>
                    <a:pt x="14" y="0"/>
                  </a:lnTo>
                  <a:lnTo>
                    <a:pt x="13" y="0"/>
                  </a:lnTo>
                  <a:lnTo>
                    <a:pt x="11" y="0"/>
                  </a:lnTo>
                  <a:lnTo>
                    <a:pt x="8" y="0"/>
                  </a:lnTo>
                  <a:lnTo>
                    <a:pt x="5" y="0"/>
                  </a:lnTo>
                  <a:lnTo>
                    <a:pt x="3" y="0"/>
                  </a:lnTo>
                  <a:lnTo>
                    <a:pt x="2" y="0"/>
                  </a:lnTo>
                  <a:lnTo>
                    <a:pt x="0" y="0"/>
                  </a:lnTo>
                  <a:lnTo>
                    <a:pt x="0" y="0"/>
                  </a:lnTo>
                  <a:lnTo>
                    <a:pt x="0" y="3"/>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80" name=""/>
            <p:cNvSpPr/>
            <p:nvPr/>
          </p:nvSpPr>
          <p:spPr>
            <a:xfrm>
              <a:off x="1762200" y="3278520"/>
              <a:ext cx="4320" cy="4680"/>
            </a:xfrm>
            <a:custGeom>
              <a:avLst/>
              <a:gdLst/>
              <a:ahLst/>
              <a:rect l="l" t="t" r="r" b="b"/>
              <a:pathLst>
                <a:path w="6" h="6">
                  <a:moveTo>
                    <a:pt x="3" y="6"/>
                  </a:moveTo>
                  <a:lnTo>
                    <a:pt x="3" y="6"/>
                  </a:lnTo>
                  <a:lnTo>
                    <a:pt x="3" y="4"/>
                  </a:lnTo>
                  <a:lnTo>
                    <a:pt x="3" y="4"/>
                  </a:lnTo>
                  <a:lnTo>
                    <a:pt x="5" y="3"/>
                  </a:lnTo>
                  <a:lnTo>
                    <a:pt x="6" y="3"/>
                  </a:lnTo>
                  <a:lnTo>
                    <a:pt x="6" y="0"/>
                  </a:lnTo>
                  <a:lnTo>
                    <a:pt x="3" y="1"/>
                  </a:lnTo>
                  <a:lnTo>
                    <a:pt x="2" y="3"/>
                  </a:lnTo>
                  <a:lnTo>
                    <a:pt x="0" y="4"/>
                  </a:lnTo>
                  <a:lnTo>
                    <a:pt x="0" y="6"/>
                  </a:lnTo>
                  <a:lnTo>
                    <a:pt x="0" y="6"/>
                  </a:lnTo>
                  <a:lnTo>
                    <a:pt x="3" y="6"/>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881" name=""/>
            <p:cNvSpPr/>
            <p:nvPr/>
          </p:nvSpPr>
          <p:spPr>
            <a:xfrm>
              <a:off x="1762200" y="3283200"/>
              <a:ext cx="2520" cy="22320"/>
            </a:xfrm>
            <a:custGeom>
              <a:avLst/>
              <a:gdLst/>
              <a:ahLst/>
              <a:rect l="l" t="t" r="r" b="b"/>
              <a:pathLst>
                <a:path w="3" h="29">
                  <a:moveTo>
                    <a:pt x="3" y="29"/>
                  </a:moveTo>
                  <a:lnTo>
                    <a:pt x="3" y="29"/>
                  </a:lnTo>
                  <a:lnTo>
                    <a:pt x="3" y="24"/>
                  </a:lnTo>
                  <a:lnTo>
                    <a:pt x="3" y="14"/>
                  </a:lnTo>
                  <a:lnTo>
                    <a:pt x="3" y="5"/>
                  </a:lnTo>
                  <a:lnTo>
                    <a:pt x="3" y="0"/>
                  </a:lnTo>
                  <a:lnTo>
                    <a:pt x="0" y="0"/>
                  </a:lnTo>
                  <a:lnTo>
                    <a:pt x="0" y="5"/>
                  </a:lnTo>
                  <a:lnTo>
                    <a:pt x="0" y="14"/>
                  </a:lnTo>
                  <a:lnTo>
                    <a:pt x="0" y="24"/>
                  </a:lnTo>
                  <a:lnTo>
                    <a:pt x="0" y="29"/>
                  </a:lnTo>
                  <a:lnTo>
                    <a:pt x="0" y="29"/>
                  </a:lnTo>
                  <a:lnTo>
                    <a:pt x="3" y="29"/>
                  </a:lnTo>
                  <a:close/>
                </a:path>
              </a:pathLst>
            </a:custGeom>
            <a:solidFill>
              <a:srgbClr val="00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882" name=""/>
            <p:cNvSpPr/>
            <p:nvPr/>
          </p:nvSpPr>
          <p:spPr>
            <a:xfrm>
              <a:off x="1758960" y="3305520"/>
              <a:ext cx="5760" cy="6120"/>
            </a:xfrm>
            <a:custGeom>
              <a:avLst/>
              <a:gdLst/>
              <a:ahLst/>
              <a:rect l="l" t="t" r="r" b="b"/>
              <a:pathLst>
                <a:path w="6" h="8">
                  <a:moveTo>
                    <a:pt x="0" y="8"/>
                  </a:moveTo>
                  <a:lnTo>
                    <a:pt x="0" y="8"/>
                  </a:lnTo>
                  <a:lnTo>
                    <a:pt x="1" y="8"/>
                  </a:lnTo>
                  <a:lnTo>
                    <a:pt x="5" y="6"/>
                  </a:lnTo>
                  <a:lnTo>
                    <a:pt x="5" y="3"/>
                  </a:lnTo>
                  <a:lnTo>
                    <a:pt x="6" y="0"/>
                  </a:lnTo>
                  <a:lnTo>
                    <a:pt x="3" y="0"/>
                  </a:lnTo>
                  <a:lnTo>
                    <a:pt x="3" y="3"/>
                  </a:lnTo>
                  <a:lnTo>
                    <a:pt x="1" y="4"/>
                  </a:lnTo>
                  <a:lnTo>
                    <a:pt x="1" y="4"/>
                  </a:lnTo>
                  <a:lnTo>
                    <a:pt x="0" y="6"/>
                  </a:lnTo>
                  <a:lnTo>
                    <a:pt x="0" y="6"/>
                  </a:lnTo>
                  <a:lnTo>
                    <a:pt x="0" y="8"/>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883" name=""/>
            <p:cNvSpPr/>
            <p:nvPr/>
          </p:nvSpPr>
          <p:spPr>
            <a:xfrm>
              <a:off x="1739880" y="3311640"/>
              <a:ext cx="18720" cy="1800"/>
            </a:xfrm>
            <a:custGeom>
              <a:avLst/>
              <a:gdLst/>
              <a:ahLst/>
              <a:rect l="l" t="t" r="r" b="b"/>
              <a:pathLst>
                <a:path w="25" h="3">
                  <a:moveTo>
                    <a:pt x="0" y="3"/>
                  </a:moveTo>
                  <a:lnTo>
                    <a:pt x="0" y="3"/>
                  </a:lnTo>
                  <a:lnTo>
                    <a:pt x="2" y="3"/>
                  </a:lnTo>
                  <a:lnTo>
                    <a:pt x="5" y="3"/>
                  </a:lnTo>
                  <a:lnTo>
                    <a:pt x="8" y="3"/>
                  </a:lnTo>
                  <a:lnTo>
                    <a:pt x="11" y="3"/>
                  </a:lnTo>
                  <a:lnTo>
                    <a:pt x="14" y="3"/>
                  </a:lnTo>
                  <a:lnTo>
                    <a:pt x="19" y="2"/>
                  </a:lnTo>
                  <a:lnTo>
                    <a:pt x="22" y="2"/>
                  </a:lnTo>
                  <a:lnTo>
                    <a:pt x="25" y="2"/>
                  </a:lnTo>
                  <a:lnTo>
                    <a:pt x="25" y="0"/>
                  </a:lnTo>
                  <a:lnTo>
                    <a:pt x="22" y="0"/>
                  </a:lnTo>
                  <a:lnTo>
                    <a:pt x="19" y="0"/>
                  </a:lnTo>
                  <a:lnTo>
                    <a:pt x="14" y="0"/>
                  </a:lnTo>
                  <a:lnTo>
                    <a:pt x="11" y="0"/>
                  </a:lnTo>
                  <a:lnTo>
                    <a:pt x="8" y="0"/>
                  </a:lnTo>
                  <a:lnTo>
                    <a:pt x="5" y="0"/>
                  </a:lnTo>
                  <a:lnTo>
                    <a:pt x="2" y="0"/>
                  </a:lnTo>
                  <a:lnTo>
                    <a:pt x="0" y="2"/>
                  </a:lnTo>
                  <a:lnTo>
                    <a:pt x="0" y="2"/>
                  </a:lnTo>
                  <a:lnTo>
                    <a:pt x="0" y="3"/>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884" name=""/>
            <p:cNvSpPr/>
            <p:nvPr/>
          </p:nvSpPr>
          <p:spPr>
            <a:xfrm>
              <a:off x="1731960" y="3311640"/>
              <a:ext cx="7560" cy="11160"/>
            </a:xfrm>
            <a:custGeom>
              <a:avLst/>
              <a:gdLst/>
              <a:ahLst/>
              <a:rect l="l" t="t" r="r" b="b"/>
              <a:pathLst>
                <a:path w="11" h="12">
                  <a:moveTo>
                    <a:pt x="3" y="12"/>
                  </a:moveTo>
                  <a:lnTo>
                    <a:pt x="3" y="12"/>
                  </a:lnTo>
                  <a:lnTo>
                    <a:pt x="3" y="9"/>
                  </a:lnTo>
                  <a:lnTo>
                    <a:pt x="3" y="8"/>
                  </a:lnTo>
                  <a:lnTo>
                    <a:pt x="5" y="6"/>
                  </a:lnTo>
                  <a:lnTo>
                    <a:pt x="6" y="4"/>
                  </a:lnTo>
                  <a:lnTo>
                    <a:pt x="6" y="4"/>
                  </a:lnTo>
                  <a:lnTo>
                    <a:pt x="8" y="3"/>
                  </a:lnTo>
                  <a:lnTo>
                    <a:pt x="9" y="1"/>
                  </a:lnTo>
                  <a:lnTo>
                    <a:pt x="11" y="1"/>
                  </a:lnTo>
                  <a:lnTo>
                    <a:pt x="11" y="0"/>
                  </a:lnTo>
                  <a:lnTo>
                    <a:pt x="9" y="0"/>
                  </a:lnTo>
                  <a:lnTo>
                    <a:pt x="6" y="1"/>
                  </a:lnTo>
                  <a:lnTo>
                    <a:pt x="5" y="1"/>
                  </a:lnTo>
                  <a:lnTo>
                    <a:pt x="3" y="3"/>
                  </a:lnTo>
                  <a:lnTo>
                    <a:pt x="3" y="4"/>
                  </a:lnTo>
                  <a:lnTo>
                    <a:pt x="2" y="8"/>
                  </a:lnTo>
                  <a:lnTo>
                    <a:pt x="0" y="9"/>
                  </a:lnTo>
                  <a:lnTo>
                    <a:pt x="0" y="11"/>
                  </a:lnTo>
                  <a:lnTo>
                    <a:pt x="0" y="11"/>
                  </a:lnTo>
                  <a:lnTo>
                    <a:pt x="3" y="12"/>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885" name=""/>
            <p:cNvSpPr/>
            <p:nvPr/>
          </p:nvSpPr>
          <p:spPr>
            <a:xfrm>
              <a:off x="1703160" y="3321360"/>
              <a:ext cx="29880" cy="179280"/>
            </a:xfrm>
            <a:custGeom>
              <a:avLst/>
              <a:gdLst/>
              <a:ahLst/>
              <a:rect l="l" t="t" r="r" b="b"/>
              <a:pathLst>
                <a:path w="37" h="227">
                  <a:moveTo>
                    <a:pt x="1" y="227"/>
                  </a:moveTo>
                  <a:lnTo>
                    <a:pt x="1" y="227"/>
                  </a:lnTo>
                  <a:lnTo>
                    <a:pt x="3" y="216"/>
                  </a:lnTo>
                  <a:lnTo>
                    <a:pt x="8" y="192"/>
                  </a:lnTo>
                  <a:lnTo>
                    <a:pt x="12" y="155"/>
                  </a:lnTo>
                  <a:lnTo>
                    <a:pt x="18" y="115"/>
                  </a:lnTo>
                  <a:lnTo>
                    <a:pt x="25" y="73"/>
                  </a:lnTo>
                  <a:lnTo>
                    <a:pt x="31" y="38"/>
                  </a:lnTo>
                  <a:lnTo>
                    <a:pt x="34" y="13"/>
                  </a:lnTo>
                  <a:lnTo>
                    <a:pt x="37" y="1"/>
                  </a:lnTo>
                  <a:lnTo>
                    <a:pt x="34" y="0"/>
                  </a:lnTo>
                  <a:lnTo>
                    <a:pt x="33" y="13"/>
                  </a:lnTo>
                  <a:lnTo>
                    <a:pt x="28" y="38"/>
                  </a:lnTo>
                  <a:lnTo>
                    <a:pt x="22" y="73"/>
                  </a:lnTo>
                  <a:lnTo>
                    <a:pt x="15" y="115"/>
                  </a:lnTo>
                  <a:lnTo>
                    <a:pt x="11" y="155"/>
                  </a:lnTo>
                  <a:lnTo>
                    <a:pt x="4" y="192"/>
                  </a:lnTo>
                  <a:lnTo>
                    <a:pt x="1" y="216"/>
                  </a:lnTo>
                  <a:lnTo>
                    <a:pt x="0" y="227"/>
                  </a:lnTo>
                  <a:lnTo>
                    <a:pt x="0" y="227"/>
                  </a:lnTo>
                  <a:lnTo>
                    <a:pt x="1" y="22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6" name=""/>
            <p:cNvSpPr/>
            <p:nvPr/>
          </p:nvSpPr>
          <p:spPr>
            <a:xfrm>
              <a:off x="1703160" y="3500640"/>
              <a:ext cx="2880" cy="17280"/>
            </a:xfrm>
            <a:custGeom>
              <a:avLst/>
              <a:gdLst/>
              <a:ahLst/>
              <a:rect l="l" t="t" r="r" b="b"/>
              <a:pathLst>
                <a:path w="3" h="20">
                  <a:moveTo>
                    <a:pt x="3" y="19"/>
                  </a:moveTo>
                  <a:lnTo>
                    <a:pt x="3" y="19"/>
                  </a:lnTo>
                  <a:lnTo>
                    <a:pt x="3" y="16"/>
                  </a:lnTo>
                  <a:lnTo>
                    <a:pt x="3" y="9"/>
                  </a:lnTo>
                  <a:lnTo>
                    <a:pt x="1" y="5"/>
                  </a:lnTo>
                  <a:lnTo>
                    <a:pt x="1" y="0"/>
                  </a:lnTo>
                  <a:lnTo>
                    <a:pt x="0" y="0"/>
                  </a:lnTo>
                  <a:lnTo>
                    <a:pt x="0" y="5"/>
                  </a:lnTo>
                  <a:lnTo>
                    <a:pt x="0" y="9"/>
                  </a:lnTo>
                  <a:lnTo>
                    <a:pt x="0" y="16"/>
                  </a:lnTo>
                  <a:lnTo>
                    <a:pt x="1" y="20"/>
                  </a:lnTo>
                  <a:lnTo>
                    <a:pt x="1" y="19"/>
                  </a:lnTo>
                  <a:lnTo>
                    <a:pt x="3" y="19"/>
                  </a:lnTo>
                  <a:close/>
                </a:path>
              </a:pathLst>
            </a:custGeom>
            <a:solidFill>
              <a:srgbClr val="000000"/>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887" name=""/>
            <p:cNvSpPr/>
            <p:nvPr/>
          </p:nvSpPr>
          <p:spPr>
            <a:xfrm>
              <a:off x="1704960" y="3516480"/>
              <a:ext cx="15480" cy="15840"/>
            </a:xfrm>
            <a:custGeom>
              <a:avLst/>
              <a:gdLst/>
              <a:ahLst/>
              <a:rect l="l" t="t" r="r" b="b"/>
              <a:pathLst>
                <a:path w="21" h="19">
                  <a:moveTo>
                    <a:pt x="21" y="17"/>
                  </a:moveTo>
                  <a:lnTo>
                    <a:pt x="21" y="17"/>
                  </a:lnTo>
                  <a:lnTo>
                    <a:pt x="16" y="16"/>
                  </a:lnTo>
                  <a:lnTo>
                    <a:pt x="14" y="13"/>
                  </a:lnTo>
                  <a:lnTo>
                    <a:pt x="11" y="11"/>
                  </a:lnTo>
                  <a:lnTo>
                    <a:pt x="8" y="8"/>
                  </a:lnTo>
                  <a:lnTo>
                    <a:pt x="7" y="6"/>
                  </a:lnTo>
                  <a:lnTo>
                    <a:pt x="5" y="3"/>
                  </a:lnTo>
                  <a:lnTo>
                    <a:pt x="3" y="1"/>
                  </a:lnTo>
                  <a:lnTo>
                    <a:pt x="2" y="0"/>
                  </a:lnTo>
                  <a:lnTo>
                    <a:pt x="0" y="0"/>
                  </a:lnTo>
                  <a:lnTo>
                    <a:pt x="0" y="3"/>
                  </a:lnTo>
                  <a:lnTo>
                    <a:pt x="2" y="5"/>
                  </a:lnTo>
                  <a:lnTo>
                    <a:pt x="3" y="8"/>
                  </a:lnTo>
                  <a:lnTo>
                    <a:pt x="7" y="9"/>
                  </a:lnTo>
                  <a:lnTo>
                    <a:pt x="10" y="13"/>
                  </a:lnTo>
                  <a:lnTo>
                    <a:pt x="13" y="16"/>
                  </a:lnTo>
                  <a:lnTo>
                    <a:pt x="16" y="17"/>
                  </a:lnTo>
                  <a:lnTo>
                    <a:pt x="19" y="19"/>
                  </a:lnTo>
                  <a:lnTo>
                    <a:pt x="19" y="19"/>
                  </a:lnTo>
                  <a:lnTo>
                    <a:pt x="21" y="17"/>
                  </a:lnTo>
                  <a:close/>
                </a:path>
              </a:pathLst>
            </a:cu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888" name=""/>
            <p:cNvSpPr/>
            <p:nvPr/>
          </p:nvSpPr>
          <p:spPr>
            <a:xfrm>
              <a:off x="1720800" y="3530880"/>
              <a:ext cx="1080" cy="3240"/>
            </a:xfrm>
            <a:custGeom>
              <a:avLst/>
              <a:gdLst/>
              <a:ahLst/>
              <a:rect l="l" t="t" r="r" b="b"/>
              <a:pathLst>
                <a:path w="3" h="5">
                  <a:moveTo>
                    <a:pt x="3" y="5"/>
                  </a:moveTo>
                  <a:lnTo>
                    <a:pt x="3" y="5"/>
                  </a:lnTo>
                  <a:lnTo>
                    <a:pt x="3" y="4"/>
                  </a:lnTo>
                  <a:lnTo>
                    <a:pt x="3" y="2"/>
                  </a:lnTo>
                  <a:lnTo>
                    <a:pt x="3" y="0"/>
                  </a:lnTo>
                  <a:lnTo>
                    <a:pt x="2" y="0"/>
                  </a:lnTo>
                  <a:lnTo>
                    <a:pt x="0" y="2"/>
                  </a:lnTo>
                  <a:lnTo>
                    <a:pt x="0" y="2"/>
                  </a:lnTo>
                  <a:lnTo>
                    <a:pt x="0" y="4"/>
                  </a:lnTo>
                  <a:lnTo>
                    <a:pt x="0" y="4"/>
                  </a:lnTo>
                  <a:lnTo>
                    <a:pt x="0" y="5"/>
                  </a:lnTo>
                  <a:lnTo>
                    <a:pt x="0" y="5"/>
                  </a:lnTo>
                  <a:lnTo>
                    <a:pt x="3" y="5"/>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889" name=""/>
            <p:cNvSpPr/>
            <p:nvPr/>
          </p:nvSpPr>
          <p:spPr>
            <a:xfrm>
              <a:off x="1720800" y="3534120"/>
              <a:ext cx="1080" cy="2880"/>
            </a:xfrm>
            <a:custGeom>
              <a:avLst/>
              <a:gdLst/>
              <a:ahLst/>
              <a:rect l="l" t="t" r="r" b="b"/>
              <a:pathLst>
                <a:path w="3" h="3">
                  <a:moveTo>
                    <a:pt x="3" y="3"/>
                  </a:moveTo>
                  <a:lnTo>
                    <a:pt x="3" y="3"/>
                  </a:lnTo>
                  <a:lnTo>
                    <a:pt x="3" y="3"/>
                  </a:lnTo>
                  <a:lnTo>
                    <a:pt x="3" y="2"/>
                  </a:lnTo>
                  <a:lnTo>
                    <a:pt x="3" y="0"/>
                  </a:lnTo>
                  <a:lnTo>
                    <a:pt x="3" y="0"/>
                  </a:lnTo>
                  <a:lnTo>
                    <a:pt x="0" y="0"/>
                  </a:lnTo>
                  <a:lnTo>
                    <a:pt x="0" y="0"/>
                  </a:lnTo>
                  <a:lnTo>
                    <a:pt x="0" y="2"/>
                  </a:lnTo>
                  <a:lnTo>
                    <a:pt x="0" y="3"/>
                  </a:lnTo>
                  <a:lnTo>
                    <a:pt x="0" y="3"/>
                  </a:lnTo>
                  <a:lnTo>
                    <a:pt x="0" y="3"/>
                  </a:lnTo>
                  <a:lnTo>
                    <a:pt x="3" y="3"/>
                  </a:lnTo>
                  <a:close/>
                </a:path>
              </a:pathLst>
            </a:custGeom>
            <a:solidFill>
              <a:srgbClr val="000000"/>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890" name=""/>
            <p:cNvSpPr/>
            <p:nvPr/>
          </p:nvSpPr>
          <p:spPr>
            <a:xfrm>
              <a:off x="1720800" y="3537000"/>
              <a:ext cx="2880" cy="3240"/>
            </a:xfrm>
            <a:custGeom>
              <a:avLst/>
              <a:gdLst/>
              <a:ahLst/>
              <a:rect l="l" t="t" r="r" b="b"/>
              <a:pathLst>
                <a:path w="5" h="5">
                  <a:moveTo>
                    <a:pt x="5" y="2"/>
                  </a:moveTo>
                  <a:lnTo>
                    <a:pt x="5" y="2"/>
                  </a:lnTo>
                  <a:lnTo>
                    <a:pt x="3" y="2"/>
                  </a:lnTo>
                  <a:lnTo>
                    <a:pt x="3" y="2"/>
                  </a:lnTo>
                  <a:lnTo>
                    <a:pt x="3" y="2"/>
                  </a:lnTo>
                  <a:lnTo>
                    <a:pt x="3" y="0"/>
                  </a:lnTo>
                  <a:lnTo>
                    <a:pt x="0" y="0"/>
                  </a:lnTo>
                  <a:lnTo>
                    <a:pt x="2" y="2"/>
                  </a:lnTo>
                  <a:lnTo>
                    <a:pt x="2" y="4"/>
                  </a:lnTo>
                  <a:lnTo>
                    <a:pt x="3" y="5"/>
                  </a:lnTo>
                  <a:lnTo>
                    <a:pt x="5" y="5"/>
                  </a:lnTo>
                  <a:lnTo>
                    <a:pt x="5" y="5"/>
                  </a:lnTo>
                  <a:lnTo>
                    <a:pt x="5" y="2"/>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891" name=""/>
            <p:cNvSpPr/>
            <p:nvPr/>
          </p:nvSpPr>
          <p:spPr>
            <a:xfrm>
              <a:off x="1724040" y="3538800"/>
              <a:ext cx="26640" cy="1440"/>
            </a:xfrm>
            <a:custGeom>
              <a:avLst/>
              <a:gdLst/>
              <a:ahLst/>
              <a:rect l="l" t="t" r="r" b="b"/>
              <a:pathLst>
                <a:path w="34" h="3">
                  <a:moveTo>
                    <a:pt x="34" y="0"/>
                  </a:moveTo>
                  <a:lnTo>
                    <a:pt x="34" y="0"/>
                  </a:lnTo>
                  <a:lnTo>
                    <a:pt x="32" y="0"/>
                  </a:lnTo>
                  <a:lnTo>
                    <a:pt x="29" y="0"/>
                  </a:lnTo>
                  <a:lnTo>
                    <a:pt x="23" y="0"/>
                  </a:lnTo>
                  <a:lnTo>
                    <a:pt x="17" y="0"/>
                  </a:lnTo>
                  <a:lnTo>
                    <a:pt x="11" y="0"/>
                  </a:lnTo>
                  <a:lnTo>
                    <a:pt x="6" y="0"/>
                  </a:lnTo>
                  <a:lnTo>
                    <a:pt x="1" y="0"/>
                  </a:lnTo>
                  <a:lnTo>
                    <a:pt x="0" y="0"/>
                  </a:lnTo>
                  <a:lnTo>
                    <a:pt x="0" y="3"/>
                  </a:lnTo>
                  <a:lnTo>
                    <a:pt x="1" y="3"/>
                  </a:lnTo>
                  <a:lnTo>
                    <a:pt x="6" y="3"/>
                  </a:lnTo>
                  <a:lnTo>
                    <a:pt x="11" y="3"/>
                  </a:lnTo>
                  <a:lnTo>
                    <a:pt x="17" y="3"/>
                  </a:lnTo>
                  <a:lnTo>
                    <a:pt x="23" y="3"/>
                  </a:lnTo>
                  <a:lnTo>
                    <a:pt x="29" y="3"/>
                  </a:lnTo>
                  <a:lnTo>
                    <a:pt x="32" y="3"/>
                  </a:lnTo>
                  <a:lnTo>
                    <a:pt x="34" y="3"/>
                  </a:lnTo>
                  <a:lnTo>
                    <a:pt x="34" y="3"/>
                  </a:lnTo>
                  <a:lnTo>
                    <a:pt x="34"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92" name=""/>
            <p:cNvSpPr/>
            <p:nvPr/>
          </p:nvSpPr>
          <p:spPr>
            <a:xfrm>
              <a:off x="1751040" y="3538800"/>
              <a:ext cx="2880" cy="1440"/>
            </a:xfrm>
            <a:custGeom>
              <a:avLst/>
              <a:gdLst/>
              <a:ahLst/>
              <a:rect l="l" t="t" r="r" b="b"/>
              <a:pathLst>
                <a:path w="5" h="3">
                  <a:moveTo>
                    <a:pt x="2" y="0"/>
                  </a:moveTo>
                  <a:lnTo>
                    <a:pt x="2" y="0"/>
                  </a:lnTo>
                  <a:lnTo>
                    <a:pt x="2" y="0"/>
                  </a:lnTo>
                  <a:lnTo>
                    <a:pt x="2" y="0"/>
                  </a:lnTo>
                  <a:lnTo>
                    <a:pt x="2" y="0"/>
                  </a:lnTo>
                  <a:lnTo>
                    <a:pt x="0" y="0"/>
                  </a:lnTo>
                  <a:lnTo>
                    <a:pt x="0" y="3"/>
                  </a:lnTo>
                  <a:lnTo>
                    <a:pt x="2" y="3"/>
                  </a:lnTo>
                  <a:lnTo>
                    <a:pt x="3" y="2"/>
                  </a:lnTo>
                  <a:lnTo>
                    <a:pt x="5" y="0"/>
                  </a:lnTo>
                  <a:lnTo>
                    <a:pt x="5" y="0"/>
                  </a:lnTo>
                  <a:lnTo>
                    <a:pt x="5" y="0"/>
                  </a:lnTo>
                  <a:lnTo>
                    <a:pt x="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93" name=""/>
            <p:cNvSpPr/>
            <p:nvPr/>
          </p:nvSpPr>
          <p:spPr>
            <a:xfrm>
              <a:off x="1752480" y="3532320"/>
              <a:ext cx="1440" cy="6480"/>
            </a:xfrm>
            <a:custGeom>
              <a:avLst/>
              <a:gdLst/>
              <a:ahLst/>
              <a:rect l="l" t="t" r="r" b="b"/>
              <a:pathLst>
                <a:path w="3" h="8">
                  <a:moveTo>
                    <a:pt x="3" y="0"/>
                  </a:moveTo>
                  <a:lnTo>
                    <a:pt x="3" y="0"/>
                  </a:lnTo>
                  <a:lnTo>
                    <a:pt x="1" y="2"/>
                  </a:lnTo>
                  <a:lnTo>
                    <a:pt x="0" y="5"/>
                  </a:lnTo>
                  <a:lnTo>
                    <a:pt x="0" y="6"/>
                  </a:lnTo>
                  <a:lnTo>
                    <a:pt x="0" y="8"/>
                  </a:lnTo>
                  <a:lnTo>
                    <a:pt x="3" y="8"/>
                  </a:lnTo>
                  <a:lnTo>
                    <a:pt x="3" y="6"/>
                  </a:lnTo>
                  <a:lnTo>
                    <a:pt x="3" y="5"/>
                  </a:lnTo>
                  <a:lnTo>
                    <a:pt x="3" y="3"/>
                  </a:lnTo>
                  <a:lnTo>
                    <a:pt x="3" y="3"/>
                  </a:lnTo>
                  <a:lnTo>
                    <a:pt x="3" y="3"/>
                  </a:lnTo>
                  <a:lnTo>
                    <a:pt x="3" y="0"/>
                  </a:lnTo>
                  <a:close/>
                </a:path>
              </a:pathLst>
            </a:cu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894" name=""/>
            <p:cNvSpPr/>
            <p:nvPr/>
          </p:nvSpPr>
          <p:spPr>
            <a:xfrm>
              <a:off x="1855800" y="3279960"/>
              <a:ext cx="24840" cy="31680"/>
            </a:xfrm>
            <a:custGeom>
              <a:avLst/>
              <a:gdLst/>
              <a:ahLst/>
              <a:rect l="l" t="t" r="r" b="b"/>
              <a:pathLst>
                <a:path w="32" h="40">
                  <a:moveTo>
                    <a:pt x="32" y="40"/>
                  </a:moveTo>
                  <a:lnTo>
                    <a:pt x="30" y="40"/>
                  </a:lnTo>
                  <a:lnTo>
                    <a:pt x="28" y="38"/>
                  </a:lnTo>
                  <a:lnTo>
                    <a:pt x="27" y="37"/>
                  </a:lnTo>
                  <a:lnTo>
                    <a:pt x="27" y="34"/>
                  </a:lnTo>
                  <a:lnTo>
                    <a:pt x="27" y="29"/>
                  </a:lnTo>
                  <a:lnTo>
                    <a:pt x="27" y="19"/>
                  </a:lnTo>
                  <a:lnTo>
                    <a:pt x="27" y="10"/>
                  </a:lnTo>
                  <a:lnTo>
                    <a:pt x="27" y="5"/>
                  </a:lnTo>
                  <a:lnTo>
                    <a:pt x="27" y="3"/>
                  </a:lnTo>
                  <a:lnTo>
                    <a:pt x="25" y="2"/>
                  </a:lnTo>
                  <a:lnTo>
                    <a:pt x="24" y="0"/>
                  </a:lnTo>
                  <a:lnTo>
                    <a:pt x="22" y="0"/>
                  </a:lnTo>
                  <a:lnTo>
                    <a:pt x="21" y="0"/>
                  </a:lnTo>
                  <a:lnTo>
                    <a:pt x="19" y="0"/>
                  </a:lnTo>
                  <a:lnTo>
                    <a:pt x="18" y="0"/>
                  </a:lnTo>
                  <a:lnTo>
                    <a:pt x="14" y="0"/>
                  </a:lnTo>
                  <a:lnTo>
                    <a:pt x="11" y="0"/>
                  </a:lnTo>
                  <a:lnTo>
                    <a:pt x="10" y="0"/>
                  </a:lnTo>
                  <a:lnTo>
                    <a:pt x="8" y="0"/>
                  </a:lnTo>
                  <a:lnTo>
                    <a:pt x="7" y="0"/>
                  </a:lnTo>
                  <a:lnTo>
                    <a:pt x="4" y="0"/>
                  </a:lnTo>
                  <a:lnTo>
                    <a:pt x="2" y="2"/>
                  </a:lnTo>
                  <a:lnTo>
                    <a:pt x="2" y="3"/>
                  </a:lnTo>
                  <a:lnTo>
                    <a:pt x="0" y="7"/>
                  </a:lnTo>
                  <a:lnTo>
                    <a:pt x="0" y="13"/>
                  </a:lnTo>
                  <a:lnTo>
                    <a:pt x="0" y="24"/>
                  </a:lnTo>
                  <a:lnTo>
                    <a:pt x="0" y="35"/>
                  </a:lnTo>
                  <a:lnTo>
                    <a:pt x="0" y="40"/>
                  </a:lnTo>
                  <a:lnTo>
                    <a:pt x="32" y="4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895" name=""/>
            <p:cNvSpPr/>
            <p:nvPr/>
          </p:nvSpPr>
          <p:spPr>
            <a:xfrm>
              <a:off x="1758960" y="3279960"/>
              <a:ext cx="24840" cy="31680"/>
            </a:xfrm>
            <a:custGeom>
              <a:avLst/>
              <a:gdLst/>
              <a:ahLst/>
              <a:rect l="l" t="t" r="r" b="b"/>
              <a:pathLst>
                <a:path w="31" h="40">
                  <a:moveTo>
                    <a:pt x="31" y="40"/>
                  </a:moveTo>
                  <a:lnTo>
                    <a:pt x="31" y="35"/>
                  </a:lnTo>
                  <a:lnTo>
                    <a:pt x="31" y="24"/>
                  </a:lnTo>
                  <a:lnTo>
                    <a:pt x="31" y="13"/>
                  </a:lnTo>
                  <a:lnTo>
                    <a:pt x="31" y="7"/>
                  </a:lnTo>
                  <a:lnTo>
                    <a:pt x="29" y="3"/>
                  </a:lnTo>
                  <a:lnTo>
                    <a:pt x="29" y="2"/>
                  </a:lnTo>
                  <a:lnTo>
                    <a:pt x="28" y="0"/>
                  </a:lnTo>
                  <a:lnTo>
                    <a:pt x="25" y="0"/>
                  </a:lnTo>
                  <a:lnTo>
                    <a:pt x="23" y="0"/>
                  </a:lnTo>
                  <a:lnTo>
                    <a:pt x="22" y="0"/>
                  </a:lnTo>
                  <a:lnTo>
                    <a:pt x="20" y="0"/>
                  </a:lnTo>
                  <a:lnTo>
                    <a:pt x="17" y="0"/>
                  </a:lnTo>
                  <a:lnTo>
                    <a:pt x="14" y="0"/>
                  </a:lnTo>
                  <a:lnTo>
                    <a:pt x="12" y="0"/>
                  </a:lnTo>
                  <a:lnTo>
                    <a:pt x="11" y="0"/>
                  </a:lnTo>
                  <a:lnTo>
                    <a:pt x="9" y="0"/>
                  </a:lnTo>
                  <a:lnTo>
                    <a:pt x="8" y="0"/>
                  </a:lnTo>
                  <a:lnTo>
                    <a:pt x="6" y="2"/>
                  </a:lnTo>
                  <a:lnTo>
                    <a:pt x="5" y="3"/>
                  </a:lnTo>
                  <a:lnTo>
                    <a:pt x="5" y="5"/>
                  </a:lnTo>
                  <a:lnTo>
                    <a:pt x="5" y="10"/>
                  </a:lnTo>
                  <a:lnTo>
                    <a:pt x="5" y="19"/>
                  </a:lnTo>
                  <a:lnTo>
                    <a:pt x="5" y="29"/>
                  </a:lnTo>
                  <a:lnTo>
                    <a:pt x="5" y="34"/>
                  </a:lnTo>
                  <a:lnTo>
                    <a:pt x="5" y="37"/>
                  </a:lnTo>
                  <a:lnTo>
                    <a:pt x="3" y="38"/>
                  </a:lnTo>
                  <a:lnTo>
                    <a:pt x="1" y="40"/>
                  </a:lnTo>
                  <a:lnTo>
                    <a:pt x="0" y="40"/>
                  </a:lnTo>
                  <a:lnTo>
                    <a:pt x="31" y="4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896" name=""/>
            <p:cNvSpPr/>
            <p:nvPr/>
          </p:nvSpPr>
          <p:spPr>
            <a:xfrm>
              <a:off x="1704960" y="3322800"/>
              <a:ext cx="212400" cy="216000"/>
            </a:xfrm>
            <a:custGeom>
              <a:avLst/>
              <a:gdLst/>
              <a:ahLst/>
              <a:rect l="l" t="t" r="r" b="b"/>
              <a:pathLst>
                <a:path w="268" h="274">
                  <a:moveTo>
                    <a:pt x="268" y="262"/>
                  </a:moveTo>
                  <a:lnTo>
                    <a:pt x="268" y="264"/>
                  </a:lnTo>
                  <a:lnTo>
                    <a:pt x="268" y="266"/>
                  </a:lnTo>
                  <a:lnTo>
                    <a:pt x="268" y="267"/>
                  </a:lnTo>
                  <a:lnTo>
                    <a:pt x="268" y="270"/>
                  </a:lnTo>
                  <a:lnTo>
                    <a:pt x="268" y="272"/>
                  </a:lnTo>
                  <a:lnTo>
                    <a:pt x="267" y="272"/>
                  </a:lnTo>
                  <a:lnTo>
                    <a:pt x="265" y="274"/>
                  </a:lnTo>
                  <a:lnTo>
                    <a:pt x="264" y="274"/>
                  </a:lnTo>
                  <a:lnTo>
                    <a:pt x="262" y="274"/>
                  </a:lnTo>
                  <a:lnTo>
                    <a:pt x="259" y="274"/>
                  </a:lnTo>
                  <a:lnTo>
                    <a:pt x="254" y="274"/>
                  </a:lnTo>
                  <a:lnTo>
                    <a:pt x="250" y="274"/>
                  </a:lnTo>
                  <a:lnTo>
                    <a:pt x="245" y="274"/>
                  </a:lnTo>
                  <a:lnTo>
                    <a:pt x="240" y="274"/>
                  </a:lnTo>
                  <a:lnTo>
                    <a:pt x="237" y="274"/>
                  </a:lnTo>
                  <a:lnTo>
                    <a:pt x="234" y="274"/>
                  </a:lnTo>
                  <a:lnTo>
                    <a:pt x="232" y="274"/>
                  </a:lnTo>
                  <a:lnTo>
                    <a:pt x="231" y="272"/>
                  </a:lnTo>
                  <a:lnTo>
                    <a:pt x="231" y="270"/>
                  </a:lnTo>
                  <a:lnTo>
                    <a:pt x="231" y="269"/>
                  </a:lnTo>
                  <a:lnTo>
                    <a:pt x="231" y="269"/>
                  </a:lnTo>
                  <a:lnTo>
                    <a:pt x="229" y="267"/>
                  </a:lnTo>
                  <a:lnTo>
                    <a:pt x="228" y="266"/>
                  </a:lnTo>
                  <a:lnTo>
                    <a:pt x="226" y="266"/>
                  </a:lnTo>
                  <a:lnTo>
                    <a:pt x="223" y="266"/>
                  </a:lnTo>
                  <a:lnTo>
                    <a:pt x="217" y="266"/>
                  </a:lnTo>
                  <a:lnTo>
                    <a:pt x="209" y="266"/>
                  </a:lnTo>
                  <a:lnTo>
                    <a:pt x="200" y="266"/>
                  </a:lnTo>
                  <a:lnTo>
                    <a:pt x="187" y="266"/>
                  </a:lnTo>
                  <a:lnTo>
                    <a:pt x="173" y="266"/>
                  </a:lnTo>
                  <a:lnTo>
                    <a:pt x="159" y="266"/>
                  </a:lnTo>
                  <a:lnTo>
                    <a:pt x="145" y="266"/>
                  </a:lnTo>
                  <a:lnTo>
                    <a:pt x="130" y="266"/>
                  </a:lnTo>
                  <a:lnTo>
                    <a:pt x="116" y="266"/>
                  </a:lnTo>
                  <a:lnTo>
                    <a:pt x="102" y="266"/>
                  </a:lnTo>
                  <a:lnTo>
                    <a:pt x="91" y="266"/>
                  </a:lnTo>
                  <a:lnTo>
                    <a:pt x="80" y="266"/>
                  </a:lnTo>
                  <a:lnTo>
                    <a:pt x="72" y="266"/>
                  </a:lnTo>
                  <a:lnTo>
                    <a:pt x="66" y="266"/>
                  </a:lnTo>
                  <a:lnTo>
                    <a:pt x="63" y="266"/>
                  </a:lnTo>
                  <a:lnTo>
                    <a:pt x="61" y="267"/>
                  </a:lnTo>
                  <a:lnTo>
                    <a:pt x="61" y="269"/>
                  </a:lnTo>
                  <a:lnTo>
                    <a:pt x="61" y="270"/>
                  </a:lnTo>
                  <a:lnTo>
                    <a:pt x="61" y="272"/>
                  </a:lnTo>
                  <a:lnTo>
                    <a:pt x="61" y="272"/>
                  </a:lnTo>
                  <a:lnTo>
                    <a:pt x="61" y="274"/>
                  </a:lnTo>
                  <a:lnTo>
                    <a:pt x="60" y="274"/>
                  </a:lnTo>
                  <a:lnTo>
                    <a:pt x="58" y="274"/>
                  </a:lnTo>
                  <a:lnTo>
                    <a:pt x="56" y="274"/>
                  </a:lnTo>
                  <a:lnTo>
                    <a:pt x="53" y="274"/>
                  </a:lnTo>
                  <a:lnTo>
                    <a:pt x="47" y="274"/>
                  </a:lnTo>
                  <a:lnTo>
                    <a:pt x="41" y="274"/>
                  </a:lnTo>
                  <a:lnTo>
                    <a:pt x="35" y="274"/>
                  </a:lnTo>
                  <a:lnTo>
                    <a:pt x="30" y="274"/>
                  </a:lnTo>
                  <a:lnTo>
                    <a:pt x="25" y="274"/>
                  </a:lnTo>
                  <a:lnTo>
                    <a:pt x="24" y="274"/>
                  </a:lnTo>
                  <a:lnTo>
                    <a:pt x="22" y="274"/>
                  </a:lnTo>
                  <a:lnTo>
                    <a:pt x="22" y="274"/>
                  </a:lnTo>
                  <a:lnTo>
                    <a:pt x="21" y="272"/>
                  </a:lnTo>
                  <a:lnTo>
                    <a:pt x="21" y="270"/>
                  </a:lnTo>
                  <a:lnTo>
                    <a:pt x="21" y="270"/>
                  </a:lnTo>
                  <a:lnTo>
                    <a:pt x="21" y="269"/>
                  </a:lnTo>
                  <a:lnTo>
                    <a:pt x="21" y="267"/>
                  </a:lnTo>
                  <a:lnTo>
                    <a:pt x="21" y="267"/>
                  </a:lnTo>
                  <a:lnTo>
                    <a:pt x="21" y="266"/>
                  </a:lnTo>
                  <a:lnTo>
                    <a:pt x="21" y="266"/>
                  </a:lnTo>
                  <a:lnTo>
                    <a:pt x="21" y="264"/>
                  </a:lnTo>
                  <a:lnTo>
                    <a:pt x="19" y="262"/>
                  </a:lnTo>
                  <a:lnTo>
                    <a:pt x="16" y="261"/>
                  </a:lnTo>
                  <a:lnTo>
                    <a:pt x="13" y="259"/>
                  </a:lnTo>
                  <a:lnTo>
                    <a:pt x="10" y="256"/>
                  </a:lnTo>
                  <a:lnTo>
                    <a:pt x="8" y="254"/>
                  </a:lnTo>
                  <a:lnTo>
                    <a:pt x="5" y="251"/>
                  </a:lnTo>
                  <a:lnTo>
                    <a:pt x="3" y="250"/>
                  </a:lnTo>
                  <a:lnTo>
                    <a:pt x="2" y="246"/>
                  </a:lnTo>
                  <a:lnTo>
                    <a:pt x="2" y="245"/>
                  </a:lnTo>
                  <a:lnTo>
                    <a:pt x="0" y="242"/>
                  </a:lnTo>
                  <a:lnTo>
                    <a:pt x="0" y="235"/>
                  </a:lnTo>
                  <a:lnTo>
                    <a:pt x="0" y="231"/>
                  </a:lnTo>
                  <a:lnTo>
                    <a:pt x="0" y="226"/>
                  </a:lnTo>
                  <a:lnTo>
                    <a:pt x="0" y="215"/>
                  </a:lnTo>
                  <a:lnTo>
                    <a:pt x="5" y="191"/>
                  </a:lnTo>
                  <a:lnTo>
                    <a:pt x="10" y="154"/>
                  </a:lnTo>
                  <a:lnTo>
                    <a:pt x="16" y="114"/>
                  </a:lnTo>
                  <a:lnTo>
                    <a:pt x="22" y="72"/>
                  </a:lnTo>
                  <a:lnTo>
                    <a:pt x="28" y="37"/>
                  </a:lnTo>
                  <a:lnTo>
                    <a:pt x="33" y="12"/>
                  </a:lnTo>
                  <a:lnTo>
                    <a:pt x="35" y="0"/>
                  </a:lnTo>
                  <a:lnTo>
                    <a:pt x="33" y="7"/>
                  </a:lnTo>
                  <a:lnTo>
                    <a:pt x="32" y="24"/>
                  </a:lnTo>
                  <a:lnTo>
                    <a:pt x="27" y="50"/>
                  </a:lnTo>
                  <a:lnTo>
                    <a:pt x="24" y="79"/>
                  </a:lnTo>
                  <a:lnTo>
                    <a:pt x="21" y="107"/>
                  </a:lnTo>
                  <a:lnTo>
                    <a:pt x="16" y="133"/>
                  </a:lnTo>
                  <a:lnTo>
                    <a:pt x="14" y="152"/>
                  </a:lnTo>
                  <a:lnTo>
                    <a:pt x="13" y="160"/>
                  </a:lnTo>
                  <a:lnTo>
                    <a:pt x="13" y="162"/>
                  </a:lnTo>
                  <a:lnTo>
                    <a:pt x="14" y="165"/>
                  </a:lnTo>
                  <a:lnTo>
                    <a:pt x="14" y="167"/>
                  </a:lnTo>
                  <a:lnTo>
                    <a:pt x="16" y="168"/>
                  </a:lnTo>
                  <a:lnTo>
                    <a:pt x="17" y="171"/>
                  </a:lnTo>
                  <a:lnTo>
                    <a:pt x="19" y="173"/>
                  </a:lnTo>
                  <a:lnTo>
                    <a:pt x="22" y="175"/>
                  </a:lnTo>
                  <a:lnTo>
                    <a:pt x="25" y="175"/>
                  </a:lnTo>
                  <a:lnTo>
                    <a:pt x="28" y="175"/>
                  </a:lnTo>
                  <a:lnTo>
                    <a:pt x="33" y="175"/>
                  </a:lnTo>
                  <a:lnTo>
                    <a:pt x="38" y="176"/>
                  </a:lnTo>
                  <a:lnTo>
                    <a:pt x="46" y="176"/>
                  </a:lnTo>
                  <a:lnTo>
                    <a:pt x="53" y="176"/>
                  </a:lnTo>
                  <a:lnTo>
                    <a:pt x="63" y="176"/>
                  </a:lnTo>
                  <a:lnTo>
                    <a:pt x="72" y="176"/>
                  </a:lnTo>
                  <a:lnTo>
                    <a:pt x="81" y="176"/>
                  </a:lnTo>
                  <a:lnTo>
                    <a:pt x="91" y="176"/>
                  </a:lnTo>
                  <a:lnTo>
                    <a:pt x="102" y="178"/>
                  </a:lnTo>
                  <a:lnTo>
                    <a:pt x="111" y="178"/>
                  </a:lnTo>
                  <a:lnTo>
                    <a:pt x="120" y="178"/>
                  </a:lnTo>
                  <a:lnTo>
                    <a:pt x="128" y="178"/>
                  </a:lnTo>
                  <a:lnTo>
                    <a:pt x="136" y="178"/>
                  </a:lnTo>
                  <a:lnTo>
                    <a:pt x="142" y="178"/>
                  </a:lnTo>
                  <a:lnTo>
                    <a:pt x="145" y="178"/>
                  </a:lnTo>
                  <a:lnTo>
                    <a:pt x="150" y="178"/>
                  </a:lnTo>
                  <a:lnTo>
                    <a:pt x="156" y="178"/>
                  </a:lnTo>
                  <a:lnTo>
                    <a:pt x="162" y="178"/>
                  </a:lnTo>
                  <a:lnTo>
                    <a:pt x="170" y="178"/>
                  </a:lnTo>
                  <a:lnTo>
                    <a:pt x="178" y="178"/>
                  </a:lnTo>
                  <a:lnTo>
                    <a:pt x="187" y="176"/>
                  </a:lnTo>
                  <a:lnTo>
                    <a:pt x="195" y="176"/>
                  </a:lnTo>
                  <a:lnTo>
                    <a:pt x="204" y="176"/>
                  </a:lnTo>
                  <a:lnTo>
                    <a:pt x="214" y="176"/>
                  </a:lnTo>
                  <a:lnTo>
                    <a:pt x="222" y="175"/>
                  </a:lnTo>
                  <a:lnTo>
                    <a:pt x="229" y="175"/>
                  </a:lnTo>
                  <a:lnTo>
                    <a:pt x="237" y="175"/>
                  </a:lnTo>
                  <a:lnTo>
                    <a:pt x="243" y="173"/>
                  </a:lnTo>
                  <a:lnTo>
                    <a:pt x="250" y="173"/>
                  </a:lnTo>
                  <a:lnTo>
                    <a:pt x="254" y="171"/>
                  </a:lnTo>
                  <a:lnTo>
                    <a:pt x="257" y="171"/>
                  </a:lnTo>
                  <a:lnTo>
                    <a:pt x="257" y="175"/>
                  </a:lnTo>
                  <a:lnTo>
                    <a:pt x="259" y="183"/>
                  </a:lnTo>
                  <a:lnTo>
                    <a:pt x="260" y="194"/>
                  </a:lnTo>
                  <a:lnTo>
                    <a:pt x="262" y="207"/>
                  </a:lnTo>
                  <a:lnTo>
                    <a:pt x="265" y="221"/>
                  </a:lnTo>
                  <a:lnTo>
                    <a:pt x="267" y="232"/>
                  </a:lnTo>
                  <a:lnTo>
                    <a:pt x="268" y="242"/>
                  </a:lnTo>
                  <a:lnTo>
                    <a:pt x="268" y="245"/>
                  </a:lnTo>
                  <a:lnTo>
                    <a:pt x="268" y="246"/>
                  </a:lnTo>
                  <a:lnTo>
                    <a:pt x="268" y="250"/>
                  </a:lnTo>
                  <a:lnTo>
                    <a:pt x="268" y="251"/>
                  </a:lnTo>
                  <a:lnTo>
                    <a:pt x="267" y="254"/>
                  </a:lnTo>
                  <a:lnTo>
                    <a:pt x="265" y="258"/>
                  </a:lnTo>
                  <a:lnTo>
                    <a:pt x="264" y="261"/>
                  </a:lnTo>
                  <a:lnTo>
                    <a:pt x="262" y="262"/>
                  </a:lnTo>
                  <a:lnTo>
                    <a:pt x="260" y="262"/>
                  </a:lnTo>
                  <a:lnTo>
                    <a:pt x="268" y="262"/>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7" name=""/>
            <p:cNvSpPr/>
            <p:nvPr/>
          </p:nvSpPr>
          <p:spPr>
            <a:xfrm>
              <a:off x="1904760" y="3318120"/>
              <a:ext cx="31680" cy="203040"/>
            </a:xfrm>
            <a:custGeom>
              <a:avLst/>
              <a:gdLst/>
              <a:ahLst/>
              <a:rect l="l" t="t" r="r" b="b"/>
              <a:pathLst>
                <a:path w="39" h="255">
                  <a:moveTo>
                    <a:pt x="0" y="0"/>
                  </a:moveTo>
                  <a:lnTo>
                    <a:pt x="1" y="11"/>
                  </a:lnTo>
                  <a:lnTo>
                    <a:pt x="6" y="38"/>
                  </a:lnTo>
                  <a:lnTo>
                    <a:pt x="12" y="76"/>
                  </a:lnTo>
                  <a:lnTo>
                    <a:pt x="18" y="119"/>
                  </a:lnTo>
                  <a:lnTo>
                    <a:pt x="26" y="163"/>
                  </a:lnTo>
                  <a:lnTo>
                    <a:pt x="32" y="201"/>
                  </a:lnTo>
                  <a:lnTo>
                    <a:pt x="37" y="228"/>
                  </a:lnTo>
                  <a:lnTo>
                    <a:pt x="39" y="238"/>
                  </a:lnTo>
                  <a:lnTo>
                    <a:pt x="37" y="239"/>
                  </a:lnTo>
                  <a:lnTo>
                    <a:pt x="37" y="244"/>
                  </a:lnTo>
                  <a:lnTo>
                    <a:pt x="34" y="250"/>
                  </a:lnTo>
                  <a:lnTo>
                    <a:pt x="31" y="255"/>
                  </a:lnTo>
                  <a:lnTo>
                    <a:pt x="31" y="254"/>
                  </a:lnTo>
                  <a:lnTo>
                    <a:pt x="31" y="252"/>
                  </a:lnTo>
                  <a:lnTo>
                    <a:pt x="31" y="249"/>
                  </a:lnTo>
                  <a:lnTo>
                    <a:pt x="31" y="246"/>
                  </a:lnTo>
                  <a:lnTo>
                    <a:pt x="29" y="241"/>
                  </a:lnTo>
                  <a:lnTo>
                    <a:pt x="28" y="231"/>
                  </a:lnTo>
                  <a:lnTo>
                    <a:pt x="25" y="219"/>
                  </a:lnTo>
                  <a:lnTo>
                    <a:pt x="22" y="206"/>
                  </a:lnTo>
                  <a:lnTo>
                    <a:pt x="18" y="193"/>
                  </a:lnTo>
                  <a:lnTo>
                    <a:pt x="15" y="180"/>
                  </a:lnTo>
                  <a:lnTo>
                    <a:pt x="14" y="172"/>
                  </a:lnTo>
                  <a:lnTo>
                    <a:pt x="14" y="169"/>
                  </a:lnTo>
                  <a:lnTo>
                    <a:pt x="14" y="169"/>
                  </a:lnTo>
                  <a:lnTo>
                    <a:pt x="15" y="167"/>
                  </a:lnTo>
                  <a:lnTo>
                    <a:pt x="17" y="166"/>
                  </a:lnTo>
                  <a:lnTo>
                    <a:pt x="18" y="161"/>
                  </a:lnTo>
                  <a:lnTo>
                    <a:pt x="17" y="153"/>
                  </a:lnTo>
                  <a:lnTo>
                    <a:pt x="15" y="134"/>
                  </a:lnTo>
                  <a:lnTo>
                    <a:pt x="12" y="108"/>
                  </a:lnTo>
                  <a:lnTo>
                    <a:pt x="9" y="78"/>
                  </a:lnTo>
                  <a:lnTo>
                    <a:pt x="4" y="49"/>
                  </a:lnTo>
                  <a:lnTo>
                    <a:pt x="1" y="24"/>
                  </a:lnTo>
                  <a:lnTo>
                    <a:pt x="0" y="6"/>
                  </a:lnTo>
                  <a:lnTo>
                    <a:pt x="0"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8" name=""/>
            <p:cNvSpPr/>
            <p:nvPr/>
          </p:nvSpPr>
          <p:spPr>
            <a:xfrm>
              <a:off x="1727280" y="3324240"/>
              <a:ext cx="182160" cy="127080"/>
            </a:xfrm>
            <a:custGeom>
              <a:avLst/>
              <a:gdLst/>
              <a:ahLst/>
              <a:rect l="l" t="t" r="r" b="b"/>
              <a:pathLst>
                <a:path w="229" h="161">
                  <a:moveTo>
                    <a:pt x="27" y="0"/>
                  </a:moveTo>
                  <a:lnTo>
                    <a:pt x="25" y="0"/>
                  </a:lnTo>
                  <a:lnTo>
                    <a:pt x="22" y="0"/>
                  </a:lnTo>
                  <a:lnTo>
                    <a:pt x="21" y="2"/>
                  </a:lnTo>
                  <a:lnTo>
                    <a:pt x="21" y="3"/>
                  </a:lnTo>
                  <a:lnTo>
                    <a:pt x="19" y="5"/>
                  </a:lnTo>
                  <a:lnTo>
                    <a:pt x="18" y="6"/>
                  </a:lnTo>
                  <a:lnTo>
                    <a:pt x="18" y="8"/>
                  </a:lnTo>
                  <a:lnTo>
                    <a:pt x="18" y="8"/>
                  </a:lnTo>
                  <a:lnTo>
                    <a:pt x="16" y="14"/>
                  </a:lnTo>
                  <a:lnTo>
                    <a:pt x="14" y="29"/>
                  </a:lnTo>
                  <a:lnTo>
                    <a:pt x="13" y="50"/>
                  </a:lnTo>
                  <a:lnTo>
                    <a:pt x="10" y="72"/>
                  </a:lnTo>
                  <a:lnTo>
                    <a:pt x="7" y="94"/>
                  </a:lnTo>
                  <a:lnTo>
                    <a:pt x="4" y="115"/>
                  </a:lnTo>
                  <a:lnTo>
                    <a:pt x="2" y="131"/>
                  </a:lnTo>
                  <a:lnTo>
                    <a:pt x="2" y="137"/>
                  </a:lnTo>
                  <a:lnTo>
                    <a:pt x="0" y="141"/>
                  </a:lnTo>
                  <a:lnTo>
                    <a:pt x="0" y="142"/>
                  </a:lnTo>
                  <a:lnTo>
                    <a:pt x="2" y="145"/>
                  </a:lnTo>
                  <a:lnTo>
                    <a:pt x="2" y="147"/>
                  </a:lnTo>
                  <a:lnTo>
                    <a:pt x="4" y="149"/>
                  </a:lnTo>
                  <a:lnTo>
                    <a:pt x="5" y="150"/>
                  </a:lnTo>
                  <a:lnTo>
                    <a:pt x="7" y="152"/>
                  </a:lnTo>
                  <a:lnTo>
                    <a:pt x="10" y="153"/>
                  </a:lnTo>
                  <a:lnTo>
                    <a:pt x="13" y="155"/>
                  </a:lnTo>
                  <a:lnTo>
                    <a:pt x="18" y="157"/>
                  </a:lnTo>
                  <a:lnTo>
                    <a:pt x="22" y="158"/>
                  </a:lnTo>
                  <a:lnTo>
                    <a:pt x="28" y="158"/>
                  </a:lnTo>
                  <a:lnTo>
                    <a:pt x="33" y="160"/>
                  </a:lnTo>
                  <a:lnTo>
                    <a:pt x="39" y="160"/>
                  </a:lnTo>
                  <a:lnTo>
                    <a:pt x="46" y="160"/>
                  </a:lnTo>
                  <a:lnTo>
                    <a:pt x="52" y="160"/>
                  </a:lnTo>
                  <a:lnTo>
                    <a:pt x="58" y="161"/>
                  </a:lnTo>
                  <a:lnTo>
                    <a:pt x="64" y="161"/>
                  </a:lnTo>
                  <a:lnTo>
                    <a:pt x="70" y="161"/>
                  </a:lnTo>
                  <a:lnTo>
                    <a:pt x="75" y="161"/>
                  </a:lnTo>
                  <a:lnTo>
                    <a:pt x="81" y="161"/>
                  </a:lnTo>
                  <a:lnTo>
                    <a:pt x="86" y="161"/>
                  </a:lnTo>
                  <a:lnTo>
                    <a:pt x="89" y="161"/>
                  </a:lnTo>
                  <a:lnTo>
                    <a:pt x="92" y="161"/>
                  </a:lnTo>
                  <a:lnTo>
                    <a:pt x="139" y="161"/>
                  </a:lnTo>
                  <a:lnTo>
                    <a:pt x="142" y="161"/>
                  </a:lnTo>
                  <a:lnTo>
                    <a:pt x="145" y="161"/>
                  </a:lnTo>
                  <a:lnTo>
                    <a:pt x="150" y="161"/>
                  </a:lnTo>
                  <a:lnTo>
                    <a:pt x="155" y="161"/>
                  </a:lnTo>
                  <a:lnTo>
                    <a:pt x="159" y="161"/>
                  </a:lnTo>
                  <a:lnTo>
                    <a:pt x="166" y="161"/>
                  </a:lnTo>
                  <a:lnTo>
                    <a:pt x="172" y="161"/>
                  </a:lnTo>
                  <a:lnTo>
                    <a:pt x="178" y="160"/>
                  </a:lnTo>
                  <a:lnTo>
                    <a:pt x="184" y="160"/>
                  </a:lnTo>
                  <a:lnTo>
                    <a:pt x="190" y="160"/>
                  </a:lnTo>
                  <a:lnTo>
                    <a:pt x="197" y="160"/>
                  </a:lnTo>
                  <a:lnTo>
                    <a:pt x="203" y="158"/>
                  </a:lnTo>
                  <a:lnTo>
                    <a:pt x="208" y="158"/>
                  </a:lnTo>
                  <a:lnTo>
                    <a:pt x="212" y="157"/>
                  </a:lnTo>
                  <a:lnTo>
                    <a:pt x="217" y="155"/>
                  </a:lnTo>
                  <a:lnTo>
                    <a:pt x="220" y="153"/>
                  </a:lnTo>
                  <a:lnTo>
                    <a:pt x="223" y="152"/>
                  </a:lnTo>
                  <a:lnTo>
                    <a:pt x="226" y="150"/>
                  </a:lnTo>
                  <a:lnTo>
                    <a:pt x="228" y="149"/>
                  </a:lnTo>
                  <a:lnTo>
                    <a:pt x="228" y="147"/>
                  </a:lnTo>
                  <a:lnTo>
                    <a:pt x="229" y="145"/>
                  </a:lnTo>
                  <a:lnTo>
                    <a:pt x="229" y="142"/>
                  </a:lnTo>
                  <a:lnTo>
                    <a:pt x="229" y="141"/>
                  </a:lnTo>
                  <a:lnTo>
                    <a:pt x="229" y="137"/>
                  </a:lnTo>
                  <a:lnTo>
                    <a:pt x="228" y="131"/>
                  </a:lnTo>
                  <a:lnTo>
                    <a:pt x="226" y="115"/>
                  </a:lnTo>
                  <a:lnTo>
                    <a:pt x="223" y="94"/>
                  </a:lnTo>
                  <a:lnTo>
                    <a:pt x="222" y="72"/>
                  </a:lnTo>
                  <a:lnTo>
                    <a:pt x="218" y="50"/>
                  </a:lnTo>
                  <a:lnTo>
                    <a:pt x="215" y="29"/>
                  </a:lnTo>
                  <a:lnTo>
                    <a:pt x="214" y="14"/>
                  </a:lnTo>
                  <a:lnTo>
                    <a:pt x="212" y="8"/>
                  </a:lnTo>
                  <a:lnTo>
                    <a:pt x="212" y="8"/>
                  </a:lnTo>
                  <a:lnTo>
                    <a:pt x="212" y="6"/>
                  </a:lnTo>
                  <a:lnTo>
                    <a:pt x="211" y="5"/>
                  </a:lnTo>
                  <a:lnTo>
                    <a:pt x="211" y="3"/>
                  </a:lnTo>
                  <a:lnTo>
                    <a:pt x="209" y="2"/>
                  </a:lnTo>
                  <a:lnTo>
                    <a:pt x="208" y="0"/>
                  </a:lnTo>
                  <a:lnTo>
                    <a:pt x="206" y="0"/>
                  </a:lnTo>
                  <a:lnTo>
                    <a:pt x="203" y="0"/>
                  </a:lnTo>
                  <a:lnTo>
                    <a:pt x="27"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9" name=""/>
            <p:cNvSpPr/>
            <p:nvPr/>
          </p:nvSpPr>
          <p:spPr>
            <a:xfrm>
              <a:off x="1741320" y="3321360"/>
              <a:ext cx="153720" cy="9360"/>
            </a:xfrm>
            <a:custGeom>
              <a:avLst/>
              <a:gdLst/>
              <a:ahLst/>
              <a:rect l="l" t="t" r="r" b="b"/>
              <a:pathLst>
                <a:path w="194" h="11">
                  <a:moveTo>
                    <a:pt x="194" y="8"/>
                  </a:moveTo>
                  <a:lnTo>
                    <a:pt x="194" y="6"/>
                  </a:lnTo>
                  <a:lnTo>
                    <a:pt x="194" y="5"/>
                  </a:lnTo>
                  <a:lnTo>
                    <a:pt x="193" y="3"/>
                  </a:lnTo>
                  <a:lnTo>
                    <a:pt x="193" y="3"/>
                  </a:lnTo>
                  <a:lnTo>
                    <a:pt x="191" y="1"/>
                  </a:lnTo>
                  <a:lnTo>
                    <a:pt x="190" y="0"/>
                  </a:lnTo>
                  <a:lnTo>
                    <a:pt x="188" y="0"/>
                  </a:lnTo>
                  <a:lnTo>
                    <a:pt x="185" y="0"/>
                  </a:lnTo>
                  <a:lnTo>
                    <a:pt x="9" y="0"/>
                  </a:lnTo>
                  <a:lnTo>
                    <a:pt x="7" y="0"/>
                  </a:lnTo>
                  <a:lnTo>
                    <a:pt x="4" y="0"/>
                  </a:lnTo>
                  <a:lnTo>
                    <a:pt x="4" y="1"/>
                  </a:lnTo>
                  <a:lnTo>
                    <a:pt x="3" y="3"/>
                  </a:lnTo>
                  <a:lnTo>
                    <a:pt x="1" y="5"/>
                  </a:lnTo>
                  <a:lnTo>
                    <a:pt x="1" y="5"/>
                  </a:lnTo>
                  <a:lnTo>
                    <a:pt x="0" y="6"/>
                  </a:lnTo>
                  <a:lnTo>
                    <a:pt x="0" y="8"/>
                  </a:lnTo>
                  <a:lnTo>
                    <a:pt x="0" y="11"/>
                  </a:lnTo>
                  <a:lnTo>
                    <a:pt x="0" y="11"/>
                  </a:lnTo>
                  <a:lnTo>
                    <a:pt x="0" y="9"/>
                  </a:lnTo>
                  <a:lnTo>
                    <a:pt x="1" y="8"/>
                  </a:lnTo>
                  <a:lnTo>
                    <a:pt x="3" y="6"/>
                  </a:lnTo>
                  <a:lnTo>
                    <a:pt x="3" y="5"/>
                  </a:lnTo>
                  <a:lnTo>
                    <a:pt x="4" y="3"/>
                  </a:lnTo>
                  <a:lnTo>
                    <a:pt x="7" y="3"/>
                  </a:lnTo>
                  <a:lnTo>
                    <a:pt x="9" y="3"/>
                  </a:lnTo>
                  <a:lnTo>
                    <a:pt x="185" y="3"/>
                  </a:lnTo>
                  <a:lnTo>
                    <a:pt x="188" y="3"/>
                  </a:lnTo>
                  <a:lnTo>
                    <a:pt x="190" y="3"/>
                  </a:lnTo>
                  <a:lnTo>
                    <a:pt x="191" y="5"/>
                  </a:lnTo>
                  <a:lnTo>
                    <a:pt x="193" y="6"/>
                  </a:lnTo>
                  <a:lnTo>
                    <a:pt x="193" y="8"/>
                  </a:lnTo>
                  <a:lnTo>
                    <a:pt x="194" y="9"/>
                  </a:lnTo>
                  <a:lnTo>
                    <a:pt x="194" y="11"/>
                  </a:lnTo>
                  <a:lnTo>
                    <a:pt x="194" y="11"/>
                  </a:lnTo>
                  <a:lnTo>
                    <a:pt x="194" y="8"/>
                  </a:lnTo>
                  <a:close/>
                </a:path>
              </a:pathLst>
            </a:custGeom>
            <a:solidFill>
              <a:srgbClr val="ffffff"/>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900" name=""/>
            <p:cNvSpPr/>
            <p:nvPr/>
          </p:nvSpPr>
          <p:spPr>
            <a:xfrm>
              <a:off x="1887480" y="3319560"/>
              <a:ext cx="9000" cy="7920"/>
            </a:xfrm>
            <a:custGeom>
              <a:avLst/>
              <a:gdLst/>
              <a:ahLst/>
              <a:rect l="l" t="t" r="r" b="b"/>
              <a:pathLst>
                <a:path w="11" h="10">
                  <a:moveTo>
                    <a:pt x="0" y="2"/>
                  </a:moveTo>
                  <a:lnTo>
                    <a:pt x="0" y="2"/>
                  </a:lnTo>
                  <a:lnTo>
                    <a:pt x="3" y="3"/>
                  </a:lnTo>
                  <a:lnTo>
                    <a:pt x="5" y="3"/>
                  </a:lnTo>
                  <a:lnTo>
                    <a:pt x="6" y="3"/>
                  </a:lnTo>
                  <a:lnTo>
                    <a:pt x="6" y="5"/>
                  </a:lnTo>
                  <a:lnTo>
                    <a:pt x="8" y="7"/>
                  </a:lnTo>
                  <a:lnTo>
                    <a:pt x="8" y="7"/>
                  </a:lnTo>
                  <a:lnTo>
                    <a:pt x="8" y="8"/>
                  </a:lnTo>
                  <a:lnTo>
                    <a:pt x="8" y="10"/>
                  </a:lnTo>
                  <a:lnTo>
                    <a:pt x="11" y="10"/>
                  </a:lnTo>
                  <a:lnTo>
                    <a:pt x="11" y="8"/>
                  </a:lnTo>
                  <a:lnTo>
                    <a:pt x="9" y="7"/>
                  </a:lnTo>
                  <a:lnTo>
                    <a:pt x="9" y="5"/>
                  </a:lnTo>
                  <a:lnTo>
                    <a:pt x="8" y="3"/>
                  </a:lnTo>
                  <a:lnTo>
                    <a:pt x="6" y="2"/>
                  </a:lnTo>
                  <a:lnTo>
                    <a:pt x="5" y="2"/>
                  </a:lnTo>
                  <a:lnTo>
                    <a:pt x="3" y="0"/>
                  </a:lnTo>
                  <a:lnTo>
                    <a:pt x="0" y="0"/>
                  </a:lnTo>
                  <a:lnTo>
                    <a:pt x="0" y="0"/>
                  </a:lnTo>
                  <a:lnTo>
                    <a:pt x="0" y="2"/>
                  </a:lnTo>
                  <a:close/>
                </a:path>
              </a:pathLst>
            </a:custGeom>
            <a:solidFill>
              <a:srgbClr val="000000"/>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901" name=""/>
            <p:cNvSpPr/>
            <p:nvPr/>
          </p:nvSpPr>
          <p:spPr>
            <a:xfrm>
              <a:off x="1747800" y="3319560"/>
              <a:ext cx="139320" cy="1800"/>
            </a:xfrm>
            <a:custGeom>
              <a:avLst/>
              <a:gdLst/>
              <a:ahLst/>
              <a:rect l="l" t="t" r="r" b="b"/>
              <a:pathLst>
                <a:path w="176" h="2">
                  <a:moveTo>
                    <a:pt x="0" y="2"/>
                  </a:moveTo>
                  <a:lnTo>
                    <a:pt x="0" y="2"/>
                  </a:lnTo>
                  <a:lnTo>
                    <a:pt x="176" y="2"/>
                  </a:lnTo>
                  <a:lnTo>
                    <a:pt x="176" y="0"/>
                  </a:lnTo>
                  <a:lnTo>
                    <a:pt x="0" y="0"/>
                  </a:lnTo>
                  <a:lnTo>
                    <a:pt x="0" y="0"/>
                  </a:lnTo>
                  <a:lnTo>
                    <a:pt x="0"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902" name=""/>
            <p:cNvSpPr/>
            <p:nvPr/>
          </p:nvSpPr>
          <p:spPr>
            <a:xfrm>
              <a:off x="1741320" y="3319560"/>
              <a:ext cx="6120" cy="7920"/>
            </a:xfrm>
            <a:custGeom>
              <a:avLst/>
              <a:gdLst/>
              <a:ahLst/>
              <a:rect l="l" t="t" r="r" b="b"/>
              <a:pathLst>
                <a:path w="9" h="10">
                  <a:moveTo>
                    <a:pt x="1" y="10"/>
                  </a:moveTo>
                  <a:lnTo>
                    <a:pt x="1" y="10"/>
                  </a:lnTo>
                  <a:lnTo>
                    <a:pt x="1" y="10"/>
                  </a:lnTo>
                  <a:lnTo>
                    <a:pt x="1" y="8"/>
                  </a:lnTo>
                  <a:lnTo>
                    <a:pt x="3" y="7"/>
                  </a:lnTo>
                  <a:lnTo>
                    <a:pt x="3" y="5"/>
                  </a:lnTo>
                  <a:lnTo>
                    <a:pt x="4" y="3"/>
                  </a:lnTo>
                  <a:lnTo>
                    <a:pt x="6" y="3"/>
                  </a:lnTo>
                  <a:lnTo>
                    <a:pt x="7" y="3"/>
                  </a:lnTo>
                  <a:lnTo>
                    <a:pt x="9" y="2"/>
                  </a:lnTo>
                  <a:lnTo>
                    <a:pt x="9" y="0"/>
                  </a:lnTo>
                  <a:lnTo>
                    <a:pt x="7" y="0"/>
                  </a:lnTo>
                  <a:lnTo>
                    <a:pt x="4" y="2"/>
                  </a:lnTo>
                  <a:lnTo>
                    <a:pt x="3" y="2"/>
                  </a:lnTo>
                  <a:lnTo>
                    <a:pt x="1" y="3"/>
                  </a:lnTo>
                  <a:lnTo>
                    <a:pt x="1" y="5"/>
                  </a:lnTo>
                  <a:lnTo>
                    <a:pt x="0" y="7"/>
                  </a:lnTo>
                  <a:lnTo>
                    <a:pt x="0" y="8"/>
                  </a:lnTo>
                  <a:lnTo>
                    <a:pt x="0" y="10"/>
                  </a:lnTo>
                  <a:lnTo>
                    <a:pt x="0" y="10"/>
                  </a:lnTo>
                  <a:lnTo>
                    <a:pt x="1" y="10"/>
                  </a:lnTo>
                  <a:close/>
                </a:path>
              </a:pathLst>
            </a:custGeom>
            <a:solidFill>
              <a:srgbClr val="000000"/>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903" name=""/>
            <p:cNvSpPr/>
            <p:nvPr/>
          </p:nvSpPr>
          <p:spPr>
            <a:xfrm>
              <a:off x="1739880" y="3327480"/>
              <a:ext cx="2880" cy="3240"/>
            </a:xfrm>
            <a:custGeom>
              <a:avLst/>
              <a:gdLst/>
              <a:ahLst/>
              <a:rect l="l" t="t" r="r" b="b"/>
              <a:pathLst>
                <a:path w="3" h="3">
                  <a:moveTo>
                    <a:pt x="0" y="3"/>
                  </a:moveTo>
                  <a:lnTo>
                    <a:pt x="3" y="3"/>
                  </a:lnTo>
                  <a:lnTo>
                    <a:pt x="3" y="0"/>
                  </a:lnTo>
                  <a:lnTo>
                    <a:pt x="2" y="0"/>
                  </a:lnTo>
                  <a:lnTo>
                    <a:pt x="0" y="3"/>
                  </a:lnTo>
                  <a:lnTo>
                    <a:pt x="3" y="3"/>
                  </a:lnTo>
                  <a:lnTo>
                    <a:pt x="0" y="3"/>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904" name=""/>
            <p:cNvSpPr/>
            <p:nvPr/>
          </p:nvSpPr>
          <p:spPr>
            <a:xfrm>
              <a:off x="1739880" y="3322800"/>
              <a:ext cx="7560" cy="7920"/>
            </a:xfrm>
            <a:custGeom>
              <a:avLst/>
              <a:gdLst/>
              <a:ahLst/>
              <a:rect l="l" t="t" r="r" b="b"/>
              <a:pathLst>
                <a:path w="11" h="10">
                  <a:moveTo>
                    <a:pt x="11" y="0"/>
                  </a:moveTo>
                  <a:lnTo>
                    <a:pt x="11" y="0"/>
                  </a:lnTo>
                  <a:lnTo>
                    <a:pt x="9" y="0"/>
                  </a:lnTo>
                  <a:lnTo>
                    <a:pt x="6" y="2"/>
                  </a:lnTo>
                  <a:lnTo>
                    <a:pt x="5" y="4"/>
                  </a:lnTo>
                  <a:lnTo>
                    <a:pt x="3" y="4"/>
                  </a:lnTo>
                  <a:lnTo>
                    <a:pt x="2" y="5"/>
                  </a:lnTo>
                  <a:lnTo>
                    <a:pt x="2" y="7"/>
                  </a:lnTo>
                  <a:lnTo>
                    <a:pt x="0" y="8"/>
                  </a:lnTo>
                  <a:lnTo>
                    <a:pt x="0" y="10"/>
                  </a:lnTo>
                  <a:lnTo>
                    <a:pt x="3" y="10"/>
                  </a:lnTo>
                  <a:lnTo>
                    <a:pt x="3" y="10"/>
                  </a:lnTo>
                  <a:lnTo>
                    <a:pt x="3" y="8"/>
                  </a:lnTo>
                  <a:lnTo>
                    <a:pt x="3" y="7"/>
                  </a:lnTo>
                  <a:lnTo>
                    <a:pt x="5" y="5"/>
                  </a:lnTo>
                  <a:lnTo>
                    <a:pt x="6" y="5"/>
                  </a:lnTo>
                  <a:lnTo>
                    <a:pt x="8" y="4"/>
                  </a:lnTo>
                  <a:lnTo>
                    <a:pt x="9" y="4"/>
                  </a:lnTo>
                  <a:lnTo>
                    <a:pt x="11" y="4"/>
                  </a:lnTo>
                  <a:lnTo>
                    <a:pt x="11" y="4"/>
                  </a:lnTo>
                  <a:lnTo>
                    <a:pt x="11" y="0"/>
                  </a:lnTo>
                  <a:close/>
                </a:path>
              </a:pathLst>
            </a:custGeom>
            <a:solidFill>
              <a:srgbClr val="000000"/>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905" name=""/>
            <p:cNvSpPr/>
            <p:nvPr/>
          </p:nvSpPr>
          <p:spPr>
            <a:xfrm>
              <a:off x="1747800" y="3322800"/>
              <a:ext cx="139320" cy="1440"/>
            </a:xfrm>
            <a:custGeom>
              <a:avLst/>
              <a:gdLst/>
              <a:ahLst/>
              <a:rect l="l" t="t" r="r" b="b"/>
              <a:pathLst>
                <a:path w="176" h="4">
                  <a:moveTo>
                    <a:pt x="176" y="0"/>
                  </a:moveTo>
                  <a:lnTo>
                    <a:pt x="176" y="0"/>
                  </a:lnTo>
                  <a:lnTo>
                    <a:pt x="0" y="0"/>
                  </a:lnTo>
                  <a:lnTo>
                    <a:pt x="0" y="4"/>
                  </a:lnTo>
                  <a:lnTo>
                    <a:pt x="176" y="4"/>
                  </a:lnTo>
                  <a:lnTo>
                    <a:pt x="176" y="4"/>
                  </a:lnTo>
                  <a:lnTo>
                    <a:pt x="176"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06" name=""/>
            <p:cNvSpPr/>
            <p:nvPr/>
          </p:nvSpPr>
          <p:spPr>
            <a:xfrm>
              <a:off x="1887480" y="3322800"/>
              <a:ext cx="9000" cy="7920"/>
            </a:xfrm>
            <a:custGeom>
              <a:avLst/>
              <a:gdLst/>
              <a:ahLst/>
              <a:rect l="l" t="t" r="r" b="b"/>
              <a:pathLst>
                <a:path w="11" h="10">
                  <a:moveTo>
                    <a:pt x="9" y="10"/>
                  </a:moveTo>
                  <a:lnTo>
                    <a:pt x="11" y="10"/>
                  </a:lnTo>
                  <a:lnTo>
                    <a:pt x="11" y="8"/>
                  </a:lnTo>
                  <a:lnTo>
                    <a:pt x="11" y="7"/>
                  </a:lnTo>
                  <a:lnTo>
                    <a:pt x="9" y="5"/>
                  </a:lnTo>
                  <a:lnTo>
                    <a:pt x="8" y="4"/>
                  </a:lnTo>
                  <a:lnTo>
                    <a:pt x="6" y="4"/>
                  </a:lnTo>
                  <a:lnTo>
                    <a:pt x="5" y="2"/>
                  </a:lnTo>
                  <a:lnTo>
                    <a:pt x="3" y="0"/>
                  </a:lnTo>
                  <a:lnTo>
                    <a:pt x="0" y="0"/>
                  </a:lnTo>
                  <a:lnTo>
                    <a:pt x="0" y="4"/>
                  </a:lnTo>
                  <a:lnTo>
                    <a:pt x="3" y="4"/>
                  </a:lnTo>
                  <a:lnTo>
                    <a:pt x="5" y="4"/>
                  </a:lnTo>
                  <a:lnTo>
                    <a:pt x="6" y="5"/>
                  </a:lnTo>
                  <a:lnTo>
                    <a:pt x="6" y="5"/>
                  </a:lnTo>
                  <a:lnTo>
                    <a:pt x="8" y="7"/>
                  </a:lnTo>
                  <a:lnTo>
                    <a:pt x="8" y="8"/>
                  </a:lnTo>
                  <a:lnTo>
                    <a:pt x="9" y="10"/>
                  </a:lnTo>
                  <a:lnTo>
                    <a:pt x="9" y="10"/>
                  </a:lnTo>
                  <a:lnTo>
                    <a:pt x="11" y="10"/>
                  </a:lnTo>
                  <a:lnTo>
                    <a:pt x="9" y="10"/>
                  </a:lnTo>
                  <a:close/>
                </a:path>
              </a:pathLst>
            </a:custGeom>
            <a:solidFill>
              <a:srgbClr val="000000"/>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907" name=""/>
            <p:cNvSpPr/>
            <p:nvPr/>
          </p:nvSpPr>
          <p:spPr>
            <a:xfrm>
              <a:off x="1893960" y="3327480"/>
              <a:ext cx="2520" cy="3240"/>
            </a:xfrm>
            <a:custGeom>
              <a:avLst/>
              <a:gdLst/>
              <a:ahLst/>
              <a:rect l="l" t="t" r="r" b="b"/>
              <a:pathLst>
                <a:path w="3" h="3">
                  <a:moveTo>
                    <a:pt x="0" y="0"/>
                  </a:moveTo>
                  <a:lnTo>
                    <a:pt x="0" y="0"/>
                  </a:lnTo>
                  <a:lnTo>
                    <a:pt x="1" y="3"/>
                  </a:lnTo>
                  <a:lnTo>
                    <a:pt x="3" y="3"/>
                  </a:lnTo>
                  <a:lnTo>
                    <a:pt x="3" y="0"/>
                  </a:lnTo>
                  <a:lnTo>
                    <a:pt x="3" y="0"/>
                  </a:lnTo>
                  <a:lnTo>
                    <a:pt x="0" y="0"/>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908" name=""/>
            <p:cNvSpPr/>
            <p:nvPr/>
          </p:nvSpPr>
          <p:spPr>
            <a:xfrm>
              <a:off x="1771560" y="3421080"/>
              <a:ext cx="93240" cy="17640"/>
            </a:xfrm>
            <a:custGeom>
              <a:avLst/>
              <a:gdLst/>
              <a:ahLst/>
              <a:rect l="l" t="t" r="r" b="b"/>
              <a:pathLst>
                <a:path w="117" h="22">
                  <a:moveTo>
                    <a:pt x="117" y="22"/>
                  </a:moveTo>
                  <a:lnTo>
                    <a:pt x="0" y="22"/>
                  </a:lnTo>
                  <a:lnTo>
                    <a:pt x="2" y="0"/>
                  </a:lnTo>
                  <a:lnTo>
                    <a:pt x="116" y="0"/>
                  </a:lnTo>
                  <a:lnTo>
                    <a:pt x="117" y="22"/>
                  </a:lnTo>
                  <a:close/>
                </a:path>
              </a:pathLst>
            </a:custGeom>
            <a:solidFill>
              <a:srgbClr val="ffffff"/>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909" name=""/>
            <p:cNvSpPr/>
            <p:nvPr/>
          </p:nvSpPr>
          <p:spPr>
            <a:xfrm>
              <a:off x="1809720" y="3386160"/>
              <a:ext cx="16920" cy="12960"/>
            </a:xfrm>
            <a:prstGeom prst="rect">
              <a:avLst/>
            </a:prstGeom>
            <a:solidFill>
              <a:srgbClr val="f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910" name=""/>
            <p:cNvSpPr/>
            <p:nvPr/>
          </p:nvSpPr>
          <p:spPr>
            <a:xfrm>
              <a:off x="1825560" y="3386160"/>
              <a:ext cx="1080" cy="12960"/>
            </a:xfrm>
            <a:custGeom>
              <a:avLst/>
              <a:gdLst/>
              <a:ahLst/>
              <a:rect l="l" t="t" r="r" b="b"/>
              <a:pathLst>
                <a:path w="4" h="16">
                  <a:moveTo>
                    <a:pt x="2" y="2"/>
                  </a:moveTo>
                  <a:lnTo>
                    <a:pt x="0" y="0"/>
                  </a:lnTo>
                  <a:lnTo>
                    <a:pt x="0" y="16"/>
                  </a:lnTo>
                  <a:lnTo>
                    <a:pt x="4" y="16"/>
                  </a:lnTo>
                  <a:lnTo>
                    <a:pt x="4" y="0"/>
                  </a:lnTo>
                  <a:lnTo>
                    <a:pt x="2" y="0"/>
                  </a:lnTo>
                  <a:lnTo>
                    <a:pt x="4" y="0"/>
                  </a:lnTo>
                  <a:lnTo>
                    <a:pt x="4" y="0"/>
                  </a:lnTo>
                  <a:lnTo>
                    <a:pt x="2" y="0"/>
                  </a:lnTo>
                  <a:lnTo>
                    <a:pt x="2" y="2"/>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911" name=""/>
            <p:cNvSpPr/>
            <p:nvPr/>
          </p:nvSpPr>
          <p:spPr>
            <a:xfrm>
              <a:off x="1809720" y="3386160"/>
              <a:ext cx="16920" cy="1800"/>
            </a:xfrm>
            <a:custGeom>
              <a:avLst/>
              <a:gdLst/>
              <a:ahLst/>
              <a:rect l="l" t="t" r="r" b="b"/>
              <a:pathLst>
                <a:path w="22" h="2">
                  <a:moveTo>
                    <a:pt x="2" y="0"/>
                  </a:moveTo>
                  <a:lnTo>
                    <a:pt x="2" y="2"/>
                  </a:lnTo>
                  <a:lnTo>
                    <a:pt x="22" y="2"/>
                  </a:lnTo>
                  <a:lnTo>
                    <a:pt x="22" y="0"/>
                  </a:lnTo>
                  <a:lnTo>
                    <a:pt x="2" y="0"/>
                  </a:lnTo>
                  <a:lnTo>
                    <a:pt x="0" y="0"/>
                  </a:lnTo>
                  <a:lnTo>
                    <a:pt x="2" y="0"/>
                  </a:lnTo>
                  <a:lnTo>
                    <a:pt x="0" y="0"/>
                  </a:lnTo>
                  <a:lnTo>
                    <a:pt x="0" y="0"/>
                  </a:lnTo>
                  <a:lnTo>
                    <a:pt x="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912" name=""/>
            <p:cNvSpPr/>
            <p:nvPr/>
          </p:nvSpPr>
          <p:spPr>
            <a:xfrm>
              <a:off x="1809720" y="3386160"/>
              <a:ext cx="1080" cy="14400"/>
            </a:xfrm>
            <a:custGeom>
              <a:avLst/>
              <a:gdLst/>
              <a:ahLst/>
              <a:rect l="l" t="t" r="r" b="b"/>
              <a:pathLst>
                <a:path w="2" h="18">
                  <a:moveTo>
                    <a:pt x="2" y="14"/>
                  </a:moveTo>
                  <a:lnTo>
                    <a:pt x="2" y="16"/>
                  </a:lnTo>
                  <a:lnTo>
                    <a:pt x="2" y="0"/>
                  </a:lnTo>
                  <a:lnTo>
                    <a:pt x="0" y="0"/>
                  </a:lnTo>
                  <a:lnTo>
                    <a:pt x="0" y="16"/>
                  </a:lnTo>
                  <a:lnTo>
                    <a:pt x="2" y="18"/>
                  </a:lnTo>
                  <a:lnTo>
                    <a:pt x="0" y="16"/>
                  </a:lnTo>
                  <a:lnTo>
                    <a:pt x="0" y="18"/>
                  </a:lnTo>
                  <a:lnTo>
                    <a:pt x="2" y="18"/>
                  </a:lnTo>
                  <a:lnTo>
                    <a:pt x="2" y="14"/>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913" name=""/>
            <p:cNvSpPr/>
            <p:nvPr/>
          </p:nvSpPr>
          <p:spPr>
            <a:xfrm>
              <a:off x="1809720" y="3399120"/>
              <a:ext cx="16920" cy="1440"/>
            </a:xfrm>
            <a:custGeom>
              <a:avLst/>
              <a:gdLst/>
              <a:ahLst/>
              <a:rect l="l" t="t" r="r" b="b"/>
              <a:pathLst>
                <a:path w="22" h="4">
                  <a:moveTo>
                    <a:pt x="18" y="2"/>
                  </a:moveTo>
                  <a:lnTo>
                    <a:pt x="20" y="0"/>
                  </a:lnTo>
                  <a:lnTo>
                    <a:pt x="0" y="0"/>
                  </a:lnTo>
                  <a:lnTo>
                    <a:pt x="0" y="4"/>
                  </a:lnTo>
                  <a:lnTo>
                    <a:pt x="20" y="4"/>
                  </a:lnTo>
                  <a:lnTo>
                    <a:pt x="22" y="2"/>
                  </a:lnTo>
                  <a:lnTo>
                    <a:pt x="20" y="4"/>
                  </a:lnTo>
                  <a:lnTo>
                    <a:pt x="22" y="4"/>
                  </a:lnTo>
                  <a:lnTo>
                    <a:pt x="22" y="2"/>
                  </a:lnTo>
                  <a:lnTo>
                    <a:pt x="18"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14" name=""/>
            <p:cNvSpPr/>
            <p:nvPr/>
          </p:nvSpPr>
          <p:spPr>
            <a:xfrm>
              <a:off x="1809720" y="3399120"/>
              <a:ext cx="16920" cy="4680"/>
            </a:xfrm>
            <a:prstGeom prst="rect">
              <a:avLst/>
            </a:pr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915" name=""/>
            <p:cNvSpPr/>
            <p:nvPr/>
          </p:nvSpPr>
          <p:spPr>
            <a:xfrm>
              <a:off x="1825560" y="3399120"/>
              <a:ext cx="1080" cy="4680"/>
            </a:xfrm>
            <a:custGeom>
              <a:avLst/>
              <a:gdLst/>
              <a:ahLst/>
              <a:rect l="l" t="t" r="r" b="b"/>
              <a:pathLst>
                <a:path w="4" h="7">
                  <a:moveTo>
                    <a:pt x="2" y="4"/>
                  </a:moveTo>
                  <a:lnTo>
                    <a:pt x="0" y="2"/>
                  </a:lnTo>
                  <a:lnTo>
                    <a:pt x="0" y="7"/>
                  </a:lnTo>
                  <a:lnTo>
                    <a:pt x="4" y="7"/>
                  </a:lnTo>
                  <a:lnTo>
                    <a:pt x="4" y="2"/>
                  </a:lnTo>
                  <a:lnTo>
                    <a:pt x="2" y="0"/>
                  </a:lnTo>
                  <a:lnTo>
                    <a:pt x="4" y="2"/>
                  </a:lnTo>
                  <a:lnTo>
                    <a:pt x="4" y="0"/>
                  </a:lnTo>
                  <a:lnTo>
                    <a:pt x="2" y="0"/>
                  </a:lnTo>
                  <a:lnTo>
                    <a:pt x="2" y="4"/>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916" name=""/>
            <p:cNvSpPr/>
            <p:nvPr/>
          </p:nvSpPr>
          <p:spPr>
            <a:xfrm>
              <a:off x="1809720" y="3399120"/>
              <a:ext cx="16920" cy="1440"/>
            </a:xfrm>
            <a:custGeom>
              <a:avLst/>
              <a:gdLst/>
              <a:ahLst/>
              <a:rect l="l" t="t" r="r" b="b"/>
              <a:pathLst>
                <a:path w="22" h="4">
                  <a:moveTo>
                    <a:pt x="2" y="2"/>
                  </a:moveTo>
                  <a:lnTo>
                    <a:pt x="2" y="4"/>
                  </a:lnTo>
                  <a:lnTo>
                    <a:pt x="22" y="4"/>
                  </a:lnTo>
                  <a:lnTo>
                    <a:pt x="22" y="0"/>
                  </a:lnTo>
                  <a:lnTo>
                    <a:pt x="2" y="0"/>
                  </a:lnTo>
                  <a:lnTo>
                    <a:pt x="0" y="2"/>
                  </a:lnTo>
                  <a:lnTo>
                    <a:pt x="2" y="0"/>
                  </a:lnTo>
                  <a:lnTo>
                    <a:pt x="0" y="0"/>
                  </a:lnTo>
                  <a:lnTo>
                    <a:pt x="0" y="2"/>
                  </a:lnTo>
                  <a:lnTo>
                    <a:pt x="2"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17" name=""/>
            <p:cNvSpPr/>
            <p:nvPr/>
          </p:nvSpPr>
          <p:spPr>
            <a:xfrm>
              <a:off x="1809720" y="3399120"/>
              <a:ext cx="1080" cy="6120"/>
            </a:xfrm>
            <a:custGeom>
              <a:avLst/>
              <a:gdLst/>
              <a:ahLst/>
              <a:rect l="l" t="t" r="r" b="b"/>
              <a:pathLst>
                <a:path w="2" h="6">
                  <a:moveTo>
                    <a:pt x="2" y="3"/>
                  </a:moveTo>
                  <a:lnTo>
                    <a:pt x="2" y="5"/>
                  </a:lnTo>
                  <a:lnTo>
                    <a:pt x="2" y="0"/>
                  </a:lnTo>
                  <a:lnTo>
                    <a:pt x="0" y="0"/>
                  </a:lnTo>
                  <a:lnTo>
                    <a:pt x="0" y="5"/>
                  </a:lnTo>
                  <a:lnTo>
                    <a:pt x="2" y="6"/>
                  </a:lnTo>
                  <a:lnTo>
                    <a:pt x="0" y="5"/>
                  </a:lnTo>
                  <a:lnTo>
                    <a:pt x="0" y="6"/>
                  </a:lnTo>
                  <a:lnTo>
                    <a:pt x="2" y="6"/>
                  </a:lnTo>
                  <a:lnTo>
                    <a:pt x="2" y="3"/>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918" name=""/>
            <p:cNvSpPr/>
            <p:nvPr/>
          </p:nvSpPr>
          <p:spPr>
            <a:xfrm>
              <a:off x="1809720" y="3402360"/>
              <a:ext cx="16920" cy="2880"/>
            </a:xfrm>
            <a:custGeom>
              <a:avLst/>
              <a:gdLst/>
              <a:ahLst/>
              <a:rect l="l" t="t" r="r" b="b"/>
              <a:pathLst>
                <a:path w="22" h="3">
                  <a:moveTo>
                    <a:pt x="18" y="2"/>
                  </a:moveTo>
                  <a:lnTo>
                    <a:pt x="20" y="0"/>
                  </a:lnTo>
                  <a:lnTo>
                    <a:pt x="0" y="0"/>
                  </a:lnTo>
                  <a:lnTo>
                    <a:pt x="0" y="3"/>
                  </a:lnTo>
                  <a:lnTo>
                    <a:pt x="20" y="3"/>
                  </a:lnTo>
                  <a:lnTo>
                    <a:pt x="22" y="2"/>
                  </a:lnTo>
                  <a:lnTo>
                    <a:pt x="20" y="3"/>
                  </a:lnTo>
                  <a:lnTo>
                    <a:pt x="22" y="3"/>
                  </a:lnTo>
                  <a:lnTo>
                    <a:pt x="22" y="2"/>
                  </a:lnTo>
                  <a:lnTo>
                    <a:pt x="18" y="2"/>
                  </a:lnTo>
                  <a:close/>
                </a:path>
              </a:pathLst>
            </a:custGeom>
            <a:solidFill>
              <a:srgbClr val="000000"/>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919" name=""/>
            <p:cNvSpPr/>
            <p:nvPr/>
          </p:nvSpPr>
          <p:spPr>
            <a:xfrm>
              <a:off x="1782720" y="3386160"/>
              <a:ext cx="16920" cy="12960"/>
            </a:xfrm>
            <a:prstGeom prst="rect">
              <a:avLst/>
            </a:prstGeom>
            <a:solidFill>
              <a:srgbClr val="f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920" name=""/>
            <p:cNvSpPr/>
            <p:nvPr/>
          </p:nvSpPr>
          <p:spPr>
            <a:xfrm>
              <a:off x="1798560" y="3386160"/>
              <a:ext cx="1080" cy="12960"/>
            </a:xfrm>
            <a:custGeom>
              <a:avLst/>
              <a:gdLst/>
              <a:ahLst/>
              <a:rect l="l" t="t" r="r" b="b"/>
              <a:pathLst>
                <a:path w="1" h="16">
                  <a:moveTo>
                    <a:pt x="1" y="2"/>
                  </a:moveTo>
                  <a:lnTo>
                    <a:pt x="0" y="0"/>
                  </a:lnTo>
                  <a:lnTo>
                    <a:pt x="0" y="16"/>
                  </a:lnTo>
                  <a:lnTo>
                    <a:pt x="1" y="16"/>
                  </a:lnTo>
                  <a:lnTo>
                    <a:pt x="1" y="0"/>
                  </a:lnTo>
                  <a:lnTo>
                    <a:pt x="1" y="0"/>
                  </a:lnTo>
                  <a:lnTo>
                    <a:pt x="1" y="0"/>
                  </a:lnTo>
                  <a:lnTo>
                    <a:pt x="1" y="0"/>
                  </a:lnTo>
                  <a:lnTo>
                    <a:pt x="1" y="0"/>
                  </a:lnTo>
                  <a:lnTo>
                    <a:pt x="1" y="2"/>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921" name=""/>
            <p:cNvSpPr/>
            <p:nvPr/>
          </p:nvSpPr>
          <p:spPr>
            <a:xfrm>
              <a:off x="1781280" y="3386160"/>
              <a:ext cx="18360" cy="1800"/>
            </a:xfrm>
            <a:custGeom>
              <a:avLst/>
              <a:gdLst/>
              <a:ahLst/>
              <a:rect l="l" t="t" r="r" b="b"/>
              <a:pathLst>
                <a:path w="23" h="2">
                  <a:moveTo>
                    <a:pt x="3" y="0"/>
                  </a:moveTo>
                  <a:lnTo>
                    <a:pt x="1" y="2"/>
                  </a:lnTo>
                  <a:lnTo>
                    <a:pt x="23" y="2"/>
                  </a:lnTo>
                  <a:lnTo>
                    <a:pt x="23" y="0"/>
                  </a:lnTo>
                  <a:lnTo>
                    <a:pt x="1" y="0"/>
                  </a:lnTo>
                  <a:lnTo>
                    <a:pt x="0" y="0"/>
                  </a:lnTo>
                  <a:lnTo>
                    <a:pt x="1" y="0"/>
                  </a:lnTo>
                  <a:lnTo>
                    <a:pt x="0" y="0"/>
                  </a:lnTo>
                  <a:lnTo>
                    <a:pt x="0" y="0"/>
                  </a:lnTo>
                  <a:lnTo>
                    <a:pt x="3"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922" name=""/>
            <p:cNvSpPr/>
            <p:nvPr/>
          </p:nvSpPr>
          <p:spPr>
            <a:xfrm>
              <a:off x="1781280" y="3386160"/>
              <a:ext cx="2520" cy="14400"/>
            </a:xfrm>
            <a:custGeom>
              <a:avLst/>
              <a:gdLst/>
              <a:ahLst/>
              <a:rect l="l" t="t" r="r" b="b"/>
              <a:pathLst>
                <a:path w="3" h="18">
                  <a:moveTo>
                    <a:pt x="1" y="14"/>
                  </a:moveTo>
                  <a:lnTo>
                    <a:pt x="3" y="16"/>
                  </a:lnTo>
                  <a:lnTo>
                    <a:pt x="3" y="0"/>
                  </a:lnTo>
                  <a:lnTo>
                    <a:pt x="0" y="0"/>
                  </a:lnTo>
                  <a:lnTo>
                    <a:pt x="0" y="16"/>
                  </a:lnTo>
                  <a:lnTo>
                    <a:pt x="1" y="18"/>
                  </a:lnTo>
                  <a:lnTo>
                    <a:pt x="0" y="16"/>
                  </a:lnTo>
                  <a:lnTo>
                    <a:pt x="0" y="18"/>
                  </a:lnTo>
                  <a:lnTo>
                    <a:pt x="1" y="18"/>
                  </a:lnTo>
                  <a:lnTo>
                    <a:pt x="1" y="14"/>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923" name=""/>
            <p:cNvSpPr/>
            <p:nvPr/>
          </p:nvSpPr>
          <p:spPr>
            <a:xfrm>
              <a:off x="1782720" y="3399120"/>
              <a:ext cx="16920" cy="1440"/>
            </a:xfrm>
            <a:custGeom>
              <a:avLst/>
              <a:gdLst/>
              <a:ahLst/>
              <a:rect l="l" t="t" r="r" b="b"/>
              <a:pathLst>
                <a:path w="22" h="4">
                  <a:moveTo>
                    <a:pt x="21" y="2"/>
                  </a:moveTo>
                  <a:lnTo>
                    <a:pt x="22" y="0"/>
                  </a:lnTo>
                  <a:lnTo>
                    <a:pt x="0" y="0"/>
                  </a:lnTo>
                  <a:lnTo>
                    <a:pt x="0" y="4"/>
                  </a:lnTo>
                  <a:lnTo>
                    <a:pt x="22" y="4"/>
                  </a:lnTo>
                  <a:lnTo>
                    <a:pt x="22" y="2"/>
                  </a:lnTo>
                  <a:lnTo>
                    <a:pt x="22" y="4"/>
                  </a:lnTo>
                  <a:lnTo>
                    <a:pt x="22" y="4"/>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24" name=""/>
            <p:cNvSpPr/>
            <p:nvPr/>
          </p:nvSpPr>
          <p:spPr>
            <a:xfrm>
              <a:off x="1782720" y="3399120"/>
              <a:ext cx="16920" cy="4680"/>
            </a:xfrm>
            <a:prstGeom prst="rect">
              <a:avLst/>
            </a:pr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925" name=""/>
            <p:cNvSpPr/>
            <p:nvPr/>
          </p:nvSpPr>
          <p:spPr>
            <a:xfrm>
              <a:off x="1798560" y="3399120"/>
              <a:ext cx="1080" cy="4680"/>
            </a:xfrm>
            <a:custGeom>
              <a:avLst/>
              <a:gdLst/>
              <a:ahLst/>
              <a:rect l="l" t="t" r="r" b="b"/>
              <a:pathLst>
                <a:path w="1" h="7">
                  <a:moveTo>
                    <a:pt x="1" y="4"/>
                  </a:moveTo>
                  <a:lnTo>
                    <a:pt x="0" y="2"/>
                  </a:lnTo>
                  <a:lnTo>
                    <a:pt x="0" y="7"/>
                  </a:lnTo>
                  <a:lnTo>
                    <a:pt x="1" y="7"/>
                  </a:lnTo>
                  <a:lnTo>
                    <a:pt x="1" y="2"/>
                  </a:lnTo>
                  <a:lnTo>
                    <a:pt x="1" y="0"/>
                  </a:lnTo>
                  <a:lnTo>
                    <a:pt x="1" y="2"/>
                  </a:lnTo>
                  <a:lnTo>
                    <a:pt x="1" y="0"/>
                  </a:lnTo>
                  <a:lnTo>
                    <a:pt x="1" y="0"/>
                  </a:lnTo>
                  <a:lnTo>
                    <a:pt x="1" y="4"/>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926" name=""/>
            <p:cNvSpPr/>
            <p:nvPr/>
          </p:nvSpPr>
          <p:spPr>
            <a:xfrm>
              <a:off x="1781280" y="3399120"/>
              <a:ext cx="18360" cy="1440"/>
            </a:xfrm>
            <a:custGeom>
              <a:avLst/>
              <a:gdLst/>
              <a:ahLst/>
              <a:rect l="l" t="t" r="r" b="b"/>
              <a:pathLst>
                <a:path w="23" h="4">
                  <a:moveTo>
                    <a:pt x="3" y="2"/>
                  </a:moveTo>
                  <a:lnTo>
                    <a:pt x="1" y="4"/>
                  </a:lnTo>
                  <a:lnTo>
                    <a:pt x="23" y="4"/>
                  </a:lnTo>
                  <a:lnTo>
                    <a:pt x="23"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27" name=""/>
            <p:cNvSpPr/>
            <p:nvPr/>
          </p:nvSpPr>
          <p:spPr>
            <a:xfrm>
              <a:off x="1781280" y="3399120"/>
              <a:ext cx="2520" cy="6120"/>
            </a:xfrm>
            <a:custGeom>
              <a:avLst/>
              <a:gdLst/>
              <a:ahLst/>
              <a:rect l="l" t="t" r="r" b="b"/>
              <a:pathLst>
                <a:path w="3" h="6">
                  <a:moveTo>
                    <a:pt x="1" y="3"/>
                  </a:moveTo>
                  <a:lnTo>
                    <a:pt x="3" y="5"/>
                  </a:lnTo>
                  <a:lnTo>
                    <a:pt x="3" y="0"/>
                  </a:lnTo>
                  <a:lnTo>
                    <a:pt x="0" y="0"/>
                  </a:lnTo>
                  <a:lnTo>
                    <a:pt x="0" y="5"/>
                  </a:lnTo>
                  <a:lnTo>
                    <a:pt x="1" y="6"/>
                  </a:lnTo>
                  <a:lnTo>
                    <a:pt x="0" y="5"/>
                  </a:lnTo>
                  <a:lnTo>
                    <a:pt x="0" y="6"/>
                  </a:lnTo>
                  <a:lnTo>
                    <a:pt x="1" y="6"/>
                  </a:lnTo>
                  <a:lnTo>
                    <a:pt x="1" y="3"/>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928" name=""/>
            <p:cNvSpPr/>
            <p:nvPr/>
          </p:nvSpPr>
          <p:spPr>
            <a:xfrm>
              <a:off x="1782720" y="3402360"/>
              <a:ext cx="16920" cy="2880"/>
            </a:xfrm>
            <a:custGeom>
              <a:avLst/>
              <a:gdLst/>
              <a:ahLst/>
              <a:rect l="l" t="t" r="r" b="b"/>
              <a:pathLst>
                <a:path w="22" h="3">
                  <a:moveTo>
                    <a:pt x="21" y="2"/>
                  </a:moveTo>
                  <a:lnTo>
                    <a:pt x="22" y="0"/>
                  </a:lnTo>
                  <a:lnTo>
                    <a:pt x="0" y="0"/>
                  </a:lnTo>
                  <a:lnTo>
                    <a:pt x="0" y="3"/>
                  </a:lnTo>
                  <a:lnTo>
                    <a:pt x="22" y="3"/>
                  </a:lnTo>
                  <a:lnTo>
                    <a:pt x="22" y="2"/>
                  </a:lnTo>
                  <a:lnTo>
                    <a:pt x="22" y="3"/>
                  </a:lnTo>
                  <a:lnTo>
                    <a:pt x="22" y="3"/>
                  </a:lnTo>
                  <a:lnTo>
                    <a:pt x="22" y="2"/>
                  </a:lnTo>
                  <a:lnTo>
                    <a:pt x="21" y="2"/>
                  </a:lnTo>
                  <a:close/>
                </a:path>
              </a:pathLst>
            </a:custGeom>
            <a:solidFill>
              <a:srgbClr val="000000"/>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929" name=""/>
            <p:cNvSpPr/>
            <p:nvPr/>
          </p:nvSpPr>
          <p:spPr>
            <a:xfrm>
              <a:off x="1836720" y="3386160"/>
              <a:ext cx="15480" cy="12960"/>
            </a:xfrm>
            <a:prstGeom prst="rect">
              <a:avLst/>
            </a:prstGeom>
            <a:solidFill>
              <a:srgbClr val="f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930" name=""/>
            <p:cNvSpPr/>
            <p:nvPr/>
          </p:nvSpPr>
          <p:spPr>
            <a:xfrm>
              <a:off x="1852560" y="3386160"/>
              <a:ext cx="1080" cy="12960"/>
            </a:xfrm>
            <a:custGeom>
              <a:avLst/>
              <a:gdLst/>
              <a:ahLst/>
              <a:rect l="l" t="t" r="r" b="b"/>
              <a:pathLst>
                <a:path w="1" h="16">
                  <a:moveTo>
                    <a:pt x="0" y="2"/>
                  </a:moveTo>
                  <a:lnTo>
                    <a:pt x="0" y="0"/>
                  </a:lnTo>
                  <a:lnTo>
                    <a:pt x="0" y="16"/>
                  </a:lnTo>
                  <a:lnTo>
                    <a:pt x="1" y="16"/>
                  </a:lnTo>
                  <a:lnTo>
                    <a:pt x="1" y="0"/>
                  </a:lnTo>
                  <a:lnTo>
                    <a:pt x="0" y="0"/>
                  </a:lnTo>
                  <a:lnTo>
                    <a:pt x="1" y="0"/>
                  </a:lnTo>
                  <a:lnTo>
                    <a:pt x="1" y="0"/>
                  </a:lnTo>
                  <a:lnTo>
                    <a:pt x="0" y="0"/>
                  </a:lnTo>
                  <a:lnTo>
                    <a:pt x="0" y="2"/>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931" name=""/>
            <p:cNvSpPr/>
            <p:nvPr/>
          </p:nvSpPr>
          <p:spPr>
            <a:xfrm>
              <a:off x="1834920" y="3386160"/>
              <a:ext cx="17280" cy="1800"/>
            </a:xfrm>
            <a:custGeom>
              <a:avLst/>
              <a:gdLst/>
              <a:ahLst/>
              <a:rect l="l" t="t" r="r" b="b"/>
              <a:pathLst>
                <a:path w="22" h="2">
                  <a:moveTo>
                    <a:pt x="3" y="0"/>
                  </a:moveTo>
                  <a:lnTo>
                    <a:pt x="1" y="2"/>
                  </a:lnTo>
                  <a:lnTo>
                    <a:pt x="22" y="2"/>
                  </a:lnTo>
                  <a:lnTo>
                    <a:pt x="22" y="0"/>
                  </a:lnTo>
                  <a:lnTo>
                    <a:pt x="1" y="0"/>
                  </a:lnTo>
                  <a:lnTo>
                    <a:pt x="0" y="0"/>
                  </a:lnTo>
                  <a:lnTo>
                    <a:pt x="1" y="0"/>
                  </a:lnTo>
                  <a:lnTo>
                    <a:pt x="0" y="0"/>
                  </a:lnTo>
                  <a:lnTo>
                    <a:pt x="0" y="0"/>
                  </a:lnTo>
                  <a:lnTo>
                    <a:pt x="3"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932" name=""/>
            <p:cNvSpPr/>
            <p:nvPr/>
          </p:nvSpPr>
          <p:spPr>
            <a:xfrm>
              <a:off x="1834920" y="3386160"/>
              <a:ext cx="2880" cy="14400"/>
            </a:xfrm>
            <a:custGeom>
              <a:avLst/>
              <a:gdLst/>
              <a:ahLst/>
              <a:rect l="l" t="t" r="r" b="b"/>
              <a:pathLst>
                <a:path w="3" h="18">
                  <a:moveTo>
                    <a:pt x="1" y="14"/>
                  </a:moveTo>
                  <a:lnTo>
                    <a:pt x="3" y="16"/>
                  </a:lnTo>
                  <a:lnTo>
                    <a:pt x="3" y="0"/>
                  </a:lnTo>
                  <a:lnTo>
                    <a:pt x="0" y="0"/>
                  </a:lnTo>
                  <a:lnTo>
                    <a:pt x="0" y="16"/>
                  </a:lnTo>
                  <a:lnTo>
                    <a:pt x="1" y="18"/>
                  </a:lnTo>
                  <a:lnTo>
                    <a:pt x="0" y="16"/>
                  </a:lnTo>
                  <a:lnTo>
                    <a:pt x="0" y="18"/>
                  </a:lnTo>
                  <a:lnTo>
                    <a:pt x="1" y="18"/>
                  </a:lnTo>
                  <a:lnTo>
                    <a:pt x="1" y="14"/>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933" name=""/>
            <p:cNvSpPr/>
            <p:nvPr/>
          </p:nvSpPr>
          <p:spPr>
            <a:xfrm>
              <a:off x="1836720" y="3399120"/>
              <a:ext cx="16920" cy="1440"/>
            </a:xfrm>
            <a:custGeom>
              <a:avLst/>
              <a:gdLst/>
              <a:ahLst/>
              <a:rect l="l" t="t" r="r" b="b"/>
              <a:pathLst>
                <a:path w="22" h="4">
                  <a:moveTo>
                    <a:pt x="21" y="2"/>
                  </a:moveTo>
                  <a:lnTo>
                    <a:pt x="21" y="0"/>
                  </a:lnTo>
                  <a:lnTo>
                    <a:pt x="0" y="0"/>
                  </a:lnTo>
                  <a:lnTo>
                    <a:pt x="0" y="4"/>
                  </a:lnTo>
                  <a:lnTo>
                    <a:pt x="21" y="4"/>
                  </a:lnTo>
                  <a:lnTo>
                    <a:pt x="22" y="2"/>
                  </a:lnTo>
                  <a:lnTo>
                    <a:pt x="21" y="4"/>
                  </a:lnTo>
                  <a:lnTo>
                    <a:pt x="22" y="4"/>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34" name=""/>
            <p:cNvSpPr/>
            <p:nvPr/>
          </p:nvSpPr>
          <p:spPr>
            <a:xfrm>
              <a:off x="1836720" y="3399120"/>
              <a:ext cx="15480" cy="4680"/>
            </a:xfrm>
            <a:prstGeom prst="rect">
              <a:avLst/>
            </a:pr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935" name=""/>
            <p:cNvSpPr/>
            <p:nvPr/>
          </p:nvSpPr>
          <p:spPr>
            <a:xfrm>
              <a:off x="1852560" y="3399120"/>
              <a:ext cx="1080" cy="4680"/>
            </a:xfrm>
            <a:custGeom>
              <a:avLst/>
              <a:gdLst/>
              <a:ahLst/>
              <a:rect l="l" t="t" r="r" b="b"/>
              <a:pathLst>
                <a:path w="1" h="7">
                  <a:moveTo>
                    <a:pt x="0" y="4"/>
                  </a:moveTo>
                  <a:lnTo>
                    <a:pt x="0" y="2"/>
                  </a:lnTo>
                  <a:lnTo>
                    <a:pt x="0" y="7"/>
                  </a:lnTo>
                  <a:lnTo>
                    <a:pt x="1" y="7"/>
                  </a:lnTo>
                  <a:lnTo>
                    <a:pt x="1" y="2"/>
                  </a:lnTo>
                  <a:lnTo>
                    <a:pt x="0" y="0"/>
                  </a:lnTo>
                  <a:lnTo>
                    <a:pt x="1" y="2"/>
                  </a:lnTo>
                  <a:lnTo>
                    <a:pt x="1" y="0"/>
                  </a:lnTo>
                  <a:lnTo>
                    <a:pt x="0" y="0"/>
                  </a:lnTo>
                  <a:lnTo>
                    <a:pt x="0" y="4"/>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936" name=""/>
            <p:cNvSpPr/>
            <p:nvPr/>
          </p:nvSpPr>
          <p:spPr>
            <a:xfrm>
              <a:off x="1834920" y="3399120"/>
              <a:ext cx="17280" cy="1440"/>
            </a:xfrm>
            <a:custGeom>
              <a:avLst/>
              <a:gdLst/>
              <a:ahLst/>
              <a:rect l="l" t="t" r="r" b="b"/>
              <a:pathLst>
                <a:path w="22" h="4">
                  <a:moveTo>
                    <a:pt x="3" y="2"/>
                  </a:moveTo>
                  <a:lnTo>
                    <a:pt x="1" y="4"/>
                  </a:lnTo>
                  <a:lnTo>
                    <a:pt x="22" y="4"/>
                  </a:lnTo>
                  <a:lnTo>
                    <a:pt x="22"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37" name=""/>
            <p:cNvSpPr/>
            <p:nvPr/>
          </p:nvSpPr>
          <p:spPr>
            <a:xfrm>
              <a:off x="1834920" y="3399120"/>
              <a:ext cx="2880" cy="6120"/>
            </a:xfrm>
            <a:custGeom>
              <a:avLst/>
              <a:gdLst/>
              <a:ahLst/>
              <a:rect l="l" t="t" r="r" b="b"/>
              <a:pathLst>
                <a:path w="3" h="6">
                  <a:moveTo>
                    <a:pt x="1" y="3"/>
                  </a:moveTo>
                  <a:lnTo>
                    <a:pt x="3" y="5"/>
                  </a:lnTo>
                  <a:lnTo>
                    <a:pt x="3" y="0"/>
                  </a:lnTo>
                  <a:lnTo>
                    <a:pt x="0" y="0"/>
                  </a:lnTo>
                  <a:lnTo>
                    <a:pt x="0" y="5"/>
                  </a:lnTo>
                  <a:lnTo>
                    <a:pt x="1" y="6"/>
                  </a:lnTo>
                  <a:lnTo>
                    <a:pt x="0" y="5"/>
                  </a:lnTo>
                  <a:lnTo>
                    <a:pt x="0" y="6"/>
                  </a:lnTo>
                  <a:lnTo>
                    <a:pt x="1" y="6"/>
                  </a:lnTo>
                  <a:lnTo>
                    <a:pt x="1" y="3"/>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938" name=""/>
            <p:cNvSpPr/>
            <p:nvPr/>
          </p:nvSpPr>
          <p:spPr>
            <a:xfrm>
              <a:off x="1836720" y="3402360"/>
              <a:ext cx="16920" cy="2880"/>
            </a:xfrm>
            <a:custGeom>
              <a:avLst/>
              <a:gdLst/>
              <a:ahLst/>
              <a:rect l="l" t="t" r="r" b="b"/>
              <a:pathLst>
                <a:path w="22" h="3">
                  <a:moveTo>
                    <a:pt x="21" y="2"/>
                  </a:moveTo>
                  <a:lnTo>
                    <a:pt x="21" y="0"/>
                  </a:lnTo>
                  <a:lnTo>
                    <a:pt x="0" y="0"/>
                  </a:lnTo>
                  <a:lnTo>
                    <a:pt x="0" y="3"/>
                  </a:lnTo>
                  <a:lnTo>
                    <a:pt x="21" y="3"/>
                  </a:lnTo>
                  <a:lnTo>
                    <a:pt x="22" y="2"/>
                  </a:lnTo>
                  <a:lnTo>
                    <a:pt x="21" y="3"/>
                  </a:lnTo>
                  <a:lnTo>
                    <a:pt x="22" y="3"/>
                  </a:lnTo>
                  <a:lnTo>
                    <a:pt x="22" y="2"/>
                  </a:lnTo>
                  <a:lnTo>
                    <a:pt x="21" y="2"/>
                  </a:lnTo>
                  <a:close/>
                </a:path>
              </a:pathLst>
            </a:custGeom>
            <a:solidFill>
              <a:srgbClr val="000000"/>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939" name=""/>
            <p:cNvSpPr/>
            <p:nvPr/>
          </p:nvSpPr>
          <p:spPr>
            <a:xfrm>
              <a:off x="1809720" y="3367440"/>
              <a:ext cx="16920" cy="12600"/>
            </a:xfrm>
            <a:prstGeom prst="rect">
              <a:avLst/>
            </a:pr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940" name=""/>
            <p:cNvSpPr/>
            <p:nvPr/>
          </p:nvSpPr>
          <p:spPr>
            <a:xfrm>
              <a:off x="1825560" y="3367440"/>
              <a:ext cx="1080" cy="12600"/>
            </a:xfrm>
            <a:custGeom>
              <a:avLst/>
              <a:gdLst/>
              <a:ahLst/>
              <a:rect l="l" t="t" r="r" b="b"/>
              <a:pathLst>
                <a:path w="4" h="18">
                  <a:moveTo>
                    <a:pt x="2" y="4"/>
                  </a:moveTo>
                  <a:lnTo>
                    <a:pt x="0" y="2"/>
                  </a:lnTo>
                  <a:lnTo>
                    <a:pt x="0" y="18"/>
                  </a:lnTo>
                  <a:lnTo>
                    <a:pt x="4" y="18"/>
                  </a:lnTo>
                  <a:lnTo>
                    <a:pt x="4" y="2"/>
                  </a:lnTo>
                  <a:lnTo>
                    <a:pt x="2" y="0"/>
                  </a:lnTo>
                  <a:lnTo>
                    <a:pt x="4" y="2"/>
                  </a:lnTo>
                  <a:lnTo>
                    <a:pt x="4" y="0"/>
                  </a:lnTo>
                  <a:lnTo>
                    <a:pt x="2" y="0"/>
                  </a:lnTo>
                  <a:lnTo>
                    <a:pt x="2" y="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941" name=""/>
            <p:cNvSpPr/>
            <p:nvPr/>
          </p:nvSpPr>
          <p:spPr>
            <a:xfrm>
              <a:off x="1809720" y="3367440"/>
              <a:ext cx="16920" cy="1440"/>
            </a:xfrm>
            <a:custGeom>
              <a:avLst/>
              <a:gdLst/>
              <a:ahLst/>
              <a:rect l="l" t="t" r="r" b="b"/>
              <a:pathLst>
                <a:path w="22" h="4">
                  <a:moveTo>
                    <a:pt x="2" y="2"/>
                  </a:moveTo>
                  <a:lnTo>
                    <a:pt x="2" y="4"/>
                  </a:lnTo>
                  <a:lnTo>
                    <a:pt x="22" y="4"/>
                  </a:lnTo>
                  <a:lnTo>
                    <a:pt x="22" y="0"/>
                  </a:lnTo>
                  <a:lnTo>
                    <a:pt x="2" y="0"/>
                  </a:lnTo>
                  <a:lnTo>
                    <a:pt x="0" y="2"/>
                  </a:lnTo>
                  <a:lnTo>
                    <a:pt x="2" y="0"/>
                  </a:lnTo>
                  <a:lnTo>
                    <a:pt x="0" y="0"/>
                  </a:lnTo>
                  <a:lnTo>
                    <a:pt x="0" y="2"/>
                  </a:lnTo>
                  <a:lnTo>
                    <a:pt x="2"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42" name=""/>
            <p:cNvSpPr/>
            <p:nvPr/>
          </p:nvSpPr>
          <p:spPr>
            <a:xfrm>
              <a:off x="1809720" y="3367440"/>
              <a:ext cx="1080" cy="14040"/>
            </a:xfrm>
            <a:custGeom>
              <a:avLst/>
              <a:gdLst/>
              <a:ahLst/>
              <a:rect l="l" t="t" r="r" b="b"/>
              <a:pathLst>
                <a:path w="2" h="18">
                  <a:moveTo>
                    <a:pt x="2" y="14"/>
                  </a:moveTo>
                  <a:lnTo>
                    <a:pt x="2" y="16"/>
                  </a:lnTo>
                  <a:lnTo>
                    <a:pt x="2" y="0"/>
                  </a:lnTo>
                  <a:lnTo>
                    <a:pt x="0" y="0"/>
                  </a:lnTo>
                  <a:lnTo>
                    <a:pt x="0" y="16"/>
                  </a:lnTo>
                  <a:lnTo>
                    <a:pt x="2" y="18"/>
                  </a:lnTo>
                  <a:lnTo>
                    <a:pt x="0" y="16"/>
                  </a:lnTo>
                  <a:lnTo>
                    <a:pt x="0" y="18"/>
                  </a:lnTo>
                  <a:lnTo>
                    <a:pt x="2" y="18"/>
                  </a:lnTo>
                  <a:lnTo>
                    <a:pt x="2" y="14"/>
                  </a:lnTo>
                  <a:close/>
                </a:path>
              </a:pathLst>
            </a:custGeom>
            <a:solidFill>
              <a:srgbClr val="000000"/>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943" name=""/>
            <p:cNvSpPr/>
            <p:nvPr/>
          </p:nvSpPr>
          <p:spPr>
            <a:xfrm>
              <a:off x="1809720" y="3380040"/>
              <a:ext cx="16920" cy="1440"/>
            </a:xfrm>
            <a:custGeom>
              <a:avLst/>
              <a:gdLst/>
              <a:ahLst/>
              <a:rect l="l" t="t" r="r" b="b"/>
              <a:pathLst>
                <a:path w="22" h="4">
                  <a:moveTo>
                    <a:pt x="18" y="2"/>
                  </a:moveTo>
                  <a:lnTo>
                    <a:pt x="20" y="0"/>
                  </a:lnTo>
                  <a:lnTo>
                    <a:pt x="0" y="0"/>
                  </a:lnTo>
                  <a:lnTo>
                    <a:pt x="0" y="4"/>
                  </a:lnTo>
                  <a:lnTo>
                    <a:pt x="20" y="4"/>
                  </a:lnTo>
                  <a:lnTo>
                    <a:pt x="22" y="2"/>
                  </a:lnTo>
                  <a:lnTo>
                    <a:pt x="20" y="4"/>
                  </a:lnTo>
                  <a:lnTo>
                    <a:pt x="22" y="4"/>
                  </a:lnTo>
                  <a:lnTo>
                    <a:pt x="22" y="2"/>
                  </a:lnTo>
                  <a:lnTo>
                    <a:pt x="18"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44" name=""/>
            <p:cNvSpPr/>
            <p:nvPr/>
          </p:nvSpPr>
          <p:spPr>
            <a:xfrm>
              <a:off x="1825560" y="3380040"/>
              <a:ext cx="1080" cy="4680"/>
            </a:xfrm>
            <a:custGeom>
              <a:avLst/>
              <a:gdLst/>
              <a:ahLst/>
              <a:rect l="l" t="t" r="r" b="b"/>
              <a:pathLst>
                <a:path w="4" h="7">
                  <a:moveTo>
                    <a:pt x="2" y="4"/>
                  </a:moveTo>
                  <a:lnTo>
                    <a:pt x="0" y="2"/>
                  </a:lnTo>
                  <a:lnTo>
                    <a:pt x="0" y="7"/>
                  </a:lnTo>
                  <a:lnTo>
                    <a:pt x="4" y="7"/>
                  </a:lnTo>
                  <a:lnTo>
                    <a:pt x="4" y="2"/>
                  </a:lnTo>
                  <a:lnTo>
                    <a:pt x="2" y="0"/>
                  </a:lnTo>
                  <a:lnTo>
                    <a:pt x="4" y="2"/>
                  </a:lnTo>
                  <a:lnTo>
                    <a:pt x="4" y="0"/>
                  </a:lnTo>
                  <a:lnTo>
                    <a:pt x="2" y="0"/>
                  </a:lnTo>
                  <a:lnTo>
                    <a:pt x="2" y="4"/>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945" name=""/>
            <p:cNvSpPr/>
            <p:nvPr/>
          </p:nvSpPr>
          <p:spPr>
            <a:xfrm>
              <a:off x="1809720" y="3380040"/>
              <a:ext cx="16920" cy="1440"/>
            </a:xfrm>
            <a:custGeom>
              <a:avLst/>
              <a:gdLst/>
              <a:ahLst/>
              <a:rect l="l" t="t" r="r" b="b"/>
              <a:pathLst>
                <a:path w="22" h="4">
                  <a:moveTo>
                    <a:pt x="2" y="2"/>
                  </a:moveTo>
                  <a:lnTo>
                    <a:pt x="2" y="4"/>
                  </a:lnTo>
                  <a:lnTo>
                    <a:pt x="22" y="4"/>
                  </a:lnTo>
                  <a:lnTo>
                    <a:pt x="22" y="0"/>
                  </a:lnTo>
                  <a:lnTo>
                    <a:pt x="2" y="0"/>
                  </a:lnTo>
                  <a:lnTo>
                    <a:pt x="0" y="2"/>
                  </a:lnTo>
                  <a:lnTo>
                    <a:pt x="2" y="0"/>
                  </a:lnTo>
                  <a:lnTo>
                    <a:pt x="0" y="0"/>
                  </a:lnTo>
                  <a:lnTo>
                    <a:pt x="0" y="2"/>
                  </a:lnTo>
                  <a:lnTo>
                    <a:pt x="2"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46" name=""/>
            <p:cNvSpPr/>
            <p:nvPr/>
          </p:nvSpPr>
          <p:spPr>
            <a:xfrm>
              <a:off x="1809720" y="3380040"/>
              <a:ext cx="1080" cy="4680"/>
            </a:xfrm>
            <a:custGeom>
              <a:avLst/>
              <a:gdLst/>
              <a:ahLst/>
              <a:rect l="l" t="t" r="r" b="b"/>
              <a:pathLst>
                <a:path w="2" h="5">
                  <a:moveTo>
                    <a:pt x="2" y="3"/>
                  </a:moveTo>
                  <a:lnTo>
                    <a:pt x="2" y="5"/>
                  </a:lnTo>
                  <a:lnTo>
                    <a:pt x="2" y="0"/>
                  </a:lnTo>
                  <a:lnTo>
                    <a:pt x="0" y="0"/>
                  </a:lnTo>
                  <a:lnTo>
                    <a:pt x="0" y="5"/>
                  </a:lnTo>
                  <a:lnTo>
                    <a:pt x="2" y="5"/>
                  </a:lnTo>
                  <a:lnTo>
                    <a:pt x="0" y="5"/>
                  </a:lnTo>
                  <a:lnTo>
                    <a:pt x="0" y="5"/>
                  </a:lnTo>
                  <a:lnTo>
                    <a:pt x="2" y="5"/>
                  </a:lnTo>
                  <a:lnTo>
                    <a:pt x="2"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947" name=""/>
            <p:cNvSpPr/>
            <p:nvPr/>
          </p:nvSpPr>
          <p:spPr>
            <a:xfrm>
              <a:off x="1809720" y="3383280"/>
              <a:ext cx="16920" cy="1440"/>
            </a:xfrm>
            <a:custGeom>
              <a:avLst/>
              <a:gdLst/>
              <a:ahLst/>
              <a:rect l="l" t="t" r="r" b="b"/>
              <a:pathLst>
                <a:path w="22" h="2">
                  <a:moveTo>
                    <a:pt x="18" y="2"/>
                  </a:moveTo>
                  <a:lnTo>
                    <a:pt x="20" y="0"/>
                  </a:lnTo>
                  <a:lnTo>
                    <a:pt x="0" y="0"/>
                  </a:lnTo>
                  <a:lnTo>
                    <a:pt x="0" y="2"/>
                  </a:lnTo>
                  <a:lnTo>
                    <a:pt x="20" y="2"/>
                  </a:lnTo>
                  <a:lnTo>
                    <a:pt x="22" y="2"/>
                  </a:lnTo>
                  <a:lnTo>
                    <a:pt x="20" y="2"/>
                  </a:lnTo>
                  <a:lnTo>
                    <a:pt x="22" y="2"/>
                  </a:lnTo>
                  <a:lnTo>
                    <a:pt x="22" y="2"/>
                  </a:lnTo>
                  <a:lnTo>
                    <a:pt x="18"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48" name=""/>
            <p:cNvSpPr/>
            <p:nvPr/>
          </p:nvSpPr>
          <p:spPr>
            <a:xfrm>
              <a:off x="1782720" y="3367440"/>
              <a:ext cx="16920" cy="12600"/>
            </a:xfrm>
            <a:prstGeom prst="rect">
              <a:avLst/>
            </a:pr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949" name=""/>
            <p:cNvSpPr/>
            <p:nvPr/>
          </p:nvSpPr>
          <p:spPr>
            <a:xfrm>
              <a:off x="1798560" y="3367440"/>
              <a:ext cx="1080" cy="12600"/>
            </a:xfrm>
            <a:custGeom>
              <a:avLst/>
              <a:gdLst/>
              <a:ahLst/>
              <a:rect l="l" t="t" r="r" b="b"/>
              <a:pathLst>
                <a:path w="1" h="18">
                  <a:moveTo>
                    <a:pt x="1" y="4"/>
                  </a:moveTo>
                  <a:lnTo>
                    <a:pt x="0" y="2"/>
                  </a:lnTo>
                  <a:lnTo>
                    <a:pt x="0" y="18"/>
                  </a:lnTo>
                  <a:lnTo>
                    <a:pt x="1" y="18"/>
                  </a:lnTo>
                  <a:lnTo>
                    <a:pt x="1" y="2"/>
                  </a:lnTo>
                  <a:lnTo>
                    <a:pt x="1" y="0"/>
                  </a:lnTo>
                  <a:lnTo>
                    <a:pt x="1" y="2"/>
                  </a:lnTo>
                  <a:lnTo>
                    <a:pt x="1" y="0"/>
                  </a:lnTo>
                  <a:lnTo>
                    <a:pt x="1" y="0"/>
                  </a:lnTo>
                  <a:lnTo>
                    <a:pt x="1" y="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950" name=""/>
            <p:cNvSpPr/>
            <p:nvPr/>
          </p:nvSpPr>
          <p:spPr>
            <a:xfrm>
              <a:off x="1781280" y="3367440"/>
              <a:ext cx="18360" cy="1440"/>
            </a:xfrm>
            <a:custGeom>
              <a:avLst/>
              <a:gdLst/>
              <a:ahLst/>
              <a:rect l="l" t="t" r="r" b="b"/>
              <a:pathLst>
                <a:path w="23" h="4">
                  <a:moveTo>
                    <a:pt x="3" y="2"/>
                  </a:moveTo>
                  <a:lnTo>
                    <a:pt x="1" y="4"/>
                  </a:lnTo>
                  <a:lnTo>
                    <a:pt x="23" y="4"/>
                  </a:lnTo>
                  <a:lnTo>
                    <a:pt x="23"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51" name=""/>
            <p:cNvSpPr/>
            <p:nvPr/>
          </p:nvSpPr>
          <p:spPr>
            <a:xfrm>
              <a:off x="1781280" y="3367440"/>
              <a:ext cx="2520" cy="14040"/>
            </a:xfrm>
            <a:custGeom>
              <a:avLst/>
              <a:gdLst/>
              <a:ahLst/>
              <a:rect l="l" t="t" r="r" b="b"/>
              <a:pathLst>
                <a:path w="3" h="18">
                  <a:moveTo>
                    <a:pt x="1" y="14"/>
                  </a:moveTo>
                  <a:lnTo>
                    <a:pt x="3" y="16"/>
                  </a:lnTo>
                  <a:lnTo>
                    <a:pt x="3" y="0"/>
                  </a:lnTo>
                  <a:lnTo>
                    <a:pt x="0" y="0"/>
                  </a:lnTo>
                  <a:lnTo>
                    <a:pt x="0" y="16"/>
                  </a:lnTo>
                  <a:lnTo>
                    <a:pt x="1" y="18"/>
                  </a:lnTo>
                  <a:lnTo>
                    <a:pt x="0" y="16"/>
                  </a:lnTo>
                  <a:lnTo>
                    <a:pt x="0" y="18"/>
                  </a:lnTo>
                  <a:lnTo>
                    <a:pt x="1" y="18"/>
                  </a:lnTo>
                  <a:lnTo>
                    <a:pt x="1" y="14"/>
                  </a:lnTo>
                  <a:close/>
                </a:path>
              </a:pathLst>
            </a:custGeom>
            <a:solidFill>
              <a:srgbClr val="000000"/>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952" name=""/>
            <p:cNvSpPr/>
            <p:nvPr/>
          </p:nvSpPr>
          <p:spPr>
            <a:xfrm>
              <a:off x="1782720" y="3380040"/>
              <a:ext cx="16920" cy="1440"/>
            </a:xfrm>
            <a:custGeom>
              <a:avLst/>
              <a:gdLst/>
              <a:ahLst/>
              <a:rect l="l" t="t" r="r" b="b"/>
              <a:pathLst>
                <a:path w="22" h="4">
                  <a:moveTo>
                    <a:pt x="21" y="2"/>
                  </a:moveTo>
                  <a:lnTo>
                    <a:pt x="22" y="0"/>
                  </a:lnTo>
                  <a:lnTo>
                    <a:pt x="0" y="0"/>
                  </a:lnTo>
                  <a:lnTo>
                    <a:pt x="0" y="4"/>
                  </a:lnTo>
                  <a:lnTo>
                    <a:pt x="22" y="4"/>
                  </a:lnTo>
                  <a:lnTo>
                    <a:pt x="22" y="2"/>
                  </a:lnTo>
                  <a:lnTo>
                    <a:pt x="22" y="4"/>
                  </a:lnTo>
                  <a:lnTo>
                    <a:pt x="22" y="4"/>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53" name=""/>
            <p:cNvSpPr/>
            <p:nvPr/>
          </p:nvSpPr>
          <p:spPr>
            <a:xfrm>
              <a:off x="1798560" y="3380040"/>
              <a:ext cx="1080" cy="4680"/>
            </a:xfrm>
            <a:custGeom>
              <a:avLst/>
              <a:gdLst/>
              <a:ahLst/>
              <a:rect l="l" t="t" r="r" b="b"/>
              <a:pathLst>
                <a:path w="1" h="7">
                  <a:moveTo>
                    <a:pt x="1" y="4"/>
                  </a:moveTo>
                  <a:lnTo>
                    <a:pt x="0" y="2"/>
                  </a:lnTo>
                  <a:lnTo>
                    <a:pt x="0" y="7"/>
                  </a:lnTo>
                  <a:lnTo>
                    <a:pt x="1" y="7"/>
                  </a:lnTo>
                  <a:lnTo>
                    <a:pt x="1" y="2"/>
                  </a:lnTo>
                  <a:lnTo>
                    <a:pt x="1" y="0"/>
                  </a:lnTo>
                  <a:lnTo>
                    <a:pt x="1" y="2"/>
                  </a:lnTo>
                  <a:lnTo>
                    <a:pt x="1" y="0"/>
                  </a:lnTo>
                  <a:lnTo>
                    <a:pt x="1" y="0"/>
                  </a:lnTo>
                  <a:lnTo>
                    <a:pt x="1" y="4"/>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954" name=""/>
            <p:cNvSpPr/>
            <p:nvPr/>
          </p:nvSpPr>
          <p:spPr>
            <a:xfrm>
              <a:off x="1781280" y="3380040"/>
              <a:ext cx="18360" cy="1440"/>
            </a:xfrm>
            <a:custGeom>
              <a:avLst/>
              <a:gdLst/>
              <a:ahLst/>
              <a:rect l="l" t="t" r="r" b="b"/>
              <a:pathLst>
                <a:path w="23" h="4">
                  <a:moveTo>
                    <a:pt x="3" y="2"/>
                  </a:moveTo>
                  <a:lnTo>
                    <a:pt x="1" y="4"/>
                  </a:lnTo>
                  <a:lnTo>
                    <a:pt x="23" y="4"/>
                  </a:lnTo>
                  <a:lnTo>
                    <a:pt x="23"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55" name=""/>
            <p:cNvSpPr/>
            <p:nvPr/>
          </p:nvSpPr>
          <p:spPr>
            <a:xfrm>
              <a:off x="1781280" y="3380040"/>
              <a:ext cx="2520" cy="4680"/>
            </a:xfrm>
            <a:custGeom>
              <a:avLst/>
              <a:gdLst/>
              <a:ahLst/>
              <a:rect l="l" t="t" r="r" b="b"/>
              <a:pathLst>
                <a:path w="3" h="5">
                  <a:moveTo>
                    <a:pt x="1" y="3"/>
                  </a:moveTo>
                  <a:lnTo>
                    <a:pt x="3" y="5"/>
                  </a:lnTo>
                  <a:lnTo>
                    <a:pt x="3" y="0"/>
                  </a:lnTo>
                  <a:lnTo>
                    <a:pt x="0" y="0"/>
                  </a:lnTo>
                  <a:lnTo>
                    <a:pt x="0" y="5"/>
                  </a:lnTo>
                  <a:lnTo>
                    <a:pt x="1" y="5"/>
                  </a:lnTo>
                  <a:lnTo>
                    <a:pt x="0" y="5"/>
                  </a:lnTo>
                  <a:lnTo>
                    <a:pt x="0" y="5"/>
                  </a:lnTo>
                  <a:lnTo>
                    <a:pt x="1" y="5"/>
                  </a:lnTo>
                  <a:lnTo>
                    <a:pt x="1"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956" name=""/>
            <p:cNvSpPr/>
            <p:nvPr/>
          </p:nvSpPr>
          <p:spPr>
            <a:xfrm>
              <a:off x="1782720" y="3383280"/>
              <a:ext cx="16920" cy="1440"/>
            </a:xfrm>
            <a:custGeom>
              <a:avLst/>
              <a:gdLst/>
              <a:ahLst/>
              <a:rect l="l" t="t" r="r" b="b"/>
              <a:pathLst>
                <a:path w="22" h="2">
                  <a:moveTo>
                    <a:pt x="21" y="2"/>
                  </a:moveTo>
                  <a:lnTo>
                    <a:pt x="22" y="0"/>
                  </a:lnTo>
                  <a:lnTo>
                    <a:pt x="0" y="0"/>
                  </a:lnTo>
                  <a:lnTo>
                    <a:pt x="0" y="2"/>
                  </a:lnTo>
                  <a:lnTo>
                    <a:pt x="22" y="2"/>
                  </a:lnTo>
                  <a:lnTo>
                    <a:pt x="22" y="2"/>
                  </a:lnTo>
                  <a:lnTo>
                    <a:pt x="22" y="2"/>
                  </a:lnTo>
                  <a:lnTo>
                    <a:pt x="22" y="2"/>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57" name=""/>
            <p:cNvSpPr/>
            <p:nvPr/>
          </p:nvSpPr>
          <p:spPr>
            <a:xfrm>
              <a:off x="1836720" y="3367440"/>
              <a:ext cx="15480" cy="12600"/>
            </a:xfrm>
            <a:prstGeom prst="rect">
              <a:avLst/>
            </a:pr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958" name=""/>
            <p:cNvSpPr/>
            <p:nvPr/>
          </p:nvSpPr>
          <p:spPr>
            <a:xfrm>
              <a:off x="1852560" y="3367440"/>
              <a:ext cx="1080" cy="12600"/>
            </a:xfrm>
            <a:custGeom>
              <a:avLst/>
              <a:gdLst/>
              <a:ahLst/>
              <a:rect l="l" t="t" r="r" b="b"/>
              <a:pathLst>
                <a:path w="1" h="18">
                  <a:moveTo>
                    <a:pt x="0" y="4"/>
                  </a:moveTo>
                  <a:lnTo>
                    <a:pt x="0" y="2"/>
                  </a:lnTo>
                  <a:lnTo>
                    <a:pt x="0" y="18"/>
                  </a:lnTo>
                  <a:lnTo>
                    <a:pt x="1" y="18"/>
                  </a:lnTo>
                  <a:lnTo>
                    <a:pt x="1" y="2"/>
                  </a:lnTo>
                  <a:lnTo>
                    <a:pt x="0" y="0"/>
                  </a:lnTo>
                  <a:lnTo>
                    <a:pt x="1" y="2"/>
                  </a:lnTo>
                  <a:lnTo>
                    <a:pt x="1" y="0"/>
                  </a:lnTo>
                  <a:lnTo>
                    <a:pt x="0" y="0"/>
                  </a:lnTo>
                  <a:lnTo>
                    <a:pt x="0" y="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959" name=""/>
            <p:cNvSpPr/>
            <p:nvPr/>
          </p:nvSpPr>
          <p:spPr>
            <a:xfrm>
              <a:off x="1834920" y="3367440"/>
              <a:ext cx="17280" cy="1440"/>
            </a:xfrm>
            <a:custGeom>
              <a:avLst/>
              <a:gdLst/>
              <a:ahLst/>
              <a:rect l="l" t="t" r="r" b="b"/>
              <a:pathLst>
                <a:path w="22" h="4">
                  <a:moveTo>
                    <a:pt x="3" y="2"/>
                  </a:moveTo>
                  <a:lnTo>
                    <a:pt x="1" y="4"/>
                  </a:lnTo>
                  <a:lnTo>
                    <a:pt x="22" y="4"/>
                  </a:lnTo>
                  <a:lnTo>
                    <a:pt x="22"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60" name=""/>
            <p:cNvSpPr/>
            <p:nvPr/>
          </p:nvSpPr>
          <p:spPr>
            <a:xfrm>
              <a:off x="1834920" y="3367440"/>
              <a:ext cx="2880" cy="14040"/>
            </a:xfrm>
            <a:custGeom>
              <a:avLst/>
              <a:gdLst/>
              <a:ahLst/>
              <a:rect l="l" t="t" r="r" b="b"/>
              <a:pathLst>
                <a:path w="3" h="18">
                  <a:moveTo>
                    <a:pt x="1" y="14"/>
                  </a:moveTo>
                  <a:lnTo>
                    <a:pt x="3" y="16"/>
                  </a:lnTo>
                  <a:lnTo>
                    <a:pt x="3" y="0"/>
                  </a:lnTo>
                  <a:lnTo>
                    <a:pt x="0" y="0"/>
                  </a:lnTo>
                  <a:lnTo>
                    <a:pt x="0" y="16"/>
                  </a:lnTo>
                  <a:lnTo>
                    <a:pt x="1" y="18"/>
                  </a:lnTo>
                  <a:lnTo>
                    <a:pt x="0" y="16"/>
                  </a:lnTo>
                  <a:lnTo>
                    <a:pt x="0" y="18"/>
                  </a:lnTo>
                  <a:lnTo>
                    <a:pt x="1" y="18"/>
                  </a:lnTo>
                  <a:lnTo>
                    <a:pt x="1" y="14"/>
                  </a:lnTo>
                  <a:close/>
                </a:path>
              </a:pathLst>
            </a:custGeom>
            <a:solidFill>
              <a:srgbClr val="000000"/>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961" name=""/>
            <p:cNvSpPr/>
            <p:nvPr/>
          </p:nvSpPr>
          <p:spPr>
            <a:xfrm>
              <a:off x="1836720" y="3380040"/>
              <a:ext cx="16920" cy="1440"/>
            </a:xfrm>
            <a:custGeom>
              <a:avLst/>
              <a:gdLst/>
              <a:ahLst/>
              <a:rect l="l" t="t" r="r" b="b"/>
              <a:pathLst>
                <a:path w="22" h="4">
                  <a:moveTo>
                    <a:pt x="21" y="2"/>
                  </a:moveTo>
                  <a:lnTo>
                    <a:pt x="21" y="0"/>
                  </a:lnTo>
                  <a:lnTo>
                    <a:pt x="0" y="0"/>
                  </a:lnTo>
                  <a:lnTo>
                    <a:pt x="0" y="4"/>
                  </a:lnTo>
                  <a:lnTo>
                    <a:pt x="21" y="4"/>
                  </a:lnTo>
                  <a:lnTo>
                    <a:pt x="22" y="2"/>
                  </a:lnTo>
                  <a:lnTo>
                    <a:pt x="21" y="4"/>
                  </a:lnTo>
                  <a:lnTo>
                    <a:pt x="22" y="4"/>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62" name=""/>
            <p:cNvSpPr/>
            <p:nvPr/>
          </p:nvSpPr>
          <p:spPr>
            <a:xfrm>
              <a:off x="1852560" y="3380040"/>
              <a:ext cx="1080" cy="4680"/>
            </a:xfrm>
            <a:custGeom>
              <a:avLst/>
              <a:gdLst/>
              <a:ahLst/>
              <a:rect l="l" t="t" r="r" b="b"/>
              <a:pathLst>
                <a:path w="1" h="7">
                  <a:moveTo>
                    <a:pt x="0" y="4"/>
                  </a:moveTo>
                  <a:lnTo>
                    <a:pt x="0" y="2"/>
                  </a:lnTo>
                  <a:lnTo>
                    <a:pt x="0" y="7"/>
                  </a:lnTo>
                  <a:lnTo>
                    <a:pt x="1" y="7"/>
                  </a:lnTo>
                  <a:lnTo>
                    <a:pt x="1" y="2"/>
                  </a:lnTo>
                  <a:lnTo>
                    <a:pt x="0" y="0"/>
                  </a:lnTo>
                  <a:lnTo>
                    <a:pt x="1" y="2"/>
                  </a:lnTo>
                  <a:lnTo>
                    <a:pt x="1" y="0"/>
                  </a:lnTo>
                  <a:lnTo>
                    <a:pt x="0" y="0"/>
                  </a:lnTo>
                  <a:lnTo>
                    <a:pt x="0" y="4"/>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963" name=""/>
            <p:cNvSpPr/>
            <p:nvPr/>
          </p:nvSpPr>
          <p:spPr>
            <a:xfrm>
              <a:off x="1834920" y="3380040"/>
              <a:ext cx="17280" cy="1440"/>
            </a:xfrm>
            <a:custGeom>
              <a:avLst/>
              <a:gdLst/>
              <a:ahLst/>
              <a:rect l="l" t="t" r="r" b="b"/>
              <a:pathLst>
                <a:path w="22" h="4">
                  <a:moveTo>
                    <a:pt x="3" y="2"/>
                  </a:moveTo>
                  <a:lnTo>
                    <a:pt x="1" y="4"/>
                  </a:lnTo>
                  <a:lnTo>
                    <a:pt x="22" y="4"/>
                  </a:lnTo>
                  <a:lnTo>
                    <a:pt x="22"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64" name=""/>
            <p:cNvSpPr/>
            <p:nvPr/>
          </p:nvSpPr>
          <p:spPr>
            <a:xfrm>
              <a:off x="1834920" y="3380040"/>
              <a:ext cx="2880" cy="4680"/>
            </a:xfrm>
            <a:custGeom>
              <a:avLst/>
              <a:gdLst/>
              <a:ahLst/>
              <a:rect l="l" t="t" r="r" b="b"/>
              <a:pathLst>
                <a:path w="3" h="5">
                  <a:moveTo>
                    <a:pt x="1" y="3"/>
                  </a:moveTo>
                  <a:lnTo>
                    <a:pt x="3" y="5"/>
                  </a:lnTo>
                  <a:lnTo>
                    <a:pt x="3" y="0"/>
                  </a:lnTo>
                  <a:lnTo>
                    <a:pt x="0" y="0"/>
                  </a:lnTo>
                  <a:lnTo>
                    <a:pt x="0" y="5"/>
                  </a:lnTo>
                  <a:lnTo>
                    <a:pt x="1" y="5"/>
                  </a:lnTo>
                  <a:lnTo>
                    <a:pt x="0" y="5"/>
                  </a:lnTo>
                  <a:lnTo>
                    <a:pt x="0" y="5"/>
                  </a:lnTo>
                  <a:lnTo>
                    <a:pt x="1" y="5"/>
                  </a:lnTo>
                  <a:lnTo>
                    <a:pt x="1"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965" name=""/>
            <p:cNvSpPr/>
            <p:nvPr/>
          </p:nvSpPr>
          <p:spPr>
            <a:xfrm>
              <a:off x="1836720" y="3383280"/>
              <a:ext cx="16920" cy="1440"/>
            </a:xfrm>
            <a:custGeom>
              <a:avLst/>
              <a:gdLst>
                <a:gd name="GluePoint1X" fmla="*/ 21 w 22"/>
                <a:gd name="GluePoint1Y" fmla="*/ 2 h 2"/>
              </a:gdLst>
              <a:ahLst/>
              <a:cxnLst>
                <a:cxn ang="0">
                  <a:pos x="GluePoint1X" y="GluePoint1Y"/>
                </a:cxn>
              </a:cxnLst>
              <a:rect l="l" t="t" r="r" b="b"/>
              <a:pathLst>
                <a:path w="22" h="2">
                  <a:moveTo>
                    <a:pt x="21" y="2"/>
                  </a:moveTo>
                  <a:lnTo>
                    <a:pt x="21" y="0"/>
                  </a:lnTo>
                  <a:lnTo>
                    <a:pt x="0" y="0"/>
                  </a:lnTo>
                  <a:lnTo>
                    <a:pt x="0" y="2"/>
                  </a:lnTo>
                  <a:lnTo>
                    <a:pt x="21" y="2"/>
                  </a:lnTo>
                  <a:lnTo>
                    <a:pt x="22" y="2"/>
                  </a:lnTo>
                  <a:lnTo>
                    <a:pt x="21" y="2"/>
                  </a:lnTo>
                  <a:lnTo>
                    <a:pt x="22" y="2"/>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66" name=""/>
            <p:cNvSpPr/>
            <p:nvPr/>
          </p:nvSpPr>
          <p:spPr>
            <a:xfrm>
              <a:off x="1809720" y="3349800"/>
              <a:ext cx="16920" cy="11160"/>
            </a:xfrm>
            <a:prstGeom prst="rect">
              <a:avLst/>
            </a:prstGeom>
            <a:solidFill>
              <a:srgbClr val="ffff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967" name=""/>
            <p:cNvSpPr/>
            <p:nvPr/>
          </p:nvSpPr>
          <p:spPr>
            <a:xfrm>
              <a:off x="1825560" y="3348360"/>
              <a:ext cx="1080" cy="12600"/>
            </a:xfrm>
            <a:custGeom>
              <a:avLst/>
              <a:gdLst/>
              <a:ahLst/>
              <a:rect l="l" t="t" r="r" b="b"/>
              <a:pathLst>
                <a:path w="4" h="18">
                  <a:moveTo>
                    <a:pt x="2" y="4"/>
                  </a:moveTo>
                  <a:lnTo>
                    <a:pt x="0" y="2"/>
                  </a:lnTo>
                  <a:lnTo>
                    <a:pt x="0" y="18"/>
                  </a:lnTo>
                  <a:lnTo>
                    <a:pt x="4" y="18"/>
                  </a:lnTo>
                  <a:lnTo>
                    <a:pt x="4" y="2"/>
                  </a:lnTo>
                  <a:lnTo>
                    <a:pt x="2" y="0"/>
                  </a:lnTo>
                  <a:lnTo>
                    <a:pt x="4" y="2"/>
                  </a:lnTo>
                  <a:lnTo>
                    <a:pt x="4" y="0"/>
                  </a:lnTo>
                  <a:lnTo>
                    <a:pt x="2" y="0"/>
                  </a:lnTo>
                  <a:lnTo>
                    <a:pt x="2" y="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968" name=""/>
            <p:cNvSpPr/>
            <p:nvPr/>
          </p:nvSpPr>
          <p:spPr>
            <a:xfrm>
              <a:off x="1809720" y="3348360"/>
              <a:ext cx="16920" cy="1440"/>
            </a:xfrm>
            <a:custGeom>
              <a:avLst/>
              <a:gdLst/>
              <a:ahLst/>
              <a:rect l="l" t="t" r="r" b="b"/>
              <a:pathLst>
                <a:path w="22" h="4">
                  <a:moveTo>
                    <a:pt x="2" y="2"/>
                  </a:moveTo>
                  <a:lnTo>
                    <a:pt x="2" y="4"/>
                  </a:lnTo>
                  <a:lnTo>
                    <a:pt x="22" y="4"/>
                  </a:lnTo>
                  <a:lnTo>
                    <a:pt x="22" y="0"/>
                  </a:lnTo>
                  <a:lnTo>
                    <a:pt x="2" y="0"/>
                  </a:lnTo>
                  <a:lnTo>
                    <a:pt x="0" y="2"/>
                  </a:lnTo>
                  <a:lnTo>
                    <a:pt x="2" y="0"/>
                  </a:lnTo>
                  <a:lnTo>
                    <a:pt x="0" y="0"/>
                  </a:lnTo>
                  <a:lnTo>
                    <a:pt x="0" y="2"/>
                  </a:lnTo>
                  <a:lnTo>
                    <a:pt x="2"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69" name=""/>
            <p:cNvSpPr/>
            <p:nvPr/>
          </p:nvSpPr>
          <p:spPr>
            <a:xfrm>
              <a:off x="1809720" y="3349800"/>
              <a:ext cx="1080" cy="12600"/>
            </a:xfrm>
            <a:custGeom>
              <a:avLst/>
              <a:gdLst/>
              <a:ahLst/>
              <a:rect l="l" t="t" r="r" b="b"/>
              <a:pathLst>
                <a:path w="2" h="18">
                  <a:moveTo>
                    <a:pt x="2" y="14"/>
                  </a:moveTo>
                  <a:lnTo>
                    <a:pt x="2" y="16"/>
                  </a:lnTo>
                  <a:lnTo>
                    <a:pt x="2" y="0"/>
                  </a:lnTo>
                  <a:lnTo>
                    <a:pt x="0" y="0"/>
                  </a:lnTo>
                  <a:lnTo>
                    <a:pt x="0" y="16"/>
                  </a:lnTo>
                  <a:lnTo>
                    <a:pt x="2" y="18"/>
                  </a:lnTo>
                  <a:lnTo>
                    <a:pt x="0" y="16"/>
                  </a:lnTo>
                  <a:lnTo>
                    <a:pt x="0" y="18"/>
                  </a:lnTo>
                  <a:lnTo>
                    <a:pt x="2" y="18"/>
                  </a:lnTo>
                  <a:lnTo>
                    <a:pt x="2" y="1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970" name=""/>
            <p:cNvSpPr/>
            <p:nvPr/>
          </p:nvSpPr>
          <p:spPr>
            <a:xfrm>
              <a:off x="1809720" y="3360960"/>
              <a:ext cx="16920" cy="1440"/>
            </a:xfrm>
            <a:custGeom>
              <a:avLst/>
              <a:gdLst/>
              <a:ahLst/>
              <a:rect l="l" t="t" r="r" b="b"/>
              <a:pathLst>
                <a:path w="22" h="4">
                  <a:moveTo>
                    <a:pt x="18" y="2"/>
                  </a:moveTo>
                  <a:lnTo>
                    <a:pt x="20" y="0"/>
                  </a:lnTo>
                  <a:lnTo>
                    <a:pt x="0" y="0"/>
                  </a:lnTo>
                  <a:lnTo>
                    <a:pt x="0" y="4"/>
                  </a:lnTo>
                  <a:lnTo>
                    <a:pt x="20" y="4"/>
                  </a:lnTo>
                  <a:lnTo>
                    <a:pt x="22" y="2"/>
                  </a:lnTo>
                  <a:lnTo>
                    <a:pt x="20" y="4"/>
                  </a:lnTo>
                  <a:lnTo>
                    <a:pt x="22" y="4"/>
                  </a:lnTo>
                  <a:lnTo>
                    <a:pt x="22" y="2"/>
                  </a:lnTo>
                  <a:lnTo>
                    <a:pt x="18"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71" name=""/>
            <p:cNvSpPr/>
            <p:nvPr/>
          </p:nvSpPr>
          <p:spPr>
            <a:xfrm>
              <a:off x="1809720" y="3360960"/>
              <a:ext cx="16920" cy="3240"/>
            </a:xfrm>
            <a:prstGeom prst="rect">
              <a:avLst/>
            </a:prstGeom>
            <a:solidFill>
              <a:srgbClr val="ffffff"/>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972" name=""/>
            <p:cNvSpPr/>
            <p:nvPr/>
          </p:nvSpPr>
          <p:spPr>
            <a:xfrm>
              <a:off x="1825560" y="3360960"/>
              <a:ext cx="1080" cy="3240"/>
            </a:xfrm>
            <a:custGeom>
              <a:avLst/>
              <a:gdLst/>
              <a:ahLst/>
              <a:rect l="l" t="t" r="r" b="b"/>
              <a:pathLst>
                <a:path w="4" h="5">
                  <a:moveTo>
                    <a:pt x="2" y="4"/>
                  </a:moveTo>
                  <a:lnTo>
                    <a:pt x="0" y="2"/>
                  </a:lnTo>
                  <a:lnTo>
                    <a:pt x="0" y="5"/>
                  </a:lnTo>
                  <a:lnTo>
                    <a:pt x="4" y="5"/>
                  </a:lnTo>
                  <a:lnTo>
                    <a:pt x="4" y="2"/>
                  </a:lnTo>
                  <a:lnTo>
                    <a:pt x="2" y="0"/>
                  </a:lnTo>
                  <a:lnTo>
                    <a:pt x="4" y="2"/>
                  </a:lnTo>
                  <a:lnTo>
                    <a:pt x="4" y="0"/>
                  </a:lnTo>
                  <a:lnTo>
                    <a:pt x="2" y="0"/>
                  </a:lnTo>
                  <a:lnTo>
                    <a:pt x="2" y="4"/>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973" name=""/>
            <p:cNvSpPr/>
            <p:nvPr/>
          </p:nvSpPr>
          <p:spPr>
            <a:xfrm>
              <a:off x="1809720" y="3360960"/>
              <a:ext cx="16920" cy="1440"/>
            </a:xfrm>
            <a:custGeom>
              <a:avLst/>
              <a:gdLst/>
              <a:ahLst/>
              <a:rect l="l" t="t" r="r" b="b"/>
              <a:pathLst>
                <a:path w="22" h="4">
                  <a:moveTo>
                    <a:pt x="2" y="2"/>
                  </a:moveTo>
                  <a:lnTo>
                    <a:pt x="2" y="4"/>
                  </a:lnTo>
                  <a:lnTo>
                    <a:pt x="22" y="4"/>
                  </a:lnTo>
                  <a:lnTo>
                    <a:pt x="22" y="0"/>
                  </a:lnTo>
                  <a:lnTo>
                    <a:pt x="2" y="0"/>
                  </a:lnTo>
                  <a:lnTo>
                    <a:pt x="0" y="2"/>
                  </a:lnTo>
                  <a:lnTo>
                    <a:pt x="2" y="0"/>
                  </a:lnTo>
                  <a:lnTo>
                    <a:pt x="0" y="0"/>
                  </a:lnTo>
                  <a:lnTo>
                    <a:pt x="0" y="2"/>
                  </a:lnTo>
                  <a:lnTo>
                    <a:pt x="2"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74" name=""/>
            <p:cNvSpPr/>
            <p:nvPr/>
          </p:nvSpPr>
          <p:spPr>
            <a:xfrm>
              <a:off x="1809720" y="3360960"/>
              <a:ext cx="1080" cy="4680"/>
            </a:xfrm>
            <a:custGeom>
              <a:avLst/>
              <a:gdLst/>
              <a:ahLst/>
              <a:rect l="l" t="t" r="r" b="b"/>
              <a:pathLst>
                <a:path w="2" h="5">
                  <a:moveTo>
                    <a:pt x="2" y="3"/>
                  </a:moveTo>
                  <a:lnTo>
                    <a:pt x="2" y="3"/>
                  </a:lnTo>
                  <a:lnTo>
                    <a:pt x="2" y="0"/>
                  </a:lnTo>
                  <a:lnTo>
                    <a:pt x="0" y="0"/>
                  </a:lnTo>
                  <a:lnTo>
                    <a:pt x="0" y="3"/>
                  </a:lnTo>
                  <a:lnTo>
                    <a:pt x="2" y="5"/>
                  </a:lnTo>
                  <a:lnTo>
                    <a:pt x="0" y="3"/>
                  </a:lnTo>
                  <a:lnTo>
                    <a:pt x="0" y="5"/>
                  </a:lnTo>
                  <a:lnTo>
                    <a:pt x="2" y="5"/>
                  </a:lnTo>
                  <a:lnTo>
                    <a:pt x="2"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975" name=""/>
            <p:cNvSpPr/>
            <p:nvPr/>
          </p:nvSpPr>
          <p:spPr>
            <a:xfrm>
              <a:off x="1809720" y="3364200"/>
              <a:ext cx="16920" cy="1440"/>
            </a:xfrm>
            <a:custGeom>
              <a:avLst/>
              <a:gdLst/>
              <a:ahLst/>
              <a:rect l="l" t="t" r="r" b="b"/>
              <a:pathLst>
                <a:path w="22" h="2">
                  <a:moveTo>
                    <a:pt x="18" y="0"/>
                  </a:moveTo>
                  <a:lnTo>
                    <a:pt x="20" y="0"/>
                  </a:lnTo>
                  <a:lnTo>
                    <a:pt x="0" y="0"/>
                  </a:lnTo>
                  <a:lnTo>
                    <a:pt x="0" y="2"/>
                  </a:lnTo>
                  <a:lnTo>
                    <a:pt x="20" y="2"/>
                  </a:lnTo>
                  <a:lnTo>
                    <a:pt x="22" y="0"/>
                  </a:lnTo>
                  <a:lnTo>
                    <a:pt x="20" y="2"/>
                  </a:lnTo>
                  <a:lnTo>
                    <a:pt x="22" y="2"/>
                  </a:lnTo>
                  <a:lnTo>
                    <a:pt x="22" y="0"/>
                  </a:lnTo>
                  <a:lnTo>
                    <a:pt x="18"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76" name=""/>
            <p:cNvSpPr/>
            <p:nvPr/>
          </p:nvSpPr>
          <p:spPr>
            <a:xfrm>
              <a:off x="1782720" y="3349800"/>
              <a:ext cx="16920" cy="11160"/>
            </a:xfrm>
            <a:prstGeom prst="rect">
              <a:avLst/>
            </a:prstGeom>
            <a:solidFill>
              <a:srgbClr val="ffff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977" name=""/>
            <p:cNvSpPr/>
            <p:nvPr/>
          </p:nvSpPr>
          <p:spPr>
            <a:xfrm>
              <a:off x="1798560" y="3348360"/>
              <a:ext cx="1080" cy="12600"/>
            </a:xfrm>
            <a:custGeom>
              <a:avLst/>
              <a:gdLst/>
              <a:ahLst/>
              <a:rect l="l" t="t" r="r" b="b"/>
              <a:pathLst>
                <a:path w="1" h="18">
                  <a:moveTo>
                    <a:pt x="1" y="4"/>
                  </a:moveTo>
                  <a:lnTo>
                    <a:pt x="0" y="2"/>
                  </a:lnTo>
                  <a:lnTo>
                    <a:pt x="0" y="18"/>
                  </a:lnTo>
                  <a:lnTo>
                    <a:pt x="1" y="18"/>
                  </a:lnTo>
                  <a:lnTo>
                    <a:pt x="1" y="2"/>
                  </a:lnTo>
                  <a:lnTo>
                    <a:pt x="1" y="0"/>
                  </a:lnTo>
                  <a:lnTo>
                    <a:pt x="1" y="2"/>
                  </a:lnTo>
                  <a:lnTo>
                    <a:pt x="1" y="0"/>
                  </a:lnTo>
                  <a:lnTo>
                    <a:pt x="1" y="0"/>
                  </a:lnTo>
                  <a:lnTo>
                    <a:pt x="1" y="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978" name=""/>
            <p:cNvSpPr/>
            <p:nvPr/>
          </p:nvSpPr>
          <p:spPr>
            <a:xfrm>
              <a:off x="1781280" y="3348360"/>
              <a:ext cx="18360" cy="1440"/>
            </a:xfrm>
            <a:custGeom>
              <a:avLst/>
              <a:gdLst/>
              <a:ahLst/>
              <a:rect l="l" t="t" r="r" b="b"/>
              <a:pathLst>
                <a:path w="23" h="4">
                  <a:moveTo>
                    <a:pt x="3" y="2"/>
                  </a:moveTo>
                  <a:lnTo>
                    <a:pt x="1" y="4"/>
                  </a:lnTo>
                  <a:lnTo>
                    <a:pt x="23" y="4"/>
                  </a:lnTo>
                  <a:lnTo>
                    <a:pt x="23"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79" name=""/>
            <p:cNvSpPr/>
            <p:nvPr/>
          </p:nvSpPr>
          <p:spPr>
            <a:xfrm>
              <a:off x="1781280" y="3349800"/>
              <a:ext cx="2520" cy="12600"/>
            </a:xfrm>
            <a:custGeom>
              <a:avLst/>
              <a:gdLst/>
              <a:ahLst/>
              <a:rect l="l" t="t" r="r" b="b"/>
              <a:pathLst>
                <a:path w="3" h="18">
                  <a:moveTo>
                    <a:pt x="1" y="14"/>
                  </a:moveTo>
                  <a:lnTo>
                    <a:pt x="3" y="16"/>
                  </a:lnTo>
                  <a:lnTo>
                    <a:pt x="3" y="0"/>
                  </a:lnTo>
                  <a:lnTo>
                    <a:pt x="0" y="0"/>
                  </a:lnTo>
                  <a:lnTo>
                    <a:pt x="0" y="16"/>
                  </a:lnTo>
                  <a:lnTo>
                    <a:pt x="1" y="18"/>
                  </a:lnTo>
                  <a:lnTo>
                    <a:pt x="0" y="16"/>
                  </a:lnTo>
                  <a:lnTo>
                    <a:pt x="0" y="18"/>
                  </a:lnTo>
                  <a:lnTo>
                    <a:pt x="1" y="18"/>
                  </a:lnTo>
                  <a:lnTo>
                    <a:pt x="1" y="1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980" name=""/>
            <p:cNvSpPr/>
            <p:nvPr/>
          </p:nvSpPr>
          <p:spPr>
            <a:xfrm>
              <a:off x="1782720" y="3360960"/>
              <a:ext cx="16920" cy="1440"/>
            </a:xfrm>
            <a:custGeom>
              <a:avLst/>
              <a:gdLst/>
              <a:ahLst/>
              <a:rect l="l" t="t" r="r" b="b"/>
              <a:pathLst>
                <a:path w="22" h="4">
                  <a:moveTo>
                    <a:pt x="21" y="2"/>
                  </a:moveTo>
                  <a:lnTo>
                    <a:pt x="22" y="0"/>
                  </a:lnTo>
                  <a:lnTo>
                    <a:pt x="0" y="0"/>
                  </a:lnTo>
                  <a:lnTo>
                    <a:pt x="0" y="4"/>
                  </a:lnTo>
                  <a:lnTo>
                    <a:pt x="22" y="4"/>
                  </a:lnTo>
                  <a:lnTo>
                    <a:pt x="22" y="2"/>
                  </a:lnTo>
                  <a:lnTo>
                    <a:pt x="22" y="4"/>
                  </a:lnTo>
                  <a:lnTo>
                    <a:pt x="22" y="4"/>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81" name=""/>
            <p:cNvSpPr/>
            <p:nvPr/>
          </p:nvSpPr>
          <p:spPr>
            <a:xfrm>
              <a:off x="1782720" y="3360960"/>
              <a:ext cx="16920" cy="3240"/>
            </a:xfrm>
            <a:prstGeom prst="rect">
              <a:avLst/>
            </a:prstGeom>
            <a:solidFill>
              <a:srgbClr val="ffffff"/>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982" name=""/>
            <p:cNvSpPr/>
            <p:nvPr/>
          </p:nvSpPr>
          <p:spPr>
            <a:xfrm>
              <a:off x="1798560" y="3360960"/>
              <a:ext cx="1080" cy="3240"/>
            </a:xfrm>
            <a:custGeom>
              <a:avLst/>
              <a:gdLst/>
              <a:ahLst/>
              <a:rect l="l" t="t" r="r" b="b"/>
              <a:pathLst>
                <a:path w="1" h="5">
                  <a:moveTo>
                    <a:pt x="1" y="4"/>
                  </a:moveTo>
                  <a:lnTo>
                    <a:pt x="0" y="2"/>
                  </a:lnTo>
                  <a:lnTo>
                    <a:pt x="0" y="5"/>
                  </a:lnTo>
                  <a:lnTo>
                    <a:pt x="1" y="5"/>
                  </a:lnTo>
                  <a:lnTo>
                    <a:pt x="1" y="2"/>
                  </a:lnTo>
                  <a:lnTo>
                    <a:pt x="1" y="0"/>
                  </a:lnTo>
                  <a:lnTo>
                    <a:pt x="1" y="2"/>
                  </a:lnTo>
                  <a:lnTo>
                    <a:pt x="1" y="0"/>
                  </a:lnTo>
                  <a:lnTo>
                    <a:pt x="1" y="0"/>
                  </a:lnTo>
                  <a:lnTo>
                    <a:pt x="1" y="4"/>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983" name=""/>
            <p:cNvSpPr/>
            <p:nvPr/>
          </p:nvSpPr>
          <p:spPr>
            <a:xfrm>
              <a:off x="1781280" y="3360960"/>
              <a:ext cx="18360" cy="1440"/>
            </a:xfrm>
            <a:custGeom>
              <a:avLst/>
              <a:gdLst/>
              <a:ahLst/>
              <a:rect l="l" t="t" r="r" b="b"/>
              <a:pathLst>
                <a:path w="23" h="4">
                  <a:moveTo>
                    <a:pt x="3" y="2"/>
                  </a:moveTo>
                  <a:lnTo>
                    <a:pt x="1" y="4"/>
                  </a:lnTo>
                  <a:lnTo>
                    <a:pt x="23" y="4"/>
                  </a:lnTo>
                  <a:lnTo>
                    <a:pt x="23"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84" name=""/>
            <p:cNvSpPr/>
            <p:nvPr/>
          </p:nvSpPr>
          <p:spPr>
            <a:xfrm>
              <a:off x="1781280" y="3360960"/>
              <a:ext cx="2520" cy="4680"/>
            </a:xfrm>
            <a:custGeom>
              <a:avLst/>
              <a:gdLst/>
              <a:ahLst/>
              <a:rect l="l" t="t" r="r" b="b"/>
              <a:pathLst>
                <a:path w="3" h="5">
                  <a:moveTo>
                    <a:pt x="1" y="3"/>
                  </a:moveTo>
                  <a:lnTo>
                    <a:pt x="3" y="3"/>
                  </a:lnTo>
                  <a:lnTo>
                    <a:pt x="3" y="0"/>
                  </a:lnTo>
                  <a:lnTo>
                    <a:pt x="0" y="0"/>
                  </a:lnTo>
                  <a:lnTo>
                    <a:pt x="0" y="3"/>
                  </a:lnTo>
                  <a:lnTo>
                    <a:pt x="1" y="5"/>
                  </a:lnTo>
                  <a:lnTo>
                    <a:pt x="0" y="3"/>
                  </a:lnTo>
                  <a:lnTo>
                    <a:pt x="0" y="5"/>
                  </a:lnTo>
                  <a:lnTo>
                    <a:pt x="1" y="5"/>
                  </a:lnTo>
                  <a:lnTo>
                    <a:pt x="1"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985" name=""/>
            <p:cNvSpPr/>
            <p:nvPr/>
          </p:nvSpPr>
          <p:spPr>
            <a:xfrm>
              <a:off x="1782720" y="3364200"/>
              <a:ext cx="16920" cy="1440"/>
            </a:xfrm>
            <a:custGeom>
              <a:avLst/>
              <a:gdLst/>
              <a:ahLst/>
              <a:rect l="l" t="t" r="r" b="b"/>
              <a:pathLst>
                <a:path w="22" h="2">
                  <a:moveTo>
                    <a:pt x="21" y="0"/>
                  </a:moveTo>
                  <a:lnTo>
                    <a:pt x="22" y="0"/>
                  </a:lnTo>
                  <a:lnTo>
                    <a:pt x="0" y="0"/>
                  </a:lnTo>
                  <a:lnTo>
                    <a:pt x="0" y="2"/>
                  </a:lnTo>
                  <a:lnTo>
                    <a:pt x="22" y="2"/>
                  </a:lnTo>
                  <a:lnTo>
                    <a:pt x="22" y="0"/>
                  </a:lnTo>
                  <a:lnTo>
                    <a:pt x="22" y="2"/>
                  </a:lnTo>
                  <a:lnTo>
                    <a:pt x="22" y="2"/>
                  </a:lnTo>
                  <a:lnTo>
                    <a:pt x="22" y="0"/>
                  </a:lnTo>
                  <a:lnTo>
                    <a:pt x="21"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86" name=""/>
            <p:cNvSpPr/>
            <p:nvPr/>
          </p:nvSpPr>
          <p:spPr>
            <a:xfrm>
              <a:off x="1836720" y="3349800"/>
              <a:ext cx="15480" cy="11160"/>
            </a:xfrm>
            <a:prstGeom prst="rect">
              <a:avLst/>
            </a:prstGeom>
            <a:solidFill>
              <a:srgbClr val="ffff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987" name=""/>
            <p:cNvSpPr/>
            <p:nvPr/>
          </p:nvSpPr>
          <p:spPr>
            <a:xfrm>
              <a:off x="1852560" y="3348360"/>
              <a:ext cx="1080" cy="12600"/>
            </a:xfrm>
            <a:custGeom>
              <a:avLst/>
              <a:gdLst/>
              <a:ahLst/>
              <a:rect l="l" t="t" r="r" b="b"/>
              <a:pathLst>
                <a:path w="1" h="18">
                  <a:moveTo>
                    <a:pt x="0" y="4"/>
                  </a:moveTo>
                  <a:lnTo>
                    <a:pt x="0" y="2"/>
                  </a:lnTo>
                  <a:lnTo>
                    <a:pt x="0" y="18"/>
                  </a:lnTo>
                  <a:lnTo>
                    <a:pt x="1" y="18"/>
                  </a:lnTo>
                  <a:lnTo>
                    <a:pt x="1" y="2"/>
                  </a:lnTo>
                  <a:lnTo>
                    <a:pt x="0" y="0"/>
                  </a:lnTo>
                  <a:lnTo>
                    <a:pt x="1" y="2"/>
                  </a:lnTo>
                  <a:lnTo>
                    <a:pt x="1" y="0"/>
                  </a:lnTo>
                  <a:lnTo>
                    <a:pt x="0" y="0"/>
                  </a:lnTo>
                  <a:lnTo>
                    <a:pt x="0" y="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988" name=""/>
            <p:cNvSpPr/>
            <p:nvPr/>
          </p:nvSpPr>
          <p:spPr>
            <a:xfrm>
              <a:off x="1834920" y="3348360"/>
              <a:ext cx="17280" cy="1440"/>
            </a:xfrm>
            <a:custGeom>
              <a:avLst/>
              <a:gdLst/>
              <a:ahLst/>
              <a:rect l="l" t="t" r="r" b="b"/>
              <a:pathLst>
                <a:path w="22" h="4">
                  <a:moveTo>
                    <a:pt x="3" y="2"/>
                  </a:moveTo>
                  <a:lnTo>
                    <a:pt x="1" y="4"/>
                  </a:lnTo>
                  <a:lnTo>
                    <a:pt x="22" y="4"/>
                  </a:lnTo>
                  <a:lnTo>
                    <a:pt x="22"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89" name=""/>
            <p:cNvSpPr/>
            <p:nvPr/>
          </p:nvSpPr>
          <p:spPr>
            <a:xfrm>
              <a:off x="1834920" y="3349800"/>
              <a:ext cx="2880" cy="12600"/>
            </a:xfrm>
            <a:custGeom>
              <a:avLst/>
              <a:gdLst/>
              <a:ahLst/>
              <a:rect l="l" t="t" r="r" b="b"/>
              <a:pathLst>
                <a:path w="3" h="18">
                  <a:moveTo>
                    <a:pt x="1" y="14"/>
                  </a:moveTo>
                  <a:lnTo>
                    <a:pt x="3" y="16"/>
                  </a:lnTo>
                  <a:lnTo>
                    <a:pt x="3" y="0"/>
                  </a:lnTo>
                  <a:lnTo>
                    <a:pt x="0" y="0"/>
                  </a:lnTo>
                  <a:lnTo>
                    <a:pt x="0" y="16"/>
                  </a:lnTo>
                  <a:lnTo>
                    <a:pt x="1" y="18"/>
                  </a:lnTo>
                  <a:lnTo>
                    <a:pt x="0" y="16"/>
                  </a:lnTo>
                  <a:lnTo>
                    <a:pt x="0" y="18"/>
                  </a:lnTo>
                  <a:lnTo>
                    <a:pt x="1" y="18"/>
                  </a:lnTo>
                  <a:lnTo>
                    <a:pt x="1" y="1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990" name=""/>
            <p:cNvSpPr/>
            <p:nvPr/>
          </p:nvSpPr>
          <p:spPr>
            <a:xfrm>
              <a:off x="1836720" y="3360960"/>
              <a:ext cx="16920" cy="1440"/>
            </a:xfrm>
            <a:custGeom>
              <a:avLst/>
              <a:gdLst/>
              <a:ahLst/>
              <a:rect l="l" t="t" r="r" b="b"/>
              <a:pathLst>
                <a:path w="22" h="4">
                  <a:moveTo>
                    <a:pt x="21" y="2"/>
                  </a:moveTo>
                  <a:lnTo>
                    <a:pt x="21" y="0"/>
                  </a:lnTo>
                  <a:lnTo>
                    <a:pt x="0" y="0"/>
                  </a:lnTo>
                  <a:lnTo>
                    <a:pt x="0" y="4"/>
                  </a:lnTo>
                  <a:lnTo>
                    <a:pt x="21" y="4"/>
                  </a:lnTo>
                  <a:lnTo>
                    <a:pt x="22" y="2"/>
                  </a:lnTo>
                  <a:lnTo>
                    <a:pt x="21" y="4"/>
                  </a:lnTo>
                  <a:lnTo>
                    <a:pt x="22" y="4"/>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91" name=""/>
            <p:cNvSpPr/>
            <p:nvPr/>
          </p:nvSpPr>
          <p:spPr>
            <a:xfrm>
              <a:off x="1836720" y="3360960"/>
              <a:ext cx="15480" cy="3240"/>
            </a:xfrm>
            <a:prstGeom prst="rect">
              <a:avLst/>
            </a:prstGeom>
            <a:solidFill>
              <a:srgbClr val="ffffff"/>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992" name=""/>
            <p:cNvSpPr/>
            <p:nvPr/>
          </p:nvSpPr>
          <p:spPr>
            <a:xfrm>
              <a:off x="1852560" y="3360960"/>
              <a:ext cx="1080" cy="3240"/>
            </a:xfrm>
            <a:custGeom>
              <a:avLst/>
              <a:gdLst/>
              <a:ahLst/>
              <a:rect l="l" t="t" r="r" b="b"/>
              <a:pathLst>
                <a:path w="1" h="5">
                  <a:moveTo>
                    <a:pt x="0" y="4"/>
                  </a:moveTo>
                  <a:lnTo>
                    <a:pt x="0" y="2"/>
                  </a:lnTo>
                  <a:lnTo>
                    <a:pt x="0" y="5"/>
                  </a:lnTo>
                  <a:lnTo>
                    <a:pt x="1" y="5"/>
                  </a:lnTo>
                  <a:lnTo>
                    <a:pt x="1" y="2"/>
                  </a:lnTo>
                  <a:lnTo>
                    <a:pt x="0" y="0"/>
                  </a:lnTo>
                  <a:lnTo>
                    <a:pt x="1" y="2"/>
                  </a:lnTo>
                  <a:lnTo>
                    <a:pt x="1" y="0"/>
                  </a:lnTo>
                  <a:lnTo>
                    <a:pt x="0" y="0"/>
                  </a:lnTo>
                  <a:lnTo>
                    <a:pt x="0" y="4"/>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993" name=""/>
            <p:cNvSpPr/>
            <p:nvPr/>
          </p:nvSpPr>
          <p:spPr>
            <a:xfrm>
              <a:off x="1834920" y="3360960"/>
              <a:ext cx="17280" cy="1440"/>
            </a:xfrm>
            <a:custGeom>
              <a:avLst/>
              <a:gdLst/>
              <a:ahLst/>
              <a:rect l="l" t="t" r="r" b="b"/>
              <a:pathLst>
                <a:path w="22" h="4">
                  <a:moveTo>
                    <a:pt x="3" y="2"/>
                  </a:moveTo>
                  <a:lnTo>
                    <a:pt x="1" y="4"/>
                  </a:lnTo>
                  <a:lnTo>
                    <a:pt x="22" y="4"/>
                  </a:lnTo>
                  <a:lnTo>
                    <a:pt x="22"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94" name=""/>
            <p:cNvSpPr/>
            <p:nvPr/>
          </p:nvSpPr>
          <p:spPr>
            <a:xfrm>
              <a:off x="1834920" y="3360960"/>
              <a:ext cx="2880" cy="4680"/>
            </a:xfrm>
            <a:custGeom>
              <a:avLst/>
              <a:gdLst/>
              <a:ahLst/>
              <a:rect l="l" t="t" r="r" b="b"/>
              <a:pathLst>
                <a:path w="3" h="5">
                  <a:moveTo>
                    <a:pt x="1" y="3"/>
                  </a:moveTo>
                  <a:lnTo>
                    <a:pt x="3" y="3"/>
                  </a:lnTo>
                  <a:lnTo>
                    <a:pt x="3" y="0"/>
                  </a:lnTo>
                  <a:lnTo>
                    <a:pt x="0" y="0"/>
                  </a:lnTo>
                  <a:lnTo>
                    <a:pt x="0" y="3"/>
                  </a:lnTo>
                  <a:lnTo>
                    <a:pt x="1" y="5"/>
                  </a:lnTo>
                  <a:lnTo>
                    <a:pt x="0" y="3"/>
                  </a:lnTo>
                  <a:lnTo>
                    <a:pt x="0" y="5"/>
                  </a:lnTo>
                  <a:lnTo>
                    <a:pt x="1" y="5"/>
                  </a:lnTo>
                  <a:lnTo>
                    <a:pt x="1"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995" name=""/>
            <p:cNvSpPr/>
            <p:nvPr/>
          </p:nvSpPr>
          <p:spPr>
            <a:xfrm>
              <a:off x="1836720" y="3364200"/>
              <a:ext cx="16920" cy="1440"/>
            </a:xfrm>
            <a:custGeom>
              <a:avLst/>
              <a:gdLst/>
              <a:ahLst/>
              <a:rect l="l" t="t" r="r" b="b"/>
              <a:pathLst>
                <a:path w="22" h="2">
                  <a:moveTo>
                    <a:pt x="21" y="0"/>
                  </a:moveTo>
                  <a:lnTo>
                    <a:pt x="21" y="0"/>
                  </a:lnTo>
                  <a:lnTo>
                    <a:pt x="0" y="0"/>
                  </a:lnTo>
                  <a:lnTo>
                    <a:pt x="0" y="2"/>
                  </a:lnTo>
                  <a:lnTo>
                    <a:pt x="21" y="2"/>
                  </a:lnTo>
                  <a:lnTo>
                    <a:pt x="22" y="0"/>
                  </a:lnTo>
                  <a:lnTo>
                    <a:pt x="21" y="2"/>
                  </a:lnTo>
                  <a:lnTo>
                    <a:pt x="22" y="2"/>
                  </a:lnTo>
                  <a:lnTo>
                    <a:pt x="22" y="0"/>
                  </a:lnTo>
                  <a:lnTo>
                    <a:pt x="21"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96" name=""/>
            <p:cNvSpPr/>
            <p:nvPr/>
          </p:nvSpPr>
          <p:spPr>
            <a:xfrm>
              <a:off x="1809720" y="3330720"/>
              <a:ext cx="16920" cy="12600"/>
            </a:xfrm>
            <a:prstGeom prst="rect">
              <a:avLst/>
            </a:pr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997" name=""/>
            <p:cNvSpPr/>
            <p:nvPr/>
          </p:nvSpPr>
          <p:spPr>
            <a:xfrm>
              <a:off x="1825560" y="3330720"/>
              <a:ext cx="1080" cy="12600"/>
            </a:xfrm>
            <a:custGeom>
              <a:avLst/>
              <a:gdLst/>
              <a:ahLst/>
              <a:rect l="l" t="t" r="r" b="b"/>
              <a:pathLst>
                <a:path w="4" h="18">
                  <a:moveTo>
                    <a:pt x="2" y="3"/>
                  </a:moveTo>
                  <a:lnTo>
                    <a:pt x="0" y="2"/>
                  </a:lnTo>
                  <a:lnTo>
                    <a:pt x="0" y="18"/>
                  </a:lnTo>
                  <a:lnTo>
                    <a:pt x="4" y="18"/>
                  </a:lnTo>
                  <a:lnTo>
                    <a:pt x="4" y="2"/>
                  </a:lnTo>
                  <a:lnTo>
                    <a:pt x="2" y="0"/>
                  </a:lnTo>
                  <a:lnTo>
                    <a:pt x="4" y="2"/>
                  </a:lnTo>
                  <a:lnTo>
                    <a:pt x="4" y="0"/>
                  </a:lnTo>
                  <a:lnTo>
                    <a:pt x="2" y="0"/>
                  </a:lnTo>
                  <a:lnTo>
                    <a:pt x="2" y="3"/>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998" name=""/>
            <p:cNvSpPr/>
            <p:nvPr/>
          </p:nvSpPr>
          <p:spPr>
            <a:xfrm>
              <a:off x="1809720" y="3330720"/>
              <a:ext cx="16920" cy="1800"/>
            </a:xfrm>
            <a:custGeom>
              <a:avLst/>
              <a:gdLst/>
              <a:ahLst/>
              <a:rect l="l" t="t" r="r" b="b"/>
              <a:pathLst>
                <a:path w="22" h="3">
                  <a:moveTo>
                    <a:pt x="2" y="2"/>
                  </a:moveTo>
                  <a:lnTo>
                    <a:pt x="2" y="3"/>
                  </a:lnTo>
                  <a:lnTo>
                    <a:pt x="22" y="3"/>
                  </a:lnTo>
                  <a:lnTo>
                    <a:pt x="22" y="0"/>
                  </a:lnTo>
                  <a:lnTo>
                    <a:pt x="2" y="0"/>
                  </a:lnTo>
                  <a:lnTo>
                    <a:pt x="0" y="2"/>
                  </a:lnTo>
                  <a:lnTo>
                    <a:pt x="2" y="0"/>
                  </a:lnTo>
                  <a:lnTo>
                    <a:pt x="0" y="0"/>
                  </a:lnTo>
                  <a:lnTo>
                    <a:pt x="0" y="2"/>
                  </a:lnTo>
                  <a:lnTo>
                    <a:pt x="2"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999" name=""/>
            <p:cNvSpPr/>
            <p:nvPr/>
          </p:nvSpPr>
          <p:spPr>
            <a:xfrm>
              <a:off x="1809720" y="3330720"/>
              <a:ext cx="1080" cy="14400"/>
            </a:xfrm>
            <a:custGeom>
              <a:avLst/>
              <a:gdLst/>
              <a:ahLst/>
              <a:rect l="l" t="t" r="r" b="b"/>
              <a:pathLst>
                <a:path w="2" h="17">
                  <a:moveTo>
                    <a:pt x="2" y="14"/>
                  </a:moveTo>
                  <a:lnTo>
                    <a:pt x="2" y="16"/>
                  </a:lnTo>
                  <a:lnTo>
                    <a:pt x="2" y="0"/>
                  </a:lnTo>
                  <a:lnTo>
                    <a:pt x="0" y="0"/>
                  </a:lnTo>
                  <a:lnTo>
                    <a:pt x="0" y="16"/>
                  </a:lnTo>
                  <a:lnTo>
                    <a:pt x="2" y="17"/>
                  </a:lnTo>
                  <a:lnTo>
                    <a:pt x="0" y="16"/>
                  </a:lnTo>
                  <a:lnTo>
                    <a:pt x="0" y="17"/>
                  </a:lnTo>
                  <a:lnTo>
                    <a:pt x="2" y="17"/>
                  </a:lnTo>
                  <a:lnTo>
                    <a:pt x="2" y="14"/>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000" name=""/>
            <p:cNvSpPr/>
            <p:nvPr/>
          </p:nvSpPr>
          <p:spPr>
            <a:xfrm>
              <a:off x="1809720" y="3343320"/>
              <a:ext cx="16920" cy="1800"/>
            </a:xfrm>
            <a:custGeom>
              <a:avLst/>
              <a:gdLst/>
              <a:ahLst/>
              <a:rect l="l" t="t" r="r" b="b"/>
              <a:pathLst>
                <a:path w="22" h="3">
                  <a:moveTo>
                    <a:pt x="18" y="2"/>
                  </a:moveTo>
                  <a:lnTo>
                    <a:pt x="20" y="0"/>
                  </a:lnTo>
                  <a:lnTo>
                    <a:pt x="0" y="0"/>
                  </a:lnTo>
                  <a:lnTo>
                    <a:pt x="0" y="3"/>
                  </a:lnTo>
                  <a:lnTo>
                    <a:pt x="20" y="3"/>
                  </a:lnTo>
                  <a:lnTo>
                    <a:pt x="22" y="2"/>
                  </a:lnTo>
                  <a:lnTo>
                    <a:pt x="20" y="3"/>
                  </a:lnTo>
                  <a:lnTo>
                    <a:pt x="22" y="3"/>
                  </a:lnTo>
                  <a:lnTo>
                    <a:pt x="22" y="2"/>
                  </a:lnTo>
                  <a:lnTo>
                    <a:pt x="18"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01" name=""/>
            <p:cNvSpPr/>
            <p:nvPr/>
          </p:nvSpPr>
          <p:spPr>
            <a:xfrm>
              <a:off x="1825560" y="3343320"/>
              <a:ext cx="1080" cy="5040"/>
            </a:xfrm>
            <a:custGeom>
              <a:avLst/>
              <a:gdLst/>
              <a:ahLst/>
              <a:rect l="l" t="t" r="r" b="b"/>
              <a:pathLst>
                <a:path w="4" h="6">
                  <a:moveTo>
                    <a:pt x="2" y="3"/>
                  </a:moveTo>
                  <a:lnTo>
                    <a:pt x="0" y="2"/>
                  </a:lnTo>
                  <a:lnTo>
                    <a:pt x="0" y="6"/>
                  </a:lnTo>
                  <a:lnTo>
                    <a:pt x="4" y="6"/>
                  </a:lnTo>
                  <a:lnTo>
                    <a:pt x="4" y="2"/>
                  </a:lnTo>
                  <a:lnTo>
                    <a:pt x="2" y="0"/>
                  </a:lnTo>
                  <a:lnTo>
                    <a:pt x="4" y="2"/>
                  </a:lnTo>
                  <a:lnTo>
                    <a:pt x="4" y="0"/>
                  </a:lnTo>
                  <a:lnTo>
                    <a:pt x="2" y="0"/>
                  </a:lnTo>
                  <a:lnTo>
                    <a:pt x="2" y="3"/>
                  </a:lnTo>
                  <a:close/>
                </a:path>
              </a:pathLst>
            </a:custGeom>
            <a:solidFill>
              <a:srgbClr val="000000"/>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2002" name=""/>
            <p:cNvSpPr/>
            <p:nvPr/>
          </p:nvSpPr>
          <p:spPr>
            <a:xfrm>
              <a:off x="1809720" y="3343320"/>
              <a:ext cx="16920" cy="1800"/>
            </a:xfrm>
            <a:custGeom>
              <a:avLst/>
              <a:gdLst/>
              <a:ahLst/>
              <a:rect l="l" t="t" r="r" b="b"/>
              <a:pathLst>
                <a:path w="22" h="3">
                  <a:moveTo>
                    <a:pt x="2" y="2"/>
                  </a:moveTo>
                  <a:lnTo>
                    <a:pt x="2" y="3"/>
                  </a:lnTo>
                  <a:lnTo>
                    <a:pt x="22" y="3"/>
                  </a:lnTo>
                  <a:lnTo>
                    <a:pt x="22" y="0"/>
                  </a:lnTo>
                  <a:lnTo>
                    <a:pt x="2" y="0"/>
                  </a:lnTo>
                  <a:lnTo>
                    <a:pt x="0" y="2"/>
                  </a:lnTo>
                  <a:lnTo>
                    <a:pt x="2" y="0"/>
                  </a:lnTo>
                  <a:lnTo>
                    <a:pt x="0" y="0"/>
                  </a:lnTo>
                  <a:lnTo>
                    <a:pt x="0" y="2"/>
                  </a:lnTo>
                  <a:lnTo>
                    <a:pt x="2"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03" name=""/>
            <p:cNvSpPr/>
            <p:nvPr/>
          </p:nvSpPr>
          <p:spPr>
            <a:xfrm>
              <a:off x="1809720" y="3343320"/>
              <a:ext cx="1080" cy="6480"/>
            </a:xfrm>
            <a:custGeom>
              <a:avLst/>
              <a:gdLst/>
              <a:ahLst/>
              <a:rect l="l" t="t" r="r" b="b"/>
              <a:pathLst>
                <a:path w="2" h="6">
                  <a:moveTo>
                    <a:pt x="2" y="3"/>
                  </a:moveTo>
                  <a:lnTo>
                    <a:pt x="2" y="4"/>
                  </a:lnTo>
                  <a:lnTo>
                    <a:pt x="2" y="0"/>
                  </a:lnTo>
                  <a:lnTo>
                    <a:pt x="0" y="0"/>
                  </a:lnTo>
                  <a:lnTo>
                    <a:pt x="0" y="4"/>
                  </a:lnTo>
                  <a:lnTo>
                    <a:pt x="2" y="6"/>
                  </a:lnTo>
                  <a:lnTo>
                    <a:pt x="0" y="4"/>
                  </a:lnTo>
                  <a:lnTo>
                    <a:pt x="0" y="6"/>
                  </a:lnTo>
                  <a:lnTo>
                    <a:pt x="2" y="6"/>
                  </a:lnTo>
                  <a:lnTo>
                    <a:pt x="2" y="3"/>
                  </a:lnTo>
                  <a:close/>
                </a:path>
              </a:pathLst>
            </a:cu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004" name=""/>
            <p:cNvSpPr/>
            <p:nvPr/>
          </p:nvSpPr>
          <p:spPr>
            <a:xfrm>
              <a:off x="1809720" y="3346560"/>
              <a:ext cx="16920" cy="3240"/>
            </a:xfrm>
            <a:custGeom>
              <a:avLst/>
              <a:gdLst/>
              <a:ahLst/>
              <a:rect l="l" t="t" r="r" b="b"/>
              <a:pathLst>
                <a:path w="22" h="3">
                  <a:moveTo>
                    <a:pt x="18" y="1"/>
                  </a:moveTo>
                  <a:lnTo>
                    <a:pt x="20" y="0"/>
                  </a:lnTo>
                  <a:lnTo>
                    <a:pt x="0" y="0"/>
                  </a:lnTo>
                  <a:lnTo>
                    <a:pt x="0" y="3"/>
                  </a:lnTo>
                  <a:lnTo>
                    <a:pt x="20" y="3"/>
                  </a:lnTo>
                  <a:lnTo>
                    <a:pt x="22" y="1"/>
                  </a:lnTo>
                  <a:lnTo>
                    <a:pt x="20" y="3"/>
                  </a:lnTo>
                  <a:lnTo>
                    <a:pt x="22" y="3"/>
                  </a:lnTo>
                  <a:lnTo>
                    <a:pt x="22" y="1"/>
                  </a:lnTo>
                  <a:lnTo>
                    <a:pt x="18" y="1"/>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005" name=""/>
            <p:cNvSpPr/>
            <p:nvPr/>
          </p:nvSpPr>
          <p:spPr>
            <a:xfrm>
              <a:off x="1782720" y="3330720"/>
              <a:ext cx="16920" cy="12600"/>
            </a:xfrm>
            <a:prstGeom prst="rect">
              <a:avLst/>
            </a:pr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006" name=""/>
            <p:cNvSpPr/>
            <p:nvPr/>
          </p:nvSpPr>
          <p:spPr>
            <a:xfrm>
              <a:off x="1798560" y="3330720"/>
              <a:ext cx="1080" cy="12600"/>
            </a:xfrm>
            <a:custGeom>
              <a:avLst/>
              <a:gdLst/>
              <a:ahLst/>
              <a:rect l="l" t="t" r="r" b="b"/>
              <a:pathLst>
                <a:path w="1" h="18">
                  <a:moveTo>
                    <a:pt x="1" y="3"/>
                  </a:moveTo>
                  <a:lnTo>
                    <a:pt x="0" y="2"/>
                  </a:lnTo>
                  <a:lnTo>
                    <a:pt x="0" y="18"/>
                  </a:lnTo>
                  <a:lnTo>
                    <a:pt x="1" y="18"/>
                  </a:lnTo>
                  <a:lnTo>
                    <a:pt x="1" y="2"/>
                  </a:lnTo>
                  <a:lnTo>
                    <a:pt x="1" y="0"/>
                  </a:lnTo>
                  <a:lnTo>
                    <a:pt x="1" y="2"/>
                  </a:lnTo>
                  <a:lnTo>
                    <a:pt x="1" y="0"/>
                  </a:lnTo>
                  <a:lnTo>
                    <a:pt x="1" y="0"/>
                  </a:lnTo>
                  <a:lnTo>
                    <a:pt x="1" y="3"/>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007" name=""/>
            <p:cNvSpPr/>
            <p:nvPr/>
          </p:nvSpPr>
          <p:spPr>
            <a:xfrm>
              <a:off x="1781280" y="3330720"/>
              <a:ext cx="18360" cy="1800"/>
            </a:xfrm>
            <a:custGeom>
              <a:avLst/>
              <a:gdLst/>
              <a:ahLst/>
              <a:rect l="l" t="t" r="r" b="b"/>
              <a:pathLst>
                <a:path w="23" h="3">
                  <a:moveTo>
                    <a:pt x="3" y="2"/>
                  </a:moveTo>
                  <a:lnTo>
                    <a:pt x="1" y="3"/>
                  </a:lnTo>
                  <a:lnTo>
                    <a:pt x="23" y="3"/>
                  </a:lnTo>
                  <a:lnTo>
                    <a:pt x="23"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08" name=""/>
            <p:cNvSpPr/>
            <p:nvPr/>
          </p:nvSpPr>
          <p:spPr>
            <a:xfrm>
              <a:off x="1781280" y="3330720"/>
              <a:ext cx="2520" cy="14400"/>
            </a:xfrm>
            <a:custGeom>
              <a:avLst/>
              <a:gdLst/>
              <a:ahLst/>
              <a:rect l="l" t="t" r="r" b="b"/>
              <a:pathLst>
                <a:path w="3" h="17">
                  <a:moveTo>
                    <a:pt x="1" y="14"/>
                  </a:moveTo>
                  <a:lnTo>
                    <a:pt x="3" y="16"/>
                  </a:lnTo>
                  <a:lnTo>
                    <a:pt x="3" y="0"/>
                  </a:lnTo>
                  <a:lnTo>
                    <a:pt x="0" y="0"/>
                  </a:lnTo>
                  <a:lnTo>
                    <a:pt x="0" y="16"/>
                  </a:lnTo>
                  <a:lnTo>
                    <a:pt x="1" y="17"/>
                  </a:lnTo>
                  <a:lnTo>
                    <a:pt x="0" y="16"/>
                  </a:lnTo>
                  <a:lnTo>
                    <a:pt x="0" y="17"/>
                  </a:lnTo>
                  <a:lnTo>
                    <a:pt x="1" y="17"/>
                  </a:lnTo>
                  <a:lnTo>
                    <a:pt x="1" y="14"/>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009" name=""/>
            <p:cNvSpPr/>
            <p:nvPr/>
          </p:nvSpPr>
          <p:spPr>
            <a:xfrm>
              <a:off x="1782720" y="3343320"/>
              <a:ext cx="16920" cy="1800"/>
            </a:xfrm>
            <a:custGeom>
              <a:avLst/>
              <a:gdLst/>
              <a:ahLst/>
              <a:rect l="l" t="t" r="r" b="b"/>
              <a:pathLst>
                <a:path w="22" h="3">
                  <a:moveTo>
                    <a:pt x="21" y="2"/>
                  </a:moveTo>
                  <a:lnTo>
                    <a:pt x="22" y="0"/>
                  </a:lnTo>
                  <a:lnTo>
                    <a:pt x="0" y="0"/>
                  </a:lnTo>
                  <a:lnTo>
                    <a:pt x="0" y="3"/>
                  </a:lnTo>
                  <a:lnTo>
                    <a:pt x="22" y="3"/>
                  </a:lnTo>
                  <a:lnTo>
                    <a:pt x="22" y="2"/>
                  </a:lnTo>
                  <a:lnTo>
                    <a:pt x="22" y="3"/>
                  </a:lnTo>
                  <a:lnTo>
                    <a:pt x="22" y="3"/>
                  </a:lnTo>
                  <a:lnTo>
                    <a:pt x="22" y="2"/>
                  </a:lnTo>
                  <a:lnTo>
                    <a:pt x="21"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10" name=""/>
            <p:cNvSpPr/>
            <p:nvPr/>
          </p:nvSpPr>
          <p:spPr>
            <a:xfrm>
              <a:off x="1798560" y="3343320"/>
              <a:ext cx="1080" cy="5040"/>
            </a:xfrm>
            <a:custGeom>
              <a:avLst/>
              <a:gdLst/>
              <a:ahLst/>
              <a:rect l="l" t="t" r="r" b="b"/>
              <a:pathLst>
                <a:path w="1" h="6">
                  <a:moveTo>
                    <a:pt x="1" y="3"/>
                  </a:moveTo>
                  <a:lnTo>
                    <a:pt x="0" y="2"/>
                  </a:lnTo>
                  <a:lnTo>
                    <a:pt x="0" y="6"/>
                  </a:lnTo>
                  <a:lnTo>
                    <a:pt x="1" y="6"/>
                  </a:lnTo>
                  <a:lnTo>
                    <a:pt x="1" y="2"/>
                  </a:lnTo>
                  <a:lnTo>
                    <a:pt x="1" y="0"/>
                  </a:lnTo>
                  <a:lnTo>
                    <a:pt x="1" y="2"/>
                  </a:lnTo>
                  <a:lnTo>
                    <a:pt x="1" y="0"/>
                  </a:lnTo>
                  <a:lnTo>
                    <a:pt x="1" y="0"/>
                  </a:lnTo>
                  <a:lnTo>
                    <a:pt x="1" y="3"/>
                  </a:lnTo>
                  <a:close/>
                </a:path>
              </a:pathLst>
            </a:custGeom>
            <a:solidFill>
              <a:srgbClr val="000000"/>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2011" name=""/>
            <p:cNvSpPr/>
            <p:nvPr/>
          </p:nvSpPr>
          <p:spPr>
            <a:xfrm>
              <a:off x="1781280" y="3343320"/>
              <a:ext cx="18360" cy="1800"/>
            </a:xfrm>
            <a:custGeom>
              <a:avLst/>
              <a:gdLst/>
              <a:ahLst/>
              <a:rect l="l" t="t" r="r" b="b"/>
              <a:pathLst>
                <a:path w="23" h="3">
                  <a:moveTo>
                    <a:pt x="3" y="2"/>
                  </a:moveTo>
                  <a:lnTo>
                    <a:pt x="1" y="3"/>
                  </a:lnTo>
                  <a:lnTo>
                    <a:pt x="23" y="3"/>
                  </a:lnTo>
                  <a:lnTo>
                    <a:pt x="23"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12" name=""/>
            <p:cNvSpPr/>
            <p:nvPr/>
          </p:nvSpPr>
          <p:spPr>
            <a:xfrm>
              <a:off x="1781280" y="3343320"/>
              <a:ext cx="2520" cy="6480"/>
            </a:xfrm>
            <a:custGeom>
              <a:avLst/>
              <a:gdLst/>
              <a:ahLst/>
              <a:rect l="l" t="t" r="r" b="b"/>
              <a:pathLst>
                <a:path w="3" h="6">
                  <a:moveTo>
                    <a:pt x="1" y="3"/>
                  </a:moveTo>
                  <a:lnTo>
                    <a:pt x="3" y="4"/>
                  </a:lnTo>
                  <a:lnTo>
                    <a:pt x="3" y="0"/>
                  </a:lnTo>
                  <a:lnTo>
                    <a:pt x="0" y="0"/>
                  </a:lnTo>
                  <a:lnTo>
                    <a:pt x="0" y="4"/>
                  </a:lnTo>
                  <a:lnTo>
                    <a:pt x="1" y="6"/>
                  </a:lnTo>
                  <a:lnTo>
                    <a:pt x="0" y="4"/>
                  </a:lnTo>
                  <a:lnTo>
                    <a:pt x="0" y="6"/>
                  </a:lnTo>
                  <a:lnTo>
                    <a:pt x="1" y="6"/>
                  </a:lnTo>
                  <a:lnTo>
                    <a:pt x="1" y="3"/>
                  </a:lnTo>
                  <a:close/>
                </a:path>
              </a:pathLst>
            </a:cu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013" name=""/>
            <p:cNvSpPr/>
            <p:nvPr/>
          </p:nvSpPr>
          <p:spPr>
            <a:xfrm>
              <a:off x="1782720" y="3346560"/>
              <a:ext cx="16920" cy="3240"/>
            </a:xfrm>
            <a:custGeom>
              <a:avLst/>
              <a:gdLst/>
              <a:ahLst/>
              <a:rect l="l" t="t" r="r" b="b"/>
              <a:pathLst>
                <a:path w="22" h="3">
                  <a:moveTo>
                    <a:pt x="21" y="1"/>
                  </a:moveTo>
                  <a:lnTo>
                    <a:pt x="22" y="0"/>
                  </a:lnTo>
                  <a:lnTo>
                    <a:pt x="0" y="0"/>
                  </a:lnTo>
                  <a:lnTo>
                    <a:pt x="0" y="3"/>
                  </a:lnTo>
                  <a:lnTo>
                    <a:pt x="22" y="3"/>
                  </a:lnTo>
                  <a:lnTo>
                    <a:pt x="22" y="1"/>
                  </a:lnTo>
                  <a:lnTo>
                    <a:pt x="22" y="3"/>
                  </a:lnTo>
                  <a:lnTo>
                    <a:pt x="22" y="3"/>
                  </a:lnTo>
                  <a:lnTo>
                    <a:pt x="22" y="1"/>
                  </a:lnTo>
                  <a:lnTo>
                    <a:pt x="21" y="1"/>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014" name=""/>
            <p:cNvSpPr/>
            <p:nvPr/>
          </p:nvSpPr>
          <p:spPr>
            <a:xfrm>
              <a:off x="1836720" y="3330720"/>
              <a:ext cx="15480" cy="12600"/>
            </a:xfrm>
            <a:prstGeom prst="rect">
              <a:avLst/>
            </a:pr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015" name=""/>
            <p:cNvSpPr/>
            <p:nvPr/>
          </p:nvSpPr>
          <p:spPr>
            <a:xfrm>
              <a:off x="1852560" y="3330720"/>
              <a:ext cx="1080" cy="12600"/>
            </a:xfrm>
            <a:custGeom>
              <a:avLst/>
              <a:gdLst/>
              <a:ahLst/>
              <a:rect l="l" t="t" r="r" b="b"/>
              <a:pathLst>
                <a:path w="1" h="18">
                  <a:moveTo>
                    <a:pt x="0" y="3"/>
                  </a:moveTo>
                  <a:lnTo>
                    <a:pt x="0" y="2"/>
                  </a:lnTo>
                  <a:lnTo>
                    <a:pt x="0" y="18"/>
                  </a:lnTo>
                  <a:lnTo>
                    <a:pt x="1" y="18"/>
                  </a:lnTo>
                  <a:lnTo>
                    <a:pt x="1" y="2"/>
                  </a:lnTo>
                  <a:lnTo>
                    <a:pt x="0" y="0"/>
                  </a:lnTo>
                  <a:lnTo>
                    <a:pt x="1" y="2"/>
                  </a:lnTo>
                  <a:lnTo>
                    <a:pt x="1" y="0"/>
                  </a:lnTo>
                  <a:lnTo>
                    <a:pt x="0" y="0"/>
                  </a:lnTo>
                  <a:lnTo>
                    <a:pt x="0" y="3"/>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016" name=""/>
            <p:cNvSpPr/>
            <p:nvPr/>
          </p:nvSpPr>
          <p:spPr>
            <a:xfrm>
              <a:off x="1834920" y="3330720"/>
              <a:ext cx="17280" cy="1800"/>
            </a:xfrm>
            <a:custGeom>
              <a:avLst/>
              <a:gdLst/>
              <a:ahLst/>
              <a:rect l="l" t="t" r="r" b="b"/>
              <a:pathLst>
                <a:path w="22" h="3">
                  <a:moveTo>
                    <a:pt x="3" y="2"/>
                  </a:moveTo>
                  <a:lnTo>
                    <a:pt x="1" y="3"/>
                  </a:lnTo>
                  <a:lnTo>
                    <a:pt x="22" y="3"/>
                  </a:lnTo>
                  <a:lnTo>
                    <a:pt x="22"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17" name=""/>
            <p:cNvSpPr/>
            <p:nvPr/>
          </p:nvSpPr>
          <p:spPr>
            <a:xfrm>
              <a:off x="1834920" y="3330720"/>
              <a:ext cx="2880" cy="14400"/>
            </a:xfrm>
            <a:custGeom>
              <a:avLst/>
              <a:gdLst/>
              <a:ahLst/>
              <a:rect l="l" t="t" r="r" b="b"/>
              <a:pathLst>
                <a:path w="3" h="17">
                  <a:moveTo>
                    <a:pt x="1" y="14"/>
                  </a:moveTo>
                  <a:lnTo>
                    <a:pt x="3" y="16"/>
                  </a:lnTo>
                  <a:lnTo>
                    <a:pt x="3" y="0"/>
                  </a:lnTo>
                  <a:lnTo>
                    <a:pt x="0" y="0"/>
                  </a:lnTo>
                  <a:lnTo>
                    <a:pt x="0" y="16"/>
                  </a:lnTo>
                  <a:lnTo>
                    <a:pt x="1" y="17"/>
                  </a:lnTo>
                  <a:lnTo>
                    <a:pt x="0" y="16"/>
                  </a:lnTo>
                  <a:lnTo>
                    <a:pt x="0" y="17"/>
                  </a:lnTo>
                  <a:lnTo>
                    <a:pt x="1" y="17"/>
                  </a:lnTo>
                  <a:lnTo>
                    <a:pt x="1" y="14"/>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018" name=""/>
            <p:cNvSpPr/>
            <p:nvPr/>
          </p:nvSpPr>
          <p:spPr>
            <a:xfrm>
              <a:off x="1836720" y="3343320"/>
              <a:ext cx="16920" cy="1800"/>
            </a:xfrm>
            <a:custGeom>
              <a:avLst/>
              <a:gdLst/>
              <a:ahLst/>
              <a:rect l="l" t="t" r="r" b="b"/>
              <a:pathLst>
                <a:path w="22" h="3">
                  <a:moveTo>
                    <a:pt x="21" y="2"/>
                  </a:moveTo>
                  <a:lnTo>
                    <a:pt x="21" y="0"/>
                  </a:lnTo>
                  <a:lnTo>
                    <a:pt x="0" y="0"/>
                  </a:lnTo>
                  <a:lnTo>
                    <a:pt x="0" y="3"/>
                  </a:lnTo>
                  <a:lnTo>
                    <a:pt x="21" y="3"/>
                  </a:lnTo>
                  <a:lnTo>
                    <a:pt x="22" y="2"/>
                  </a:lnTo>
                  <a:lnTo>
                    <a:pt x="21" y="3"/>
                  </a:lnTo>
                  <a:lnTo>
                    <a:pt x="22" y="3"/>
                  </a:lnTo>
                  <a:lnTo>
                    <a:pt x="22" y="2"/>
                  </a:lnTo>
                  <a:lnTo>
                    <a:pt x="21"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19" name=""/>
            <p:cNvSpPr/>
            <p:nvPr/>
          </p:nvSpPr>
          <p:spPr>
            <a:xfrm>
              <a:off x="1852560" y="3343320"/>
              <a:ext cx="1080" cy="5040"/>
            </a:xfrm>
            <a:custGeom>
              <a:avLst/>
              <a:gdLst/>
              <a:ahLst/>
              <a:rect l="l" t="t" r="r" b="b"/>
              <a:pathLst>
                <a:path w="1" h="6">
                  <a:moveTo>
                    <a:pt x="0" y="3"/>
                  </a:moveTo>
                  <a:lnTo>
                    <a:pt x="0" y="2"/>
                  </a:lnTo>
                  <a:lnTo>
                    <a:pt x="0" y="6"/>
                  </a:lnTo>
                  <a:lnTo>
                    <a:pt x="1" y="6"/>
                  </a:lnTo>
                  <a:lnTo>
                    <a:pt x="1" y="2"/>
                  </a:lnTo>
                  <a:lnTo>
                    <a:pt x="0" y="0"/>
                  </a:lnTo>
                  <a:lnTo>
                    <a:pt x="1" y="2"/>
                  </a:lnTo>
                  <a:lnTo>
                    <a:pt x="1" y="0"/>
                  </a:lnTo>
                  <a:lnTo>
                    <a:pt x="0" y="0"/>
                  </a:lnTo>
                  <a:lnTo>
                    <a:pt x="0" y="3"/>
                  </a:lnTo>
                  <a:close/>
                </a:path>
              </a:pathLst>
            </a:custGeom>
            <a:solidFill>
              <a:srgbClr val="000000"/>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2020" name=""/>
            <p:cNvSpPr/>
            <p:nvPr/>
          </p:nvSpPr>
          <p:spPr>
            <a:xfrm>
              <a:off x="1834920" y="3343320"/>
              <a:ext cx="17280" cy="1800"/>
            </a:xfrm>
            <a:custGeom>
              <a:avLst/>
              <a:gdLst/>
              <a:ahLst/>
              <a:rect l="l" t="t" r="r" b="b"/>
              <a:pathLst>
                <a:path w="22" h="3">
                  <a:moveTo>
                    <a:pt x="3" y="2"/>
                  </a:moveTo>
                  <a:lnTo>
                    <a:pt x="1" y="3"/>
                  </a:lnTo>
                  <a:lnTo>
                    <a:pt x="22" y="3"/>
                  </a:lnTo>
                  <a:lnTo>
                    <a:pt x="22"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21" name=""/>
            <p:cNvSpPr/>
            <p:nvPr/>
          </p:nvSpPr>
          <p:spPr>
            <a:xfrm>
              <a:off x="1834920" y="3343320"/>
              <a:ext cx="2880" cy="6480"/>
            </a:xfrm>
            <a:custGeom>
              <a:avLst/>
              <a:gdLst/>
              <a:ahLst/>
              <a:rect l="l" t="t" r="r" b="b"/>
              <a:pathLst>
                <a:path w="3" h="6">
                  <a:moveTo>
                    <a:pt x="1" y="3"/>
                  </a:moveTo>
                  <a:lnTo>
                    <a:pt x="3" y="4"/>
                  </a:lnTo>
                  <a:lnTo>
                    <a:pt x="3" y="0"/>
                  </a:lnTo>
                  <a:lnTo>
                    <a:pt x="0" y="0"/>
                  </a:lnTo>
                  <a:lnTo>
                    <a:pt x="0" y="4"/>
                  </a:lnTo>
                  <a:lnTo>
                    <a:pt x="1" y="6"/>
                  </a:lnTo>
                  <a:lnTo>
                    <a:pt x="0" y="4"/>
                  </a:lnTo>
                  <a:lnTo>
                    <a:pt x="0" y="6"/>
                  </a:lnTo>
                  <a:lnTo>
                    <a:pt x="1" y="6"/>
                  </a:lnTo>
                  <a:lnTo>
                    <a:pt x="1" y="3"/>
                  </a:lnTo>
                  <a:close/>
                </a:path>
              </a:pathLst>
            </a:cu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022" name=""/>
            <p:cNvSpPr/>
            <p:nvPr/>
          </p:nvSpPr>
          <p:spPr>
            <a:xfrm>
              <a:off x="1836720" y="3346560"/>
              <a:ext cx="16920" cy="3240"/>
            </a:xfrm>
            <a:custGeom>
              <a:avLst/>
              <a:gdLst/>
              <a:ahLst/>
              <a:rect l="l" t="t" r="r" b="b"/>
              <a:pathLst>
                <a:path w="22" h="3">
                  <a:moveTo>
                    <a:pt x="21" y="1"/>
                  </a:moveTo>
                  <a:lnTo>
                    <a:pt x="21" y="0"/>
                  </a:lnTo>
                  <a:lnTo>
                    <a:pt x="0" y="0"/>
                  </a:lnTo>
                  <a:lnTo>
                    <a:pt x="0" y="3"/>
                  </a:lnTo>
                  <a:lnTo>
                    <a:pt x="21" y="3"/>
                  </a:lnTo>
                  <a:lnTo>
                    <a:pt x="22" y="1"/>
                  </a:lnTo>
                  <a:lnTo>
                    <a:pt x="21" y="3"/>
                  </a:lnTo>
                  <a:lnTo>
                    <a:pt x="22" y="3"/>
                  </a:lnTo>
                  <a:lnTo>
                    <a:pt x="22" y="1"/>
                  </a:lnTo>
                  <a:lnTo>
                    <a:pt x="21" y="1"/>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grpSp>
      <p:sp>
        <p:nvSpPr>
          <p:cNvPr id="2023" name=""/>
          <p:cNvSpPr/>
          <p:nvPr/>
        </p:nvSpPr>
        <p:spPr>
          <a:xfrm>
            <a:off x="1978920" y="2639880"/>
            <a:ext cx="66996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ea typeface="ＭＳ ゴシック"/>
              </a:rPr>
              <a:t>Voice and Data</a:t>
            </a:r>
            <a:endParaRPr b="0" lang="en-US" sz="800" strike="noStrike" u="none">
              <a:solidFill>
                <a:srgbClr val="000000"/>
              </a:solidFill>
              <a:effectLst/>
              <a:uFillTx/>
              <a:latin typeface="Times New Roman"/>
            </a:endParaRPr>
          </a:p>
        </p:txBody>
      </p:sp>
      <p:sp>
        <p:nvSpPr>
          <p:cNvPr id="2024" name=""/>
          <p:cNvSpPr/>
          <p:nvPr/>
        </p:nvSpPr>
        <p:spPr>
          <a:xfrm>
            <a:off x="522720" y="1763640"/>
            <a:ext cx="8006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ea typeface="ＭＳ ゴシック"/>
              </a:rPr>
              <a:t>ISP-A</a:t>
            </a:r>
            <a:r>
              <a:rPr b="1" lang="ja-JP" sz="1200" strike="noStrike" u="none">
                <a:solidFill>
                  <a:srgbClr val="000000"/>
                </a:solidFill>
                <a:effectLst/>
                <a:uFillTx/>
                <a:latin typeface="Times New Roman"/>
                <a:ea typeface="ＭＳ ゴシック"/>
              </a:rPr>
              <a:t> </a:t>
            </a:r>
            <a:r>
              <a:rPr b="1" lang="en-US" sz="1200" strike="noStrike" u="none">
                <a:solidFill>
                  <a:srgbClr val="000000"/>
                </a:solidFill>
                <a:effectLst/>
                <a:uFillTx/>
                <a:latin typeface="Times New Roman"/>
                <a:ea typeface="ＭＳ ゴシック"/>
              </a:rPr>
              <a:t>Users</a:t>
            </a:r>
            <a:endParaRPr b="0" lang="en-US" sz="1200" strike="noStrike" u="none">
              <a:solidFill>
                <a:srgbClr val="000000"/>
              </a:solidFill>
              <a:effectLst/>
              <a:uFillTx/>
              <a:latin typeface="Times New Roman"/>
            </a:endParaRPr>
          </a:p>
        </p:txBody>
      </p:sp>
      <p:sp>
        <p:nvSpPr>
          <p:cNvPr id="2025" name=""/>
          <p:cNvSpPr/>
          <p:nvPr/>
        </p:nvSpPr>
        <p:spPr>
          <a:xfrm flipH="1" flipV="1">
            <a:off x="3429000" y="3036960"/>
            <a:ext cx="76320" cy="45720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6" name=""/>
          <p:cNvSpPr/>
          <p:nvPr/>
        </p:nvSpPr>
        <p:spPr>
          <a:xfrm>
            <a:off x="4800960" y="1817640"/>
            <a:ext cx="2007000" cy="366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3300"/>
                </a:solidFill>
                <a:effectLst/>
                <a:uFillTx/>
                <a:latin typeface="Times New Roman"/>
                <a:ea typeface="ＭＳ ゴシック"/>
              </a:rPr>
              <a:t>ISP-A Network</a:t>
            </a:r>
            <a:endParaRPr b="0" lang="en-US" sz="2400" strike="noStrike" u="none">
              <a:solidFill>
                <a:srgbClr val="000000"/>
              </a:solidFill>
              <a:effectLst/>
              <a:uFillTx/>
              <a:latin typeface="Times New Roman"/>
            </a:endParaRPr>
          </a:p>
        </p:txBody>
      </p:sp>
      <p:sp>
        <p:nvSpPr>
          <p:cNvPr id="2027" name=""/>
          <p:cNvSpPr/>
          <p:nvPr/>
        </p:nvSpPr>
        <p:spPr>
          <a:xfrm>
            <a:off x="685800" y="3017880"/>
            <a:ext cx="609480" cy="0"/>
          </a:xfrm>
          <a:prstGeom prst="line">
            <a:avLst/>
          </a:prstGeom>
          <a:ln w="28440">
            <a:solidFill>
              <a:srgbClr val="3333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028" name="" descr=""/>
          <p:cNvPicPr/>
          <p:nvPr/>
        </p:nvPicPr>
        <p:blipFill>
          <a:blip r:embed="rId1"/>
          <a:stretch/>
        </p:blipFill>
        <p:spPr>
          <a:xfrm>
            <a:off x="533520" y="2700360"/>
            <a:ext cx="514080" cy="533520"/>
          </a:xfrm>
          <a:prstGeom prst="rect">
            <a:avLst/>
          </a:prstGeom>
          <a:noFill/>
          <a:ln w="0">
            <a:noFill/>
          </a:ln>
        </p:spPr>
      </p:pic>
      <p:pic>
        <p:nvPicPr>
          <p:cNvPr id="2029" name="" descr=""/>
          <p:cNvPicPr/>
          <p:nvPr/>
        </p:nvPicPr>
        <p:blipFill>
          <a:blip r:embed="rId2"/>
          <a:stretch/>
        </p:blipFill>
        <p:spPr>
          <a:xfrm>
            <a:off x="457200" y="2662200"/>
            <a:ext cx="609480" cy="609480"/>
          </a:xfrm>
          <a:prstGeom prst="rect">
            <a:avLst/>
          </a:prstGeom>
          <a:noFill/>
          <a:ln w="0">
            <a:noFill/>
          </a:ln>
        </p:spPr>
      </p:pic>
      <p:pic>
        <p:nvPicPr>
          <p:cNvPr id="2030" name="" descr=""/>
          <p:cNvPicPr/>
          <p:nvPr/>
        </p:nvPicPr>
        <p:blipFill>
          <a:blip r:embed="rId3"/>
          <a:stretch/>
        </p:blipFill>
        <p:spPr>
          <a:xfrm>
            <a:off x="1143000" y="2847960"/>
            <a:ext cx="584280" cy="274680"/>
          </a:xfrm>
          <a:prstGeom prst="rect">
            <a:avLst/>
          </a:prstGeom>
          <a:noFill/>
          <a:ln w="0">
            <a:noFill/>
          </a:ln>
        </p:spPr>
      </p:pic>
      <p:pic>
        <p:nvPicPr>
          <p:cNvPr id="2031" name="" descr=""/>
          <p:cNvPicPr/>
          <p:nvPr/>
        </p:nvPicPr>
        <p:blipFill>
          <a:blip r:embed="rId4"/>
          <a:stretch/>
        </p:blipFill>
        <p:spPr>
          <a:xfrm>
            <a:off x="1143000" y="2738520"/>
            <a:ext cx="584280" cy="584280"/>
          </a:xfrm>
          <a:prstGeom prst="rect">
            <a:avLst/>
          </a:prstGeom>
          <a:noFill/>
          <a:ln w="0">
            <a:noFill/>
          </a:ln>
        </p:spPr>
      </p:pic>
      <p:sp>
        <p:nvSpPr>
          <p:cNvPr id="2032" name=""/>
          <p:cNvSpPr/>
          <p:nvPr/>
        </p:nvSpPr>
        <p:spPr>
          <a:xfrm>
            <a:off x="1612800" y="2960640"/>
            <a:ext cx="216000" cy="92160"/>
          </a:xfrm>
          <a:custGeom>
            <a:avLst/>
            <a:gdLst/>
            <a:ahLst/>
            <a:rect l="l" t="t" r="r" b="b"/>
            <a:pathLst>
              <a:path w="184" h="0">
                <a:moveTo>
                  <a:pt x="184" y="0"/>
                </a:moveTo>
                <a:lnTo>
                  <a:pt x="92" y="0"/>
                </a:lnTo>
                <a:lnTo>
                  <a:pt x="0" y="0"/>
                </a:lnTo>
              </a:path>
            </a:pathLst>
          </a:custGeom>
          <a:solidFill>
            <a:srgbClr val="800000"/>
          </a:solidFill>
          <a:ln w="28440">
            <a:solidFill>
              <a:srgbClr val="333333"/>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cxnSp>
        <p:nvCxnSpPr>
          <p:cNvPr id="2033" name=""/>
          <p:cNvCxnSpPr>
            <a:stCxn id="1965" idx="0"/>
            <a:endCxn id="2034" idx="2"/>
          </p:cNvCxnSpPr>
          <p:nvPr/>
        </p:nvCxnSpPr>
        <p:spPr>
          <a:xfrm flipV="1">
            <a:off x="1854360" y="3118680"/>
            <a:ext cx="241920" cy="266040"/>
          </a:xfrm>
          <a:prstGeom prst="curvedConnector2">
            <a:avLst/>
          </a:prstGeom>
          <a:ln w="19080">
            <a:solidFill>
              <a:srgbClr val="000000"/>
            </a:solidFill>
            <a:miter/>
          </a:ln>
        </p:spPr>
      </p:cxnSp>
      <p:sp>
        <p:nvSpPr>
          <p:cNvPr id="2035" name=""/>
          <p:cNvSpPr/>
          <p:nvPr/>
        </p:nvSpPr>
        <p:spPr>
          <a:xfrm flipH="1">
            <a:off x="2286000" y="3036960"/>
            <a:ext cx="1828800" cy="0"/>
          </a:xfrm>
          <a:prstGeom prst="line">
            <a:avLst/>
          </a:prstGeom>
          <a:ln w="28440">
            <a:solidFill>
              <a:srgbClr val="3333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2036" name=""/>
          <p:cNvGrpSpPr/>
          <p:nvPr/>
        </p:nvGrpSpPr>
        <p:grpSpPr>
          <a:xfrm>
            <a:off x="3200400" y="2884320"/>
            <a:ext cx="533520" cy="228600"/>
            <a:chOff x="3200400" y="2884320"/>
            <a:chExt cx="533520" cy="228600"/>
          </a:xfrm>
        </p:grpSpPr>
        <p:sp>
          <p:nvSpPr>
            <p:cNvPr id="2037" name=""/>
            <p:cNvSpPr/>
            <p:nvPr/>
          </p:nvSpPr>
          <p:spPr>
            <a:xfrm>
              <a:off x="3200400" y="2884320"/>
              <a:ext cx="533520" cy="228600"/>
            </a:xfrm>
            <a:prstGeom prst="rect">
              <a:avLst/>
            </a:prstGeom>
            <a:gradFill rotWithShape="0">
              <a:gsLst>
                <a:gs pos="0">
                  <a:srgbClr val="426842"/>
                </a:gs>
                <a:gs pos="50000">
                  <a:srgbClr val="003300"/>
                </a:gs>
                <a:gs pos="100000">
                  <a:srgbClr val="426842"/>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8" name=""/>
            <p:cNvSpPr/>
            <p:nvPr/>
          </p:nvSpPr>
          <p:spPr>
            <a:xfrm>
              <a:off x="3200400" y="2960280"/>
              <a:ext cx="533520" cy="12204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ff"/>
                  </a:solidFill>
                  <a:effectLst/>
                  <a:uFillTx/>
                  <a:latin typeface="Times New Roman"/>
                  <a:ea typeface="ＭＳ ゴシック"/>
                </a:rPr>
                <a:t>Splitter</a:t>
              </a:r>
              <a:endParaRPr b="0" lang="en-US" sz="800" strike="noStrike" u="none">
                <a:solidFill>
                  <a:srgbClr val="000000"/>
                </a:solidFill>
                <a:effectLst/>
                <a:uFillTx/>
                <a:latin typeface="Times New Roman"/>
              </a:endParaRPr>
            </a:p>
          </p:txBody>
        </p:sp>
      </p:grpSp>
      <p:grpSp>
        <p:nvGrpSpPr>
          <p:cNvPr id="2039" name=""/>
          <p:cNvGrpSpPr/>
          <p:nvPr/>
        </p:nvGrpSpPr>
        <p:grpSpPr>
          <a:xfrm>
            <a:off x="1828800" y="2890800"/>
            <a:ext cx="533520" cy="228600"/>
            <a:chOff x="1828800" y="2890800"/>
            <a:chExt cx="533520" cy="228600"/>
          </a:xfrm>
        </p:grpSpPr>
        <p:sp>
          <p:nvSpPr>
            <p:cNvPr id="2034" name=""/>
            <p:cNvSpPr/>
            <p:nvPr/>
          </p:nvSpPr>
          <p:spPr>
            <a:xfrm>
              <a:off x="1828800" y="2890800"/>
              <a:ext cx="533520" cy="228600"/>
            </a:xfrm>
            <a:prstGeom prst="rect">
              <a:avLst/>
            </a:prstGeom>
            <a:gradFill rotWithShape="0">
              <a:gsLst>
                <a:gs pos="0">
                  <a:srgbClr val="426842"/>
                </a:gs>
                <a:gs pos="50000">
                  <a:srgbClr val="003300"/>
                </a:gs>
                <a:gs pos="100000">
                  <a:srgbClr val="426842"/>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0" name=""/>
            <p:cNvSpPr/>
            <p:nvPr/>
          </p:nvSpPr>
          <p:spPr>
            <a:xfrm>
              <a:off x="1828800" y="2966760"/>
              <a:ext cx="533520" cy="9180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ffffff"/>
                  </a:solidFill>
                  <a:effectLst/>
                  <a:uFillTx/>
                  <a:latin typeface="Times New Roman"/>
                  <a:ea typeface="ＭＳ ゴシック"/>
                </a:rPr>
                <a:t>Splitter</a:t>
              </a:r>
              <a:endParaRPr b="0" lang="en-US" sz="600" strike="noStrike" u="none">
                <a:solidFill>
                  <a:srgbClr val="000000"/>
                </a:solidFill>
                <a:effectLst/>
                <a:uFillTx/>
                <a:latin typeface="Times New Roman"/>
              </a:endParaRPr>
            </a:p>
          </p:txBody>
        </p:sp>
      </p:grpSp>
      <p:sp>
        <p:nvSpPr>
          <p:cNvPr id="2041" name=""/>
          <p:cNvSpPr/>
          <p:nvPr/>
        </p:nvSpPr>
        <p:spPr>
          <a:xfrm>
            <a:off x="6095880" y="2732040"/>
            <a:ext cx="762120" cy="685800"/>
          </a:xfrm>
          <a:prstGeom prst="rect">
            <a:avLst/>
          </a:prstGeom>
          <a:gradFill rotWithShape="0">
            <a:gsLst>
              <a:gs pos="0">
                <a:srgbClr val="dafec9"/>
              </a:gs>
              <a:gs pos="50000">
                <a:srgbClr val="99ff66"/>
              </a:gs>
              <a:gs pos="100000">
                <a:srgbClr val="dafec9"/>
              </a:gs>
            </a:gsLst>
            <a:lin ang="135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42" name=""/>
          <p:cNvSpPr/>
          <p:nvPr/>
        </p:nvSpPr>
        <p:spPr>
          <a:xfrm>
            <a:off x="6172200" y="3189240"/>
            <a:ext cx="152280" cy="152280"/>
          </a:xfrm>
          <a:prstGeom prst="ellipse">
            <a:avLst/>
          </a:prstGeom>
          <a:solidFill>
            <a:srgbClr val="333333"/>
          </a:solidFill>
          <a:ln w="9360">
            <a:solidFill>
              <a:srgbClr val="333333"/>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2043" name=""/>
          <p:cNvGrpSpPr/>
          <p:nvPr/>
        </p:nvGrpSpPr>
        <p:grpSpPr>
          <a:xfrm>
            <a:off x="4876920" y="2427120"/>
            <a:ext cx="838080" cy="2438280"/>
            <a:chOff x="4876920" y="2427120"/>
            <a:chExt cx="838080" cy="2438280"/>
          </a:xfrm>
        </p:grpSpPr>
        <p:sp>
          <p:nvSpPr>
            <p:cNvPr id="2044" name=""/>
            <p:cNvSpPr/>
            <p:nvPr/>
          </p:nvSpPr>
          <p:spPr>
            <a:xfrm>
              <a:off x="4876920" y="2427120"/>
              <a:ext cx="838080" cy="2438280"/>
            </a:xfrm>
            <a:custGeom>
              <a:avLst/>
              <a:gdLst/>
              <a:ahLst/>
              <a:rect l="l" t="t" r="r" b="b"/>
              <a:pathLst>
                <a:path w="921" h="754">
                  <a:moveTo>
                    <a:pt x="135" y="559"/>
                  </a:moveTo>
                  <a:lnTo>
                    <a:pt x="151" y="599"/>
                  </a:lnTo>
                  <a:lnTo>
                    <a:pt x="168" y="636"/>
                  </a:lnTo>
                  <a:lnTo>
                    <a:pt x="187" y="668"/>
                  </a:lnTo>
                  <a:lnTo>
                    <a:pt x="209" y="695"/>
                  </a:lnTo>
                  <a:lnTo>
                    <a:pt x="232" y="717"/>
                  </a:lnTo>
                  <a:lnTo>
                    <a:pt x="257" y="735"/>
                  </a:lnTo>
                  <a:lnTo>
                    <a:pt x="283" y="748"/>
                  </a:lnTo>
                  <a:lnTo>
                    <a:pt x="310" y="753"/>
                  </a:lnTo>
                  <a:lnTo>
                    <a:pt x="336" y="754"/>
                  </a:lnTo>
                  <a:lnTo>
                    <a:pt x="363" y="748"/>
                  </a:lnTo>
                  <a:lnTo>
                    <a:pt x="389" y="737"/>
                  </a:lnTo>
                  <a:lnTo>
                    <a:pt x="414" y="721"/>
                  </a:lnTo>
                  <a:lnTo>
                    <a:pt x="439" y="698"/>
                  </a:lnTo>
                  <a:lnTo>
                    <a:pt x="461" y="671"/>
                  </a:lnTo>
                  <a:lnTo>
                    <a:pt x="483" y="698"/>
                  </a:lnTo>
                  <a:lnTo>
                    <a:pt x="506" y="721"/>
                  </a:lnTo>
                  <a:lnTo>
                    <a:pt x="531" y="737"/>
                  </a:lnTo>
                  <a:lnTo>
                    <a:pt x="558" y="748"/>
                  </a:lnTo>
                  <a:lnTo>
                    <a:pt x="584" y="754"/>
                  </a:lnTo>
                  <a:lnTo>
                    <a:pt x="611" y="753"/>
                  </a:lnTo>
                  <a:lnTo>
                    <a:pt x="639" y="748"/>
                  </a:lnTo>
                  <a:lnTo>
                    <a:pt x="663" y="735"/>
                  </a:lnTo>
                  <a:lnTo>
                    <a:pt x="688" y="717"/>
                  </a:lnTo>
                  <a:lnTo>
                    <a:pt x="712" y="695"/>
                  </a:lnTo>
                  <a:lnTo>
                    <a:pt x="734" y="668"/>
                  </a:lnTo>
                  <a:lnTo>
                    <a:pt x="754" y="636"/>
                  </a:lnTo>
                  <a:lnTo>
                    <a:pt x="771" y="599"/>
                  </a:lnTo>
                  <a:lnTo>
                    <a:pt x="785" y="559"/>
                  </a:lnTo>
                  <a:lnTo>
                    <a:pt x="805" y="566"/>
                  </a:lnTo>
                  <a:lnTo>
                    <a:pt x="824" y="564"/>
                  </a:lnTo>
                  <a:lnTo>
                    <a:pt x="844" y="558"/>
                  </a:lnTo>
                  <a:lnTo>
                    <a:pt x="861" y="545"/>
                  </a:lnTo>
                  <a:lnTo>
                    <a:pt x="878" y="526"/>
                  </a:lnTo>
                  <a:lnTo>
                    <a:pt x="892" y="503"/>
                  </a:lnTo>
                  <a:lnTo>
                    <a:pt x="905" y="475"/>
                  </a:lnTo>
                  <a:lnTo>
                    <a:pt x="913" y="444"/>
                  </a:lnTo>
                  <a:lnTo>
                    <a:pt x="919" y="411"/>
                  </a:lnTo>
                  <a:lnTo>
                    <a:pt x="921" y="377"/>
                  </a:lnTo>
                  <a:lnTo>
                    <a:pt x="919" y="342"/>
                  </a:lnTo>
                  <a:lnTo>
                    <a:pt x="913" y="310"/>
                  </a:lnTo>
                  <a:lnTo>
                    <a:pt x="905" y="278"/>
                  </a:lnTo>
                  <a:lnTo>
                    <a:pt x="892" y="251"/>
                  </a:lnTo>
                  <a:lnTo>
                    <a:pt x="878" y="227"/>
                  </a:lnTo>
                  <a:lnTo>
                    <a:pt x="861" y="209"/>
                  </a:lnTo>
                  <a:lnTo>
                    <a:pt x="844" y="197"/>
                  </a:lnTo>
                  <a:lnTo>
                    <a:pt x="824" y="189"/>
                  </a:lnTo>
                  <a:lnTo>
                    <a:pt x="805" y="189"/>
                  </a:lnTo>
                  <a:lnTo>
                    <a:pt x="785" y="193"/>
                  </a:lnTo>
                  <a:lnTo>
                    <a:pt x="771" y="155"/>
                  </a:lnTo>
                  <a:lnTo>
                    <a:pt x="754" y="118"/>
                  </a:lnTo>
                  <a:lnTo>
                    <a:pt x="734" y="86"/>
                  </a:lnTo>
                  <a:lnTo>
                    <a:pt x="712" y="59"/>
                  </a:lnTo>
                  <a:lnTo>
                    <a:pt x="688" y="37"/>
                  </a:lnTo>
                  <a:lnTo>
                    <a:pt x="663" y="19"/>
                  </a:lnTo>
                  <a:lnTo>
                    <a:pt x="639" y="7"/>
                  </a:lnTo>
                  <a:lnTo>
                    <a:pt x="611" y="0"/>
                  </a:lnTo>
                  <a:lnTo>
                    <a:pt x="584" y="0"/>
                  </a:lnTo>
                  <a:lnTo>
                    <a:pt x="558" y="5"/>
                  </a:lnTo>
                  <a:lnTo>
                    <a:pt x="531" y="16"/>
                  </a:lnTo>
                  <a:lnTo>
                    <a:pt x="506" y="34"/>
                  </a:lnTo>
                  <a:lnTo>
                    <a:pt x="483" y="56"/>
                  </a:lnTo>
                  <a:lnTo>
                    <a:pt x="461" y="82"/>
                  </a:lnTo>
                  <a:lnTo>
                    <a:pt x="439" y="56"/>
                  </a:lnTo>
                  <a:lnTo>
                    <a:pt x="414" y="34"/>
                  </a:lnTo>
                  <a:lnTo>
                    <a:pt x="389" y="16"/>
                  </a:lnTo>
                  <a:lnTo>
                    <a:pt x="363" y="5"/>
                  </a:lnTo>
                  <a:lnTo>
                    <a:pt x="336" y="0"/>
                  </a:lnTo>
                  <a:lnTo>
                    <a:pt x="310" y="0"/>
                  </a:lnTo>
                  <a:lnTo>
                    <a:pt x="283" y="7"/>
                  </a:lnTo>
                  <a:lnTo>
                    <a:pt x="257" y="19"/>
                  </a:lnTo>
                  <a:lnTo>
                    <a:pt x="232" y="37"/>
                  </a:lnTo>
                  <a:lnTo>
                    <a:pt x="209" y="59"/>
                  </a:lnTo>
                  <a:lnTo>
                    <a:pt x="187" y="86"/>
                  </a:lnTo>
                  <a:lnTo>
                    <a:pt x="168" y="118"/>
                  </a:lnTo>
                  <a:lnTo>
                    <a:pt x="151" y="155"/>
                  </a:lnTo>
                  <a:lnTo>
                    <a:pt x="135" y="193"/>
                  </a:lnTo>
                  <a:lnTo>
                    <a:pt x="117" y="189"/>
                  </a:lnTo>
                  <a:lnTo>
                    <a:pt x="96" y="189"/>
                  </a:lnTo>
                  <a:lnTo>
                    <a:pt x="78" y="197"/>
                  </a:lnTo>
                  <a:lnTo>
                    <a:pt x="59" y="209"/>
                  </a:lnTo>
                  <a:lnTo>
                    <a:pt x="42" y="227"/>
                  </a:lnTo>
                  <a:lnTo>
                    <a:pt x="28" y="251"/>
                  </a:lnTo>
                  <a:lnTo>
                    <a:pt x="17" y="278"/>
                  </a:lnTo>
                  <a:lnTo>
                    <a:pt x="8" y="310"/>
                  </a:lnTo>
                  <a:lnTo>
                    <a:pt x="3" y="342"/>
                  </a:lnTo>
                  <a:lnTo>
                    <a:pt x="0" y="377"/>
                  </a:lnTo>
                  <a:lnTo>
                    <a:pt x="3" y="411"/>
                  </a:lnTo>
                  <a:lnTo>
                    <a:pt x="8" y="444"/>
                  </a:lnTo>
                  <a:lnTo>
                    <a:pt x="17" y="475"/>
                  </a:lnTo>
                  <a:lnTo>
                    <a:pt x="28" y="503"/>
                  </a:lnTo>
                  <a:lnTo>
                    <a:pt x="42" y="526"/>
                  </a:lnTo>
                  <a:lnTo>
                    <a:pt x="59" y="545"/>
                  </a:lnTo>
                  <a:lnTo>
                    <a:pt x="78" y="558"/>
                  </a:lnTo>
                  <a:lnTo>
                    <a:pt x="96" y="564"/>
                  </a:lnTo>
                  <a:lnTo>
                    <a:pt x="117" y="566"/>
                  </a:lnTo>
                  <a:lnTo>
                    <a:pt x="135" y="559"/>
                  </a:lnTo>
                  <a:close/>
                </a:path>
              </a:pathLst>
            </a:custGeom>
            <a:gradFill rotWithShape="0">
              <a:gsLst>
                <a:gs pos="0">
                  <a:srgbClr val="fecee6"/>
                </a:gs>
                <a:gs pos="100000">
                  <a:srgbClr val="ff99cc"/>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5" name=""/>
            <p:cNvSpPr/>
            <p:nvPr/>
          </p:nvSpPr>
          <p:spPr>
            <a:xfrm>
              <a:off x="4913280" y="3341520"/>
              <a:ext cx="801360" cy="48780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ea typeface="ＭＳ ゴシック"/>
                </a:rPr>
                <a:t>ATM</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ea typeface="ＭＳ ゴシック"/>
                </a:rPr>
                <a:t>Network</a:t>
              </a:r>
              <a:endParaRPr b="0" lang="en-US" sz="1600" strike="noStrike" u="none">
                <a:solidFill>
                  <a:srgbClr val="000000"/>
                </a:solidFill>
                <a:effectLst/>
                <a:uFillTx/>
                <a:latin typeface="Times New Roman"/>
              </a:endParaRPr>
            </a:p>
          </p:txBody>
        </p:sp>
      </p:grpSp>
      <p:sp>
        <p:nvSpPr>
          <p:cNvPr id="2046" name=""/>
          <p:cNvSpPr/>
          <p:nvPr/>
        </p:nvSpPr>
        <p:spPr>
          <a:xfrm>
            <a:off x="4572000" y="2884320"/>
            <a:ext cx="1679400" cy="1800"/>
          </a:xfrm>
          <a:prstGeom prst="line">
            <a:avLst/>
          </a:prstGeom>
          <a:ln w="41400">
            <a:solidFill>
              <a:srgbClr val="333333"/>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47" name=""/>
          <p:cNvSpPr/>
          <p:nvPr/>
        </p:nvSpPr>
        <p:spPr>
          <a:xfrm>
            <a:off x="6172200" y="2808360"/>
            <a:ext cx="152280" cy="152280"/>
          </a:xfrm>
          <a:prstGeom prst="ellipse">
            <a:avLst/>
          </a:prstGeom>
          <a:solidFill>
            <a:srgbClr val="333333"/>
          </a:solidFill>
          <a:ln w="9360">
            <a:solidFill>
              <a:srgbClr val="333333"/>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48" name=""/>
          <p:cNvSpPr/>
          <p:nvPr/>
        </p:nvSpPr>
        <p:spPr>
          <a:xfrm>
            <a:off x="4568760" y="3265560"/>
            <a:ext cx="1679760" cy="1440"/>
          </a:xfrm>
          <a:prstGeom prst="line">
            <a:avLst/>
          </a:prstGeom>
          <a:ln w="41400">
            <a:solidFill>
              <a:srgbClr val="333333"/>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49" name=""/>
          <p:cNvSpPr/>
          <p:nvPr/>
        </p:nvSpPr>
        <p:spPr>
          <a:xfrm>
            <a:off x="6629400" y="2808360"/>
            <a:ext cx="152280" cy="152280"/>
          </a:xfrm>
          <a:prstGeom prst="ellipse">
            <a:avLst/>
          </a:prstGeom>
          <a:solidFill>
            <a:srgbClr val="333333"/>
          </a:solidFill>
          <a:ln w="9360">
            <a:solidFill>
              <a:srgbClr val="333333"/>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50" name=""/>
          <p:cNvSpPr/>
          <p:nvPr/>
        </p:nvSpPr>
        <p:spPr>
          <a:xfrm flipV="1">
            <a:off x="6705720" y="2274480"/>
            <a:ext cx="990360" cy="609480"/>
          </a:xfrm>
          <a:prstGeom prst="line">
            <a:avLst/>
          </a:prstGeom>
          <a:ln w="38160">
            <a:solidFill>
              <a:srgbClr val="3333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051" name="" descr=""/>
          <p:cNvPicPr/>
          <p:nvPr/>
        </p:nvPicPr>
        <p:blipFill>
          <a:blip r:embed="rId5"/>
          <a:stretch/>
        </p:blipFill>
        <p:spPr>
          <a:xfrm>
            <a:off x="7324560" y="1893960"/>
            <a:ext cx="771840" cy="799920"/>
          </a:xfrm>
          <a:prstGeom prst="rect">
            <a:avLst/>
          </a:prstGeom>
          <a:noFill/>
          <a:ln w="0">
            <a:noFill/>
          </a:ln>
        </p:spPr>
      </p:pic>
      <p:pic>
        <p:nvPicPr>
          <p:cNvPr id="2052" name="" descr=""/>
          <p:cNvPicPr/>
          <p:nvPr/>
        </p:nvPicPr>
        <p:blipFill>
          <a:blip r:embed="rId6"/>
          <a:stretch/>
        </p:blipFill>
        <p:spPr>
          <a:xfrm>
            <a:off x="7238880" y="1893960"/>
            <a:ext cx="914400" cy="914400"/>
          </a:xfrm>
          <a:prstGeom prst="rect">
            <a:avLst/>
          </a:prstGeom>
          <a:noFill/>
          <a:ln w="0">
            <a:noFill/>
          </a:ln>
        </p:spPr>
      </p:pic>
      <p:sp>
        <p:nvSpPr>
          <p:cNvPr id="2053" name=""/>
          <p:cNvSpPr/>
          <p:nvPr/>
        </p:nvSpPr>
        <p:spPr>
          <a:xfrm>
            <a:off x="6099120" y="4027320"/>
            <a:ext cx="762120" cy="685800"/>
          </a:xfrm>
          <a:prstGeom prst="rect">
            <a:avLst/>
          </a:prstGeom>
          <a:gradFill rotWithShape="0">
            <a:gsLst>
              <a:gs pos="0">
                <a:srgbClr val="98fefe"/>
              </a:gs>
              <a:gs pos="50000">
                <a:srgbClr val="00ffff"/>
              </a:gs>
              <a:gs pos="100000">
                <a:srgbClr val="98fefe"/>
              </a:gs>
            </a:gsLst>
            <a:lin ang="135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54" name=""/>
          <p:cNvSpPr/>
          <p:nvPr/>
        </p:nvSpPr>
        <p:spPr>
          <a:xfrm>
            <a:off x="6175440" y="4484520"/>
            <a:ext cx="152280" cy="152640"/>
          </a:xfrm>
          <a:prstGeom prst="ellipse">
            <a:avLst/>
          </a:prstGeom>
          <a:solidFill>
            <a:srgbClr val="333333"/>
          </a:solidFill>
          <a:ln w="9360">
            <a:solidFill>
              <a:srgbClr val="333333"/>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55" name=""/>
          <p:cNvSpPr/>
          <p:nvPr/>
        </p:nvSpPr>
        <p:spPr>
          <a:xfrm>
            <a:off x="4575240" y="4179960"/>
            <a:ext cx="1679400" cy="1440"/>
          </a:xfrm>
          <a:prstGeom prst="line">
            <a:avLst/>
          </a:prstGeom>
          <a:ln w="41400">
            <a:solidFill>
              <a:srgbClr val="333333"/>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56" name=""/>
          <p:cNvSpPr/>
          <p:nvPr/>
        </p:nvSpPr>
        <p:spPr>
          <a:xfrm>
            <a:off x="6175440" y="4103640"/>
            <a:ext cx="152280" cy="152280"/>
          </a:xfrm>
          <a:prstGeom prst="ellipse">
            <a:avLst/>
          </a:prstGeom>
          <a:solidFill>
            <a:srgbClr val="333333"/>
          </a:solidFill>
          <a:ln w="9360">
            <a:solidFill>
              <a:srgbClr val="333333"/>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57" name=""/>
          <p:cNvSpPr/>
          <p:nvPr/>
        </p:nvSpPr>
        <p:spPr>
          <a:xfrm>
            <a:off x="4572000" y="4560840"/>
            <a:ext cx="1679400" cy="1800"/>
          </a:xfrm>
          <a:prstGeom prst="line">
            <a:avLst/>
          </a:prstGeom>
          <a:ln w="41400">
            <a:solidFill>
              <a:srgbClr val="333333"/>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58" name=""/>
          <p:cNvSpPr/>
          <p:nvPr/>
        </p:nvSpPr>
        <p:spPr>
          <a:xfrm>
            <a:off x="6632640" y="4484520"/>
            <a:ext cx="152280" cy="152640"/>
          </a:xfrm>
          <a:prstGeom prst="ellipse">
            <a:avLst/>
          </a:prstGeom>
          <a:solidFill>
            <a:srgbClr val="333333"/>
          </a:solidFill>
          <a:ln w="9360">
            <a:solidFill>
              <a:srgbClr val="333333"/>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59" name=""/>
          <p:cNvSpPr/>
          <p:nvPr/>
        </p:nvSpPr>
        <p:spPr>
          <a:xfrm>
            <a:off x="4800960" y="5170320"/>
            <a:ext cx="1990080" cy="366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3366"/>
                </a:solidFill>
                <a:effectLst/>
                <a:uFillTx/>
                <a:latin typeface="Times New Roman"/>
                <a:ea typeface="ＭＳ ゴシック"/>
              </a:rPr>
              <a:t>ISP-B Network</a:t>
            </a:r>
            <a:endParaRPr b="0" lang="en-US" sz="2400" strike="noStrike" u="none">
              <a:solidFill>
                <a:srgbClr val="000000"/>
              </a:solidFill>
              <a:effectLst/>
              <a:uFillTx/>
              <a:latin typeface="Times New Roman"/>
            </a:endParaRPr>
          </a:p>
        </p:txBody>
      </p:sp>
      <p:sp>
        <p:nvSpPr>
          <p:cNvPr id="2060" name=""/>
          <p:cNvSpPr/>
          <p:nvPr/>
        </p:nvSpPr>
        <p:spPr>
          <a:xfrm>
            <a:off x="304920" y="3722760"/>
            <a:ext cx="2438280" cy="1981080"/>
          </a:xfrm>
          <a:prstGeom prst="rect">
            <a:avLst/>
          </a:prstGeom>
          <a:solidFill>
            <a:srgbClr val="cc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61" name=""/>
          <p:cNvSpPr/>
          <p:nvPr/>
        </p:nvSpPr>
        <p:spPr>
          <a:xfrm>
            <a:off x="1514520" y="3960720"/>
            <a:ext cx="17280" cy="4680"/>
          </a:xfrm>
          <a:prstGeom prst="rect">
            <a:avLst/>
          </a:pr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062" name=""/>
          <p:cNvSpPr/>
          <p:nvPr/>
        </p:nvSpPr>
        <p:spPr>
          <a:xfrm>
            <a:off x="1487520" y="3960720"/>
            <a:ext cx="17280" cy="4680"/>
          </a:xfrm>
          <a:prstGeom prst="rect">
            <a:avLst/>
          </a:pr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063" name=""/>
          <p:cNvSpPr/>
          <p:nvPr/>
        </p:nvSpPr>
        <p:spPr>
          <a:xfrm>
            <a:off x="1541520" y="3960720"/>
            <a:ext cx="15840" cy="4680"/>
          </a:xfrm>
          <a:prstGeom prst="rect">
            <a:avLst/>
          </a:pr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grpSp>
        <p:nvGrpSpPr>
          <p:cNvPr id="2064" name=""/>
          <p:cNvGrpSpPr/>
          <p:nvPr/>
        </p:nvGrpSpPr>
        <p:grpSpPr>
          <a:xfrm>
            <a:off x="1295280" y="3875040"/>
            <a:ext cx="287280" cy="274680"/>
            <a:chOff x="1295280" y="3875040"/>
            <a:chExt cx="287280" cy="274680"/>
          </a:xfrm>
        </p:grpSpPr>
        <p:sp>
          <p:nvSpPr>
            <p:cNvPr id="2065" name=""/>
            <p:cNvSpPr/>
            <p:nvPr/>
          </p:nvSpPr>
          <p:spPr>
            <a:xfrm>
              <a:off x="1295280" y="3875040"/>
              <a:ext cx="287280" cy="92160"/>
            </a:xfrm>
            <a:custGeom>
              <a:avLst/>
              <a:gdLst/>
              <a:ahLst/>
              <a:rect l="l" t="t" r="r" b="b"/>
              <a:pathLst>
                <a:path w="361" h="116">
                  <a:moveTo>
                    <a:pt x="165" y="36"/>
                  </a:moveTo>
                  <a:lnTo>
                    <a:pt x="165" y="36"/>
                  </a:lnTo>
                  <a:lnTo>
                    <a:pt x="163" y="36"/>
                  </a:lnTo>
                  <a:lnTo>
                    <a:pt x="162" y="36"/>
                  </a:lnTo>
                  <a:lnTo>
                    <a:pt x="158" y="36"/>
                  </a:lnTo>
                  <a:lnTo>
                    <a:pt x="154" y="36"/>
                  </a:lnTo>
                  <a:lnTo>
                    <a:pt x="149" y="36"/>
                  </a:lnTo>
                  <a:lnTo>
                    <a:pt x="144" y="36"/>
                  </a:lnTo>
                  <a:lnTo>
                    <a:pt x="140" y="36"/>
                  </a:lnTo>
                  <a:lnTo>
                    <a:pt x="133" y="36"/>
                  </a:lnTo>
                  <a:lnTo>
                    <a:pt x="127" y="36"/>
                  </a:lnTo>
                  <a:lnTo>
                    <a:pt x="123" y="38"/>
                  </a:lnTo>
                  <a:lnTo>
                    <a:pt x="118" y="38"/>
                  </a:lnTo>
                  <a:lnTo>
                    <a:pt x="113" y="40"/>
                  </a:lnTo>
                  <a:lnTo>
                    <a:pt x="110" y="41"/>
                  </a:lnTo>
                  <a:lnTo>
                    <a:pt x="107" y="41"/>
                  </a:lnTo>
                  <a:lnTo>
                    <a:pt x="104" y="43"/>
                  </a:lnTo>
                  <a:lnTo>
                    <a:pt x="102" y="44"/>
                  </a:lnTo>
                  <a:lnTo>
                    <a:pt x="99" y="46"/>
                  </a:lnTo>
                  <a:lnTo>
                    <a:pt x="98" y="47"/>
                  </a:lnTo>
                  <a:lnTo>
                    <a:pt x="98" y="49"/>
                  </a:lnTo>
                  <a:lnTo>
                    <a:pt x="96" y="49"/>
                  </a:lnTo>
                  <a:lnTo>
                    <a:pt x="96" y="51"/>
                  </a:lnTo>
                  <a:lnTo>
                    <a:pt x="96" y="52"/>
                  </a:lnTo>
                  <a:lnTo>
                    <a:pt x="96" y="54"/>
                  </a:lnTo>
                  <a:lnTo>
                    <a:pt x="96" y="60"/>
                  </a:lnTo>
                  <a:lnTo>
                    <a:pt x="98" y="65"/>
                  </a:lnTo>
                  <a:lnTo>
                    <a:pt x="98" y="70"/>
                  </a:lnTo>
                  <a:lnTo>
                    <a:pt x="98" y="75"/>
                  </a:lnTo>
                  <a:lnTo>
                    <a:pt x="96" y="78"/>
                  </a:lnTo>
                  <a:lnTo>
                    <a:pt x="95" y="81"/>
                  </a:lnTo>
                  <a:lnTo>
                    <a:pt x="93" y="86"/>
                  </a:lnTo>
                  <a:lnTo>
                    <a:pt x="90" y="89"/>
                  </a:lnTo>
                  <a:lnTo>
                    <a:pt x="88" y="92"/>
                  </a:lnTo>
                  <a:lnTo>
                    <a:pt x="85" y="94"/>
                  </a:lnTo>
                  <a:lnTo>
                    <a:pt x="82" y="95"/>
                  </a:lnTo>
                  <a:lnTo>
                    <a:pt x="77" y="99"/>
                  </a:lnTo>
                  <a:lnTo>
                    <a:pt x="74" y="100"/>
                  </a:lnTo>
                  <a:lnTo>
                    <a:pt x="70" y="103"/>
                  </a:lnTo>
                  <a:lnTo>
                    <a:pt x="65" y="105"/>
                  </a:lnTo>
                  <a:lnTo>
                    <a:pt x="60" y="107"/>
                  </a:lnTo>
                  <a:lnTo>
                    <a:pt x="54" y="108"/>
                  </a:lnTo>
                  <a:lnTo>
                    <a:pt x="49" y="110"/>
                  </a:lnTo>
                  <a:lnTo>
                    <a:pt x="45" y="111"/>
                  </a:lnTo>
                  <a:lnTo>
                    <a:pt x="40" y="113"/>
                  </a:lnTo>
                  <a:lnTo>
                    <a:pt x="37" y="115"/>
                  </a:lnTo>
                  <a:lnTo>
                    <a:pt x="34" y="115"/>
                  </a:lnTo>
                  <a:lnTo>
                    <a:pt x="31" y="116"/>
                  </a:lnTo>
                  <a:lnTo>
                    <a:pt x="28" y="116"/>
                  </a:lnTo>
                  <a:lnTo>
                    <a:pt x="24" y="116"/>
                  </a:lnTo>
                  <a:lnTo>
                    <a:pt x="21" y="116"/>
                  </a:lnTo>
                  <a:lnTo>
                    <a:pt x="18" y="115"/>
                  </a:lnTo>
                  <a:lnTo>
                    <a:pt x="15" y="115"/>
                  </a:lnTo>
                  <a:lnTo>
                    <a:pt x="14" y="113"/>
                  </a:lnTo>
                  <a:lnTo>
                    <a:pt x="12" y="113"/>
                  </a:lnTo>
                  <a:lnTo>
                    <a:pt x="10" y="111"/>
                  </a:lnTo>
                  <a:lnTo>
                    <a:pt x="9" y="110"/>
                  </a:lnTo>
                  <a:lnTo>
                    <a:pt x="9" y="110"/>
                  </a:lnTo>
                  <a:lnTo>
                    <a:pt x="7" y="108"/>
                  </a:lnTo>
                  <a:lnTo>
                    <a:pt x="6" y="105"/>
                  </a:lnTo>
                  <a:lnTo>
                    <a:pt x="4" y="102"/>
                  </a:lnTo>
                  <a:lnTo>
                    <a:pt x="3" y="99"/>
                  </a:lnTo>
                  <a:lnTo>
                    <a:pt x="1" y="95"/>
                  </a:lnTo>
                  <a:lnTo>
                    <a:pt x="0" y="92"/>
                  </a:lnTo>
                  <a:lnTo>
                    <a:pt x="0" y="87"/>
                  </a:lnTo>
                  <a:lnTo>
                    <a:pt x="0" y="81"/>
                  </a:lnTo>
                  <a:lnTo>
                    <a:pt x="1" y="73"/>
                  </a:lnTo>
                  <a:lnTo>
                    <a:pt x="4" y="65"/>
                  </a:lnTo>
                  <a:lnTo>
                    <a:pt x="7" y="55"/>
                  </a:lnTo>
                  <a:lnTo>
                    <a:pt x="10" y="47"/>
                  </a:lnTo>
                  <a:lnTo>
                    <a:pt x="14" y="40"/>
                  </a:lnTo>
                  <a:lnTo>
                    <a:pt x="17" y="33"/>
                  </a:lnTo>
                  <a:lnTo>
                    <a:pt x="18" y="32"/>
                  </a:lnTo>
                  <a:lnTo>
                    <a:pt x="20" y="30"/>
                  </a:lnTo>
                  <a:lnTo>
                    <a:pt x="20" y="28"/>
                  </a:lnTo>
                  <a:lnTo>
                    <a:pt x="21" y="28"/>
                  </a:lnTo>
                  <a:lnTo>
                    <a:pt x="23" y="27"/>
                  </a:lnTo>
                  <a:lnTo>
                    <a:pt x="23" y="25"/>
                  </a:lnTo>
                  <a:lnTo>
                    <a:pt x="24" y="24"/>
                  </a:lnTo>
                  <a:lnTo>
                    <a:pt x="28" y="22"/>
                  </a:lnTo>
                  <a:lnTo>
                    <a:pt x="29" y="20"/>
                  </a:lnTo>
                  <a:lnTo>
                    <a:pt x="35" y="19"/>
                  </a:lnTo>
                  <a:lnTo>
                    <a:pt x="42" y="16"/>
                  </a:lnTo>
                  <a:lnTo>
                    <a:pt x="51" y="14"/>
                  </a:lnTo>
                  <a:lnTo>
                    <a:pt x="60" y="11"/>
                  </a:lnTo>
                  <a:lnTo>
                    <a:pt x="70" y="9"/>
                  </a:lnTo>
                  <a:lnTo>
                    <a:pt x="81" y="8"/>
                  </a:lnTo>
                  <a:lnTo>
                    <a:pt x="90" y="6"/>
                  </a:lnTo>
                  <a:lnTo>
                    <a:pt x="101" y="4"/>
                  </a:lnTo>
                  <a:lnTo>
                    <a:pt x="112" y="3"/>
                  </a:lnTo>
                  <a:lnTo>
                    <a:pt x="123" y="3"/>
                  </a:lnTo>
                  <a:lnTo>
                    <a:pt x="132" y="1"/>
                  </a:lnTo>
                  <a:lnTo>
                    <a:pt x="140" y="1"/>
                  </a:lnTo>
                  <a:lnTo>
                    <a:pt x="149" y="0"/>
                  </a:lnTo>
                  <a:lnTo>
                    <a:pt x="155" y="0"/>
                  </a:lnTo>
                  <a:lnTo>
                    <a:pt x="160" y="0"/>
                  </a:lnTo>
                  <a:lnTo>
                    <a:pt x="163" y="0"/>
                  </a:lnTo>
                  <a:lnTo>
                    <a:pt x="197" y="0"/>
                  </a:lnTo>
                  <a:lnTo>
                    <a:pt x="200" y="0"/>
                  </a:lnTo>
                  <a:lnTo>
                    <a:pt x="205" y="0"/>
                  </a:lnTo>
                  <a:lnTo>
                    <a:pt x="213" y="0"/>
                  </a:lnTo>
                  <a:lnTo>
                    <a:pt x="221" y="1"/>
                  </a:lnTo>
                  <a:lnTo>
                    <a:pt x="229" y="1"/>
                  </a:lnTo>
                  <a:lnTo>
                    <a:pt x="239" y="3"/>
                  </a:lnTo>
                  <a:lnTo>
                    <a:pt x="249" y="3"/>
                  </a:lnTo>
                  <a:lnTo>
                    <a:pt x="260" y="4"/>
                  </a:lnTo>
                  <a:lnTo>
                    <a:pt x="271" y="6"/>
                  </a:lnTo>
                  <a:lnTo>
                    <a:pt x="281" y="8"/>
                  </a:lnTo>
                  <a:lnTo>
                    <a:pt x="291" y="9"/>
                  </a:lnTo>
                  <a:lnTo>
                    <a:pt x="302" y="11"/>
                  </a:lnTo>
                  <a:lnTo>
                    <a:pt x="310" y="14"/>
                  </a:lnTo>
                  <a:lnTo>
                    <a:pt x="319" y="16"/>
                  </a:lnTo>
                  <a:lnTo>
                    <a:pt x="325" y="19"/>
                  </a:lnTo>
                  <a:lnTo>
                    <a:pt x="331" y="20"/>
                  </a:lnTo>
                  <a:lnTo>
                    <a:pt x="333" y="22"/>
                  </a:lnTo>
                  <a:lnTo>
                    <a:pt x="336" y="24"/>
                  </a:lnTo>
                  <a:lnTo>
                    <a:pt x="338" y="25"/>
                  </a:lnTo>
                  <a:lnTo>
                    <a:pt x="338" y="27"/>
                  </a:lnTo>
                  <a:lnTo>
                    <a:pt x="339" y="28"/>
                  </a:lnTo>
                  <a:lnTo>
                    <a:pt x="341" y="28"/>
                  </a:lnTo>
                  <a:lnTo>
                    <a:pt x="341" y="30"/>
                  </a:lnTo>
                  <a:lnTo>
                    <a:pt x="342" y="32"/>
                  </a:lnTo>
                  <a:lnTo>
                    <a:pt x="344" y="33"/>
                  </a:lnTo>
                  <a:lnTo>
                    <a:pt x="347" y="40"/>
                  </a:lnTo>
                  <a:lnTo>
                    <a:pt x="350" y="47"/>
                  </a:lnTo>
                  <a:lnTo>
                    <a:pt x="353" y="55"/>
                  </a:lnTo>
                  <a:lnTo>
                    <a:pt x="356" y="65"/>
                  </a:lnTo>
                  <a:lnTo>
                    <a:pt x="359" y="73"/>
                  </a:lnTo>
                  <a:lnTo>
                    <a:pt x="361" y="81"/>
                  </a:lnTo>
                  <a:lnTo>
                    <a:pt x="361" y="87"/>
                  </a:lnTo>
                  <a:lnTo>
                    <a:pt x="361" y="92"/>
                  </a:lnTo>
                  <a:lnTo>
                    <a:pt x="359" y="95"/>
                  </a:lnTo>
                  <a:lnTo>
                    <a:pt x="358" y="99"/>
                  </a:lnTo>
                  <a:lnTo>
                    <a:pt x="356" y="102"/>
                  </a:lnTo>
                  <a:lnTo>
                    <a:pt x="355" y="105"/>
                  </a:lnTo>
                  <a:lnTo>
                    <a:pt x="353" y="108"/>
                  </a:lnTo>
                  <a:lnTo>
                    <a:pt x="352" y="110"/>
                  </a:lnTo>
                  <a:lnTo>
                    <a:pt x="352" y="110"/>
                  </a:lnTo>
                  <a:lnTo>
                    <a:pt x="350" y="111"/>
                  </a:lnTo>
                  <a:lnTo>
                    <a:pt x="348" y="113"/>
                  </a:lnTo>
                  <a:lnTo>
                    <a:pt x="347" y="113"/>
                  </a:lnTo>
                  <a:lnTo>
                    <a:pt x="345" y="115"/>
                  </a:lnTo>
                  <a:lnTo>
                    <a:pt x="342" y="115"/>
                  </a:lnTo>
                  <a:lnTo>
                    <a:pt x="339" y="116"/>
                  </a:lnTo>
                  <a:lnTo>
                    <a:pt x="336" y="116"/>
                  </a:lnTo>
                  <a:lnTo>
                    <a:pt x="333" y="116"/>
                  </a:lnTo>
                  <a:lnTo>
                    <a:pt x="330" y="116"/>
                  </a:lnTo>
                  <a:lnTo>
                    <a:pt x="327" y="115"/>
                  </a:lnTo>
                  <a:lnTo>
                    <a:pt x="324" y="115"/>
                  </a:lnTo>
                  <a:lnTo>
                    <a:pt x="320" y="113"/>
                  </a:lnTo>
                  <a:lnTo>
                    <a:pt x="316" y="111"/>
                  </a:lnTo>
                  <a:lnTo>
                    <a:pt x="311" y="110"/>
                  </a:lnTo>
                  <a:lnTo>
                    <a:pt x="306" y="108"/>
                  </a:lnTo>
                  <a:lnTo>
                    <a:pt x="300" y="107"/>
                  </a:lnTo>
                  <a:lnTo>
                    <a:pt x="295" y="105"/>
                  </a:lnTo>
                  <a:lnTo>
                    <a:pt x="291" y="103"/>
                  </a:lnTo>
                  <a:lnTo>
                    <a:pt x="286" y="100"/>
                  </a:lnTo>
                  <a:lnTo>
                    <a:pt x="283" y="99"/>
                  </a:lnTo>
                  <a:lnTo>
                    <a:pt x="278" y="95"/>
                  </a:lnTo>
                  <a:lnTo>
                    <a:pt x="275" y="94"/>
                  </a:lnTo>
                  <a:lnTo>
                    <a:pt x="272" y="92"/>
                  </a:lnTo>
                  <a:lnTo>
                    <a:pt x="271" y="89"/>
                  </a:lnTo>
                  <a:lnTo>
                    <a:pt x="267" y="86"/>
                  </a:lnTo>
                  <a:lnTo>
                    <a:pt x="266" y="81"/>
                  </a:lnTo>
                  <a:lnTo>
                    <a:pt x="264" y="78"/>
                  </a:lnTo>
                  <a:lnTo>
                    <a:pt x="263" y="75"/>
                  </a:lnTo>
                  <a:lnTo>
                    <a:pt x="263" y="70"/>
                  </a:lnTo>
                  <a:lnTo>
                    <a:pt x="263" y="65"/>
                  </a:lnTo>
                  <a:lnTo>
                    <a:pt x="264" y="60"/>
                  </a:lnTo>
                  <a:lnTo>
                    <a:pt x="264" y="54"/>
                  </a:lnTo>
                  <a:lnTo>
                    <a:pt x="264" y="52"/>
                  </a:lnTo>
                  <a:lnTo>
                    <a:pt x="264" y="51"/>
                  </a:lnTo>
                  <a:lnTo>
                    <a:pt x="264" y="49"/>
                  </a:lnTo>
                  <a:lnTo>
                    <a:pt x="263" y="49"/>
                  </a:lnTo>
                  <a:lnTo>
                    <a:pt x="263" y="47"/>
                  </a:lnTo>
                  <a:lnTo>
                    <a:pt x="261" y="46"/>
                  </a:lnTo>
                  <a:lnTo>
                    <a:pt x="258" y="44"/>
                  </a:lnTo>
                  <a:lnTo>
                    <a:pt x="257" y="43"/>
                  </a:lnTo>
                  <a:lnTo>
                    <a:pt x="253" y="41"/>
                  </a:lnTo>
                  <a:lnTo>
                    <a:pt x="250" y="41"/>
                  </a:lnTo>
                  <a:lnTo>
                    <a:pt x="247" y="40"/>
                  </a:lnTo>
                  <a:lnTo>
                    <a:pt x="243" y="38"/>
                  </a:lnTo>
                  <a:lnTo>
                    <a:pt x="238" y="38"/>
                  </a:lnTo>
                  <a:lnTo>
                    <a:pt x="233" y="36"/>
                  </a:lnTo>
                  <a:lnTo>
                    <a:pt x="227" y="36"/>
                  </a:lnTo>
                  <a:lnTo>
                    <a:pt x="221" y="36"/>
                  </a:lnTo>
                  <a:lnTo>
                    <a:pt x="216" y="36"/>
                  </a:lnTo>
                  <a:lnTo>
                    <a:pt x="211" y="36"/>
                  </a:lnTo>
                  <a:lnTo>
                    <a:pt x="207" y="36"/>
                  </a:lnTo>
                  <a:lnTo>
                    <a:pt x="204" y="36"/>
                  </a:lnTo>
                  <a:lnTo>
                    <a:pt x="200" y="36"/>
                  </a:lnTo>
                  <a:lnTo>
                    <a:pt x="197" y="36"/>
                  </a:lnTo>
                  <a:lnTo>
                    <a:pt x="196" y="36"/>
                  </a:lnTo>
                  <a:lnTo>
                    <a:pt x="196" y="36"/>
                  </a:lnTo>
                  <a:lnTo>
                    <a:pt x="165" y="36"/>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66" name=""/>
            <p:cNvSpPr/>
            <p:nvPr/>
          </p:nvSpPr>
          <p:spPr>
            <a:xfrm>
              <a:off x="1483920" y="3895920"/>
              <a:ext cx="20520" cy="12600"/>
            </a:xfrm>
            <a:custGeom>
              <a:avLst/>
              <a:gdLst/>
              <a:ahLst/>
              <a:rect l="l" t="t" r="r" b="b"/>
              <a:pathLst>
                <a:path w="27" h="16">
                  <a:moveTo>
                    <a:pt x="0" y="3"/>
                  </a:moveTo>
                  <a:lnTo>
                    <a:pt x="0" y="3"/>
                  </a:lnTo>
                  <a:lnTo>
                    <a:pt x="3" y="3"/>
                  </a:lnTo>
                  <a:lnTo>
                    <a:pt x="8" y="5"/>
                  </a:lnTo>
                  <a:lnTo>
                    <a:pt x="13" y="7"/>
                  </a:lnTo>
                  <a:lnTo>
                    <a:pt x="16" y="8"/>
                  </a:lnTo>
                  <a:lnTo>
                    <a:pt x="19" y="10"/>
                  </a:lnTo>
                  <a:lnTo>
                    <a:pt x="22" y="11"/>
                  </a:lnTo>
                  <a:lnTo>
                    <a:pt x="24" y="15"/>
                  </a:lnTo>
                  <a:lnTo>
                    <a:pt x="25" y="16"/>
                  </a:lnTo>
                  <a:lnTo>
                    <a:pt x="27" y="16"/>
                  </a:lnTo>
                  <a:lnTo>
                    <a:pt x="27" y="13"/>
                  </a:lnTo>
                  <a:lnTo>
                    <a:pt x="24" y="10"/>
                  </a:lnTo>
                  <a:lnTo>
                    <a:pt x="21" y="8"/>
                  </a:lnTo>
                  <a:lnTo>
                    <a:pt x="17" y="7"/>
                  </a:lnTo>
                  <a:lnTo>
                    <a:pt x="13" y="3"/>
                  </a:lnTo>
                  <a:lnTo>
                    <a:pt x="8" y="2"/>
                  </a:lnTo>
                  <a:lnTo>
                    <a:pt x="5" y="2"/>
                  </a:lnTo>
                  <a:lnTo>
                    <a:pt x="0" y="0"/>
                  </a:lnTo>
                  <a:lnTo>
                    <a:pt x="0" y="0"/>
                  </a:lnTo>
                  <a:lnTo>
                    <a:pt x="0" y="3"/>
                  </a:lnTo>
                  <a:close/>
                </a:path>
              </a:pathLst>
            </a:cu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067" name=""/>
            <p:cNvSpPr/>
            <p:nvPr/>
          </p:nvSpPr>
          <p:spPr>
            <a:xfrm>
              <a:off x="1441080" y="3892680"/>
              <a:ext cx="42480" cy="4680"/>
            </a:xfrm>
            <a:custGeom>
              <a:avLst/>
              <a:gdLst/>
              <a:ahLst/>
              <a:rect l="l" t="t" r="r" b="b"/>
              <a:pathLst>
                <a:path w="53" h="6">
                  <a:moveTo>
                    <a:pt x="0" y="2"/>
                  </a:moveTo>
                  <a:lnTo>
                    <a:pt x="0" y="2"/>
                  </a:lnTo>
                  <a:lnTo>
                    <a:pt x="2" y="2"/>
                  </a:lnTo>
                  <a:lnTo>
                    <a:pt x="3" y="2"/>
                  </a:lnTo>
                  <a:lnTo>
                    <a:pt x="7" y="2"/>
                  </a:lnTo>
                  <a:lnTo>
                    <a:pt x="10" y="3"/>
                  </a:lnTo>
                  <a:lnTo>
                    <a:pt x="14" y="3"/>
                  </a:lnTo>
                  <a:lnTo>
                    <a:pt x="17" y="3"/>
                  </a:lnTo>
                  <a:lnTo>
                    <a:pt x="22" y="3"/>
                  </a:lnTo>
                  <a:lnTo>
                    <a:pt x="27" y="3"/>
                  </a:lnTo>
                  <a:lnTo>
                    <a:pt x="30" y="3"/>
                  </a:lnTo>
                  <a:lnTo>
                    <a:pt x="35" y="5"/>
                  </a:lnTo>
                  <a:lnTo>
                    <a:pt x="39" y="5"/>
                  </a:lnTo>
                  <a:lnTo>
                    <a:pt x="42" y="5"/>
                  </a:lnTo>
                  <a:lnTo>
                    <a:pt x="46" y="5"/>
                  </a:lnTo>
                  <a:lnTo>
                    <a:pt x="49" y="6"/>
                  </a:lnTo>
                  <a:lnTo>
                    <a:pt x="52" y="6"/>
                  </a:lnTo>
                  <a:lnTo>
                    <a:pt x="53" y="6"/>
                  </a:lnTo>
                  <a:lnTo>
                    <a:pt x="53" y="3"/>
                  </a:lnTo>
                  <a:lnTo>
                    <a:pt x="52" y="3"/>
                  </a:lnTo>
                  <a:lnTo>
                    <a:pt x="49" y="3"/>
                  </a:lnTo>
                  <a:lnTo>
                    <a:pt x="46" y="3"/>
                  </a:lnTo>
                  <a:lnTo>
                    <a:pt x="42" y="2"/>
                  </a:lnTo>
                  <a:lnTo>
                    <a:pt x="39" y="2"/>
                  </a:lnTo>
                  <a:lnTo>
                    <a:pt x="35" y="2"/>
                  </a:lnTo>
                  <a:lnTo>
                    <a:pt x="30" y="2"/>
                  </a:lnTo>
                  <a:lnTo>
                    <a:pt x="27" y="2"/>
                  </a:lnTo>
                  <a:lnTo>
                    <a:pt x="22" y="0"/>
                  </a:lnTo>
                  <a:lnTo>
                    <a:pt x="17" y="0"/>
                  </a:lnTo>
                  <a:lnTo>
                    <a:pt x="14" y="0"/>
                  </a:lnTo>
                  <a:lnTo>
                    <a:pt x="10" y="0"/>
                  </a:lnTo>
                  <a:lnTo>
                    <a:pt x="7" y="0"/>
                  </a:lnTo>
                  <a:lnTo>
                    <a:pt x="3" y="0"/>
                  </a:lnTo>
                  <a:lnTo>
                    <a:pt x="2" y="0"/>
                  </a:lnTo>
                  <a:lnTo>
                    <a:pt x="0" y="0"/>
                  </a:lnTo>
                  <a:lnTo>
                    <a:pt x="0" y="0"/>
                  </a:lnTo>
                  <a:lnTo>
                    <a:pt x="0" y="2"/>
                  </a:lnTo>
                  <a:close/>
                </a:path>
              </a:pathLst>
            </a:cu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068" name=""/>
            <p:cNvSpPr/>
            <p:nvPr/>
          </p:nvSpPr>
          <p:spPr>
            <a:xfrm>
              <a:off x="1434960" y="3892680"/>
              <a:ext cx="5760" cy="1440"/>
            </a:xfrm>
            <a:custGeom>
              <a:avLst/>
              <a:gdLst/>
              <a:ahLst/>
              <a:rect l="l" t="t" r="r" b="b"/>
              <a:pathLst>
                <a:path w="7" h="2">
                  <a:moveTo>
                    <a:pt x="0" y="2"/>
                  </a:moveTo>
                  <a:lnTo>
                    <a:pt x="0" y="2"/>
                  </a:lnTo>
                  <a:lnTo>
                    <a:pt x="7" y="2"/>
                  </a:lnTo>
                  <a:lnTo>
                    <a:pt x="7" y="0"/>
                  </a:lnTo>
                  <a:lnTo>
                    <a:pt x="0" y="0"/>
                  </a:lnTo>
                  <a:lnTo>
                    <a:pt x="0" y="0"/>
                  </a:lnTo>
                  <a:lnTo>
                    <a:pt x="0" y="2"/>
                  </a:lnTo>
                  <a:close/>
                </a:path>
              </a:pathLst>
            </a:custGeom>
            <a:solidFill>
              <a:srgbClr val="ffffff"/>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69" name=""/>
            <p:cNvSpPr/>
            <p:nvPr/>
          </p:nvSpPr>
          <p:spPr>
            <a:xfrm>
              <a:off x="1391760" y="3892680"/>
              <a:ext cx="42840" cy="4680"/>
            </a:xfrm>
            <a:custGeom>
              <a:avLst/>
              <a:gdLst/>
              <a:ahLst/>
              <a:rect l="l" t="t" r="r" b="b"/>
              <a:pathLst>
                <a:path w="55" h="6">
                  <a:moveTo>
                    <a:pt x="0" y="6"/>
                  </a:moveTo>
                  <a:lnTo>
                    <a:pt x="0" y="6"/>
                  </a:lnTo>
                  <a:lnTo>
                    <a:pt x="2" y="6"/>
                  </a:lnTo>
                  <a:lnTo>
                    <a:pt x="5" y="6"/>
                  </a:lnTo>
                  <a:lnTo>
                    <a:pt x="8" y="5"/>
                  </a:lnTo>
                  <a:lnTo>
                    <a:pt x="11" y="5"/>
                  </a:lnTo>
                  <a:lnTo>
                    <a:pt x="16" y="5"/>
                  </a:lnTo>
                  <a:lnTo>
                    <a:pt x="19" y="5"/>
                  </a:lnTo>
                  <a:lnTo>
                    <a:pt x="23" y="3"/>
                  </a:lnTo>
                  <a:lnTo>
                    <a:pt x="28" y="3"/>
                  </a:lnTo>
                  <a:lnTo>
                    <a:pt x="31" y="3"/>
                  </a:lnTo>
                  <a:lnTo>
                    <a:pt x="36" y="3"/>
                  </a:lnTo>
                  <a:lnTo>
                    <a:pt x="41" y="3"/>
                  </a:lnTo>
                  <a:lnTo>
                    <a:pt x="44" y="3"/>
                  </a:lnTo>
                  <a:lnTo>
                    <a:pt x="47" y="2"/>
                  </a:lnTo>
                  <a:lnTo>
                    <a:pt x="50" y="2"/>
                  </a:lnTo>
                  <a:lnTo>
                    <a:pt x="53" y="2"/>
                  </a:lnTo>
                  <a:lnTo>
                    <a:pt x="55" y="2"/>
                  </a:lnTo>
                  <a:lnTo>
                    <a:pt x="55" y="0"/>
                  </a:lnTo>
                  <a:lnTo>
                    <a:pt x="53" y="0"/>
                  </a:lnTo>
                  <a:lnTo>
                    <a:pt x="50" y="0"/>
                  </a:lnTo>
                  <a:lnTo>
                    <a:pt x="47" y="0"/>
                  </a:lnTo>
                  <a:lnTo>
                    <a:pt x="44" y="0"/>
                  </a:lnTo>
                  <a:lnTo>
                    <a:pt x="41" y="0"/>
                  </a:lnTo>
                  <a:lnTo>
                    <a:pt x="36" y="0"/>
                  </a:lnTo>
                  <a:lnTo>
                    <a:pt x="31" y="0"/>
                  </a:lnTo>
                  <a:lnTo>
                    <a:pt x="28" y="2"/>
                  </a:lnTo>
                  <a:lnTo>
                    <a:pt x="23" y="2"/>
                  </a:lnTo>
                  <a:lnTo>
                    <a:pt x="19" y="2"/>
                  </a:lnTo>
                  <a:lnTo>
                    <a:pt x="16" y="2"/>
                  </a:lnTo>
                  <a:lnTo>
                    <a:pt x="11" y="2"/>
                  </a:lnTo>
                  <a:lnTo>
                    <a:pt x="8" y="3"/>
                  </a:lnTo>
                  <a:lnTo>
                    <a:pt x="5" y="3"/>
                  </a:lnTo>
                  <a:lnTo>
                    <a:pt x="2" y="3"/>
                  </a:lnTo>
                  <a:lnTo>
                    <a:pt x="0" y="3"/>
                  </a:lnTo>
                  <a:lnTo>
                    <a:pt x="0" y="3"/>
                  </a:lnTo>
                  <a:lnTo>
                    <a:pt x="0" y="6"/>
                  </a:lnTo>
                  <a:close/>
                </a:path>
              </a:pathLst>
            </a:cu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070" name=""/>
            <p:cNvSpPr/>
            <p:nvPr/>
          </p:nvSpPr>
          <p:spPr>
            <a:xfrm>
              <a:off x="1371240" y="3895920"/>
              <a:ext cx="20160" cy="12600"/>
            </a:xfrm>
            <a:custGeom>
              <a:avLst/>
              <a:gdLst/>
              <a:ahLst/>
              <a:rect l="l" t="t" r="r" b="b"/>
              <a:pathLst>
                <a:path w="26" h="16">
                  <a:moveTo>
                    <a:pt x="3" y="16"/>
                  </a:moveTo>
                  <a:lnTo>
                    <a:pt x="3" y="13"/>
                  </a:lnTo>
                  <a:lnTo>
                    <a:pt x="4" y="11"/>
                  </a:lnTo>
                  <a:lnTo>
                    <a:pt x="7" y="10"/>
                  </a:lnTo>
                  <a:lnTo>
                    <a:pt x="10" y="8"/>
                  </a:lnTo>
                  <a:lnTo>
                    <a:pt x="14" y="7"/>
                  </a:lnTo>
                  <a:lnTo>
                    <a:pt x="18" y="5"/>
                  </a:lnTo>
                  <a:lnTo>
                    <a:pt x="23" y="3"/>
                  </a:lnTo>
                  <a:lnTo>
                    <a:pt x="26" y="3"/>
                  </a:lnTo>
                  <a:lnTo>
                    <a:pt x="26" y="0"/>
                  </a:lnTo>
                  <a:lnTo>
                    <a:pt x="21" y="2"/>
                  </a:lnTo>
                  <a:lnTo>
                    <a:pt x="18" y="2"/>
                  </a:lnTo>
                  <a:lnTo>
                    <a:pt x="14" y="3"/>
                  </a:lnTo>
                  <a:lnTo>
                    <a:pt x="9" y="7"/>
                  </a:lnTo>
                  <a:lnTo>
                    <a:pt x="6" y="8"/>
                  </a:lnTo>
                  <a:lnTo>
                    <a:pt x="3" y="10"/>
                  </a:lnTo>
                  <a:lnTo>
                    <a:pt x="1" y="13"/>
                  </a:lnTo>
                  <a:lnTo>
                    <a:pt x="0" y="16"/>
                  </a:lnTo>
                  <a:lnTo>
                    <a:pt x="3" y="16"/>
                  </a:lnTo>
                  <a:close/>
                </a:path>
              </a:pathLst>
            </a:cu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071" name=""/>
            <p:cNvSpPr/>
            <p:nvPr/>
          </p:nvSpPr>
          <p:spPr>
            <a:xfrm>
              <a:off x="1296720" y="3922920"/>
              <a:ext cx="74160" cy="23760"/>
            </a:xfrm>
            <a:custGeom>
              <a:avLst/>
              <a:gdLst/>
              <a:ahLst/>
              <a:rect l="l" t="t" r="r" b="b"/>
              <a:pathLst>
                <a:path w="94" h="29">
                  <a:moveTo>
                    <a:pt x="92" y="0"/>
                  </a:moveTo>
                  <a:lnTo>
                    <a:pt x="83" y="5"/>
                  </a:lnTo>
                  <a:lnTo>
                    <a:pt x="73" y="10"/>
                  </a:lnTo>
                  <a:lnTo>
                    <a:pt x="66" y="15"/>
                  </a:lnTo>
                  <a:lnTo>
                    <a:pt x="56" y="18"/>
                  </a:lnTo>
                  <a:lnTo>
                    <a:pt x="48" y="19"/>
                  </a:lnTo>
                  <a:lnTo>
                    <a:pt x="42" y="23"/>
                  </a:lnTo>
                  <a:lnTo>
                    <a:pt x="34" y="24"/>
                  </a:lnTo>
                  <a:lnTo>
                    <a:pt x="28" y="24"/>
                  </a:lnTo>
                  <a:lnTo>
                    <a:pt x="23" y="26"/>
                  </a:lnTo>
                  <a:lnTo>
                    <a:pt x="17" y="26"/>
                  </a:lnTo>
                  <a:lnTo>
                    <a:pt x="13" y="26"/>
                  </a:lnTo>
                  <a:lnTo>
                    <a:pt x="9" y="26"/>
                  </a:lnTo>
                  <a:lnTo>
                    <a:pt x="6" y="26"/>
                  </a:lnTo>
                  <a:lnTo>
                    <a:pt x="3" y="26"/>
                  </a:lnTo>
                  <a:lnTo>
                    <a:pt x="2" y="26"/>
                  </a:lnTo>
                  <a:lnTo>
                    <a:pt x="0" y="26"/>
                  </a:lnTo>
                  <a:lnTo>
                    <a:pt x="0" y="27"/>
                  </a:lnTo>
                  <a:lnTo>
                    <a:pt x="2" y="27"/>
                  </a:lnTo>
                  <a:lnTo>
                    <a:pt x="3" y="29"/>
                  </a:lnTo>
                  <a:lnTo>
                    <a:pt x="6" y="29"/>
                  </a:lnTo>
                  <a:lnTo>
                    <a:pt x="9" y="29"/>
                  </a:lnTo>
                  <a:lnTo>
                    <a:pt x="13" y="29"/>
                  </a:lnTo>
                  <a:lnTo>
                    <a:pt x="17" y="29"/>
                  </a:lnTo>
                  <a:lnTo>
                    <a:pt x="23" y="29"/>
                  </a:lnTo>
                  <a:lnTo>
                    <a:pt x="28" y="27"/>
                  </a:lnTo>
                  <a:lnTo>
                    <a:pt x="36" y="26"/>
                  </a:lnTo>
                  <a:lnTo>
                    <a:pt x="42" y="24"/>
                  </a:lnTo>
                  <a:lnTo>
                    <a:pt x="50" y="23"/>
                  </a:lnTo>
                  <a:lnTo>
                    <a:pt x="58" y="19"/>
                  </a:lnTo>
                  <a:lnTo>
                    <a:pt x="66" y="16"/>
                  </a:lnTo>
                  <a:lnTo>
                    <a:pt x="75" y="13"/>
                  </a:lnTo>
                  <a:lnTo>
                    <a:pt x="84" y="8"/>
                  </a:lnTo>
                  <a:lnTo>
                    <a:pt x="94" y="2"/>
                  </a:lnTo>
                  <a:lnTo>
                    <a:pt x="92" y="0"/>
                  </a:lnTo>
                  <a:close/>
                </a:path>
              </a:pathLst>
            </a:custGeom>
            <a:solidFill>
              <a:srgbClr val="ffffff"/>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072" name=""/>
            <p:cNvSpPr/>
            <p:nvPr/>
          </p:nvSpPr>
          <p:spPr>
            <a:xfrm>
              <a:off x="1506240" y="3922920"/>
              <a:ext cx="74160" cy="23760"/>
            </a:xfrm>
            <a:custGeom>
              <a:avLst/>
              <a:gdLst/>
              <a:ahLst/>
              <a:rect l="l" t="t" r="r" b="b"/>
              <a:pathLst>
                <a:path w="95" h="29">
                  <a:moveTo>
                    <a:pt x="0" y="2"/>
                  </a:moveTo>
                  <a:lnTo>
                    <a:pt x="11" y="8"/>
                  </a:lnTo>
                  <a:lnTo>
                    <a:pt x="21" y="13"/>
                  </a:lnTo>
                  <a:lnTo>
                    <a:pt x="28" y="16"/>
                  </a:lnTo>
                  <a:lnTo>
                    <a:pt x="38" y="19"/>
                  </a:lnTo>
                  <a:lnTo>
                    <a:pt x="46" y="23"/>
                  </a:lnTo>
                  <a:lnTo>
                    <a:pt x="53" y="24"/>
                  </a:lnTo>
                  <a:lnTo>
                    <a:pt x="60" y="26"/>
                  </a:lnTo>
                  <a:lnTo>
                    <a:pt x="66" y="27"/>
                  </a:lnTo>
                  <a:lnTo>
                    <a:pt x="72" y="29"/>
                  </a:lnTo>
                  <a:lnTo>
                    <a:pt x="77" y="29"/>
                  </a:lnTo>
                  <a:lnTo>
                    <a:pt x="81" y="29"/>
                  </a:lnTo>
                  <a:lnTo>
                    <a:pt x="86" y="29"/>
                  </a:lnTo>
                  <a:lnTo>
                    <a:pt x="89" y="29"/>
                  </a:lnTo>
                  <a:lnTo>
                    <a:pt x="92" y="29"/>
                  </a:lnTo>
                  <a:lnTo>
                    <a:pt x="94" y="27"/>
                  </a:lnTo>
                  <a:lnTo>
                    <a:pt x="95" y="27"/>
                  </a:lnTo>
                  <a:lnTo>
                    <a:pt x="94" y="26"/>
                  </a:lnTo>
                  <a:lnTo>
                    <a:pt x="94" y="26"/>
                  </a:lnTo>
                  <a:lnTo>
                    <a:pt x="92" y="26"/>
                  </a:lnTo>
                  <a:lnTo>
                    <a:pt x="89" y="26"/>
                  </a:lnTo>
                  <a:lnTo>
                    <a:pt x="86" y="26"/>
                  </a:lnTo>
                  <a:lnTo>
                    <a:pt x="81" y="26"/>
                  </a:lnTo>
                  <a:lnTo>
                    <a:pt x="77" y="26"/>
                  </a:lnTo>
                  <a:lnTo>
                    <a:pt x="72" y="26"/>
                  </a:lnTo>
                  <a:lnTo>
                    <a:pt x="66" y="24"/>
                  </a:lnTo>
                  <a:lnTo>
                    <a:pt x="60" y="24"/>
                  </a:lnTo>
                  <a:lnTo>
                    <a:pt x="53" y="23"/>
                  </a:lnTo>
                  <a:lnTo>
                    <a:pt x="46" y="19"/>
                  </a:lnTo>
                  <a:lnTo>
                    <a:pt x="38" y="18"/>
                  </a:lnTo>
                  <a:lnTo>
                    <a:pt x="30" y="15"/>
                  </a:lnTo>
                  <a:lnTo>
                    <a:pt x="21" y="10"/>
                  </a:lnTo>
                  <a:lnTo>
                    <a:pt x="11" y="5"/>
                  </a:lnTo>
                  <a:lnTo>
                    <a:pt x="2" y="0"/>
                  </a:lnTo>
                  <a:lnTo>
                    <a:pt x="0" y="2"/>
                  </a:lnTo>
                  <a:close/>
                </a:path>
              </a:pathLst>
            </a:custGeom>
            <a:solidFill>
              <a:srgbClr val="ffffff"/>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073" name=""/>
            <p:cNvSpPr/>
            <p:nvPr/>
          </p:nvSpPr>
          <p:spPr>
            <a:xfrm>
              <a:off x="1307880" y="3876840"/>
              <a:ext cx="261360" cy="58680"/>
            </a:xfrm>
            <a:custGeom>
              <a:avLst/>
              <a:gdLst/>
              <a:ahLst/>
              <a:rect l="l" t="t" r="r" b="b"/>
              <a:pathLst>
                <a:path w="330" h="75">
                  <a:moveTo>
                    <a:pt x="201" y="2"/>
                  </a:moveTo>
                  <a:lnTo>
                    <a:pt x="215" y="2"/>
                  </a:lnTo>
                  <a:lnTo>
                    <a:pt x="229" y="3"/>
                  </a:lnTo>
                  <a:lnTo>
                    <a:pt x="242" y="5"/>
                  </a:lnTo>
                  <a:lnTo>
                    <a:pt x="252" y="5"/>
                  </a:lnTo>
                  <a:lnTo>
                    <a:pt x="262" y="7"/>
                  </a:lnTo>
                  <a:lnTo>
                    <a:pt x="271" y="8"/>
                  </a:lnTo>
                  <a:lnTo>
                    <a:pt x="279" y="10"/>
                  </a:lnTo>
                  <a:lnTo>
                    <a:pt x="285" y="11"/>
                  </a:lnTo>
                  <a:lnTo>
                    <a:pt x="291" y="13"/>
                  </a:lnTo>
                  <a:lnTo>
                    <a:pt x="296" y="15"/>
                  </a:lnTo>
                  <a:lnTo>
                    <a:pt x="301" y="16"/>
                  </a:lnTo>
                  <a:lnTo>
                    <a:pt x="304" y="16"/>
                  </a:lnTo>
                  <a:lnTo>
                    <a:pt x="307" y="18"/>
                  </a:lnTo>
                  <a:lnTo>
                    <a:pt x="310" y="19"/>
                  </a:lnTo>
                  <a:lnTo>
                    <a:pt x="312" y="19"/>
                  </a:lnTo>
                  <a:lnTo>
                    <a:pt x="315" y="21"/>
                  </a:lnTo>
                  <a:lnTo>
                    <a:pt x="316" y="23"/>
                  </a:lnTo>
                  <a:lnTo>
                    <a:pt x="319" y="24"/>
                  </a:lnTo>
                  <a:lnTo>
                    <a:pt x="321" y="24"/>
                  </a:lnTo>
                  <a:lnTo>
                    <a:pt x="323" y="26"/>
                  </a:lnTo>
                  <a:lnTo>
                    <a:pt x="323" y="26"/>
                  </a:lnTo>
                  <a:lnTo>
                    <a:pt x="323" y="27"/>
                  </a:lnTo>
                  <a:lnTo>
                    <a:pt x="323" y="27"/>
                  </a:lnTo>
                  <a:lnTo>
                    <a:pt x="323" y="27"/>
                  </a:lnTo>
                  <a:lnTo>
                    <a:pt x="319" y="27"/>
                  </a:lnTo>
                  <a:lnTo>
                    <a:pt x="318" y="29"/>
                  </a:lnTo>
                  <a:lnTo>
                    <a:pt x="318" y="32"/>
                  </a:lnTo>
                  <a:lnTo>
                    <a:pt x="319" y="37"/>
                  </a:lnTo>
                  <a:lnTo>
                    <a:pt x="321" y="42"/>
                  </a:lnTo>
                  <a:lnTo>
                    <a:pt x="323" y="46"/>
                  </a:lnTo>
                  <a:lnTo>
                    <a:pt x="324" y="51"/>
                  </a:lnTo>
                  <a:lnTo>
                    <a:pt x="326" y="58"/>
                  </a:lnTo>
                  <a:lnTo>
                    <a:pt x="327" y="62"/>
                  </a:lnTo>
                  <a:lnTo>
                    <a:pt x="329" y="67"/>
                  </a:lnTo>
                  <a:lnTo>
                    <a:pt x="329" y="70"/>
                  </a:lnTo>
                  <a:lnTo>
                    <a:pt x="330" y="74"/>
                  </a:lnTo>
                  <a:lnTo>
                    <a:pt x="329" y="75"/>
                  </a:lnTo>
                  <a:lnTo>
                    <a:pt x="329" y="75"/>
                  </a:lnTo>
                  <a:lnTo>
                    <a:pt x="327" y="75"/>
                  </a:lnTo>
                  <a:lnTo>
                    <a:pt x="326" y="74"/>
                  </a:lnTo>
                  <a:lnTo>
                    <a:pt x="324" y="72"/>
                  </a:lnTo>
                  <a:lnTo>
                    <a:pt x="323" y="69"/>
                  </a:lnTo>
                  <a:lnTo>
                    <a:pt x="321" y="66"/>
                  </a:lnTo>
                  <a:lnTo>
                    <a:pt x="319" y="61"/>
                  </a:lnTo>
                  <a:lnTo>
                    <a:pt x="318" y="56"/>
                  </a:lnTo>
                  <a:lnTo>
                    <a:pt x="316" y="51"/>
                  </a:lnTo>
                  <a:lnTo>
                    <a:pt x="315" y="45"/>
                  </a:lnTo>
                  <a:lnTo>
                    <a:pt x="313" y="39"/>
                  </a:lnTo>
                  <a:lnTo>
                    <a:pt x="312" y="34"/>
                  </a:lnTo>
                  <a:lnTo>
                    <a:pt x="309" y="29"/>
                  </a:lnTo>
                  <a:lnTo>
                    <a:pt x="305" y="24"/>
                  </a:lnTo>
                  <a:lnTo>
                    <a:pt x="301" y="21"/>
                  </a:lnTo>
                  <a:lnTo>
                    <a:pt x="298" y="19"/>
                  </a:lnTo>
                  <a:lnTo>
                    <a:pt x="293" y="18"/>
                  </a:lnTo>
                  <a:lnTo>
                    <a:pt x="288" y="16"/>
                  </a:lnTo>
                  <a:lnTo>
                    <a:pt x="284" y="16"/>
                  </a:lnTo>
                  <a:lnTo>
                    <a:pt x="277" y="15"/>
                  </a:lnTo>
                  <a:lnTo>
                    <a:pt x="271" y="13"/>
                  </a:lnTo>
                  <a:lnTo>
                    <a:pt x="263" y="11"/>
                  </a:lnTo>
                  <a:lnTo>
                    <a:pt x="257" y="10"/>
                  </a:lnTo>
                  <a:lnTo>
                    <a:pt x="249" y="10"/>
                  </a:lnTo>
                  <a:lnTo>
                    <a:pt x="242" y="8"/>
                  </a:lnTo>
                  <a:lnTo>
                    <a:pt x="234" y="8"/>
                  </a:lnTo>
                  <a:lnTo>
                    <a:pt x="228" y="7"/>
                  </a:lnTo>
                  <a:lnTo>
                    <a:pt x="220" y="7"/>
                  </a:lnTo>
                  <a:lnTo>
                    <a:pt x="212" y="7"/>
                  </a:lnTo>
                  <a:lnTo>
                    <a:pt x="204" y="5"/>
                  </a:lnTo>
                  <a:lnTo>
                    <a:pt x="198" y="5"/>
                  </a:lnTo>
                  <a:lnTo>
                    <a:pt x="133" y="5"/>
                  </a:lnTo>
                  <a:lnTo>
                    <a:pt x="126" y="5"/>
                  </a:lnTo>
                  <a:lnTo>
                    <a:pt x="118" y="7"/>
                  </a:lnTo>
                  <a:lnTo>
                    <a:pt x="111" y="7"/>
                  </a:lnTo>
                  <a:lnTo>
                    <a:pt x="104" y="7"/>
                  </a:lnTo>
                  <a:lnTo>
                    <a:pt x="97" y="8"/>
                  </a:lnTo>
                  <a:lnTo>
                    <a:pt x="89" y="8"/>
                  </a:lnTo>
                  <a:lnTo>
                    <a:pt x="81" y="10"/>
                  </a:lnTo>
                  <a:lnTo>
                    <a:pt x="73" y="10"/>
                  </a:lnTo>
                  <a:lnTo>
                    <a:pt x="67" y="11"/>
                  </a:lnTo>
                  <a:lnTo>
                    <a:pt x="59" y="13"/>
                  </a:lnTo>
                  <a:lnTo>
                    <a:pt x="53" y="15"/>
                  </a:lnTo>
                  <a:lnTo>
                    <a:pt x="47" y="16"/>
                  </a:lnTo>
                  <a:lnTo>
                    <a:pt x="42" y="16"/>
                  </a:lnTo>
                  <a:lnTo>
                    <a:pt x="37" y="18"/>
                  </a:lnTo>
                  <a:lnTo>
                    <a:pt x="33" y="19"/>
                  </a:lnTo>
                  <a:lnTo>
                    <a:pt x="30" y="21"/>
                  </a:lnTo>
                  <a:lnTo>
                    <a:pt x="25" y="24"/>
                  </a:lnTo>
                  <a:lnTo>
                    <a:pt x="22" y="29"/>
                  </a:lnTo>
                  <a:lnTo>
                    <a:pt x="19" y="34"/>
                  </a:lnTo>
                  <a:lnTo>
                    <a:pt x="17" y="39"/>
                  </a:lnTo>
                  <a:lnTo>
                    <a:pt x="16" y="45"/>
                  </a:lnTo>
                  <a:lnTo>
                    <a:pt x="14" y="51"/>
                  </a:lnTo>
                  <a:lnTo>
                    <a:pt x="13" y="56"/>
                  </a:lnTo>
                  <a:lnTo>
                    <a:pt x="11" y="61"/>
                  </a:lnTo>
                  <a:lnTo>
                    <a:pt x="9" y="66"/>
                  </a:lnTo>
                  <a:lnTo>
                    <a:pt x="8" y="69"/>
                  </a:lnTo>
                  <a:lnTo>
                    <a:pt x="6" y="72"/>
                  </a:lnTo>
                  <a:lnTo>
                    <a:pt x="5" y="74"/>
                  </a:lnTo>
                  <a:lnTo>
                    <a:pt x="3" y="75"/>
                  </a:lnTo>
                  <a:lnTo>
                    <a:pt x="2" y="75"/>
                  </a:lnTo>
                  <a:lnTo>
                    <a:pt x="2" y="75"/>
                  </a:lnTo>
                  <a:lnTo>
                    <a:pt x="0" y="74"/>
                  </a:lnTo>
                  <a:lnTo>
                    <a:pt x="2" y="70"/>
                  </a:lnTo>
                  <a:lnTo>
                    <a:pt x="2" y="67"/>
                  </a:lnTo>
                  <a:lnTo>
                    <a:pt x="3" y="62"/>
                  </a:lnTo>
                  <a:lnTo>
                    <a:pt x="5" y="58"/>
                  </a:lnTo>
                  <a:lnTo>
                    <a:pt x="6" y="51"/>
                  </a:lnTo>
                  <a:lnTo>
                    <a:pt x="8" y="46"/>
                  </a:lnTo>
                  <a:lnTo>
                    <a:pt x="9" y="42"/>
                  </a:lnTo>
                  <a:lnTo>
                    <a:pt x="11" y="37"/>
                  </a:lnTo>
                  <a:lnTo>
                    <a:pt x="13" y="32"/>
                  </a:lnTo>
                  <a:lnTo>
                    <a:pt x="13" y="29"/>
                  </a:lnTo>
                  <a:lnTo>
                    <a:pt x="11" y="27"/>
                  </a:lnTo>
                  <a:lnTo>
                    <a:pt x="8" y="27"/>
                  </a:lnTo>
                  <a:lnTo>
                    <a:pt x="8" y="27"/>
                  </a:lnTo>
                  <a:lnTo>
                    <a:pt x="8" y="27"/>
                  </a:lnTo>
                  <a:lnTo>
                    <a:pt x="8" y="26"/>
                  </a:lnTo>
                  <a:lnTo>
                    <a:pt x="8" y="26"/>
                  </a:lnTo>
                  <a:lnTo>
                    <a:pt x="9" y="24"/>
                  </a:lnTo>
                  <a:lnTo>
                    <a:pt x="11" y="24"/>
                  </a:lnTo>
                  <a:lnTo>
                    <a:pt x="14" y="23"/>
                  </a:lnTo>
                  <a:lnTo>
                    <a:pt x="16" y="21"/>
                  </a:lnTo>
                  <a:lnTo>
                    <a:pt x="19" y="19"/>
                  </a:lnTo>
                  <a:lnTo>
                    <a:pt x="20" y="19"/>
                  </a:lnTo>
                  <a:lnTo>
                    <a:pt x="23" y="18"/>
                  </a:lnTo>
                  <a:lnTo>
                    <a:pt x="27" y="16"/>
                  </a:lnTo>
                  <a:lnTo>
                    <a:pt x="30" y="16"/>
                  </a:lnTo>
                  <a:lnTo>
                    <a:pt x="34" y="15"/>
                  </a:lnTo>
                  <a:lnTo>
                    <a:pt x="39" y="13"/>
                  </a:lnTo>
                  <a:lnTo>
                    <a:pt x="45" y="11"/>
                  </a:lnTo>
                  <a:lnTo>
                    <a:pt x="52" y="10"/>
                  </a:lnTo>
                  <a:lnTo>
                    <a:pt x="59" y="8"/>
                  </a:lnTo>
                  <a:lnTo>
                    <a:pt x="69" y="7"/>
                  </a:lnTo>
                  <a:lnTo>
                    <a:pt x="78" y="5"/>
                  </a:lnTo>
                  <a:lnTo>
                    <a:pt x="89" y="5"/>
                  </a:lnTo>
                  <a:lnTo>
                    <a:pt x="101" y="3"/>
                  </a:lnTo>
                  <a:lnTo>
                    <a:pt x="115" y="2"/>
                  </a:lnTo>
                  <a:lnTo>
                    <a:pt x="129" y="2"/>
                  </a:lnTo>
                  <a:lnTo>
                    <a:pt x="133" y="2"/>
                  </a:lnTo>
                  <a:lnTo>
                    <a:pt x="136" y="2"/>
                  </a:lnTo>
                  <a:lnTo>
                    <a:pt x="139" y="2"/>
                  </a:lnTo>
                  <a:lnTo>
                    <a:pt x="143" y="2"/>
                  </a:lnTo>
                  <a:lnTo>
                    <a:pt x="150" y="0"/>
                  </a:lnTo>
                  <a:lnTo>
                    <a:pt x="154" y="0"/>
                  </a:lnTo>
                  <a:lnTo>
                    <a:pt x="161" y="0"/>
                  </a:lnTo>
                  <a:lnTo>
                    <a:pt x="165" y="0"/>
                  </a:lnTo>
                  <a:lnTo>
                    <a:pt x="171" y="0"/>
                  </a:lnTo>
                  <a:lnTo>
                    <a:pt x="178" y="0"/>
                  </a:lnTo>
                  <a:lnTo>
                    <a:pt x="182" y="0"/>
                  </a:lnTo>
                  <a:lnTo>
                    <a:pt x="187" y="0"/>
                  </a:lnTo>
                  <a:lnTo>
                    <a:pt x="192" y="0"/>
                  </a:lnTo>
                  <a:lnTo>
                    <a:pt x="196" y="0"/>
                  </a:lnTo>
                  <a:lnTo>
                    <a:pt x="198" y="2"/>
                  </a:lnTo>
                  <a:lnTo>
                    <a:pt x="201" y="2"/>
                  </a:lnTo>
                  <a:close/>
                </a:path>
              </a:pathLst>
            </a:custGeom>
            <a:solidFill>
              <a:srgbClr val="ffffff"/>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074" name=""/>
            <p:cNvSpPr/>
            <p:nvPr/>
          </p:nvSpPr>
          <p:spPr>
            <a:xfrm>
              <a:off x="1323720" y="3889440"/>
              <a:ext cx="231480" cy="258840"/>
            </a:xfrm>
            <a:custGeom>
              <a:avLst/>
              <a:gdLst/>
              <a:ahLst/>
              <a:rect l="l" t="t" r="r" b="b"/>
              <a:pathLst>
                <a:path w="292" h="328">
                  <a:moveTo>
                    <a:pt x="63" y="320"/>
                  </a:moveTo>
                  <a:lnTo>
                    <a:pt x="66" y="320"/>
                  </a:lnTo>
                  <a:lnTo>
                    <a:pt x="72" y="320"/>
                  </a:lnTo>
                  <a:lnTo>
                    <a:pt x="80" y="320"/>
                  </a:lnTo>
                  <a:lnTo>
                    <a:pt x="91" y="320"/>
                  </a:lnTo>
                  <a:lnTo>
                    <a:pt x="102" y="320"/>
                  </a:lnTo>
                  <a:lnTo>
                    <a:pt x="116" y="320"/>
                  </a:lnTo>
                  <a:lnTo>
                    <a:pt x="130" y="320"/>
                  </a:lnTo>
                  <a:lnTo>
                    <a:pt x="145" y="320"/>
                  </a:lnTo>
                  <a:lnTo>
                    <a:pt x="159" y="320"/>
                  </a:lnTo>
                  <a:lnTo>
                    <a:pt x="173" y="320"/>
                  </a:lnTo>
                  <a:lnTo>
                    <a:pt x="187" y="320"/>
                  </a:lnTo>
                  <a:lnTo>
                    <a:pt x="200" y="320"/>
                  </a:lnTo>
                  <a:lnTo>
                    <a:pt x="209" y="320"/>
                  </a:lnTo>
                  <a:lnTo>
                    <a:pt x="217" y="320"/>
                  </a:lnTo>
                  <a:lnTo>
                    <a:pt x="223" y="320"/>
                  </a:lnTo>
                  <a:lnTo>
                    <a:pt x="226" y="320"/>
                  </a:lnTo>
                  <a:lnTo>
                    <a:pt x="228" y="320"/>
                  </a:lnTo>
                  <a:lnTo>
                    <a:pt x="229" y="321"/>
                  </a:lnTo>
                  <a:lnTo>
                    <a:pt x="231" y="323"/>
                  </a:lnTo>
                  <a:lnTo>
                    <a:pt x="231" y="323"/>
                  </a:lnTo>
                  <a:lnTo>
                    <a:pt x="231" y="324"/>
                  </a:lnTo>
                  <a:lnTo>
                    <a:pt x="231" y="326"/>
                  </a:lnTo>
                  <a:lnTo>
                    <a:pt x="232" y="328"/>
                  </a:lnTo>
                  <a:lnTo>
                    <a:pt x="234" y="328"/>
                  </a:lnTo>
                  <a:lnTo>
                    <a:pt x="237" y="328"/>
                  </a:lnTo>
                  <a:lnTo>
                    <a:pt x="240" y="328"/>
                  </a:lnTo>
                  <a:lnTo>
                    <a:pt x="245" y="328"/>
                  </a:lnTo>
                  <a:lnTo>
                    <a:pt x="250" y="328"/>
                  </a:lnTo>
                  <a:lnTo>
                    <a:pt x="254" y="328"/>
                  </a:lnTo>
                  <a:lnTo>
                    <a:pt x="259" y="328"/>
                  </a:lnTo>
                  <a:lnTo>
                    <a:pt x="262" y="328"/>
                  </a:lnTo>
                  <a:lnTo>
                    <a:pt x="264" y="328"/>
                  </a:lnTo>
                  <a:lnTo>
                    <a:pt x="265" y="328"/>
                  </a:lnTo>
                  <a:lnTo>
                    <a:pt x="267" y="326"/>
                  </a:lnTo>
                  <a:lnTo>
                    <a:pt x="268" y="326"/>
                  </a:lnTo>
                  <a:lnTo>
                    <a:pt x="268" y="324"/>
                  </a:lnTo>
                  <a:lnTo>
                    <a:pt x="268" y="321"/>
                  </a:lnTo>
                  <a:lnTo>
                    <a:pt x="268" y="320"/>
                  </a:lnTo>
                  <a:lnTo>
                    <a:pt x="268" y="318"/>
                  </a:lnTo>
                  <a:lnTo>
                    <a:pt x="268" y="316"/>
                  </a:lnTo>
                  <a:lnTo>
                    <a:pt x="268" y="316"/>
                  </a:lnTo>
                  <a:lnTo>
                    <a:pt x="271" y="315"/>
                  </a:lnTo>
                  <a:lnTo>
                    <a:pt x="273" y="313"/>
                  </a:lnTo>
                  <a:lnTo>
                    <a:pt x="278" y="312"/>
                  </a:lnTo>
                  <a:lnTo>
                    <a:pt x="281" y="308"/>
                  </a:lnTo>
                  <a:lnTo>
                    <a:pt x="284" y="305"/>
                  </a:lnTo>
                  <a:lnTo>
                    <a:pt x="287" y="300"/>
                  </a:lnTo>
                  <a:lnTo>
                    <a:pt x="289" y="297"/>
                  </a:lnTo>
                  <a:lnTo>
                    <a:pt x="290" y="294"/>
                  </a:lnTo>
                  <a:lnTo>
                    <a:pt x="290" y="291"/>
                  </a:lnTo>
                  <a:lnTo>
                    <a:pt x="290" y="289"/>
                  </a:lnTo>
                  <a:lnTo>
                    <a:pt x="292" y="288"/>
                  </a:lnTo>
                  <a:lnTo>
                    <a:pt x="290" y="278"/>
                  </a:lnTo>
                  <a:lnTo>
                    <a:pt x="285" y="251"/>
                  </a:lnTo>
                  <a:lnTo>
                    <a:pt x="279" y="213"/>
                  </a:lnTo>
                  <a:lnTo>
                    <a:pt x="271" y="169"/>
                  </a:lnTo>
                  <a:lnTo>
                    <a:pt x="265" y="126"/>
                  </a:lnTo>
                  <a:lnTo>
                    <a:pt x="259" y="88"/>
                  </a:lnTo>
                  <a:lnTo>
                    <a:pt x="254" y="61"/>
                  </a:lnTo>
                  <a:lnTo>
                    <a:pt x="253" y="50"/>
                  </a:lnTo>
                  <a:lnTo>
                    <a:pt x="251" y="48"/>
                  </a:lnTo>
                  <a:lnTo>
                    <a:pt x="251" y="46"/>
                  </a:lnTo>
                  <a:lnTo>
                    <a:pt x="250" y="46"/>
                  </a:lnTo>
                  <a:lnTo>
                    <a:pt x="250" y="45"/>
                  </a:lnTo>
                  <a:lnTo>
                    <a:pt x="248" y="43"/>
                  </a:lnTo>
                  <a:lnTo>
                    <a:pt x="246" y="42"/>
                  </a:lnTo>
                  <a:lnTo>
                    <a:pt x="245" y="42"/>
                  </a:lnTo>
                  <a:lnTo>
                    <a:pt x="243" y="42"/>
                  </a:lnTo>
                  <a:lnTo>
                    <a:pt x="242" y="42"/>
                  </a:lnTo>
                  <a:lnTo>
                    <a:pt x="239" y="42"/>
                  </a:lnTo>
                  <a:lnTo>
                    <a:pt x="236" y="42"/>
                  </a:lnTo>
                  <a:lnTo>
                    <a:pt x="232" y="42"/>
                  </a:lnTo>
                  <a:lnTo>
                    <a:pt x="229" y="42"/>
                  </a:lnTo>
                  <a:lnTo>
                    <a:pt x="226" y="42"/>
                  </a:lnTo>
                  <a:lnTo>
                    <a:pt x="225" y="42"/>
                  </a:lnTo>
                  <a:lnTo>
                    <a:pt x="222" y="40"/>
                  </a:lnTo>
                  <a:lnTo>
                    <a:pt x="220" y="40"/>
                  </a:lnTo>
                  <a:lnTo>
                    <a:pt x="218" y="38"/>
                  </a:lnTo>
                  <a:lnTo>
                    <a:pt x="217" y="37"/>
                  </a:lnTo>
                  <a:lnTo>
                    <a:pt x="217" y="34"/>
                  </a:lnTo>
                  <a:lnTo>
                    <a:pt x="217" y="29"/>
                  </a:lnTo>
                  <a:lnTo>
                    <a:pt x="217" y="19"/>
                  </a:lnTo>
                  <a:lnTo>
                    <a:pt x="217" y="10"/>
                  </a:lnTo>
                  <a:lnTo>
                    <a:pt x="217" y="5"/>
                  </a:lnTo>
                  <a:lnTo>
                    <a:pt x="217" y="3"/>
                  </a:lnTo>
                  <a:lnTo>
                    <a:pt x="215" y="2"/>
                  </a:lnTo>
                  <a:lnTo>
                    <a:pt x="214" y="0"/>
                  </a:lnTo>
                  <a:lnTo>
                    <a:pt x="212" y="0"/>
                  </a:lnTo>
                  <a:lnTo>
                    <a:pt x="211" y="0"/>
                  </a:lnTo>
                  <a:lnTo>
                    <a:pt x="209" y="0"/>
                  </a:lnTo>
                  <a:lnTo>
                    <a:pt x="208" y="0"/>
                  </a:lnTo>
                  <a:lnTo>
                    <a:pt x="204" y="0"/>
                  </a:lnTo>
                  <a:lnTo>
                    <a:pt x="201" y="0"/>
                  </a:lnTo>
                  <a:lnTo>
                    <a:pt x="200" y="0"/>
                  </a:lnTo>
                  <a:lnTo>
                    <a:pt x="198" y="0"/>
                  </a:lnTo>
                  <a:lnTo>
                    <a:pt x="197" y="0"/>
                  </a:lnTo>
                  <a:lnTo>
                    <a:pt x="194" y="0"/>
                  </a:lnTo>
                  <a:lnTo>
                    <a:pt x="192" y="2"/>
                  </a:lnTo>
                  <a:lnTo>
                    <a:pt x="192" y="3"/>
                  </a:lnTo>
                  <a:lnTo>
                    <a:pt x="190" y="7"/>
                  </a:lnTo>
                  <a:lnTo>
                    <a:pt x="190" y="13"/>
                  </a:lnTo>
                  <a:lnTo>
                    <a:pt x="190" y="24"/>
                  </a:lnTo>
                  <a:lnTo>
                    <a:pt x="190" y="35"/>
                  </a:lnTo>
                  <a:lnTo>
                    <a:pt x="190" y="40"/>
                  </a:lnTo>
                  <a:lnTo>
                    <a:pt x="100" y="40"/>
                  </a:lnTo>
                  <a:lnTo>
                    <a:pt x="100" y="35"/>
                  </a:lnTo>
                  <a:lnTo>
                    <a:pt x="100" y="24"/>
                  </a:lnTo>
                  <a:lnTo>
                    <a:pt x="100" y="13"/>
                  </a:lnTo>
                  <a:lnTo>
                    <a:pt x="100" y="7"/>
                  </a:lnTo>
                  <a:lnTo>
                    <a:pt x="98" y="3"/>
                  </a:lnTo>
                  <a:lnTo>
                    <a:pt x="98" y="2"/>
                  </a:lnTo>
                  <a:lnTo>
                    <a:pt x="97" y="0"/>
                  </a:lnTo>
                  <a:lnTo>
                    <a:pt x="94" y="0"/>
                  </a:lnTo>
                  <a:lnTo>
                    <a:pt x="92" y="0"/>
                  </a:lnTo>
                  <a:lnTo>
                    <a:pt x="91" y="0"/>
                  </a:lnTo>
                  <a:lnTo>
                    <a:pt x="89" y="0"/>
                  </a:lnTo>
                  <a:lnTo>
                    <a:pt x="86" y="0"/>
                  </a:lnTo>
                  <a:lnTo>
                    <a:pt x="83" y="0"/>
                  </a:lnTo>
                  <a:lnTo>
                    <a:pt x="81" y="0"/>
                  </a:lnTo>
                  <a:lnTo>
                    <a:pt x="80" y="0"/>
                  </a:lnTo>
                  <a:lnTo>
                    <a:pt x="78" y="0"/>
                  </a:lnTo>
                  <a:lnTo>
                    <a:pt x="77" y="0"/>
                  </a:lnTo>
                  <a:lnTo>
                    <a:pt x="75" y="2"/>
                  </a:lnTo>
                  <a:lnTo>
                    <a:pt x="74" y="3"/>
                  </a:lnTo>
                  <a:lnTo>
                    <a:pt x="74" y="5"/>
                  </a:lnTo>
                  <a:lnTo>
                    <a:pt x="74" y="10"/>
                  </a:lnTo>
                  <a:lnTo>
                    <a:pt x="74" y="19"/>
                  </a:lnTo>
                  <a:lnTo>
                    <a:pt x="74" y="29"/>
                  </a:lnTo>
                  <a:lnTo>
                    <a:pt x="74" y="34"/>
                  </a:lnTo>
                  <a:lnTo>
                    <a:pt x="74" y="37"/>
                  </a:lnTo>
                  <a:lnTo>
                    <a:pt x="72" y="38"/>
                  </a:lnTo>
                  <a:lnTo>
                    <a:pt x="70" y="40"/>
                  </a:lnTo>
                  <a:lnTo>
                    <a:pt x="69" y="40"/>
                  </a:lnTo>
                  <a:lnTo>
                    <a:pt x="66" y="42"/>
                  </a:lnTo>
                  <a:lnTo>
                    <a:pt x="63" y="42"/>
                  </a:lnTo>
                  <a:lnTo>
                    <a:pt x="58" y="42"/>
                  </a:lnTo>
                  <a:lnTo>
                    <a:pt x="55" y="42"/>
                  </a:lnTo>
                  <a:lnTo>
                    <a:pt x="52" y="42"/>
                  </a:lnTo>
                  <a:lnTo>
                    <a:pt x="49" y="42"/>
                  </a:lnTo>
                  <a:lnTo>
                    <a:pt x="46" y="42"/>
                  </a:lnTo>
                  <a:lnTo>
                    <a:pt x="44" y="42"/>
                  </a:lnTo>
                  <a:lnTo>
                    <a:pt x="42" y="43"/>
                  </a:lnTo>
                  <a:lnTo>
                    <a:pt x="41" y="43"/>
                  </a:lnTo>
                  <a:lnTo>
                    <a:pt x="39" y="45"/>
                  </a:lnTo>
                  <a:lnTo>
                    <a:pt x="38" y="46"/>
                  </a:lnTo>
                  <a:lnTo>
                    <a:pt x="36" y="48"/>
                  </a:lnTo>
                  <a:lnTo>
                    <a:pt x="36" y="50"/>
                  </a:lnTo>
                  <a:lnTo>
                    <a:pt x="35" y="51"/>
                  </a:lnTo>
                  <a:lnTo>
                    <a:pt x="35" y="54"/>
                  </a:lnTo>
                  <a:lnTo>
                    <a:pt x="33" y="66"/>
                  </a:lnTo>
                  <a:lnTo>
                    <a:pt x="28" y="91"/>
                  </a:lnTo>
                  <a:lnTo>
                    <a:pt x="22" y="126"/>
                  </a:lnTo>
                  <a:lnTo>
                    <a:pt x="16" y="168"/>
                  </a:lnTo>
                  <a:lnTo>
                    <a:pt x="10" y="208"/>
                  </a:lnTo>
                  <a:lnTo>
                    <a:pt x="5" y="245"/>
                  </a:lnTo>
                  <a:lnTo>
                    <a:pt x="0" y="269"/>
                  </a:lnTo>
                  <a:lnTo>
                    <a:pt x="0" y="280"/>
                  </a:lnTo>
                  <a:lnTo>
                    <a:pt x="0" y="285"/>
                  </a:lnTo>
                  <a:lnTo>
                    <a:pt x="0" y="289"/>
                  </a:lnTo>
                  <a:lnTo>
                    <a:pt x="0" y="296"/>
                  </a:lnTo>
                  <a:lnTo>
                    <a:pt x="2" y="299"/>
                  </a:lnTo>
                  <a:lnTo>
                    <a:pt x="2" y="300"/>
                  </a:lnTo>
                  <a:lnTo>
                    <a:pt x="3" y="304"/>
                  </a:lnTo>
                  <a:lnTo>
                    <a:pt x="5" y="305"/>
                  </a:lnTo>
                  <a:lnTo>
                    <a:pt x="8" y="308"/>
                  </a:lnTo>
                  <a:lnTo>
                    <a:pt x="10" y="310"/>
                  </a:lnTo>
                  <a:lnTo>
                    <a:pt x="13" y="313"/>
                  </a:lnTo>
                  <a:lnTo>
                    <a:pt x="16" y="315"/>
                  </a:lnTo>
                  <a:lnTo>
                    <a:pt x="19" y="316"/>
                  </a:lnTo>
                  <a:lnTo>
                    <a:pt x="21" y="318"/>
                  </a:lnTo>
                  <a:lnTo>
                    <a:pt x="21" y="320"/>
                  </a:lnTo>
                  <a:lnTo>
                    <a:pt x="21" y="320"/>
                  </a:lnTo>
                  <a:lnTo>
                    <a:pt x="21" y="321"/>
                  </a:lnTo>
                  <a:lnTo>
                    <a:pt x="21" y="321"/>
                  </a:lnTo>
                  <a:lnTo>
                    <a:pt x="21" y="323"/>
                  </a:lnTo>
                  <a:lnTo>
                    <a:pt x="21" y="324"/>
                  </a:lnTo>
                  <a:lnTo>
                    <a:pt x="21" y="324"/>
                  </a:lnTo>
                  <a:lnTo>
                    <a:pt x="21" y="326"/>
                  </a:lnTo>
                  <a:lnTo>
                    <a:pt x="22" y="328"/>
                  </a:lnTo>
                  <a:lnTo>
                    <a:pt x="22" y="328"/>
                  </a:lnTo>
                  <a:lnTo>
                    <a:pt x="24" y="328"/>
                  </a:lnTo>
                  <a:lnTo>
                    <a:pt x="25" y="328"/>
                  </a:lnTo>
                  <a:lnTo>
                    <a:pt x="30" y="328"/>
                  </a:lnTo>
                  <a:lnTo>
                    <a:pt x="35" y="328"/>
                  </a:lnTo>
                  <a:lnTo>
                    <a:pt x="41" y="328"/>
                  </a:lnTo>
                  <a:lnTo>
                    <a:pt x="47" y="328"/>
                  </a:lnTo>
                  <a:lnTo>
                    <a:pt x="53" y="328"/>
                  </a:lnTo>
                  <a:lnTo>
                    <a:pt x="56" y="328"/>
                  </a:lnTo>
                  <a:lnTo>
                    <a:pt x="58" y="328"/>
                  </a:lnTo>
                  <a:lnTo>
                    <a:pt x="60" y="328"/>
                  </a:lnTo>
                  <a:lnTo>
                    <a:pt x="61" y="328"/>
                  </a:lnTo>
                  <a:lnTo>
                    <a:pt x="61" y="326"/>
                  </a:lnTo>
                  <a:lnTo>
                    <a:pt x="61" y="326"/>
                  </a:lnTo>
                  <a:lnTo>
                    <a:pt x="61" y="324"/>
                  </a:lnTo>
                  <a:lnTo>
                    <a:pt x="61" y="323"/>
                  </a:lnTo>
                  <a:lnTo>
                    <a:pt x="61" y="321"/>
                  </a:lnTo>
                  <a:lnTo>
                    <a:pt x="63" y="320"/>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5" name=""/>
            <p:cNvSpPr/>
            <p:nvPr/>
          </p:nvSpPr>
          <p:spPr>
            <a:xfrm>
              <a:off x="1373040" y="4141800"/>
              <a:ext cx="129600" cy="1800"/>
            </a:xfrm>
            <a:custGeom>
              <a:avLst/>
              <a:gdLst/>
              <a:ahLst/>
              <a:rect l="l" t="t" r="r" b="b"/>
              <a:pathLst>
                <a:path w="163" h="3">
                  <a:moveTo>
                    <a:pt x="163" y="0"/>
                  </a:moveTo>
                  <a:lnTo>
                    <a:pt x="163" y="0"/>
                  </a:lnTo>
                  <a:lnTo>
                    <a:pt x="160" y="0"/>
                  </a:lnTo>
                  <a:lnTo>
                    <a:pt x="154" y="0"/>
                  </a:lnTo>
                  <a:lnTo>
                    <a:pt x="146" y="0"/>
                  </a:lnTo>
                  <a:lnTo>
                    <a:pt x="137" y="0"/>
                  </a:lnTo>
                  <a:lnTo>
                    <a:pt x="124" y="0"/>
                  </a:lnTo>
                  <a:lnTo>
                    <a:pt x="110" y="0"/>
                  </a:lnTo>
                  <a:lnTo>
                    <a:pt x="96" y="0"/>
                  </a:lnTo>
                  <a:lnTo>
                    <a:pt x="82" y="0"/>
                  </a:lnTo>
                  <a:lnTo>
                    <a:pt x="67" y="0"/>
                  </a:lnTo>
                  <a:lnTo>
                    <a:pt x="53" y="0"/>
                  </a:lnTo>
                  <a:lnTo>
                    <a:pt x="39" y="0"/>
                  </a:lnTo>
                  <a:lnTo>
                    <a:pt x="28" y="0"/>
                  </a:lnTo>
                  <a:lnTo>
                    <a:pt x="17" y="0"/>
                  </a:lnTo>
                  <a:lnTo>
                    <a:pt x="9" y="0"/>
                  </a:lnTo>
                  <a:lnTo>
                    <a:pt x="3" y="0"/>
                  </a:lnTo>
                  <a:lnTo>
                    <a:pt x="0" y="0"/>
                  </a:lnTo>
                  <a:lnTo>
                    <a:pt x="0" y="3"/>
                  </a:lnTo>
                  <a:lnTo>
                    <a:pt x="3" y="3"/>
                  </a:lnTo>
                  <a:lnTo>
                    <a:pt x="9" y="3"/>
                  </a:lnTo>
                  <a:lnTo>
                    <a:pt x="17" y="3"/>
                  </a:lnTo>
                  <a:lnTo>
                    <a:pt x="28" y="3"/>
                  </a:lnTo>
                  <a:lnTo>
                    <a:pt x="39" y="3"/>
                  </a:lnTo>
                  <a:lnTo>
                    <a:pt x="53" y="3"/>
                  </a:lnTo>
                  <a:lnTo>
                    <a:pt x="67" y="3"/>
                  </a:lnTo>
                  <a:lnTo>
                    <a:pt x="82" y="3"/>
                  </a:lnTo>
                  <a:lnTo>
                    <a:pt x="96" y="3"/>
                  </a:lnTo>
                  <a:lnTo>
                    <a:pt x="110" y="3"/>
                  </a:lnTo>
                  <a:lnTo>
                    <a:pt x="124" y="3"/>
                  </a:lnTo>
                  <a:lnTo>
                    <a:pt x="137" y="3"/>
                  </a:lnTo>
                  <a:lnTo>
                    <a:pt x="146" y="3"/>
                  </a:lnTo>
                  <a:lnTo>
                    <a:pt x="154" y="3"/>
                  </a:lnTo>
                  <a:lnTo>
                    <a:pt x="160" y="3"/>
                  </a:lnTo>
                  <a:lnTo>
                    <a:pt x="163" y="3"/>
                  </a:lnTo>
                  <a:lnTo>
                    <a:pt x="163" y="3"/>
                  </a:lnTo>
                  <a:lnTo>
                    <a:pt x="163"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76" name=""/>
            <p:cNvSpPr/>
            <p:nvPr/>
          </p:nvSpPr>
          <p:spPr>
            <a:xfrm>
              <a:off x="1503000" y="4141800"/>
              <a:ext cx="2880" cy="3240"/>
            </a:xfrm>
            <a:custGeom>
              <a:avLst/>
              <a:gdLst/>
              <a:ahLst/>
              <a:rect l="l" t="t" r="r" b="b"/>
              <a:pathLst>
                <a:path w="5" h="5">
                  <a:moveTo>
                    <a:pt x="5" y="5"/>
                  </a:moveTo>
                  <a:lnTo>
                    <a:pt x="5" y="5"/>
                  </a:lnTo>
                  <a:lnTo>
                    <a:pt x="5" y="3"/>
                  </a:lnTo>
                  <a:lnTo>
                    <a:pt x="5" y="2"/>
                  </a:lnTo>
                  <a:lnTo>
                    <a:pt x="2" y="2"/>
                  </a:lnTo>
                  <a:lnTo>
                    <a:pt x="0" y="0"/>
                  </a:lnTo>
                  <a:lnTo>
                    <a:pt x="0" y="3"/>
                  </a:lnTo>
                  <a:lnTo>
                    <a:pt x="2" y="3"/>
                  </a:lnTo>
                  <a:lnTo>
                    <a:pt x="3" y="5"/>
                  </a:lnTo>
                  <a:lnTo>
                    <a:pt x="3" y="5"/>
                  </a:lnTo>
                  <a:lnTo>
                    <a:pt x="3" y="5"/>
                  </a:lnTo>
                  <a:lnTo>
                    <a:pt x="3" y="5"/>
                  </a:lnTo>
                  <a:lnTo>
                    <a:pt x="5" y="5"/>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077" name=""/>
            <p:cNvSpPr/>
            <p:nvPr/>
          </p:nvSpPr>
          <p:spPr>
            <a:xfrm>
              <a:off x="1506240" y="4145040"/>
              <a:ext cx="2880" cy="4680"/>
            </a:xfrm>
            <a:custGeom>
              <a:avLst/>
              <a:gdLst/>
              <a:ahLst/>
              <a:rect l="l" t="t" r="r" b="b"/>
              <a:pathLst>
                <a:path w="5" h="6">
                  <a:moveTo>
                    <a:pt x="5" y="3"/>
                  </a:moveTo>
                  <a:lnTo>
                    <a:pt x="5" y="3"/>
                  </a:lnTo>
                  <a:lnTo>
                    <a:pt x="3" y="3"/>
                  </a:lnTo>
                  <a:lnTo>
                    <a:pt x="3" y="1"/>
                  </a:lnTo>
                  <a:lnTo>
                    <a:pt x="2" y="1"/>
                  </a:lnTo>
                  <a:lnTo>
                    <a:pt x="2" y="0"/>
                  </a:lnTo>
                  <a:lnTo>
                    <a:pt x="0" y="0"/>
                  </a:lnTo>
                  <a:lnTo>
                    <a:pt x="0" y="1"/>
                  </a:lnTo>
                  <a:lnTo>
                    <a:pt x="0" y="3"/>
                  </a:lnTo>
                  <a:lnTo>
                    <a:pt x="3" y="5"/>
                  </a:lnTo>
                  <a:lnTo>
                    <a:pt x="5" y="6"/>
                  </a:lnTo>
                  <a:lnTo>
                    <a:pt x="5" y="6"/>
                  </a:lnTo>
                  <a:lnTo>
                    <a:pt x="5"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078" name=""/>
            <p:cNvSpPr/>
            <p:nvPr/>
          </p:nvSpPr>
          <p:spPr>
            <a:xfrm>
              <a:off x="1509480" y="4148280"/>
              <a:ext cx="23400" cy="1440"/>
            </a:xfrm>
            <a:custGeom>
              <a:avLst/>
              <a:gdLst/>
              <a:ahLst/>
              <a:rect l="l" t="t" r="r" b="b"/>
              <a:pathLst>
                <a:path w="30" h="3">
                  <a:moveTo>
                    <a:pt x="30" y="0"/>
                  </a:moveTo>
                  <a:lnTo>
                    <a:pt x="30" y="0"/>
                  </a:lnTo>
                  <a:lnTo>
                    <a:pt x="28" y="0"/>
                  </a:lnTo>
                  <a:lnTo>
                    <a:pt x="25" y="0"/>
                  </a:lnTo>
                  <a:lnTo>
                    <a:pt x="20" y="0"/>
                  </a:lnTo>
                  <a:lnTo>
                    <a:pt x="16" y="0"/>
                  </a:lnTo>
                  <a:lnTo>
                    <a:pt x="11" y="0"/>
                  </a:lnTo>
                  <a:lnTo>
                    <a:pt x="6" y="0"/>
                  </a:lnTo>
                  <a:lnTo>
                    <a:pt x="3" y="0"/>
                  </a:lnTo>
                  <a:lnTo>
                    <a:pt x="0" y="0"/>
                  </a:lnTo>
                  <a:lnTo>
                    <a:pt x="0" y="3"/>
                  </a:lnTo>
                  <a:lnTo>
                    <a:pt x="3" y="3"/>
                  </a:lnTo>
                  <a:lnTo>
                    <a:pt x="6" y="3"/>
                  </a:lnTo>
                  <a:lnTo>
                    <a:pt x="11" y="3"/>
                  </a:lnTo>
                  <a:lnTo>
                    <a:pt x="16" y="3"/>
                  </a:lnTo>
                  <a:lnTo>
                    <a:pt x="20" y="3"/>
                  </a:lnTo>
                  <a:lnTo>
                    <a:pt x="25" y="3"/>
                  </a:lnTo>
                  <a:lnTo>
                    <a:pt x="28" y="3"/>
                  </a:lnTo>
                  <a:lnTo>
                    <a:pt x="30" y="3"/>
                  </a:lnTo>
                  <a:lnTo>
                    <a:pt x="30" y="3"/>
                  </a:lnTo>
                  <a:lnTo>
                    <a:pt x="3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79" name=""/>
            <p:cNvSpPr/>
            <p:nvPr/>
          </p:nvSpPr>
          <p:spPr>
            <a:xfrm>
              <a:off x="1533240" y="4146480"/>
              <a:ext cx="4320" cy="3240"/>
            </a:xfrm>
            <a:custGeom>
              <a:avLst/>
              <a:gdLst/>
              <a:ahLst/>
              <a:rect l="l" t="t" r="r" b="b"/>
              <a:pathLst>
                <a:path w="6" h="5">
                  <a:moveTo>
                    <a:pt x="3" y="0"/>
                  </a:moveTo>
                  <a:lnTo>
                    <a:pt x="3" y="0"/>
                  </a:lnTo>
                  <a:lnTo>
                    <a:pt x="3" y="2"/>
                  </a:lnTo>
                  <a:lnTo>
                    <a:pt x="3" y="2"/>
                  </a:lnTo>
                  <a:lnTo>
                    <a:pt x="1" y="2"/>
                  </a:lnTo>
                  <a:lnTo>
                    <a:pt x="0" y="2"/>
                  </a:lnTo>
                  <a:lnTo>
                    <a:pt x="0" y="5"/>
                  </a:lnTo>
                  <a:lnTo>
                    <a:pt x="3" y="4"/>
                  </a:lnTo>
                  <a:lnTo>
                    <a:pt x="4" y="4"/>
                  </a:lnTo>
                  <a:lnTo>
                    <a:pt x="4" y="2"/>
                  </a:lnTo>
                  <a:lnTo>
                    <a:pt x="6" y="0"/>
                  </a:lnTo>
                  <a:lnTo>
                    <a:pt x="6" y="0"/>
                  </a:lnTo>
                  <a:lnTo>
                    <a:pt x="3" y="0"/>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080" name=""/>
            <p:cNvSpPr/>
            <p:nvPr/>
          </p:nvSpPr>
          <p:spPr>
            <a:xfrm>
              <a:off x="1534680" y="4140360"/>
              <a:ext cx="2880" cy="6120"/>
            </a:xfrm>
            <a:custGeom>
              <a:avLst/>
              <a:gdLst/>
              <a:ahLst/>
              <a:rect l="l" t="t" r="r" b="b"/>
              <a:pathLst>
                <a:path w="3" h="8">
                  <a:moveTo>
                    <a:pt x="0" y="0"/>
                  </a:moveTo>
                  <a:lnTo>
                    <a:pt x="0" y="0"/>
                  </a:lnTo>
                  <a:lnTo>
                    <a:pt x="0" y="2"/>
                  </a:lnTo>
                  <a:lnTo>
                    <a:pt x="0" y="4"/>
                  </a:lnTo>
                  <a:lnTo>
                    <a:pt x="0" y="5"/>
                  </a:lnTo>
                  <a:lnTo>
                    <a:pt x="0" y="8"/>
                  </a:lnTo>
                  <a:lnTo>
                    <a:pt x="3" y="8"/>
                  </a:lnTo>
                  <a:lnTo>
                    <a:pt x="3" y="5"/>
                  </a:lnTo>
                  <a:lnTo>
                    <a:pt x="3" y="4"/>
                  </a:lnTo>
                  <a:lnTo>
                    <a:pt x="3" y="2"/>
                  </a:lnTo>
                  <a:lnTo>
                    <a:pt x="3" y="0"/>
                  </a:lnTo>
                  <a:lnTo>
                    <a:pt x="1" y="2"/>
                  </a:lnTo>
                  <a:lnTo>
                    <a:pt x="0" y="0"/>
                  </a:lnTo>
                  <a:lnTo>
                    <a:pt x="0" y="0"/>
                  </a:lnTo>
                  <a:lnTo>
                    <a:pt x="0" y="0"/>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081" name=""/>
            <p:cNvSpPr/>
            <p:nvPr/>
          </p:nvSpPr>
          <p:spPr>
            <a:xfrm>
              <a:off x="1534680" y="4124520"/>
              <a:ext cx="18720" cy="17280"/>
            </a:xfrm>
            <a:custGeom>
              <a:avLst/>
              <a:gdLst/>
              <a:ahLst/>
              <a:rect l="l" t="t" r="r" b="b"/>
              <a:pathLst>
                <a:path w="23" h="21">
                  <a:moveTo>
                    <a:pt x="20" y="0"/>
                  </a:moveTo>
                  <a:lnTo>
                    <a:pt x="20" y="0"/>
                  </a:lnTo>
                  <a:lnTo>
                    <a:pt x="18" y="3"/>
                  </a:lnTo>
                  <a:lnTo>
                    <a:pt x="17" y="7"/>
                  </a:lnTo>
                  <a:lnTo>
                    <a:pt x="12" y="10"/>
                  </a:lnTo>
                  <a:lnTo>
                    <a:pt x="9" y="13"/>
                  </a:lnTo>
                  <a:lnTo>
                    <a:pt x="6" y="15"/>
                  </a:lnTo>
                  <a:lnTo>
                    <a:pt x="3" y="18"/>
                  </a:lnTo>
                  <a:lnTo>
                    <a:pt x="1" y="18"/>
                  </a:lnTo>
                  <a:lnTo>
                    <a:pt x="0" y="19"/>
                  </a:lnTo>
                  <a:lnTo>
                    <a:pt x="1" y="21"/>
                  </a:lnTo>
                  <a:lnTo>
                    <a:pt x="3" y="21"/>
                  </a:lnTo>
                  <a:lnTo>
                    <a:pt x="4" y="19"/>
                  </a:lnTo>
                  <a:lnTo>
                    <a:pt x="8" y="18"/>
                  </a:lnTo>
                  <a:lnTo>
                    <a:pt x="11" y="15"/>
                  </a:lnTo>
                  <a:lnTo>
                    <a:pt x="14" y="11"/>
                  </a:lnTo>
                  <a:lnTo>
                    <a:pt x="18" y="8"/>
                  </a:lnTo>
                  <a:lnTo>
                    <a:pt x="22" y="5"/>
                  </a:lnTo>
                  <a:lnTo>
                    <a:pt x="23" y="0"/>
                  </a:lnTo>
                  <a:lnTo>
                    <a:pt x="23" y="0"/>
                  </a:lnTo>
                  <a:lnTo>
                    <a:pt x="20" y="0"/>
                  </a:lnTo>
                  <a:close/>
                </a:path>
              </a:pathLst>
            </a:custGeom>
            <a:solidFill>
              <a:srgbClr val="000000"/>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082" name=""/>
            <p:cNvSpPr/>
            <p:nvPr/>
          </p:nvSpPr>
          <p:spPr>
            <a:xfrm>
              <a:off x="1550520" y="4116600"/>
              <a:ext cx="4680" cy="7920"/>
            </a:xfrm>
            <a:custGeom>
              <a:avLst/>
              <a:gdLst/>
              <a:ahLst/>
              <a:rect l="l" t="t" r="r" b="b"/>
              <a:pathLst>
                <a:path w="5" h="9">
                  <a:moveTo>
                    <a:pt x="3" y="0"/>
                  </a:moveTo>
                  <a:lnTo>
                    <a:pt x="3" y="0"/>
                  </a:lnTo>
                  <a:lnTo>
                    <a:pt x="3" y="1"/>
                  </a:lnTo>
                  <a:lnTo>
                    <a:pt x="2" y="3"/>
                  </a:lnTo>
                  <a:lnTo>
                    <a:pt x="2" y="6"/>
                  </a:lnTo>
                  <a:lnTo>
                    <a:pt x="0" y="9"/>
                  </a:lnTo>
                  <a:lnTo>
                    <a:pt x="3" y="9"/>
                  </a:lnTo>
                  <a:lnTo>
                    <a:pt x="5" y="6"/>
                  </a:lnTo>
                  <a:lnTo>
                    <a:pt x="5" y="3"/>
                  </a:lnTo>
                  <a:lnTo>
                    <a:pt x="5" y="1"/>
                  </a:lnTo>
                  <a:lnTo>
                    <a:pt x="5" y="0"/>
                  </a:lnTo>
                  <a:lnTo>
                    <a:pt x="5" y="0"/>
                  </a:lnTo>
                  <a:lnTo>
                    <a:pt x="5" y="0"/>
                  </a:lnTo>
                  <a:lnTo>
                    <a:pt x="5" y="0"/>
                  </a:lnTo>
                  <a:lnTo>
                    <a:pt x="5" y="0"/>
                  </a:lnTo>
                  <a:lnTo>
                    <a:pt x="3" y="0"/>
                  </a:lnTo>
                  <a:close/>
                </a:path>
              </a:pathLst>
            </a:custGeom>
            <a:solidFill>
              <a:srgbClr val="000000"/>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083" name=""/>
            <p:cNvSpPr/>
            <p:nvPr/>
          </p:nvSpPr>
          <p:spPr>
            <a:xfrm>
              <a:off x="1523520" y="3927600"/>
              <a:ext cx="31680" cy="189000"/>
            </a:xfrm>
            <a:custGeom>
              <a:avLst/>
              <a:gdLst/>
              <a:ahLst/>
              <a:rect l="l" t="t" r="r" b="b"/>
              <a:pathLst>
                <a:path w="41" h="238">
                  <a:moveTo>
                    <a:pt x="0" y="0"/>
                  </a:moveTo>
                  <a:lnTo>
                    <a:pt x="0" y="0"/>
                  </a:lnTo>
                  <a:lnTo>
                    <a:pt x="2" y="11"/>
                  </a:lnTo>
                  <a:lnTo>
                    <a:pt x="6" y="38"/>
                  </a:lnTo>
                  <a:lnTo>
                    <a:pt x="13" y="76"/>
                  </a:lnTo>
                  <a:lnTo>
                    <a:pt x="19" y="119"/>
                  </a:lnTo>
                  <a:lnTo>
                    <a:pt x="27" y="163"/>
                  </a:lnTo>
                  <a:lnTo>
                    <a:pt x="33" y="201"/>
                  </a:lnTo>
                  <a:lnTo>
                    <a:pt x="38" y="228"/>
                  </a:lnTo>
                  <a:lnTo>
                    <a:pt x="39" y="238"/>
                  </a:lnTo>
                  <a:lnTo>
                    <a:pt x="41" y="238"/>
                  </a:lnTo>
                  <a:lnTo>
                    <a:pt x="39" y="228"/>
                  </a:lnTo>
                  <a:lnTo>
                    <a:pt x="36" y="201"/>
                  </a:lnTo>
                  <a:lnTo>
                    <a:pt x="30" y="163"/>
                  </a:lnTo>
                  <a:lnTo>
                    <a:pt x="22" y="119"/>
                  </a:lnTo>
                  <a:lnTo>
                    <a:pt x="16" y="76"/>
                  </a:lnTo>
                  <a:lnTo>
                    <a:pt x="9" y="38"/>
                  </a:lnTo>
                  <a:lnTo>
                    <a:pt x="5" y="11"/>
                  </a:lnTo>
                  <a:lnTo>
                    <a:pt x="2" y="0"/>
                  </a:lnTo>
                  <a:lnTo>
                    <a:pt x="2" y="0"/>
                  </a:lnTo>
                  <a:lnTo>
                    <a:pt x="0"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4" name=""/>
            <p:cNvSpPr/>
            <p:nvPr/>
          </p:nvSpPr>
          <p:spPr>
            <a:xfrm>
              <a:off x="1517400" y="3921120"/>
              <a:ext cx="5760" cy="6480"/>
            </a:xfrm>
            <a:custGeom>
              <a:avLst/>
              <a:gdLst/>
              <a:ahLst/>
              <a:rect l="l" t="t" r="r" b="b"/>
              <a:pathLst>
                <a:path w="10" h="10">
                  <a:moveTo>
                    <a:pt x="0" y="3"/>
                  </a:moveTo>
                  <a:lnTo>
                    <a:pt x="0" y="3"/>
                  </a:lnTo>
                  <a:lnTo>
                    <a:pt x="2" y="3"/>
                  </a:lnTo>
                  <a:lnTo>
                    <a:pt x="3" y="3"/>
                  </a:lnTo>
                  <a:lnTo>
                    <a:pt x="3" y="5"/>
                  </a:lnTo>
                  <a:lnTo>
                    <a:pt x="5" y="5"/>
                  </a:lnTo>
                  <a:lnTo>
                    <a:pt x="7" y="6"/>
                  </a:lnTo>
                  <a:lnTo>
                    <a:pt x="7" y="8"/>
                  </a:lnTo>
                  <a:lnTo>
                    <a:pt x="7" y="10"/>
                  </a:lnTo>
                  <a:lnTo>
                    <a:pt x="8" y="10"/>
                  </a:lnTo>
                  <a:lnTo>
                    <a:pt x="10" y="10"/>
                  </a:lnTo>
                  <a:lnTo>
                    <a:pt x="10" y="8"/>
                  </a:lnTo>
                  <a:lnTo>
                    <a:pt x="10" y="6"/>
                  </a:lnTo>
                  <a:lnTo>
                    <a:pt x="8" y="5"/>
                  </a:lnTo>
                  <a:lnTo>
                    <a:pt x="7" y="3"/>
                  </a:lnTo>
                  <a:lnTo>
                    <a:pt x="5" y="2"/>
                  </a:lnTo>
                  <a:lnTo>
                    <a:pt x="3" y="2"/>
                  </a:lnTo>
                  <a:lnTo>
                    <a:pt x="2" y="0"/>
                  </a:lnTo>
                  <a:lnTo>
                    <a:pt x="0" y="0"/>
                  </a:lnTo>
                  <a:lnTo>
                    <a:pt x="0" y="0"/>
                  </a:lnTo>
                  <a:lnTo>
                    <a:pt x="0" y="3"/>
                  </a:lnTo>
                  <a:close/>
                </a:path>
              </a:pathLst>
            </a:cu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085" name=""/>
            <p:cNvSpPr/>
            <p:nvPr/>
          </p:nvSpPr>
          <p:spPr>
            <a:xfrm>
              <a:off x="1499760" y="3921120"/>
              <a:ext cx="17280" cy="1800"/>
            </a:xfrm>
            <a:custGeom>
              <a:avLst/>
              <a:gdLst/>
              <a:ahLst/>
              <a:rect l="l" t="t" r="r" b="b"/>
              <a:pathLst>
                <a:path w="21" h="3">
                  <a:moveTo>
                    <a:pt x="0" y="2"/>
                  </a:moveTo>
                  <a:lnTo>
                    <a:pt x="0" y="2"/>
                  </a:lnTo>
                  <a:lnTo>
                    <a:pt x="3" y="2"/>
                  </a:lnTo>
                  <a:lnTo>
                    <a:pt x="4" y="3"/>
                  </a:lnTo>
                  <a:lnTo>
                    <a:pt x="7" y="3"/>
                  </a:lnTo>
                  <a:lnTo>
                    <a:pt x="10" y="3"/>
                  </a:lnTo>
                  <a:lnTo>
                    <a:pt x="14" y="3"/>
                  </a:lnTo>
                  <a:lnTo>
                    <a:pt x="17" y="3"/>
                  </a:lnTo>
                  <a:lnTo>
                    <a:pt x="20" y="3"/>
                  </a:lnTo>
                  <a:lnTo>
                    <a:pt x="21" y="3"/>
                  </a:lnTo>
                  <a:lnTo>
                    <a:pt x="21" y="0"/>
                  </a:lnTo>
                  <a:lnTo>
                    <a:pt x="20" y="0"/>
                  </a:lnTo>
                  <a:lnTo>
                    <a:pt x="17" y="0"/>
                  </a:lnTo>
                  <a:lnTo>
                    <a:pt x="14" y="0"/>
                  </a:lnTo>
                  <a:lnTo>
                    <a:pt x="10" y="0"/>
                  </a:lnTo>
                  <a:lnTo>
                    <a:pt x="7" y="0"/>
                  </a:lnTo>
                  <a:lnTo>
                    <a:pt x="4" y="0"/>
                  </a:lnTo>
                  <a:lnTo>
                    <a:pt x="3" y="0"/>
                  </a:lnTo>
                  <a:lnTo>
                    <a:pt x="1" y="0"/>
                  </a:lnTo>
                  <a:lnTo>
                    <a:pt x="0" y="0"/>
                  </a:lnTo>
                  <a:lnTo>
                    <a:pt x="0"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86" name=""/>
            <p:cNvSpPr/>
            <p:nvPr/>
          </p:nvSpPr>
          <p:spPr>
            <a:xfrm>
              <a:off x="1495080" y="3915000"/>
              <a:ext cx="4320" cy="6120"/>
            </a:xfrm>
            <a:custGeom>
              <a:avLst/>
              <a:gdLst/>
              <a:ahLst/>
              <a:rect l="l" t="t" r="r" b="b"/>
              <a:pathLst>
                <a:path w="7" h="8">
                  <a:moveTo>
                    <a:pt x="0" y="0"/>
                  </a:moveTo>
                  <a:lnTo>
                    <a:pt x="0" y="0"/>
                  </a:lnTo>
                  <a:lnTo>
                    <a:pt x="2" y="3"/>
                  </a:lnTo>
                  <a:lnTo>
                    <a:pt x="2" y="6"/>
                  </a:lnTo>
                  <a:lnTo>
                    <a:pt x="5" y="8"/>
                  </a:lnTo>
                  <a:lnTo>
                    <a:pt x="7" y="8"/>
                  </a:lnTo>
                  <a:lnTo>
                    <a:pt x="7" y="6"/>
                  </a:lnTo>
                  <a:lnTo>
                    <a:pt x="5" y="4"/>
                  </a:lnTo>
                  <a:lnTo>
                    <a:pt x="5" y="4"/>
                  </a:lnTo>
                  <a:lnTo>
                    <a:pt x="3" y="3"/>
                  </a:lnTo>
                  <a:lnTo>
                    <a:pt x="3" y="0"/>
                  </a:lnTo>
                  <a:lnTo>
                    <a:pt x="3" y="0"/>
                  </a:lnTo>
                  <a:lnTo>
                    <a:pt x="0" y="0"/>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087" name=""/>
            <p:cNvSpPr/>
            <p:nvPr/>
          </p:nvSpPr>
          <p:spPr>
            <a:xfrm>
              <a:off x="1495080" y="3892680"/>
              <a:ext cx="1080" cy="22320"/>
            </a:xfrm>
            <a:custGeom>
              <a:avLst/>
              <a:gdLst/>
              <a:ahLst/>
              <a:rect l="l" t="t" r="r" b="b"/>
              <a:pathLst>
                <a:path w="3" h="29">
                  <a:moveTo>
                    <a:pt x="0" y="0"/>
                  </a:moveTo>
                  <a:lnTo>
                    <a:pt x="0" y="0"/>
                  </a:lnTo>
                  <a:lnTo>
                    <a:pt x="0" y="5"/>
                  </a:lnTo>
                  <a:lnTo>
                    <a:pt x="0" y="14"/>
                  </a:lnTo>
                  <a:lnTo>
                    <a:pt x="0" y="24"/>
                  </a:lnTo>
                  <a:lnTo>
                    <a:pt x="0" y="29"/>
                  </a:lnTo>
                  <a:lnTo>
                    <a:pt x="3" y="29"/>
                  </a:lnTo>
                  <a:lnTo>
                    <a:pt x="3" y="24"/>
                  </a:lnTo>
                  <a:lnTo>
                    <a:pt x="3" y="14"/>
                  </a:lnTo>
                  <a:lnTo>
                    <a:pt x="3" y="5"/>
                  </a:lnTo>
                  <a:lnTo>
                    <a:pt x="3" y="0"/>
                  </a:lnTo>
                  <a:lnTo>
                    <a:pt x="3" y="0"/>
                  </a:lnTo>
                  <a:lnTo>
                    <a:pt x="0" y="0"/>
                  </a:lnTo>
                  <a:close/>
                </a:path>
              </a:pathLst>
            </a:custGeom>
            <a:solidFill>
              <a:srgbClr val="00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088" name=""/>
            <p:cNvSpPr/>
            <p:nvPr/>
          </p:nvSpPr>
          <p:spPr>
            <a:xfrm>
              <a:off x="1491840" y="3888000"/>
              <a:ext cx="4320" cy="4680"/>
            </a:xfrm>
            <a:custGeom>
              <a:avLst/>
              <a:gdLst/>
              <a:ahLst/>
              <a:rect l="l" t="t" r="r" b="b"/>
              <a:pathLst>
                <a:path w="6" h="6">
                  <a:moveTo>
                    <a:pt x="0" y="3"/>
                  </a:moveTo>
                  <a:lnTo>
                    <a:pt x="0" y="3"/>
                  </a:lnTo>
                  <a:lnTo>
                    <a:pt x="2" y="3"/>
                  </a:lnTo>
                  <a:lnTo>
                    <a:pt x="3" y="4"/>
                  </a:lnTo>
                  <a:lnTo>
                    <a:pt x="3" y="4"/>
                  </a:lnTo>
                  <a:lnTo>
                    <a:pt x="3" y="6"/>
                  </a:lnTo>
                  <a:lnTo>
                    <a:pt x="6" y="6"/>
                  </a:lnTo>
                  <a:lnTo>
                    <a:pt x="6" y="4"/>
                  </a:lnTo>
                  <a:lnTo>
                    <a:pt x="5" y="3"/>
                  </a:lnTo>
                  <a:lnTo>
                    <a:pt x="3" y="1"/>
                  </a:lnTo>
                  <a:lnTo>
                    <a:pt x="0" y="0"/>
                  </a:lnTo>
                  <a:lnTo>
                    <a:pt x="0" y="0"/>
                  </a:lnTo>
                  <a:lnTo>
                    <a:pt x="0"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089" name=""/>
            <p:cNvSpPr/>
            <p:nvPr/>
          </p:nvSpPr>
          <p:spPr>
            <a:xfrm>
              <a:off x="1479240" y="3888000"/>
              <a:ext cx="12240" cy="1440"/>
            </a:xfrm>
            <a:custGeom>
              <a:avLst/>
              <a:gdLst/>
              <a:ahLst/>
              <a:rect l="l" t="t" r="r" b="b"/>
              <a:pathLst>
                <a:path w="15" h="3">
                  <a:moveTo>
                    <a:pt x="0" y="3"/>
                  </a:moveTo>
                  <a:lnTo>
                    <a:pt x="0" y="3"/>
                  </a:lnTo>
                  <a:lnTo>
                    <a:pt x="1" y="3"/>
                  </a:lnTo>
                  <a:lnTo>
                    <a:pt x="3" y="3"/>
                  </a:lnTo>
                  <a:lnTo>
                    <a:pt x="4" y="3"/>
                  </a:lnTo>
                  <a:lnTo>
                    <a:pt x="7" y="3"/>
                  </a:lnTo>
                  <a:lnTo>
                    <a:pt x="11" y="3"/>
                  </a:lnTo>
                  <a:lnTo>
                    <a:pt x="12" y="3"/>
                  </a:lnTo>
                  <a:lnTo>
                    <a:pt x="14" y="3"/>
                  </a:lnTo>
                  <a:lnTo>
                    <a:pt x="15" y="3"/>
                  </a:lnTo>
                  <a:lnTo>
                    <a:pt x="15" y="0"/>
                  </a:lnTo>
                  <a:lnTo>
                    <a:pt x="14" y="0"/>
                  </a:lnTo>
                  <a:lnTo>
                    <a:pt x="12" y="0"/>
                  </a:lnTo>
                  <a:lnTo>
                    <a:pt x="11" y="0"/>
                  </a:lnTo>
                  <a:lnTo>
                    <a:pt x="7" y="0"/>
                  </a:lnTo>
                  <a:lnTo>
                    <a:pt x="4" y="0"/>
                  </a:lnTo>
                  <a:lnTo>
                    <a:pt x="3" y="0"/>
                  </a:lnTo>
                  <a:lnTo>
                    <a:pt x="1" y="0"/>
                  </a:lnTo>
                  <a:lnTo>
                    <a:pt x="0" y="0"/>
                  </a:lnTo>
                  <a:lnTo>
                    <a:pt x="0" y="0"/>
                  </a:lnTo>
                  <a:lnTo>
                    <a:pt x="0" y="3"/>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90" name=""/>
            <p:cNvSpPr/>
            <p:nvPr/>
          </p:nvSpPr>
          <p:spPr>
            <a:xfrm>
              <a:off x="1472760" y="3888000"/>
              <a:ext cx="6120" cy="6120"/>
            </a:xfrm>
            <a:custGeom>
              <a:avLst/>
              <a:gdLst/>
              <a:ahLst/>
              <a:rect l="l" t="t" r="r" b="b"/>
              <a:pathLst>
                <a:path w="8" h="8">
                  <a:moveTo>
                    <a:pt x="3" y="8"/>
                  </a:moveTo>
                  <a:lnTo>
                    <a:pt x="3" y="8"/>
                  </a:lnTo>
                  <a:lnTo>
                    <a:pt x="3" y="4"/>
                  </a:lnTo>
                  <a:lnTo>
                    <a:pt x="5" y="3"/>
                  </a:lnTo>
                  <a:lnTo>
                    <a:pt x="6" y="3"/>
                  </a:lnTo>
                  <a:lnTo>
                    <a:pt x="8" y="3"/>
                  </a:lnTo>
                  <a:lnTo>
                    <a:pt x="8" y="0"/>
                  </a:lnTo>
                  <a:lnTo>
                    <a:pt x="5" y="0"/>
                  </a:lnTo>
                  <a:lnTo>
                    <a:pt x="3" y="1"/>
                  </a:lnTo>
                  <a:lnTo>
                    <a:pt x="1" y="4"/>
                  </a:lnTo>
                  <a:lnTo>
                    <a:pt x="0" y="8"/>
                  </a:lnTo>
                  <a:lnTo>
                    <a:pt x="0" y="8"/>
                  </a:lnTo>
                  <a:lnTo>
                    <a:pt x="3" y="8"/>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091" name=""/>
            <p:cNvSpPr/>
            <p:nvPr/>
          </p:nvSpPr>
          <p:spPr>
            <a:xfrm>
              <a:off x="1472760" y="3894120"/>
              <a:ext cx="2880" cy="27000"/>
            </a:xfrm>
            <a:custGeom>
              <a:avLst/>
              <a:gdLst/>
              <a:ahLst/>
              <a:rect l="l" t="t" r="r" b="b"/>
              <a:pathLst>
                <a:path w="3" h="35">
                  <a:moveTo>
                    <a:pt x="1" y="35"/>
                  </a:moveTo>
                  <a:lnTo>
                    <a:pt x="3" y="33"/>
                  </a:lnTo>
                  <a:lnTo>
                    <a:pt x="3" y="28"/>
                  </a:lnTo>
                  <a:lnTo>
                    <a:pt x="3" y="17"/>
                  </a:lnTo>
                  <a:lnTo>
                    <a:pt x="3" y="6"/>
                  </a:lnTo>
                  <a:lnTo>
                    <a:pt x="3" y="0"/>
                  </a:lnTo>
                  <a:lnTo>
                    <a:pt x="0" y="0"/>
                  </a:lnTo>
                  <a:lnTo>
                    <a:pt x="0" y="6"/>
                  </a:lnTo>
                  <a:lnTo>
                    <a:pt x="0" y="17"/>
                  </a:lnTo>
                  <a:lnTo>
                    <a:pt x="0" y="28"/>
                  </a:lnTo>
                  <a:lnTo>
                    <a:pt x="0" y="33"/>
                  </a:lnTo>
                  <a:lnTo>
                    <a:pt x="1" y="33"/>
                  </a:lnTo>
                  <a:lnTo>
                    <a:pt x="1" y="35"/>
                  </a:lnTo>
                  <a:lnTo>
                    <a:pt x="3" y="35"/>
                  </a:lnTo>
                  <a:lnTo>
                    <a:pt x="3" y="33"/>
                  </a:lnTo>
                  <a:lnTo>
                    <a:pt x="1" y="35"/>
                  </a:lnTo>
                  <a:close/>
                </a:path>
              </a:pathLst>
            </a:custGeom>
            <a:solidFill>
              <a:srgbClr val="000000"/>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2092" name=""/>
            <p:cNvSpPr/>
            <p:nvPr/>
          </p:nvSpPr>
          <p:spPr>
            <a:xfrm>
              <a:off x="1401480" y="3921120"/>
              <a:ext cx="72720" cy="1800"/>
            </a:xfrm>
            <a:custGeom>
              <a:avLst/>
              <a:gdLst/>
              <a:ahLst/>
              <a:rect l="l" t="t" r="r" b="b"/>
              <a:pathLst>
                <a:path w="92" h="2">
                  <a:moveTo>
                    <a:pt x="0" y="0"/>
                  </a:moveTo>
                  <a:lnTo>
                    <a:pt x="2" y="2"/>
                  </a:lnTo>
                  <a:lnTo>
                    <a:pt x="92" y="2"/>
                  </a:lnTo>
                  <a:lnTo>
                    <a:pt x="92" y="0"/>
                  </a:lnTo>
                  <a:lnTo>
                    <a:pt x="2" y="0"/>
                  </a:lnTo>
                  <a:lnTo>
                    <a:pt x="4" y="0"/>
                  </a:lnTo>
                  <a:lnTo>
                    <a:pt x="0" y="0"/>
                  </a:lnTo>
                  <a:lnTo>
                    <a:pt x="0" y="2"/>
                  </a:lnTo>
                  <a:lnTo>
                    <a:pt x="2" y="2"/>
                  </a:lnTo>
                  <a:lnTo>
                    <a:pt x="0"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93" name=""/>
            <p:cNvSpPr/>
            <p:nvPr/>
          </p:nvSpPr>
          <p:spPr>
            <a:xfrm>
              <a:off x="1401480" y="3894120"/>
              <a:ext cx="2880" cy="27000"/>
            </a:xfrm>
            <a:custGeom>
              <a:avLst/>
              <a:gdLst/>
              <a:ahLst/>
              <a:rect l="l" t="t" r="r" b="b"/>
              <a:pathLst>
                <a:path w="4" h="33">
                  <a:moveTo>
                    <a:pt x="0" y="0"/>
                  </a:moveTo>
                  <a:lnTo>
                    <a:pt x="0" y="0"/>
                  </a:lnTo>
                  <a:lnTo>
                    <a:pt x="0" y="6"/>
                  </a:lnTo>
                  <a:lnTo>
                    <a:pt x="0" y="17"/>
                  </a:lnTo>
                  <a:lnTo>
                    <a:pt x="0" y="28"/>
                  </a:lnTo>
                  <a:lnTo>
                    <a:pt x="0" y="33"/>
                  </a:lnTo>
                  <a:lnTo>
                    <a:pt x="4" y="33"/>
                  </a:lnTo>
                  <a:lnTo>
                    <a:pt x="4" y="28"/>
                  </a:lnTo>
                  <a:lnTo>
                    <a:pt x="4" y="17"/>
                  </a:lnTo>
                  <a:lnTo>
                    <a:pt x="4" y="6"/>
                  </a:lnTo>
                  <a:lnTo>
                    <a:pt x="4" y="0"/>
                  </a:lnTo>
                  <a:lnTo>
                    <a:pt x="4" y="0"/>
                  </a:lnTo>
                  <a:lnTo>
                    <a:pt x="0" y="0"/>
                  </a:lnTo>
                  <a:close/>
                </a:path>
              </a:pathLst>
            </a:custGeom>
            <a:solidFill>
              <a:srgbClr val="000000"/>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2094" name=""/>
            <p:cNvSpPr/>
            <p:nvPr/>
          </p:nvSpPr>
          <p:spPr>
            <a:xfrm>
              <a:off x="1398240" y="3888000"/>
              <a:ext cx="6120" cy="6120"/>
            </a:xfrm>
            <a:custGeom>
              <a:avLst/>
              <a:gdLst/>
              <a:ahLst/>
              <a:rect l="l" t="t" r="r" b="b"/>
              <a:pathLst>
                <a:path w="8" h="8">
                  <a:moveTo>
                    <a:pt x="0" y="3"/>
                  </a:moveTo>
                  <a:lnTo>
                    <a:pt x="0" y="3"/>
                  </a:lnTo>
                  <a:lnTo>
                    <a:pt x="1" y="3"/>
                  </a:lnTo>
                  <a:lnTo>
                    <a:pt x="3" y="3"/>
                  </a:lnTo>
                  <a:lnTo>
                    <a:pt x="4" y="4"/>
                  </a:lnTo>
                  <a:lnTo>
                    <a:pt x="4" y="8"/>
                  </a:lnTo>
                  <a:lnTo>
                    <a:pt x="8" y="8"/>
                  </a:lnTo>
                  <a:lnTo>
                    <a:pt x="6" y="4"/>
                  </a:lnTo>
                  <a:lnTo>
                    <a:pt x="4" y="1"/>
                  </a:lnTo>
                  <a:lnTo>
                    <a:pt x="3" y="0"/>
                  </a:lnTo>
                  <a:lnTo>
                    <a:pt x="0" y="0"/>
                  </a:lnTo>
                  <a:lnTo>
                    <a:pt x="0" y="0"/>
                  </a:lnTo>
                  <a:lnTo>
                    <a:pt x="0" y="3"/>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095" name=""/>
            <p:cNvSpPr/>
            <p:nvPr/>
          </p:nvSpPr>
          <p:spPr>
            <a:xfrm>
              <a:off x="1385640" y="3888000"/>
              <a:ext cx="12240" cy="1440"/>
            </a:xfrm>
            <a:custGeom>
              <a:avLst/>
              <a:gdLst/>
              <a:ahLst/>
              <a:rect l="l" t="t" r="r" b="b"/>
              <a:pathLst>
                <a:path w="16" h="3">
                  <a:moveTo>
                    <a:pt x="0" y="3"/>
                  </a:moveTo>
                  <a:lnTo>
                    <a:pt x="0" y="3"/>
                  </a:lnTo>
                  <a:lnTo>
                    <a:pt x="2" y="3"/>
                  </a:lnTo>
                  <a:lnTo>
                    <a:pt x="3" y="3"/>
                  </a:lnTo>
                  <a:lnTo>
                    <a:pt x="5" y="3"/>
                  </a:lnTo>
                  <a:lnTo>
                    <a:pt x="8" y="3"/>
                  </a:lnTo>
                  <a:lnTo>
                    <a:pt x="11" y="3"/>
                  </a:lnTo>
                  <a:lnTo>
                    <a:pt x="13" y="3"/>
                  </a:lnTo>
                  <a:lnTo>
                    <a:pt x="14" y="3"/>
                  </a:lnTo>
                  <a:lnTo>
                    <a:pt x="16" y="3"/>
                  </a:lnTo>
                  <a:lnTo>
                    <a:pt x="16" y="0"/>
                  </a:lnTo>
                  <a:lnTo>
                    <a:pt x="14" y="0"/>
                  </a:lnTo>
                  <a:lnTo>
                    <a:pt x="13" y="0"/>
                  </a:lnTo>
                  <a:lnTo>
                    <a:pt x="11" y="0"/>
                  </a:lnTo>
                  <a:lnTo>
                    <a:pt x="8" y="0"/>
                  </a:lnTo>
                  <a:lnTo>
                    <a:pt x="5" y="0"/>
                  </a:lnTo>
                  <a:lnTo>
                    <a:pt x="3" y="0"/>
                  </a:lnTo>
                  <a:lnTo>
                    <a:pt x="2" y="0"/>
                  </a:lnTo>
                  <a:lnTo>
                    <a:pt x="0" y="0"/>
                  </a:lnTo>
                  <a:lnTo>
                    <a:pt x="0" y="0"/>
                  </a:lnTo>
                  <a:lnTo>
                    <a:pt x="0" y="3"/>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96" name=""/>
            <p:cNvSpPr/>
            <p:nvPr/>
          </p:nvSpPr>
          <p:spPr>
            <a:xfrm>
              <a:off x="1380960" y="3888000"/>
              <a:ext cx="4320" cy="4680"/>
            </a:xfrm>
            <a:custGeom>
              <a:avLst/>
              <a:gdLst/>
              <a:ahLst/>
              <a:rect l="l" t="t" r="r" b="b"/>
              <a:pathLst>
                <a:path w="6" h="6">
                  <a:moveTo>
                    <a:pt x="3" y="6"/>
                  </a:moveTo>
                  <a:lnTo>
                    <a:pt x="3" y="6"/>
                  </a:lnTo>
                  <a:lnTo>
                    <a:pt x="3" y="4"/>
                  </a:lnTo>
                  <a:lnTo>
                    <a:pt x="3" y="4"/>
                  </a:lnTo>
                  <a:lnTo>
                    <a:pt x="5" y="3"/>
                  </a:lnTo>
                  <a:lnTo>
                    <a:pt x="6" y="3"/>
                  </a:lnTo>
                  <a:lnTo>
                    <a:pt x="6" y="0"/>
                  </a:lnTo>
                  <a:lnTo>
                    <a:pt x="3" y="1"/>
                  </a:lnTo>
                  <a:lnTo>
                    <a:pt x="2" y="3"/>
                  </a:lnTo>
                  <a:lnTo>
                    <a:pt x="0" y="4"/>
                  </a:lnTo>
                  <a:lnTo>
                    <a:pt x="0" y="6"/>
                  </a:lnTo>
                  <a:lnTo>
                    <a:pt x="0" y="6"/>
                  </a:lnTo>
                  <a:lnTo>
                    <a:pt x="3" y="6"/>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097" name=""/>
            <p:cNvSpPr/>
            <p:nvPr/>
          </p:nvSpPr>
          <p:spPr>
            <a:xfrm>
              <a:off x="1380960" y="3892680"/>
              <a:ext cx="2520" cy="22320"/>
            </a:xfrm>
            <a:custGeom>
              <a:avLst/>
              <a:gdLst/>
              <a:ahLst/>
              <a:rect l="l" t="t" r="r" b="b"/>
              <a:pathLst>
                <a:path w="3" h="29">
                  <a:moveTo>
                    <a:pt x="3" y="29"/>
                  </a:moveTo>
                  <a:lnTo>
                    <a:pt x="3" y="29"/>
                  </a:lnTo>
                  <a:lnTo>
                    <a:pt x="3" y="24"/>
                  </a:lnTo>
                  <a:lnTo>
                    <a:pt x="3" y="14"/>
                  </a:lnTo>
                  <a:lnTo>
                    <a:pt x="3" y="5"/>
                  </a:lnTo>
                  <a:lnTo>
                    <a:pt x="3" y="0"/>
                  </a:lnTo>
                  <a:lnTo>
                    <a:pt x="0" y="0"/>
                  </a:lnTo>
                  <a:lnTo>
                    <a:pt x="0" y="5"/>
                  </a:lnTo>
                  <a:lnTo>
                    <a:pt x="0" y="14"/>
                  </a:lnTo>
                  <a:lnTo>
                    <a:pt x="0" y="24"/>
                  </a:lnTo>
                  <a:lnTo>
                    <a:pt x="0" y="29"/>
                  </a:lnTo>
                  <a:lnTo>
                    <a:pt x="0" y="29"/>
                  </a:lnTo>
                  <a:lnTo>
                    <a:pt x="3" y="29"/>
                  </a:lnTo>
                  <a:close/>
                </a:path>
              </a:pathLst>
            </a:custGeom>
            <a:solidFill>
              <a:srgbClr val="00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098" name=""/>
            <p:cNvSpPr/>
            <p:nvPr/>
          </p:nvSpPr>
          <p:spPr>
            <a:xfrm>
              <a:off x="1377720" y="3915000"/>
              <a:ext cx="5760" cy="6120"/>
            </a:xfrm>
            <a:custGeom>
              <a:avLst/>
              <a:gdLst/>
              <a:ahLst/>
              <a:rect l="l" t="t" r="r" b="b"/>
              <a:pathLst>
                <a:path w="6" h="8">
                  <a:moveTo>
                    <a:pt x="0" y="8"/>
                  </a:moveTo>
                  <a:lnTo>
                    <a:pt x="0" y="8"/>
                  </a:lnTo>
                  <a:lnTo>
                    <a:pt x="1" y="8"/>
                  </a:lnTo>
                  <a:lnTo>
                    <a:pt x="5" y="6"/>
                  </a:lnTo>
                  <a:lnTo>
                    <a:pt x="5" y="3"/>
                  </a:lnTo>
                  <a:lnTo>
                    <a:pt x="6" y="0"/>
                  </a:lnTo>
                  <a:lnTo>
                    <a:pt x="3" y="0"/>
                  </a:lnTo>
                  <a:lnTo>
                    <a:pt x="3" y="3"/>
                  </a:lnTo>
                  <a:lnTo>
                    <a:pt x="1" y="4"/>
                  </a:lnTo>
                  <a:lnTo>
                    <a:pt x="1" y="4"/>
                  </a:lnTo>
                  <a:lnTo>
                    <a:pt x="0" y="6"/>
                  </a:lnTo>
                  <a:lnTo>
                    <a:pt x="0" y="6"/>
                  </a:lnTo>
                  <a:lnTo>
                    <a:pt x="0" y="8"/>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099" name=""/>
            <p:cNvSpPr/>
            <p:nvPr/>
          </p:nvSpPr>
          <p:spPr>
            <a:xfrm>
              <a:off x="1358640" y="3921120"/>
              <a:ext cx="18720" cy="1800"/>
            </a:xfrm>
            <a:custGeom>
              <a:avLst/>
              <a:gdLst/>
              <a:ahLst/>
              <a:rect l="l" t="t" r="r" b="b"/>
              <a:pathLst>
                <a:path w="25" h="3">
                  <a:moveTo>
                    <a:pt x="0" y="3"/>
                  </a:moveTo>
                  <a:lnTo>
                    <a:pt x="0" y="3"/>
                  </a:lnTo>
                  <a:lnTo>
                    <a:pt x="2" y="3"/>
                  </a:lnTo>
                  <a:lnTo>
                    <a:pt x="5" y="3"/>
                  </a:lnTo>
                  <a:lnTo>
                    <a:pt x="8" y="3"/>
                  </a:lnTo>
                  <a:lnTo>
                    <a:pt x="11" y="3"/>
                  </a:lnTo>
                  <a:lnTo>
                    <a:pt x="14" y="3"/>
                  </a:lnTo>
                  <a:lnTo>
                    <a:pt x="19" y="2"/>
                  </a:lnTo>
                  <a:lnTo>
                    <a:pt x="22" y="2"/>
                  </a:lnTo>
                  <a:lnTo>
                    <a:pt x="25" y="2"/>
                  </a:lnTo>
                  <a:lnTo>
                    <a:pt x="25" y="0"/>
                  </a:lnTo>
                  <a:lnTo>
                    <a:pt x="22" y="0"/>
                  </a:lnTo>
                  <a:lnTo>
                    <a:pt x="19" y="0"/>
                  </a:lnTo>
                  <a:lnTo>
                    <a:pt x="14" y="0"/>
                  </a:lnTo>
                  <a:lnTo>
                    <a:pt x="11" y="0"/>
                  </a:lnTo>
                  <a:lnTo>
                    <a:pt x="8" y="0"/>
                  </a:lnTo>
                  <a:lnTo>
                    <a:pt x="5" y="0"/>
                  </a:lnTo>
                  <a:lnTo>
                    <a:pt x="2" y="0"/>
                  </a:lnTo>
                  <a:lnTo>
                    <a:pt x="0" y="2"/>
                  </a:lnTo>
                  <a:lnTo>
                    <a:pt x="0" y="2"/>
                  </a:lnTo>
                  <a:lnTo>
                    <a:pt x="0" y="3"/>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100" name=""/>
            <p:cNvSpPr/>
            <p:nvPr/>
          </p:nvSpPr>
          <p:spPr>
            <a:xfrm>
              <a:off x="1350720" y="3921120"/>
              <a:ext cx="7560" cy="11160"/>
            </a:xfrm>
            <a:custGeom>
              <a:avLst/>
              <a:gdLst/>
              <a:ahLst/>
              <a:rect l="l" t="t" r="r" b="b"/>
              <a:pathLst>
                <a:path w="11" h="12">
                  <a:moveTo>
                    <a:pt x="3" y="12"/>
                  </a:moveTo>
                  <a:lnTo>
                    <a:pt x="3" y="12"/>
                  </a:lnTo>
                  <a:lnTo>
                    <a:pt x="3" y="9"/>
                  </a:lnTo>
                  <a:lnTo>
                    <a:pt x="3" y="8"/>
                  </a:lnTo>
                  <a:lnTo>
                    <a:pt x="5" y="6"/>
                  </a:lnTo>
                  <a:lnTo>
                    <a:pt x="6" y="4"/>
                  </a:lnTo>
                  <a:lnTo>
                    <a:pt x="6" y="4"/>
                  </a:lnTo>
                  <a:lnTo>
                    <a:pt x="8" y="3"/>
                  </a:lnTo>
                  <a:lnTo>
                    <a:pt x="9" y="1"/>
                  </a:lnTo>
                  <a:lnTo>
                    <a:pt x="11" y="1"/>
                  </a:lnTo>
                  <a:lnTo>
                    <a:pt x="11" y="0"/>
                  </a:lnTo>
                  <a:lnTo>
                    <a:pt x="9" y="0"/>
                  </a:lnTo>
                  <a:lnTo>
                    <a:pt x="6" y="1"/>
                  </a:lnTo>
                  <a:lnTo>
                    <a:pt x="5" y="1"/>
                  </a:lnTo>
                  <a:lnTo>
                    <a:pt x="3" y="3"/>
                  </a:lnTo>
                  <a:lnTo>
                    <a:pt x="3" y="4"/>
                  </a:lnTo>
                  <a:lnTo>
                    <a:pt x="2" y="8"/>
                  </a:lnTo>
                  <a:lnTo>
                    <a:pt x="0" y="9"/>
                  </a:lnTo>
                  <a:lnTo>
                    <a:pt x="0" y="11"/>
                  </a:lnTo>
                  <a:lnTo>
                    <a:pt x="0" y="11"/>
                  </a:lnTo>
                  <a:lnTo>
                    <a:pt x="3" y="12"/>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101" name=""/>
            <p:cNvSpPr/>
            <p:nvPr/>
          </p:nvSpPr>
          <p:spPr>
            <a:xfrm>
              <a:off x="1321920" y="3930840"/>
              <a:ext cx="29880" cy="179280"/>
            </a:xfrm>
            <a:custGeom>
              <a:avLst/>
              <a:gdLst/>
              <a:ahLst/>
              <a:rect l="l" t="t" r="r" b="b"/>
              <a:pathLst>
                <a:path w="37" h="227">
                  <a:moveTo>
                    <a:pt x="1" y="227"/>
                  </a:moveTo>
                  <a:lnTo>
                    <a:pt x="1" y="227"/>
                  </a:lnTo>
                  <a:lnTo>
                    <a:pt x="3" y="216"/>
                  </a:lnTo>
                  <a:lnTo>
                    <a:pt x="8" y="192"/>
                  </a:lnTo>
                  <a:lnTo>
                    <a:pt x="12" y="155"/>
                  </a:lnTo>
                  <a:lnTo>
                    <a:pt x="18" y="115"/>
                  </a:lnTo>
                  <a:lnTo>
                    <a:pt x="25" y="73"/>
                  </a:lnTo>
                  <a:lnTo>
                    <a:pt x="31" y="38"/>
                  </a:lnTo>
                  <a:lnTo>
                    <a:pt x="34" y="13"/>
                  </a:lnTo>
                  <a:lnTo>
                    <a:pt x="37" y="1"/>
                  </a:lnTo>
                  <a:lnTo>
                    <a:pt x="34" y="0"/>
                  </a:lnTo>
                  <a:lnTo>
                    <a:pt x="33" y="13"/>
                  </a:lnTo>
                  <a:lnTo>
                    <a:pt x="28" y="38"/>
                  </a:lnTo>
                  <a:lnTo>
                    <a:pt x="22" y="73"/>
                  </a:lnTo>
                  <a:lnTo>
                    <a:pt x="15" y="115"/>
                  </a:lnTo>
                  <a:lnTo>
                    <a:pt x="11" y="155"/>
                  </a:lnTo>
                  <a:lnTo>
                    <a:pt x="4" y="192"/>
                  </a:lnTo>
                  <a:lnTo>
                    <a:pt x="1" y="216"/>
                  </a:lnTo>
                  <a:lnTo>
                    <a:pt x="0" y="227"/>
                  </a:lnTo>
                  <a:lnTo>
                    <a:pt x="0" y="227"/>
                  </a:lnTo>
                  <a:lnTo>
                    <a:pt x="1" y="22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2" name=""/>
            <p:cNvSpPr/>
            <p:nvPr/>
          </p:nvSpPr>
          <p:spPr>
            <a:xfrm>
              <a:off x="1321920" y="4110120"/>
              <a:ext cx="2880" cy="17280"/>
            </a:xfrm>
            <a:custGeom>
              <a:avLst/>
              <a:gdLst/>
              <a:ahLst/>
              <a:rect l="l" t="t" r="r" b="b"/>
              <a:pathLst>
                <a:path w="3" h="20">
                  <a:moveTo>
                    <a:pt x="3" y="19"/>
                  </a:moveTo>
                  <a:lnTo>
                    <a:pt x="3" y="19"/>
                  </a:lnTo>
                  <a:lnTo>
                    <a:pt x="3" y="16"/>
                  </a:lnTo>
                  <a:lnTo>
                    <a:pt x="3" y="9"/>
                  </a:lnTo>
                  <a:lnTo>
                    <a:pt x="1" y="5"/>
                  </a:lnTo>
                  <a:lnTo>
                    <a:pt x="1" y="0"/>
                  </a:lnTo>
                  <a:lnTo>
                    <a:pt x="0" y="0"/>
                  </a:lnTo>
                  <a:lnTo>
                    <a:pt x="0" y="5"/>
                  </a:lnTo>
                  <a:lnTo>
                    <a:pt x="0" y="9"/>
                  </a:lnTo>
                  <a:lnTo>
                    <a:pt x="0" y="16"/>
                  </a:lnTo>
                  <a:lnTo>
                    <a:pt x="1" y="20"/>
                  </a:lnTo>
                  <a:lnTo>
                    <a:pt x="1" y="19"/>
                  </a:lnTo>
                  <a:lnTo>
                    <a:pt x="3" y="19"/>
                  </a:lnTo>
                  <a:close/>
                </a:path>
              </a:pathLst>
            </a:custGeom>
            <a:solidFill>
              <a:srgbClr val="000000"/>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103" name=""/>
            <p:cNvSpPr/>
            <p:nvPr/>
          </p:nvSpPr>
          <p:spPr>
            <a:xfrm>
              <a:off x="1323720" y="4125960"/>
              <a:ext cx="15480" cy="15840"/>
            </a:xfrm>
            <a:custGeom>
              <a:avLst/>
              <a:gdLst/>
              <a:ahLst/>
              <a:rect l="l" t="t" r="r" b="b"/>
              <a:pathLst>
                <a:path w="21" h="19">
                  <a:moveTo>
                    <a:pt x="21" y="17"/>
                  </a:moveTo>
                  <a:lnTo>
                    <a:pt x="21" y="17"/>
                  </a:lnTo>
                  <a:lnTo>
                    <a:pt x="16" y="16"/>
                  </a:lnTo>
                  <a:lnTo>
                    <a:pt x="14" y="13"/>
                  </a:lnTo>
                  <a:lnTo>
                    <a:pt x="11" y="11"/>
                  </a:lnTo>
                  <a:lnTo>
                    <a:pt x="8" y="8"/>
                  </a:lnTo>
                  <a:lnTo>
                    <a:pt x="7" y="6"/>
                  </a:lnTo>
                  <a:lnTo>
                    <a:pt x="5" y="3"/>
                  </a:lnTo>
                  <a:lnTo>
                    <a:pt x="3" y="1"/>
                  </a:lnTo>
                  <a:lnTo>
                    <a:pt x="2" y="0"/>
                  </a:lnTo>
                  <a:lnTo>
                    <a:pt x="0" y="0"/>
                  </a:lnTo>
                  <a:lnTo>
                    <a:pt x="0" y="3"/>
                  </a:lnTo>
                  <a:lnTo>
                    <a:pt x="2" y="5"/>
                  </a:lnTo>
                  <a:lnTo>
                    <a:pt x="3" y="8"/>
                  </a:lnTo>
                  <a:lnTo>
                    <a:pt x="7" y="9"/>
                  </a:lnTo>
                  <a:lnTo>
                    <a:pt x="10" y="13"/>
                  </a:lnTo>
                  <a:lnTo>
                    <a:pt x="13" y="16"/>
                  </a:lnTo>
                  <a:lnTo>
                    <a:pt x="16" y="17"/>
                  </a:lnTo>
                  <a:lnTo>
                    <a:pt x="19" y="19"/>
                  </a:lnTo>
                  <a:lnTo>
                    <a:pt x="19" y="19"/>
                  </a:lnTo>
                  <a:lnTo>
                    <a:pt x="21" y="17"/>
                  </a:lnTo>
                  <a:close/>
                </a:path>
              </a:pathLst>
            </a:cu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104" name=""/>
            <p:cNvSpPr/>
            <p:nvPr/>
          </p:nvSpPr>
          <p:spPr>
            <a:xfrm>
              <a:off x="1339560" y="4140360"/>
              <a:ext cx="1080" cy="3240"/>
            </a:xfrm>
            <a:custGeom>
              <a:avLst/>
              <a:gdLst/>
              <a:ahLst/>
              <a:rect l="l" t="t" r="r" b="b"/>
              <a:pathLst>
                <a:path w="3" h="5">
                  <a:moveTo>
                    <a:pt x="3" y="5"/>
                  </a:moveTo>
                  <a:lnTo>
                    <a:pt x="3" y="5"/>
                  </a:lnTo>
                  <a:lnTo>
                    <a:pt x="3" y="4"/>
                  </a:lnTo>
                  <a:lnTo>
                    <a:pt x="3" y="2"/>
                  </a:lnTo>
                  <a:lnTo>
                    <a:pt x="3" y="0"/>
                  </a:lnTo>
                  <a:lnTo>
                    <a:pt x="2" y="0"/>
                  </a:lnTo>
                  <a:lnTo>
                    <a:pt x="0" y="2"/>
                  </a:lnTo>
                  <a:lnTo>
                    <a:pt x="0" y="2"/>
                  </a:lnTo>
                  <a:lnTo>
                    <a:pt x="0" y="4"/>
                  </a:lnTo>
                  <a:lnTo>
                    <a:pt x="0" y="4"/>
                  </a:lnTo>
                  <a:lnTo>
                    <a:pt x="0" y="5"/>
                  </a:lnTo>
                  <a:lnTo>
                    <a:pt x="0" y="5"/>
                  </a:lnTo>
                  <a:lnTo>
                    <a:pt x="3" y="5"/>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105" name=""/>
            <p:cNvSpPr/>
            <p:nvPr/>
          </p:nvSpPr>
          <p:spPr>
            <a:xfrm>
              <a:off x="1339560" y="4143600"/>
              <a:ext cx="1080" cy="2880"/>
            </a:xfrm>
            <a:custGeom>
              <a:avLst/>
              <a:gdLst/>
              <a:ahLst/>
              <a:rect l="l" t="t" r="r" b="b"/>
              <a:pathLst>
                <a:path w="3" h="3">
                  <a:moveTo>
                    <a:pt x="3" y="3"/>
                  </a:moveTo>
                  <a:lnTo>
                    <a:pt x="3" y="3"/>
                  </a:lnTo>
                  <a:lnTo>
                    <a:pt x="3" y="3"/>
                  </a:lnTo>
                  <a:lnTo>
                    <a:pt x="3" y="2"/>
                  </a:lnTo>
                  <a:lnTo>
                    <a:pt x="3" y="0"/>
                  </a:lnTo>
                  <a:lnTo>
                    <a:pt x="3" y="0"/>
                  </a:lnTo>
                  <a:lnTo>
                    <a:pt x="0" y="0"/>
                  </a:lnTo>
                  <a:lnTo>
                    <a:pt x="0" y="0"/>
                  </a:lnTo>
                  <a:lnTo>
                    <a:pt x="0" y="2"/>
                  </a:lnTo>
                  <a:lnTo>
                    <a:pt x="0" y="3"/>
                  </a:lnTo>
                  <a:lnTo>
                    <a:pt x="0" y="3"/>
                  </a:lnTo>
                  <a:lnTo>
                    <a:pt x="0" y="3"/>
                  </a:lnTo>
                  <a:lnTo>
                    <a:pt x="3" y="3"/>
                  </a:lnTo>
                  <a:close/>
                </a:path>
              </a:pathLst>
            </a:custGeom>
            <a:solidFill>
              <a:srgbClr val="000000"/>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2106" name=""/>
            <p:cNvSpPr/>
            <p:nvPr/>
          </p:nvSpPr>
          <p:spPr>
            <a:xfrm>
              <a:off x="1339560" y="4146480"/>
              <a:ext cx="2880" cy="3240"/>
            </a:xfrm>
            <a:custGeom>
              <a:avLst/>
              <a:gdLst/>
              <a:ahLst/>
              <a:rect l="l" t="t" r="r" b="b"/>
              <a:pathLst>
                <a:path w="5" h="5">
                  <a:moveTo>
                    <a:pt x="5" y="2"/>
                  </a:moveTo>
                  <a:lnTo>
                    <a:pt x="5" y="2"/>
                  </a:lnTo>
                  <a:lnTo>
                    <a:pt x="3" y="2"/>
                  </a:lnTo>
                  <a:lnTo>
                    <a:pt x="3" y="2"/>
                  </a:lnTo>
                  <a:lnTo>
                    <a:pt x="3" y="2"/>
                  </a:lnTo>
                  <a:lnTo>
                    <a:pt x="3" y="0"/>
                  </a:lnTo>
                  <a:lnTo>
                    <a:pt x="0" y="0"/>
                  </a:lnTo>
                  <a:lnTo>
                    <a:pt x="2" y="2"/>
                  </a:lnTo>
                  <a:lnTo>
                    <a:pt x="2" y="4"/>
                  </a:lnTo>
                  <a:lnTo>
                    <a:pt x="3" y="5"/>
                  </a:lnTo>
                  <a:lnTo>
                    <a:pt x="5" y="5"/>
                  </a:lnTo>
                  <a:lnTo>
                    <a:pt x="5" y="5"/>
                  </a:lnTo>
                  <a:lnTo>
                    <a:pt x="5" y="2"/>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107" name=""/>
            <p:cNvSpPr/>
            <p:nvPr/>
          </p:nvSpPr>
          <p:spPr>
            <a:xfrm>
              <a:off x="1342800" y="4148280"/>
              <a:ext cx="26640" cy="1440"/>
            </a:xfrm>
            <a:custGeom>
              <a:avLst/>
              <a:gdLst/>
              <a:ahLst/>
              <a:rect l="l" t="t" r="r" b="b"/>
              <a:pathLst>
                <a:path w="34" h="3">
                  <a:moveTo>
                    <a:pt x="34" y="0"/>
                  </a:moveTo>
                  <a:lnTo>
                    <a:pt x="34" y="0"/>
                  </a:lnTo>
                  <a:lnTo>
                    <a:pt x="32" y="0"/>
                  </a:lnTo>
                  <a:lnTo>
                    <a:pt x="29" y="0"/>
                  </a:lnTo>
                  <a:lnTo>
                    <a:pt x="23" y="0"/>
                  </a:lnTo>
                  <a:lnTo>
                    <a:pt x="17" y="0"/>
                  </a:lnTo>
                  <a:lnTo>
                    <a:pt x="11" y="0"/>
                  </a:lnTo>
                  <a:lnTo>
                    <a:pt x="6" y="0"/>
                  </a:lnTo>
                  <a:lnTo>
                    <a:pt x="1" y="0"/>
                  </a:lnTo>
                  <a:lnTo>
                    <a:pt x="0" y="0"/>
                  </a:lnTo>
                  <a:lnTo>
                    <a:pt x="0" y="3"/>
                  </a:lnTo>
                  <a:lnTo>
                    <a:pt x="1" y="3"/>
                  </a:lnTo>
                  <a:lnTo>
                    <a:pt x="6" y="3"/>
                  </a:lnTo>
                  <a:lnTo>
                    <a:pt x="11" y="3"/>
                  </a:lnTo>
                  <a:lnTo>
                    <a:pt x="17" y="3"/>
                  </a:lnTo>
                  <a:lnTo>
                    <a:pt x="23" y="3"/>
                  </a:lnTo>
                  <a:lnTo>
                    <a:pt x="29" y="3"/>
                  </a:lnTo>
                  <a:lnTo>
                    <a:pt x="32" y="3"/>
                  </a:lnTo>
                  <a:lnTo>
                    <a:pt x="34" y="3"/>
                  </a:lnTo>
                  <a:lnTo>
                    <a:pt x="34" y="3"/>
                  </a:lnTo>
                  <a:lnTo>
                    <a:pt x="34"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08" name=""/>
            <p:cNvSpPr/>
            <p:nvPr/>
          </p:nvSpPr>
          <p:spPr>
            <a:xfrm>
              <a:off x="1369800" y="4148280"/>
              <a:ext cx="2880" cy="1440"/>
            </a:xfrm>
            <a:custGeom>
              <a:avLst/>
              <a:gdLst/>
              <a:ahLst/>
              <a:rect l="l" t="t" r="r" b="b"/>
              <a:pathLst>
                <a:path w="5" h="3">
                  <a:moveTo>
                    <a:pt x="2" y="0"/>
                  </a:moveTo>
                  <a:lnTo>
                    <a:pt x="2" y="0"/>
                  </a:lnTo>
                  <a:lnTo>
                    <a:pt x="2" y="0"/>
                  </a:lnTo>
                  <a:lnTo>
                    <a:pt x="2" y="0"/>
                  </a:lnTo>
                  <a:lnTo>
                    <a:pt x="2" y="0"/>
                  </a:lnTo>
                  <a:lnTo>
                    <a:pt x="0" y="0"/>
                  </a:lnTo>
                  <a:lnTo>
                    <a:pt x="0" y="3"/>
                  </a:lnTo>
                  <a:lnTo>
                    <a:pt x="2" y="3"/>
                  </a:lnTo>
                  <a:lnTo>
                    <a:pt x="3" y="2"/>
                  </a:lnTo>
                  <a:lnTo>
                    <a:pt x="5" y="0"/>
                  </a:lnTo>
                  <a:lnTo>
                    <a:pt x="5" y="0"/>
                  </a:lnTo>
                  <a:lnTo>
                    <a:pt x="5" y="0"/>
                  </a:lnTo>
                  <a:lnTo>
                    <a:pt x="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09" name=""/>
            <p:cNvSpPr/>
            <p:nvPr/>
          </p:nvSpPr>
          <p:spPr>
            <a:xfrm>
              <a:off x="1371240" y="4141800"/>
              <a:ext cx="1440" cy="6480"/>
            </a:xfrm>
            <a:custGeom>
              <a:avLst/>
              <a:gdLst/>
              <a:ahLst/>
              <a:rect l="l" t="t" r="r" b="b"/>
              <a:pathLst>
                <a:path w="3" h="8">
                  <a:moveTo>
                    <a:pt x="3" y="0"/>
                  </a:moveTo>
                  <a:lnTo>
                    <a:pt x="3" y="0"/>
                  </a:lnTo>
                  <a:lnTo>
                    <a:pt x="1" y="2"/>
                  </a:lnTo>
                  <a:lnTo>
                    <a:pt x="0" y="5"/>
                  </a:lnTo>
                  <a:lnTo>
                    <a:pt x="0" y="6"/>
                  </a:lnTo>
                  <a:lnTo>
                    <a:pt x="0" y="8"/>
                  </a:lnTo>
                  <a:lnTo>
                    <a:pt x="3" y="8"/>
                  </a:lnTo>
                  <a:lnTo>
                    <a:pt x="3" y="6"/>
                  </a:lnTo>
                  <a:lnTo>
                    <a:pt x="3" y="5"/>
                  </a:lnTo>
                  <a:lnTo>
                    <a:pt x="3" y="3"/>
                  </a:lnTo>
                  <a:lnTo>
                    <a:pt x="3" y="3"/>
                  </a:lnTo>
                  <a:lnTo>
                    <a:pt x="3" y="3"/>
                  </a:lnTo>
                  <a:lnTo>
                    <a:pt x="3" y="0"/>
                  </a:lnTo>
                  <a:close/>
                </a:path>
              </a:pathLst>
            </a:cu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110" name=""/>
            <p:cNvSpPr/>
            <p:nvPr/>
          </p:nvSpPr>
          <p:spPr>
            <a:xfrm>
              <a:off x="1474560" y="3889440"/>
              <a:ext cx="24840" cy="31680"/>
            </a:xfrm>
            <a:custGeom>
              <a:avLst/>
              <a:gdLst/>
              <a:ahLst/>
              <a:rect l="l" t="t" r="r" b="b"/>
              <a:pathLst>
                <a:path w="32" h="40">
                  <a:moveTo>
                    <a:pt x="32" y="40"/>
                  </a:moveTo>
                  <a:lnTo>
                    <a:pt x="30" y="40"/>
                  </a:lnTo>
                  <a:lnTo>
                    <a:pt x="28" y="38"/>
                  </a:lnTo>
                  <a:lnTo>
                    <a:pt x="27" y="37"/>
                  </a:lnTo>
                  <a:lnTo>
                    <a:pt x="27" y="34"/>
                  </a:lnTo>
                  <a:lnTo>
                    <a:pt x="27" y="29"/>
                  </a:lnTo>
                  <a:lnTo>
                    <a:pt x="27" y="19"/>
                  </a:lnTo>
                  <a:lnTo>
                    <a:pt x="27" y="10"/>
                  </a:lnTo>
                  <a:lnTo>
                    <a:pt x="27" y="5"/>
                  </a:lnTo>
                  <a:lnTo>
                    <a:pt x="27" y="3"/>
                  </a:lnTo>
                  <a:lnTo>
                    <a:pt x="25" y="2"/>
                  </a:lnTo>
                  <a:lnTo>
                    <a:pt x="24" y="0"/>
                  </a:lnTo>
                  <a:lnTo>
                    <a:pt x="22" y="0"/>
                  </a:lnTo>
                  <a:lnTo>
                    <a:pt x="21" y="0"/>
                  </a:lnTo>
                  <a:lnTo>
                    <a:pt x="19" y="0"/>
                  </a:lnTo>
                  <a:lnTo>
                    <a:pt x="18" y="0"/>
                  </a:lnTo>
                  <a:lnTo>
                    <a:pt x="14" y="0"/>
                  </a:lnTo>
                  <a:lnTo>
                    <a:pt x="11" y="0"/>
                  </a:lnTo>
                  <a:lnTo>
                    <a:pt x="10" y="0"/>
                  </a:lnTo>
                  <a:lnTo>
                    <a:pt x="8" y="0"/>
                  </a:lnTo>
                  <a:lnTo>
                    <a:pt x="7" y="0"/>
                  </a:lnTo>
                  <a:lnTo>
                    <a:pt x="4" y="0"/>
                  </a:lnTo>
                  <a:lnTo>
                    <a:pt x="2" y="2"/>
                  </a:lnTo>
                  <a:lnTo>
                    <a:pt x="2" y="3"/>
                  </a:lnTo>
                  <a:lnTo>
                    <a:pt x="0" y="7"/>
                  </a:lnTo>
                  <a:lnTo>
                    <a:pt x="0" y="13"/>
                  </a:lnTo>
                  <a:lnTo>
                    <a:pt x="0" y="24"/>
                  </a:lnTo>
                  <a:lnTo>
                    <a:pt x="0" y="35"/>
                  </a:lnTo>
                  <a:lnTo>
                    <a:pt x="0" y="40"/>
                  </a:lnTo>
                  <a:lnTo>
                    <a:pt x="32" y="4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111" name=""/>
            <p:cNvSpPr/>
            <p:nvPr/>
          </p:nvSpPr>
          <p:spPr>
            <a:xfrm>
              <a:off x="1377720" y="3889440"/>
              <a:ext cx="24840" cy="31680"/>
            </a:xfrm>
            <a:custGeom>
              <a:avLst/>
              <a:gdLst/>
              <a:ahLst/>
              <a:rect l="l" t="t" r="r" b="b"/>
              <a:pathLst>
                <a:path w="31" h="40">
                  <a:moveTo>
                    <a:pt x="31" y="40"/>
                  </a:moveTo>
                  <a:lnTo>
                    <a:pt x="31" y="35"/>
                  </a:lnTo>
                  <a:lnTo>
                    <a:pt x="31" y="24"/>
                  </a:lnTo>
                  <a:lnTo>
                    <a:pt x="31" y="13"/>
                  </a:lnTo>
                  <a:lnTo>
                    <a:pt x="31" y="7"/>
                  </a:lnTo>
                  <a:lnTo>
                    <a:pt x="29" y="3"/>
                  </a:lnTo>
                  <a:lnTo>
                    <a:pt x="29" y="2"/>
                  </a:lnTo>
                  <a:lnTo>
                    <a:pt x="28" y="0"/>
                  </a:lnTo>
                  <a:lnTo>
                    <a:pt x="25" y="0"/>
                  </a:lnTo>
                  <a:lnTo>
                    <a:pt x="23" y="0"/>
                  </a:lnTo>
                  <a:lnTo>
                    <a:pt x="22" y="0"/>
                  </a:lnTo>
                  <a:lnTo>
                    <a:pt x="20" y="0"/>
                  </a:lnTo>
                  <a:lnTo>
                    <a:pt x="17" y="0"/>
                  </a:lnTo>
                  <a:lnTo>
                    <a:pt x="14" y="0"/>
                  </a:lnTo>
                  <a:lnTo>
                    <a:pt x="12" y="0"/>
                  </a:lnTo>
                  <a:lnTo>
                    <a:pt x="11" y="0"/>
                  </a:lnTo>
                  <a:lnTo>
                    <a:pt x="9" y="0"/>
                  </a:lnTo>
                  <a:lnTo>
                    <a:pt x="8" y="0"/>
                  </a:lnTo>
                  <a:lnTo>
                    <a:pt x="6" y="2"/>
                  </a:lnTo>
                  <a:lnTo>
                    <a:pt x="5" y="3"/>
                  </a:lnTo>
                  <a:lnTo>
                    <a:pt x="5" y="5"/>
                  </a:lnTo>
                  <a:lnTo>
                    <a:pt x="5" y="10"/>
                  </a:lnTo>
                  <a:lnTo>
                    <a:pt x="5" y="19"/>
                  </a:lnTo>
                  <a:lnTo>
                    <a:pt x="5" y="29"/>
                  </a:lnTo>
                  <a:lnTo>
                    <a:pt x="5" y="34"/>
                  </a:lnTo>
                  <a:lnTo>
                    <a:pt x="5" y="37"/>
                  </a:lnTo>
                  <a:lnTo>
                    <a:pt x="3" y="38"/>
                  </a:lnTo>
                  <a:lnTo>
                    <a:pt x="1" y="40"/>
                  </a:lnTo>
                  <a:lnTo>
                    <a:pt x="0" y="40"/>
                  </a:lnTo>
                  <a:lnTo>
                    <a:pt x="31" y="4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112" name=""/>
            <p:cNvSpPr/>
            <p:nvPr/>
          </p:nvSpPr>
          <p:spPr>
            <a:xfrm>
              <a:off x="1323720" y="3932280"/>
              <a:ext cx="212400" cy="216000"/>
            </a:xfrm>
            <a:custGeom>
              <a:avLst/>
              <a:gdLst/>
              <a:ahLst/>
              <a:rect l="l" t="t" r="r" b="b"/>
              <a:pathLst>
                <a:path w="268" h="274">
                  <a:moveTo>
                    <a:pt x="268" y="262"/>
                  </a:moveTo>
                  <a:lnTo>
                    <a:pt x="268" y="264"/>
                  </a:lnTo>
                  <a:lnTo>
                    <a:pt x="268" y="266"/>
                  </a:lnTo>
                  <a:lnTo>
                    <a:pt x="268" y="267"/>
                  </a:lnTo>
                  <a:lnTo>
                    <a:pt x="268" y="270"/>
                  </a:lnTo>
                  <a:lnTo>
                    <a:pt x="268" y="272"/>
                  </a:lnTo>
                  <a:lnTo>
                    <a:pt x="267" y="272"/>
                  </a:lnTo>
                  <a:lnTo>
                    <a:pt x="265" y="274"/>
                  </a:lnTo>
                  <a:lnTo>
                    <a:pt x="264" y="274"/>
                  </a:lnTo>
                  <a:lnTo>
                    <a:pt x="262" y="274"/>
                  </a:lnTo>
                  <a:lnTo>
                    <a:pt x="259" y="274"/>
                  </a:lnTo>
                  <a:lnTo>
                    <a:pt x="254" y="274"/>
                  </a:lnTo>
                  <a:lnTo>
                    <a:pt x="250" y="274"/>
                  </a:lnTo>
                  <a:lnTo>
                    <a:pt x="245" y="274"/>
                  </a:lnTo>
                  <a:lnTo>
                    <a:pt x="240" y="274"/>
                  </a:lnTo>
                  <a:lnTo>
                    <a:pt x="237" y="274"/>
                  </a:lnTo>
                  <a:lnTo>
                    <a:pt x="234" y="274"/>
                  </a:lnTo>
                  <a:lnTo>
                    <a:pt x="232" y="274"/>
                  </a:lnTo>
                  <a:lnTo>
                    <a:pt x="231" y="272"/>
                  </a:lnTo>
                  <a:lnTo>
                    <a:pt x="231" y="270"/>
                  </a:lnTo>
                  <a:lnTo>
                    <a:pt x="231" y="269"/>
                  </a:lnTo>
                  <a:lnTo>
                    <a:pt x="231" y="269"/>
                  </a:lnTo>
                  <a:lnTo>
                    <a:pt x="229" y="267"/>
                  </a:lnTo>
                  <a:lnTo>
                    <a:pt x="228" y="266"/>
                  </a:lnTo>
                  <a:lnTo>
                    <a:pt x="226" y="266"/>
                  </a:lnTo>
                  <a:lnTo>
                    <a:pt x="223" y="266"/>
                  </a:lnTo>
                  <a:lnTo>
                    <a:pt x="217" y="266"/>
                  </a:lnTo>
                  <a:lnTo>
                    <a:pt x="209" y="266"/>
                  </a:lnTo>
                  <a:lnTo>
                    <a:pt x="200" y="266"/>
                  </a:lnTo>
                  <a:lnTo>
                    <a:pt x="187" y="266"/>
                  </a:lnTo>
                  <a:lnTo>
                    <a:pt x="173" y="266"/>
                  </a:lnTo>
                  <a:lnTo>
                    <a:pt x="159" y="266"/>
                  </a:lnTo>
                  <a:lnTo>
                    <a:pt x="145" y="266"/>
                  </a:lnTo>
                  <a:lnTo>
                    <a:pt x="130" y="266"/>
                  </a:lnTo>
                  <a:lnTo>
                    <a:pt x="116" y="266"/>
                  </a:lnTo>
                  <a:lnTo>
                    <a:pt x="102" y="266"/>
                  </a:lnTo>
                  <a:lnTo>
                    <a:pt x="91" y="266"/>
                  </a:lnTo>
                  <a:lnTo>
                    <a:pt x="80" y="266"/>
                  </a:lnTo>
                  <a:lnTo>
                    <a:pt x="72" y="266"/>
                  </a:lnTo>
                  <a:lnTo>
                    <a:pt x="66" y="266"/>
                  </a:lnTo>
                  <a:lnTo>
                    <a:pt x="63" y="266"/>
                  </a:lnTo>
                  <a:lnTo>
                    <a:pt x="61" y="267"/>
                  </a:lnTo>
                  <a:lnTo>
                    <a:pt x="61" y="269"/>
                  </a:lnTo>
                  <a:lnTo>
                    <a:pt x="61" y="270"/>
                  </a:lnTo>
                  <a:lnTo>
                    <a:pt x="61" y="272"/>
                  </a:lnTo>
                  <a:lnTo>
                    <a:pt x="61" y="272"/>
                  </a:lnTo>
                  <a:lnTo>
                    <a:pt x="61" y="274"/>
                  </a:lnTo>
                  <a:lnTo>
                    <a:pt x="60" y="274"/>
                  </a:lnTo>
                  <a:lnTo>
                    <a:pt x="58" y="274"/>
                  </a:lnTo>
                  <a:lnTo>
                    <a:pt x="56" y="274"/>
                  </a:lnTo>
                  <a:lnTo>
                    <a:pt x="53" y="274"/>
                  </a:lnTo>
                  <a:lnTo>
                    <a:pt x="47" y="274"/>
                  </a:lnTo>
                  <a:lnTo>
                    <a:pt x="41" y="274"/>
                  </a:lnTo>
                  <a:lnTo>
                    <a:pt x="35" y="274"/>
                  </a:lnTo>
                  <a:lnTo>
                    <a:pt x="30" y="274"/>
                  </a:lnTo>
                  <a:lnTo>
                    <a:pt x="25" y="274"/>
                  </a:lnTo>
                  <a:lnTo>
                    <a:pt x="24" y="274"/>
                  </a:lnTo>
                  <a:lnTo>
                    <a:pt x="22" y="274"/>
                  </a:lnTo>
                  <a:lnTo>
                    <a:pt x="22" y="274"/>
                  </a:lnTo>
                  <a:lnTo>
                    <a:pt x="21" y="272"/>
                  </a:lnTo>
                  <a:lnTo>
                    <a:pt x="21" y="270"/>
                  </a:lnTo>
                  <a:lnTo>
                    <a:pt x="21" y="270"/>
                  </a:lnTo>
                  <a:lnTo>
                    <a:pt x="21" y="269"/>
                  </a:lnTo>
                  <a:lnTo>
                    <a:pt x="21" y="267"/>
                  </a:lnTo>
                  <a:lnTo>
                    <a:pt x="21" y="267"/>
                  </a:lnTo>
                  <a:lnTo>
                    <a:pt x="21" y="266"/>
                  </a:lnTo>
                  <a:lnTo>
                    <a:pt x="21" y="266"/>
                  </a:lnTo>
                  <a:lnTo>
                    <a:pt x="21" y="264"/>
                  </a:lnTo>
                  <a:lnTo>
                    <a:pt x="19" y="262"/>
                  </a:lnTo>
                  <a:lnTo>
                    <a:pt x="16" y="261"/>
                  </a:lnTo>
                  <a:lnTo>
                    <a:pt x="13" y="259"/>
                  </a:lnTo>
                  <a:lnTo>
                    <a:pt x="10" y="256"/>
                  </a:lnTo>
                  <a:lnTo>
                    <a:pt x="8" y="254"/>
                  </a:lnTo>
                  <a:lnTo>
                    <a:pt x="5" y="251"/>
                  </a:lnTo>
                  <a:lnTo>
                    <a:pt x="3" y="250"/>
                  </a:lnTo>
                  <a:lnTo>
                    <a:pt x="2" y="246"/>
                  </a:lnTo>
                  <a:lnTo>
                    <a:pt x="2" y="245"/>
                  </a:lnTo>
                  <a:lnTo>
                    <a:pt x="0" y="242"/>
                  </a:lnTo>
                  <a:lnTo>
                    <a:pt x="0" y="235"/>
                  </a:lnTo>
                  <a:lnTo>
                    <a:pt x="0" y="231"/>
                  </a:lnTo>
                  <a:lnTo>
                    <a:pt x="0" y="226"/>
                  </a:lnTo>
                  <a:lnTo>
                    <a:pt x="0" y="215"/>
                  </a:lnTo>
                  <a:lnTo>
                    <a:pt x="5" y="191"/>
                  </a:lnTo>
                  <a:lnTo>
                    <a:pt x="10" y="154"/>
                  </a:lnTo>
                  <a:lnTo>
                    <a:pt x="16" y="114"/>
                  </a:lnTo>
                  <a:lnTo>
                    <a:pt x="22" y="72"/>
                  </a:lnTo>
                  <a:lnTo>
                    <a:pt x="28" y="37"/>
                  </a:lnTo>
                  <a:lnTo>
                    <a:pt x="33" y="12"/>
                  </a:lnTo>
                  <a:lnTo>
                    <a:pt x="35" y="0"/>
                  </a:lnTo>
                  <a:lnTo>
                    <a:pt x="33" y="7"/>
                  </a:lnTo>
                  <a:lnTo>
                    <a:pt x="32" y="24"/>
                  </a:lnTo>
                  <a:lnTo>
                    <a:pt x="27" y="50"/>
                  </a:lnTo>
                  <a:lnTo>
                    <a:pt x="24" y="79"/>
                  </a:lnTo>
                  <a:lnTo>
                    <a:pt x="21" y="107"/>
                  </a:lnTo>
                  <a:lnTo>
                    <a:pt x="16" y="133"/>
                  </a:lnTo>
                  <a:lnTo>
                    <a:pt x="14" y="152"/>
                  </a:lnTo>
                  <a:lnTo>
                    <a:pt x="13" y="160"/>
                  </a:lnTo>
                  <a:lnTo>
                    <a:pt x="13" y="162"/>
                  </a:lnTo>
                  <a:lnTo>
                    <a:pt x="14" y="165"/>
                  </a:lnTo>
                  <a:lnTo>
                    <a:pt x="14" y="167"/>
                  </a:lnTo>
                  <a:lnTo>
                    <a:pt x="16" y="168"/>
                  </a:lnTo>
                  <a:lnTo>
                    <a:pt x="17" y="171"/>
                  </a:lnTo>
                  <a:lnTo>
                    <a:pt x="19" y="173"/>
                  </a:lnTo>
                  <a:lnTo>
                    <a:pt x="22" y="175"/>
                  </a:lnTo>
                  <a:lnTo>
                    <a:pt x="25" y="175"/>
                  </a:lnTo>
                  <a:lnTo>
                    <a:pt x="28" y="175"/>
                  </a:lnTo>
                  <a:lnTo>
                    <a:pt x="33" y="175"/>
                  </a:lnTo>
                  <a:lnTo>
                    <a:pt x="38" y="176"/>
                  </a:lnTo>
                  <a:lnTo>
                    <a:pt x="46" y="176"/>
                  </a:lnTo>
                  <a:lnTo>
                    <a:pt x="53" y="176"/>
                  </a:lnTo>
                  <a:lnTo>
                    <a:pt x="63" y="176"/>
                  </a:lnTo>
                  <a:lnTo>
                    <a:pt x="72" y="176"/>
                  </a:lnTo>
                  <a:lnTo>
                    <a:pt x="81" y="176"/>
                  </a:lnTo>
                  <a:lnTo>
                    <a:pt x="91" y="176"/>
                  </a:lnTo>
                  <a:lnTo>
                    <a:pt x="102" y="178"/>
                  </a:lnTo>
                  <a:lnTo>
                    <a:pt x="111" y="178"/>
                  </a:lnTo>
                  <a:lnTo>
                    <a:pt x="120" y="178"/>
                  </a:lnTo>
                  <a:lnTo>
                    <a:pt x="128" y="178"/>
                  </a:lnTo>
                  <a:lnTo>
                    <a:pt x="136" y="178"/>
                  </a:lnTo>
                  <a:lnTo>
                    <a:pt x="142" y="178"/>
                  </a:lnTo>
                  <a:lnTo>
                    <a:pt x="145" y="178"/>
                  </a:lnTo>
                  <a:lnTo>
                    <a:pt x="150" y="178"/>
                  </a:lnTo>
                  <a:lnTo>
                    <a:pt x="156" y="178"/>
                  </a:lnTo>
                  <a:lnTo>
                    <a:pt x="162" y="178"/>
                  </a:lnTo>
                  <a:lnTo>
                    <a:pt x="170" y="178"/>
                  </a:lnTo>
                  <a:lnTo>
                    <a:pt x="178" y="178"/>
                  </a:lnTo>
                  <a:lnTo>
                    <a:pt x="187" y="176"/>
                  </a:lnTo>
                  <a:lnTo>
                    <a:pt x="195" y="176"/>
                  </a:lnTo>
                  <a:lnTo>
                    <a:pt x="204" y="176"/>
                  </a:lnTo>
                  <a:lnTo>
                    <a:pt x="214" y="176"/>
                  </a:lnTo>
                  <a:lnTo>
                    <a:pt x="222" y="175"/>
                  </a:lnTo>
                  <a:lnTo>
                    <a:pt x="229" y="175"/>
                  </a:lnTo>
                  <a:lnTo>
                    <a:pt x="237" y="175"/>
                  </a:lnTo>
                  <a:lnTo>
                    <a:pt x="243" y="173"/>
                  </a:lnTo>
                  <a:lnTo>
                    <a:pt x="250" y="173"/>
                  </a:lnTo>
                  <a:lnTo>
                    <a:pt x="254" y="171"/>
                  </a:lnTo>
                  <a:lnTo>
                    <a:pt x="257" y="171"/>
                  </a:lnTo>
                  <a:lnTo>
                    <a:pt x="257" y="175"/>
                  </a:lnTo>
                  <a:lnTo>
                    <a:pt x="259" y="183"/>
                  </a:lnTo>
                  <a:lnTo>
                    <a:pt x="260" y="194"/>
                  </a:lnTo>
                  <a:lnTo>
                    <a:pt x="262" y="207"/>
                  </a:lnTo>
                  <a:lnTo>
                    <a:pt x="265" y="221"/>
                  </a:lnTo>
                  <a:lnTo>
                    <a:pt x="267" y="232"/>
                  </a:lnTo>
                  <a:lnTo>
                    <a:pt x="268" y="242"/>
                  </a:lnTo>
                  <a:lnTo>
                    <a:pt x="268" y="245"/>
                  </a:lnTo>
                  <a:lnTo>
                    <a:pt x="268" y="246"/>
                  </a:lnTo>
                  <a:lnTo>
                    <a:pt x="268" y="250"/>
                  </a:lnTo>
                  <a:lnTo>
                    <a:pt x="268" y="251"/>
                  </a:lnTo>
                  <a:lnTo>
                    <a:pt x="267" y="254"/>
                  </a:lnTo>
                  <a:lnTo>
                    <a:pt x="265" y="258"/>
                  </a:lnTo>
                  <a:lnTo>
                    <a:pt x="264" y="261"/>
                  </a:lnTo>
                  <a:lnTo>
                    <a:pt x="262" y="262"/>
                  </a:lnTo>
                  <a:lnTo>
                    <a:pt x="260" y="262"/>
                  </a:lnTo>
                  <a:lnTo>
                    <a:pt x="268" y="262"/>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3" name=""/>
            <p:cNvSpPr/>
            <p:nvPr/>
          </p:nvSpPr>
          <p:spPr>
            <a:xfrm>
              <a:off x="1523520" y="3927600"/>
              <a:ext cx="31680" cy="203040"/>
            </a:xfrm>
            <a:custGeom>
              <a:avLst/>
              <a:gdLst/>
              <a:ahLst/>
              <a:rect l="l" t="t" r="r" b="b"/>
              <a:pathLst>
                <a:path w="39" h="255">
                  <a:moveTo>
                    <a:pt x="0" y="0"/>
                  </a:moveTo>
                  <a:lnTo>
                    <a:pt x="1" y="11"/>
                  </a:lnTo>
                  <a:lnTo>
                    <a:pt x="6" y="38"/>
                  </a:lnTo>
                  <a:lnTo>
                    <a:pt x="12" y="76"/>
                  </a:lnTo>
                  <a:lnTo>
                    <a:pt x="18" y="119"/>
                  </a:lnTo>
                  <a:lnTo>
                    <a:pt x="26" y="163"/>
                  </a:lnTo>
                  <a:lnTo>
                    <a:pt x="32" y="201"/>
                  </a:lnTo>
                  <a:lnTo>
                    <a:pt x="37" y="228"/>
                  </a:lnTo>
                  <a:lnTo>
                    <a:pt x="39" y="238"/>
                  </a:lnTo>
                  <a:lnTo>
                    <a:pt x="37" y="239"/>
                  </a:lnTo>
                  <a:lnTo>
                    <a:pt x="37" y="244"/>
                  </a:lnTo>
                  <a:lnTo>
                    <a:pt x="34" y="250"/>
                  </a:lnTo>
                  <a:lnTo>
                    <a:pt x="31" y="255"/>
                  </a:lnTo>
                  <a:lnTo>
                    <a:pt x="31" y="254"/>
                  </a:lnTo>
                  <a:lnTo>
                    <a:pt x="31" y="252"/>
                  </a:lnTo>
                  <a:lnTo>
                    <a:pt x="31" y="249"/>
                  </a:lnTo>
                  <a:lnTo>
                    <a:pt x="31" y="246"/>
                  </a:lnTo>
                  <a:lnTo>
                    <a:pt x="29" y="241"/>
                  </a:lnTo>
                  <a:lnTo>
                    <a:pt x="28" y="231"/>
                  </a:lnTo>
                  <a:lnTo>
                    <a:pt x="25" y="219"/>
                  </a:lnTo>
                  <a:lnTo>
                    <a:pt x="22" y="206"/>
                  </a:lnTo>
                  <a:lnTo>
                    <a:pt x="18" y="193"/>
                  </a:lnTo>
                  <a:lnTo>
                    <a:pt x="15" y="180"/>
                  </a:lnTo>
                  <a:lnTo>
                    <a:pt x="14" y="172"/>
                  </a:lnTo>
                  <a:lnTo>
                    <a:pt x="14" y="169"/>
                  </a:lnTo>
                  <a:lnTo>
                    <a:pt x="14" y="169"/>
                  </a:lnTo>
                  <a:lnTo>
                    <a:pt x="15" y="167"/>
                  </a:lnTo>
                  <a:lnTo>
                    <a:pt x="17" y="166"/>
                  </a:lnTo>
                  <a:lnTo>
                    <a:pt x="18" y="161"/>
                  </a:lnTo>
                  <a:lnTo>
                    <a:pt x="17" y="153"/>
                  </a:lnTo>
                  <a:lnTo>
                    <a:pt x="15" y="134"/>
                  </a:lnTo>
                  <a:lnTo>
                    <a:pt x="12" y="108"/>
                  </a:lnTo>
                  <a:lnTo>
                    <a:pt x="9" y="78"/>
                  </a:lnTo>
                  <a:lnTo>
                    <a:pt x="4" y="49"/>
                  </a:lnTo>
                  <a:lnTo>
                    <a:pt x="1" y="24"/>
                  </a:lnTo>
                  <a:lnTo>
                    <a:pt x="0" y="6"/>
                  </a:lnTo>
                  <a:lnTo>
                    <a:pt x="0"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4" name=""/>
            <p:cNvSpPr/>
            <p:nvPr/>
          </p:nvSpPr>
          <p:spPr>
            <a:xfrm>
              <a:off x="1346040" y="3933720"/>
              <a:ext cx="182160" cy="127080"/>
            </a:xfrm>
            <a:custGeom>
              <a:avLst/>
              <a:gdLst/>
              <a:ahLst/>
              <a:rect l="l" t="t" r="r" b="b"/>
              <a:pathLst>
                <a:path w="229" h="161">
                  <a:moveTo>
                    <a:pt x="27" y="0"/>
                  </a:moveTo>
                  <a:lnTo>
                    <a:pt x="25" y="0"/>
                  </a:lnTo>
                  <a:lnTo>
                    <a:pt x="22" y="0"/>
                  </a:lnTo>
                  <a:lnTo>
                    <a:pt x="21" y="2"/>
                  </a:lnTo>
                  <a:lnTo>
                    <a:pt x="21" y="3"/>
                  </a:lnTo>
                  <a:lnTo>
                    <a:pt x="19" y="5"/>
                  </a:lnTo>
                  <a:lnTo>
                    <a:pt x="18" y="6"/>
                  </a:lnTo>
                  <a:lnTo>
                    <a:pt x="18" y="8"/>
                  </a:lnTo>
                  <a:lnTo>
                    <a:pt x="18" y="8"/>
                  </a:lnTo>
                  <a:lnTo>
                    <a:pt x="16" y="14"/>
                  </a:lnTo>
                  <a:lnTo>
                    <a:pt x="14" y="29"/>
                  </a:lnTo>
                  <a:lnTo>
                    <a:pt x="13" y="50"/>
                  </a:lnTo>
                  <a:lnTo>
                    <a:pt x="10" y="72"/>
                  </a:lnTo>
                  <a:lnTo>
                    <a:pt x="7" y="94"/>
                  </a:lnTo>
                  <a:lnTo>
                    <a:pt x="4" y="115"/>
                  </a:lnTo>
                  <a:lnTo>
                    <a:pt x="2" y="131"/>
                  </a:lnTo>
                  <a:lnTo>
                    <a:pt x="2" y="137"/>
                  </a:lnTo>
                  <a:lnTo>
                    <a:pt x="0" y="141"/>
                  </a:lnTo>
                  <a:lnTo>
                    <a:pt x="0" y="142"/>
                  </a:lnTo>
                  <a:lnTo>
                    <a:pt x="2" y="145"/>
                  </a:lnTo>
                  <a:lnTo>
                    <a:pt x="2" y="147"/>
                  </a:lnTo>
                  <a:lnTo>
                    <a:pt x="4" y="149"/>
                  </a:lnTo>
                  <a:lnTo>
                    <a:pt x="5" y="150"/>
                  </a:lnTo>
                  <a:lnTo>
                    <a:pt x="7" y="152"/>
                  </a:lnTo>
                  <a:lnTo>
                    <a:pt x="10" y="153"/>
                  </a:lnTo>
                  <a:lnTo>
                    <a:pt x="13" y="155"/>
                  </a:lnTo>
                  <a:lnTo>
                    <a:pt x="18" y="157"/>
                  </a:lnTo>
                  <a:lnTo>
                    <a:pt x="22" y="158"/>
                  </a:lnTo>
                  <a:lnTo>
                    <a:pt x="28" y="158"/>
                  </a:lnTo>
                  <a:lnTo>
                    <a:pt x="33" y="160"/>
                  </a:lnTo>
                  <a:lnTo>
                    <a:pt x="39" y="160"/>
                  </a:lnTo>
                  <a:lnTo>
                    <a:pt x="46" y="160"/>
                  </a:lnTo>
                  <a:lnTo>
                    <a:pt x="52" y="160"/>
                  </a:lnTo>
                  <a:lnTo>
                    <a:pt x="58" y="161"/>
                  </a:lnTo>
                  <a:lnTo>
                    <a:pt x="64" y="161"/>
                  </a:lnTo>
                  <a:lnTo>
                    <a:pt x="70" y="161"/>
                  </a:lnTo>
                  <a:lnTo>
                    <a:pt x="75" y="161"/>
                  </a:lnTo>
                  <a:lnTo>
                    <a:pt x="81" y="161"/>
                  </a:lnTo>
                  <a:lnTo>
                    <a:pt x="86" y="161"/>
                  </a:lnTo>
                  <a:lnTo>
                    <a:pt x="89" y="161"/>
                  </a:lnTo>
                  <a:lnTo>
                    <a:pt x="92" y="161"/>
                  </a:lnTo>
                  <a:lnTo>
                    <a:pt x="139" y="161"/>
                  </a:lnTo>
                  <a:lnTo>
                    <a:pt x="142" y="161"/>
                  </a:lnTo>
                  <a:lnTo>
                    <a:pt x="145" y="161"/>
                  </a:lnTo>
                  <a:lnTo>
                    <a:pt x="150" y="161"/>
                  </a:lnTo>
                  <a:lnTo>
                    <a:pt x="155" y="161"/>
                  </a:lnTo>
                  <a:lnTo>
                    <a:pt x="159" y="161"/>
                  </a:lnTo>
                  <a:lnTo>
                    <a:pt x="166" y="161"/>
                  </a:lnTo>
                  <a:lnTo>
                    <a:pt x="172" y="161"/>
                  </a:lnTo>
                  <a:lnTo>
                    <a:pt x="178" y="160"/>
                  </a:lnTo>
                  <a:lnTo>
                    <a:pt x="184" y="160"/>
                  </a:lnTo>
                  <a:lnTo>
                    <a:pt x="190" y="160"/>
                  </a:lnTo>
                  <a:lnTo>
                    <a:pt x="197" y="160"/>
                  </a:lnTo>
                  <a:lnTo>
                    <a:pt x="203" y="158"/>
                  </a:lnTo>
                  <a:lnTo>
                    <a:pt x="208" y="158"/>
                  </a:lnTo>
                  <a:lnTo>
                    <a:pt x="212" y="157"/>
                  </a:lnTo>
                  <a:lnTo>
                    <a:pt x="217" y="155"/>
                  </a:lnTo>
                  <a:lnTo>
                    <a:pt x="220" y="153"/>
                  </a:lnTo>
                  <a:lnTo>
                    <a:pt x="223" y="152"/>
                  </a:lnTo>
                  <a:lnTo>
                    <a:pt x="226" y="150"/>
                  </a:lnTo>
                  <a:lnTo>
                    <a:pt x="228" y="149"/>
                  </a:lnTo>
                  <a:lnTo>
                    <a:pt x="228" y="147"/>
                  </a:lnTo>
                  <a:lnTo>
                    <a:pt x="229" y="145"/>
                  </a:lnTo>
                  <a:lnTo>
                    <a:pt x="229" y="142"/>
                  </a:lnTo>
                  <a:lnTo>
                    <a:pt x="229" y="141"/>
                  </a:lnTo>
                  <a:lnTo>
                    <a:pt x="229" y="137"/>
                  </a:lnTo>
                  <a:lnTo>
                    <a:pt x="228" y="131"/>
                  </a:lnTo>
                  <a:lnTo>
                    <a:pt x="226" y="115"/>
                  </a:lnTo>
                  <a:lnTo>
                    <a:pt x="223" y="94"/>
                  </a:lnTo>
                  <a:lnTo>
                    <a:pt x="222" y="72"/>
                  </a:lnTo>
                  <a:lnTo>
                    <a:pt x="218" y="50"/>
                  </a:lnTo>
                  <a:lnTo>
                    <a:pt x="215" y="29"/>
                  </a:lnTo>
                  <a:lnTo>
                    <a:pt x="214" y="14"/>
                  </a:lnTo>
                  <a:lnTo>
                    <a:pt x="212" y="8"/>
                  </a:lnTo>
                  <a:lnTo>
                    <a:pt x="212" y="8"/>
                  </a:lnTo>
                  <a:lnTo>
                    <a:pt x="212" y="6"/>
                  </a:lnTo>
                  <a:lnTo>
                    <a:pt x="211" y="5"/>
                  </a:lnTo>
                  <a:lnTo>
                    <a:pt x="211" y="3"/>
                  </a:lnTo>
                  <a:lnTo>
                    <a:pt x="209" y="2"/>
                  </a:lnTo>
                  <a:lnTo>
                    <a:pt x="208" y="0"/>
                  </a:lnTo>
                  <a:lnTo>
                    <a:pt x="206" y="0"/>
                  </a:lnTo>
                  <a:lnTo>
                    <a:pt x="203" y="0"/>
                  </a:lnTo>
                  <a:lnTo>
                    <a:pt x="27"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5" name=""/>
            <p:cNvSpPr/>
            <p:nvPr/>
          </p:nvSpPr>
          <p:spPr>
            <a:xfrm>
              <a:off x="1360080" y="3930840"/>
              <a:ext cx="153720" cy="9360"/>
            </a:xfrm>
            <a:custGeom>
              <a:avLst/>
              <a:gdLst/>
              <a:ahLst/>
              <a:rect l="l" t="t" r="r" b="b"/>
              <a:pathLst>
                <a:path w="194" h="11">
                  <a:moveTo>
                    <a:pt x="194" y="8"/>
                  </a:moveTo>
                  <a:lnTo>
                    <a:pt x="194" y="6"/>
                  </a:lnTo>
                  <a:lnTo>
                    <a:pt x="194" y="5"/>
                  </a:lnTo>
                  <a:lnTo>
                    <a:pt x="193" y="3"/>
                  </a:lnTo>
                  <a:lnTo>
                    <a:pt x="193" y="3"/>
                  </a:lnTo>
                  <a:lnTo>
                    <a:pt x="191" y="1"/>
                  </a:lnTo>
                  <a:lnTo>
                    <a:pt x="190" y="0"/>
                  </a:lnTo>
                  <a:lnTo>
                    <a:pt x="188" y="0"/>
                  </a:lnTo>
                  <a:lnTo>
                    <a:pt x="185" y="0"/>
                  </a:lnTo>
                  <a:lnTo>
                    <a:pt x="9" y="0"/>
                  </a:lnTo>
                  <a:lnTo>
                    <a:pt x="7" y="0"/>
                  </a:lnTo>
                  <a:lnTo>
                    <a:pt x="4" y="0"/>
                  </a:lnTo>
                  <a:lnTo>
                    <a:pt x="4" y="1"/>
                  </a:lnTo>
                  <a:lnTo>
                    <a:pt x="3" y="3"/>
                  </a:lnTo>
                  <a:lnTo>
                    <a:pt x="1" y="5"/>
                  </a:lnTo>
                  <a:lnTo>
                    <a:pt x="1" y="5"/>
                  </a:lnTo>
                  <a:lnTo>
                    <a:pt x="0" y="6"/>
                  </a:lnTo>
                  <a:lnTo>
                    <a:pt x="0" y="8"/>
                  </a:lnTo>
                  <a:lnTo>
                    <a:pt x="0" y="11"/>
                  </a:lnTo>
                  <a:lnTo>
                    <a:pt x="0" y="11"/>
                  </a:lnTo>
                  <a:lnTo>
                    <a:pt x="0" y="9"/>
                  </a:lnTo>
                  <a:lnTo>
                    <a:pt x="1" y="8"/>
                  </a:lnTo>
                  <a:lnTo>
                    <a:pt x="3" y="6"/>
                  </a:lnTo>
                  <a:lnTo>
                    <a:pt x="3" y="5"/>
                  </a:lnTo>
                  <a:lnTo>
                    <a:pt x="4" y="3"/>
                  </a:lnTo>
                  <a:lnTo>
                    <a:pt x="7" y="3"/>
                  </a:lnTo>
                  <a:lnTo>
                    <a:pt x="9" y="3"/>
                  </a:lnTo>
                  <a:lnTo>
                    <a:pt x="185" y="3"/>
                  </a:lnTo>
                  <a:lnTo>
                    <a:pt x="188" y="3"/>
                  </a:lnTo>
                  <a:lnTo>
                    <a:pt x="190" y="3"/>
                  </a:lnTo>
                  <a:lnTo>
                    <a:pt x="191" y="5"/>
                  </a:lnTo>
                  <a:lnTo>
                    <a:pt x="193" y="6"/>
                  </a:lnTo>
                  <a:lnTo>
                    <a:pt x="193" y="8"/>
                  </a:lnTo>
                  <a:lnTo>
                    <a:pt x="194" y="9"/>
                  </a:lnTo>
                  <a:lnTo>
                    <a:pt x="194" y="11"/>
                  </a:lnTo>
                  <a:lnTo>
                    <a:pt x="194" y="11"/>
                  </a:lnTo>
                  <a:lnTo>
                    <a:pt x="194" y="8"/>
                  </a:lnTo>
                  <a:close/>
                </a:path>
              </a:pathLst>
            </a:custGeom>
            <a:solidFill>
              <a:srgbClr val="ffffff"/>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116" name=""/>
            <p:cNvSpPr/>
            <p:nvPr/>
          </p:nvSpPr>
          <p:spPr>
            <a:xfrm>
              <a:off x="1506240" y="3929040"/>
              <a:ext cx="9000" cy="7920"/>
            </a:xfrm>
            <a:custGeom>
              <a:avLst/>
              <a:gdLst/>
              <a:ahLst/>
              <a:rect l="l" t="t" r="r" b="b"/>
              <a:pathLst>
                <a:path w="11" h="10">
                  <a:moveTo>
                    <a:pt x="0" y="2"/>
                  </a:moveTo>
                  <a:lnTo>
                    <a:pt x="0" y="2"/>
                  </a:lnTo>
                  <a:lnTo>
                    <a:pt x="3" y="3"/>
                  </a:lnTo>
                  <a:lnTo>
                    <a:pt x="5" y="3"/>
                  </a:lnTo>
                  <a:lnTo>
                    <a:pt x="6" y="3"/>
                  </a:lnTo>
                  <a:lnTo>
                    <a:pt x="6" y="5"/>
                  </a:lnTo>
                  <a:lnTo>
                    <a:pt x="8" y="7"/>
                  </a:lnTo>
                  <a:lnTo>
                    <a:pt x="8" y="7"/>
                  </a:lnTo>
                  <a:lnTo>
                    <a:pt x="8" y="8"/>
                  </a:lnTo>
                  <a:lnTo>
                    <a:pt x="8" y="10"/>
                  </a:lnTo>
                  <a:lnTo>
                    <a:pt x="11" y="10"/>
                  </a:lnTo>
                  <a:lnTo>
                    <a:pt x="11" y="8"/>
                  </a:lnTo>
                  <a:lnTo>
                    <a:pt x="9" y="7"/>
                  </a:lnTo>
                  <a:lnTo>
                    <a:pt x="9" y="5"/>
                  </a:lnTo>
                  <a:lnTo>
                    <a:pt x="8" y="3"/>
                  </a:lnTo>
                  <a:lnTo>
                    <a:pt x="6" y="2"/>
                  </a:lnTo>
                  <a:lnTo>
                    <a:pt x="5" y="2"/>
                  </a:lnTo>
                  <a:lnTo>
                    <a:pt x="3" y="0"/>
                  </a:lnTo>
                  <a:lnTo>
                    <a:pt x="0" y="0"/>
                  </a:lnTo>
                  <a:lnTo>
                    <a:pt x="0" y="0"/>
                  </a:lnTo>
                  <a:lnTo>
                    <a:pt x="0" y="2"/>
                  </a:lnTo>
                  <a:close/>
                </a:path>
              </a:pathLst>
            </a:custGeom>
            <a:solidFill>
              <a:srgbClr val="000000"/>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117" name=""/>
            <p:cNvSpPr/>
            <p:nvPr/>
          </p:nvSpPr>
          <p:spPr>
            <a:xfrm>
              <a:off x="1366560" y="3929040"/>
              <a:ext cx="139320" cy="1800"/>
            </a:xfrm>
            <a:custGeom>
              <a:avLst/>
              <a:gdLst/>
              <a:ahLst/>
              <a:rect l="l" t="t" r="r" b="b"/>
              <a:pathLst>
                <a:path w="176" h="2">
                  <a:moveTo>
                    <a:pt x="0" y="2"/>
                  </a:moveTo>
                  <a:lnTo>
                    <a:pt x="0" y="2"/>
                  </a:lnTo>
                  <a:lnTo>
                    <a:pt x="176" y="2"/>
                  </a:lnTo>
                  <a:lnTo>
                    <a:pt x="176" y="0"/>
                  </a:lnTo>
                  <a:lnTo>
                    <a:pt x="0" y="0"/>
                  </a:lnTo>
                  <a:lnTo>
                    <a:pt x="0" y="0"/>
                  </a:lnTo>
                  <a:lnTo>
                    <a:pt x="0"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118" name=""/>
            <p:cNvSpPr/>
            <p:nvPr/>
          </p:nvSpPr>
          <p:spPr>
            <a:xfrm>
              <a:off x="1360080" y="3929040"/>
              <a:ext cx="6120" cy="7920"/>
            </a:xfrm>
            <a:custGeom>
              <a:avLst/>
              <a:gdLst/>
              <a:ahLst/>
              <a:rect l="l" t="t" r="r" b="b"/>
              <a:pathLst>
                <a:path w="9" h="10">
                  <a:moveTo>
                    <a:pt x="1" y="10"/>
                  </a:moveTo>
                  <a:lnTo>
                    <a:pt x="1" y="10"/>
                  </a:lnTo>
                  <a:lnTo>
                    <a:pt x="1" y="10"/>
                  </a:lnTo>
                  <a:lnTo>
                    <a:pt x="1" y="8"/>
                  </a:lnTo>
                  <a:lnTo>
                    <a:pt x="3" y="7"/>
                  </a:lnTo>
                  <a:lnTo>
                    <a:pt x="3" y="5"/>
                  </a:lnTo>
                  <a:lnTo>
                    <a:pt x="4" y="3"/>
                  </a:lnTo>
                  <a:lnTo>
                    <a:pt x="6" y="3"/>
                  </a:lnTo>
                  <a:lnTo>
                    <a:pt x="7" y="3"/>
                  </a:lnTo>
                  <a:lnTo>
                    <a:pt x="9" y="2"/>
                  </a:lnTo>
                  <a:lnTo>
                    <a:pt x="9" y="0"/>
                  </a:lnTo>
                  <a:lnTo>
                    <a:pt x="7" y="0"/>
                  </a:lnTo>
                  <a:lnTo>
                    <a:pt x="4" y="2"/>
                  </a:lnTo>
                  <a:lnTo>
                    <a:pt x="3" y="2"/>
                  </a:lnTo>
                  <a:lnTo>
                    <a:pt x="1" y="3"/>
                  </a:lnTo>
                  <a:lnTo>
                    <a:pt x="1" y="5"/>
                  </a:lnTo>
                  <a:lnTo>
                    <a:pt x="0" y="7"/>
                  </a:lnTo>
                  <a:lnTo>
                    <a:pt x="0" y="8"/>
                  </a:lnTo>
                  <a:lnTo>
                    <a:pt x="0" y="10"/>
                  </a:lnTo>
                  <a:lnTo>
                    <a:pt x="0" y="10"/>
                  </a:lnTo>
                  <a:lnTo>
                    <a:pt x="1" y="10"/>
                  </a:lnTo>
                  <a:close/>
                </a:path>
              </a:pathLst>
            </a:custGeom>
            <a:solidFill>
              <a:srgbClr val="000000"/>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119" name=""/>
            <p:cNvSpPr/>
            <p:nvPr/>
          </p:nvSpPr>
          <p:spPr>
            <a:xfrm>
              <a:off x="1358640" y="3936960"/>
              <a:ext cx="2880" cy="3240"/>
            </a:xfrm>
            <a:custGeom>
              <a:avLst/>
              <a:gdLst/>
              <a:ahLst/>
              <a:rect l="l" t="t" r="r" b="b"/>
              <a:pathLst>
                <a:path w="3" h="3">
                  <a:moveTo>
                    <a:pt x="0" y="3"/>
                  </a:moveTo>
                  <a:lnTo>
                    <a:pt x="3" y="3"/>
                  </a:lnTo>
                  <a:lnTo>
                    <a:pt x="3" y="0"/>
                  </a:lnTo>
                  <a:lnTo>
                    <a:pt x="2" y="0"/>
                  </a:lnTo>
                  <a:lnTo>
                    <a:pt x="0" y="3"/>
                  </a:lnTo>
                  <a:lnTo>
                    <a:pt x="3" y="3"/>
                  </a:lnTo>
                  <a:lnTo>
                    <a:pt x="0" y="3"/>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120" name=""/>
            <p:cNvSpPr/>
            <p:nvPr/>
          </p:nvSpPr>
          <p:spPr>
            <a:xfrm>
              <a:off x="1358640" y="3932280"/>
              <a:ext cx="7560" cy="7920"/>
            </a:xfrm>
            <a:custGeom>
              <a:avLst/>
              <a:gdLst/>
              <a:ahLst/>
              <a:rect l="l" t="t" r="r" b="b"/>
              <a:pathLst>
                <a:path w="11" h="10">
                  <a:moveTo>
                    <a:pt x="11" y="0"/>
                  </a:moveTo>
                  <a:lnTo>
                    <a:pt x="11" y="0"/>
                  </a:lnTo>
                  <a:lnTo>
                    <a:pt x="9" y="0"/>
                  </a:lnTo>
                  <a:lnTo>
                    <a:pt x="6" y="2"/>
                  </a:lnTo>
                  <a:lnTo>
                    <a:pt x="5" y="4"/>
                  </a:lnTo>
                  <a:lnTo>
                    <a:pt x="3" y="4"/>
                  </a:lnTo>
                  <a:lnTo>
                    <a:pt x="2" y="5"/>
                  </a:lnTo>
                  <a:lnTo>
                    <a:pt x="2" y="7"/>
                  </a:lnTo>
                  <a:lnTo>
                    <a:pt x="0" y="8"/>
                  </a:lnTo>
                  <a:lnTo>
                    <a:pt x="0" y="10"/>
                  </a:lnTo>
                  <a:lnTo>
                    <a:pt x="3" y="10"/>
                  </a:lnTo>
                  <a:lnTo>
                    <a:pt x="3" y="10"/>
                  </a:lnTo>
                  <a:lnTo>
                    <a:pt x="3" y="8"/>
                  </a:lnTo>
                  <a:lnTo>
                    <a:pt x="3" y="7"/>
                  </a:lnTo>
                  <a:lnTo>
                    <a:pt x="5" y="5"/>
                  </a:lnTo>
                  <a:lnTo>
                    <a:pt x="6" y="5"/>
                  </a:lnTo>
                  <a:lnTo>
                    <a:pt x="8" y="4"/>
                  </a:lnTo>
                  <a:lnTo>
                    <a:pt x="9" y="4"/>
                  </a:lnTo>
                  <a:lnTo>
                    <a:pt x="11" y="4"/>
                  </a:lnTo>
                  <a:lnTo>
                    <a:pt x="11" y="4"/>
                  </a:lnTo>
                  <a:lnTo>
                    <a:pt x="11" y="0"/>
                  </a:lnTo>
                  <a:close/>
                </a:path>
              </a:pathLst>
            </a:custGeom>
            <a:solidFill>
              <a:srgbClr val="000000"/>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121" name=""/>
            <p:cNvSpPr/>
            <p:nvPr/>
          </p:nvSpPr>
          <p:spPr>
            <a:xfrm>
              <a:off x="1366560" y="3932280"/>
              <a:ext cx="139320" cy="1440"/>
            </a:xfrm>
            <a:custGeom>
              <a:avLst/>
              <a:gdLst/>
              <a:ahLst/>
              <a:rect l="l" t="t" r="r" b="b"/>
              <a:pathLst>
                <a:path w="176" h="4">
                  <a:moveTo>
                    <a:pt x="176" y="0"/>
                  </a:moveTo>
                  <a:lnTo>
                    <a:pt x="176" y="0"/>
                  </a:lnTo>
                  <a:lnTo>
                    <a:pt x="0" y="0"/>
                  </a:lnTo>
                  <a:lnTo>
                    <a:pt x="0" y="4"/>
                  </a:lnTo>
                  <a:lnTo>
                    <a:pt x="176" y="4"/>
                  </a:lnTo>
                  <a:lnTo>
                    <a:pt x="176" y="4"/>
                  </a:lnTo>
                  <a:lnTo>
                    <a:pt x="176"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22" name=""/>
            <p:cNvSpPr/>
            <p:nvPr/>
          </p:nvSpPr>
          <p:spPr>
            <a:xfrm>
              <a:off x="1506240" y="3932280"/>
              <a:ext cx="9000" cy="7920"/>
            </a:xfrm>
            <a:custGeom>
              <a:avLst/>
              <a:gdLst/>
              <a:ahLst/>
              <a:rect l="l" t="t" r="r" b="b"/>
              <a:pathLst>
                <a:path w="11" h="10">
                  <a:moveTo>
                    <a:pt x="9" y="10"/>
                  </a:moveTo>
                  <a:lnTo>
                    <a:pt x="11" y="10"/>
                  </a:lnTo>
                  <a:lnTo>
                    <a:pt x="11" y="8"/>
                  </a:lnTo>
                  <a:lnTo>
                    <a:pt x="11" y="7"/>
                  </a:lnTo>
                  <a:lnTo>
                    <a:pt x="9" y="5"/>
                  </a:lnTo>
                  <a:lnTo>
                    <a:pt x="8" y="4"/>
                  </a:lnTo>
                  <a:lnTo>
                    <a:pt x="6" y="4"/>
                  </a:lnTo>
                  <a:lnTo>
                    <a:pt x="5" y="2"/>
                  </a:lnTo>
                  <a:lnTo>
                    <a:pt x="3" y="0"/>
                  </a:lnTo>
                  <a:lnTo>
                    <a:pt x="0" y="0"/>
                  </a:lnTo>
                  <a:lnTo>
                    <a:pt x="0" y="4"/>
                  </a:lnTo>
                  <a:lnTo>
                    <a:pt x="3" y="4"/>
                  </a:lnTo>
                  <a:lnTo>
                    <a:pt x="5" y="4"/>
                  </a:lnTo>
                  <a:lnTo>
                    <a:pt x="6" y="5"/>
                  </a:lnTo>
                  <a:lnTo>
                    <a:pt x="6" y="5"/>
                  </a:lnTo>
                  <a:lnTo>
                    <a:pt x="8" y="7"/>
                  </a:lnTo>
                  <a:lnTo>
                    <a:pt x="8" y="8"/>
                  </a:lnTo>
                  <a:lnTo>
                    <a:pt x="9" y="10"/>
                  </a:lnTo>
                  <a:lnTo>
                    <a:pt x="9" y="10"/>
                  </a:lnTo>
                  <a:lnTo>
                    <a:pt x="11" y="10"/>
                  </a:lnTo>
                  <a:lnTo>
                    <a:pt x="9" y="10"/>
                  </a:lnTo>
                  <a:close/>
                </a:path>
              </a:pathLst>
            </a:custGeom>
            <a:solidFill>
              <a:srgbClr val="000000"/>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123" name=""/>
            <p:cNvSpPr/>
            <p:nvPr/>
          </p:nvSpPr>
          <p:spPr>
            <a:xfrm>
              <a:off x="1512720" y="3936960"/>
              <a:ext cx="2520" cy="3240"/>
            </a:xfrm>
            <a:custGeom>
              <a:avLst/>
              <a:gdLst/>
              <a:ahLst/>
              <a:rect l="l" t="t" r="r" b="b"/>
              <a:pathLst>
                <a:path w="3" h="3">
                  <a:moveTo>
                    <a:pt x="0" y="0"/>
                  </a:moveTo>
                  <a:lnTo>
                    <a:pt x="0" y="0"/>
                  </a:lnTo>
                  <a:lnTo>
                    <a:pt x="1" y="3"/>
                  </a:lnTo>
                  <a:lnTo>
                    <a:pt x="3" y="3"/>
                  </a:lnTo>
                  <a:lnTo>
                    <a:pt x="3" y="0"/>
                  </a:lnTo>
                  <a:lnTo>
                    <a:pt x="3" y="0"/>
                  </a:lnTo>
                  <a:lnTo>
                    <a:pt x="0" y="0"/>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124" name=""/>
            <p:cNvSpPr/>
            <p:nvPr/>
          </p:nvSpPr>
          <p:spPr>
            <a:xfrm>
              <a:off x="1390320" y="4030560"/>
              <a:ext cx="93240" cy="17640"/>
            </a:xfrm>
            <a:custGeom>
              <a:avLst/>
              <a:gdLst/>
              <a:ahLst/>
              <a:rect l="l" t="t" r="r" b="b"/>
              <a:pathLst>
                <a:path w="117" h="22">
                  <a:moveTo>
                    <a:pt x="117" y="22"/>
                  </a:moveTo>
                  <a:lnTo>
                    <a:pt x="0" y="22"/>
                  </a:lnTo>
                  <a:lnTo>
                    <a:pt x="2" y="0"/>
                  </a:lnTo>
                  <a:lnTo>
                    <a:pt x="116" y="0"/>
                  </a:lnTo>
                  <a:lnTo>
                    <a:pt x="117" y="22"/>
                  </a:lnTo>
                  <a:close/>
                </a:path>
              </a:pathLst>
            </a:custGeom>
            <a:solidFill>
              <a:srgbClr val="ffffff"/>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2125" name=""/>
            <p:cNvSpPr/>
            <p:nvPr/>
          </p:nvSpPr>
          <p:spPr>
            <a:xfrm>
              <a:off x="1428480" y="3995640"/>
              <a:ext cx="16920" cy="12960"/>
            </a:xfrm>
            <a:prstGeom prst="rect">
              <a:avLst/>
            </a:prstGeom>
            <a:solidFill>
              <a:srgbClr val="f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126" name=""/>
            <p:cNvSpPr/>
            <p:nvPr/>
          </p:nvSpPr>
          <p:spPr>
            <a:xfrm>
              <a:off x="1444320" y="3995640"/>
              <a:ext cx="1080" cy="12960"/>
            </a:xfrm>
            <a:custGeom>
              <a:avLst/>
              <a:gdLst/>
              <a:ahLst/>
              <a:rect l="l" t="t" r="r" b="b"/>
              <a:pathLst>
                <a:path w="4" h="16">
                  <a:moveTo>
                    <a:pt x="2" y="2"/>
                  </a:moveTo>
                  <a:lnTo>
                    <a:pt x="0" y="0"/>
                  </a:lnTo>
                  <a:lnTo>
                    <a:pt x="0" y="16"/>
                  </a:lnTo>
                  <a:lnTo>
                    <a:pt x="4" y="16"/>
                  </a:lnTo>
                  <a:lnTo>
                    <a:pt x="4" y="0"/>
                  </a:lnTo>
                  <a:lnTo>
                    <a:pt x="2" y="0"/>
                  </a:lnTo>
                  <a:lnTo>
                    <a:pt x="4" y="0"/>
                  </a:lnTo>
                  <a:lnTo>
                    <a:pt x="4" y="0"/>
                  </a:lnTo>
                  <a:lnTo>
                    <a:pt x="2" y="0"/>
                  </a:lnTo>
                  <a:lnTo>
                    <a:pt x="2" y="2"/>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127" name=""/>
            <p:cNvSpPr/>
            <p:nvPr/>
          </p:nvSpPr>
          <p:spPr>
            <a:xfrm>
              <a:off x="1428480" y="3995640"/>
              <a:ext cx="16920" cy="1800"/>
            </a:xfrm>
            <a:custGeom>
              <a:avLst/>
              <a:gdLst/>
              <a:ahLst/>
              <a:rect l="l" t="t" r="r" b="b"/>
              <a:pathLst>
                <a:path w="22" h="2">
                  <a:moveTo>
                    <a:pt x="2" y="0"/>
                  </a:moveTo>
                  <a:lnTo>
                    <a:pt x="2" y="2"/>
                  </a:lnTo>
                  <a:lnTo>
                    <a:pt x="22" y="2"/>
                  </a:lnTo>
                  <a:lnTo>
                    <a:pt x="22" y="0"/>
                  </a:lnTo>
                  <a:lnTo>
                    <a:pt x="2" y="0"/>
                  </a:lnTo>
                  <a:lnTo>
                    <a:pt x="0" y="0"/>
                  </a:lnTo>
                  <a:lnTo>
                    <a:pt x="2" y="0"/>
                  </a:lnTo>
                  <a:lnTo>
                    <a:pt x="0" y="0"/>
                  </a:lnTo>
                  <a:lnTo>
                    <a:pt x="0" y="0"/>
                  </a:lnTo>
                  <a:lnTo>
                    <a:pt x="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128" name=""/>
            <p:cNvSpPr/>
            <p:nvPr/>
          </p:nvSpPr>
          <p:spPr>
            <a:xfrm>
              <a:off x="1428480" y="3995640"/>
              <a:ext cx="1080" cy="14400"/>
            </a:xfrm>
            <a:custGeom>
              <a:avLst/>
              <a:gdLst/>
              <a:ahLst/>
              <a:rect l="l" t="t" r="r" b="b"/>
              <a:pathLst>
                <a:path w="2" h="18">
                  <a:moveTo>
                    <a:pt x="2" y="14"/>
                  </a:moveTo>
                  <a:lnTo>
                    <a:pt x="2" y="16"/>
                  </a:lnTo>
                  <a:lnTo>
                    <a:pt x="2" y="0"/>
                  </a:lnTo>
                  <a:lnTo>
                    <a:pt x="0" y="0"/>
                  </a:lnTo>
                  <a:lnTo>
                    <a:pt x="0" y="16"/>
                  </a:lnTo>
                  <a:lnTo>
                    <a:pt x="2" y="18"/>
                  </a:lnTo>
                  <a:lnTo>
                    <a:pt x="0" y="16"/>
                  </a:lnTo>
                  <a:lnTo>
                    <a:pt x="0" y="18"/>
                  </a:lnTo>
                  <a:lnTo>
                    <a:pt x="2" y="18"/>
                  </a:lnTo>
                  <a:lnTo>
                    <a:pt x="2" y="14"/>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129" name=""/>
            <p:cNvSpPr/>
            <p:nvPr/>
          </p:nvSpPr>
          <p:spPr>
            <a:xfrm>
              <a:off x="1428480" y="4008600"/>
              <a:ext cx="16920" cy="1440"/>
            </a:xfrm>
            <a:custGeom>
              <a:avLst/>
              <a:gdLst/>
              <a:ahLst/>
              <a:rect l="l" t="t" r="r" b="b"/>
              <a:pathLst>
                <a:path w="22" h="4">
                  <a:moveTo>
                    <a:pt x="18" y="2"/>
                  </a:moveTo>
                  <a:lnTo>
                    <a:pt x="20" y="0"/>
                  </a:lnTo>
                  <a:lnTo>
                    <a:pt x="0" y="0"/>
                  </a:lnTo>
                  <a:lnTo>
                    <a:pt x="0" y="4"/>
                  </a:lnTo>
                  <a:lnTo>
                    <a:pt x="20" y="4"/>
                  </a:lnTo>
                  <a:lnTo>
                    <a:pt x="22" y="2"/>
                  </a:lnTo>
                  <a:lnTo>
                    <a:pt x="20" y="4"/>
                  </a:lnTo>
                  <a:lnTo>
                    <a:pt x="22" y="4"/>
                  </a:lnTo>
                  <a:lnTo>
                    <a:pt x="22" y="2"/>
                  </a:lnTo>
                  <a:lnTo>
                    <a:pt x="18"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30" name=""/>
            <p:cNvSpPr/>
            <p:nvPr/>
          </p:nvSpPr>
          <p:spPr>
            <a:xfrm>
              <a:off x="1428480" y="4008600"/>
              <a:ext cx="16920" cy="4680"/>
            </a:xfrm>
            <a:prstGeom prst="rect">
              <a:avLst/>
            </a:pr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131" name=""/>
            <p:cNvSpPr/>
            <p:nvPr/>
          </p:nvSpPr>
          <p:spPr>
            <a:xfrm>
              <a:off x="1444320" y="4008600"/>
              <a:ext cx="1080" cy="4680"/>
            </a:xfrm>
            <a:custGeom>
              <a:avLst/>
              <a:gdLst/>
              <a:ahLst/>
              <a:rect l="l" t="t" r="r" b="b"/>
              <a:pathLst>
                <a:path w="4" h="7">
                  <a:moveTo>
                    <a:pt x="2" y="4"/>
                  </a:moveTo>
                  <a:lnTo>
                    <a:pt x="0" y="2"/>
                  </a:lnTo>
                  <a:lnTo>
                    <a:pt x="0" y="7"/>
                  </a:lnTo>
                  <a:lnTo>
                    <a:pt x="4" y="7"/>
                  </a:lnTo>
                  <a:lnTo>
                    <a:pt x="4" y="2"/>
                  </a:lnTo>
                  <a:lnTo>
                    <a:pt x="2" y="0"/>
                  </a:lnTo>
                  <a:lnTo>
                    <a:pt x="4" y="2"/>
                  </a:lnTo>
                  <a:lnTo>
                    <a:pt x="4" y="0"/>
                  </a:lnTo>
                  <a:lnTo>
                    <a:pt x="2" y="0"/>
                  </a:lnTo>
                  <a:lnTo>
                    <a:pt x="2" y="4"/>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132" name=""/>
            <p:cNvSpPr/>
            <p:nvPr/>
          </p:nvSpPr>
          <p:spPr>
            <a:xfrm>
              <a:off x="1428480" y="4008600"/>
              <a:ext cx="16920" cy="1440"/>
            </a:xfrm>
            <a:custGeom>
              <a:avLst/>
              <a:gdLst/>
              <a:ahLst/>
              <a:rect l="l" t="t" r="r" b="b"/>
              <a:pathLst>
                <a:path w="22" h="4">
                  <a:moveTo>
                    <a:pt x="2" y="2"/>
                  </a:moveTo>
                  <a:lnTo>
                    <a:pt x="2" y="4"/>
                  </a:lnTo>
                  <a:lnTo>
                    <a:pt x="22" y="4"/>
                  </a:lnTo>
                  <a:lnTo>
                    <a:pt x="22" y="0"/>
                  </a:lnTo>
                  <a:lnTo>
                    <a:pt x="2" y="0"/>
                  </a:lnTo>
                  <a:lnTo>
                    <a:pt x="0" y="2"/>
                  </a:lnTo>
                  <a:lnTo>
                    <a:pt x="2" y="0"/>
                  </a:lnTo>
                  <a:lnTo>
                    <a:pt x="0" y="0"/>
                  </a:lnTo>
                  <a:lnTo>
                    <a:pt x="0" y="2"/>
                  </a:lnTo>
                  <a:lnTo>
                    <a:pt x="2"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33" name=""/>
            <p:cNvSpPr/>
            <p:nvPr/>
          </p:nvSpPr>
          <p:spPr>
            <a:xfrm>
              <a:off x="1428480" y="4008600"/>
              <a:ext cx="1080" cy="6120"/>
            </a:xfrm>
            <a:custGeom>
              <a:avLst/>
              <a:gdLst/>
              <a:ahLst/>
              <a:rect l="l" t="t" r="r" b="b"/>
              <a:pathLst>
                <a:path w="2" h="6">
                  <a:moveTo>
                    <a:pt x="2" y="3"/>
                  </a:moveTo>
                  <a:lnTo>
                    <a:pt x="2" y="5"/>
                  </a:lnTo>
                  <a:lnTo>
                    <a:pt x="2" y="0"/>
                  </a:lnTo>
                  <a:lnTo>
                    <a:pt x="0" y="0"/>
                  </a:lnTo>
                  <a:lnTo>
                    <a:pt x="0" y="5"/>
                  </a:lnTo>
                  <a:lnTo>
                    <a:pt x="2" y="6"/>
                  </a:lnTo>
                  <a:lnTo>
                    <a:pt x="0" y="5"/>
                  </a:lnTo>
                  <a:lnTo>
                    <a:pt x="0" y="6"/>
                  </a:lnTo>
                  <a:lnTo>
                    <a:pt x="2" y="6"/>
                  </a:lnTo>
                  <a:lnTo>
                    <a:pt x="2" y="3"/>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134" name=""/>
            <p:cNvSpPr/>
            <p:nvPr/>
          </p:nvSpPr>
          <p:spPr>
            <a:xfrm>
              <a:off x="1428480" y="4011840"/>
              <a:ext cx="16920" cy="2880"/>
            </a:xfrm>
            <a:custGeom>
              <a:avLst/>
              <a:gdLst/>
              <a:ahLst/>
              <a:rect l="l" t="t" r="r" b="b"/>
              <a:pathLst>
                <a:path w="22" h="3">
                  <a:moveTo>
                    <a:pt x="18" y="2"/>
                  </a:moveTo>
                  <a:lnTo>
                    <a:pt x="20" y="0"/>
                  </a:lnTo>
                  <a:lnTo>
                    <a:pt x="0" y="0"/>
                  </a:lnTo>
                  <a:lnTo>
                    <a:pt x="0" y="3"/>
                  </a:lnTo>
                  <a:lnTo>
                    <a:pt x="20" y="3"/>
                  </a:lnTo>
                  <a:lnTo>
                    <a:pt x="22" y="2"/>
                  </a:lnTo>
                  <a:lnTo>
                    <a:pt x="20" y="3"/>
                  </a:lnTo>
                  <a:lnTo>
                    <a:pt x="22" y="3"/>
                  </a:lnTo>
                  <a:lnTo>
                    <a:pt x="22" y="2"/>
                  </a:lnTo>
                  <a:lnTo>
                    <a:pt x="18" y="2"/>
                  </a:lnTo>
                  <a:close/>
                </a:path>
              </a:pathLst>
            </a:custGeom>
            <a:solidFill>
              <a:srgbClr val="000000"/>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2135" name=""/>
            <p:cNvSpPr/>
            <p:nvPr/>
          </p:nvSpPr>
          <p:spPr>
            <a:xfrm>
              <a:off x="1401480" y="3995640"/>
              <a:ext cx="16920" cy="12960"/>
            </a:xfrm>
            <a:prstGeom prst="rect">
              <a:avLst/>
            </a:prstGeom>
            <a:solidFill>
              <a:srgbClr val="f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136" name=""/>
            <p:cNvSpPr/>
            <p:nvPr/>
          </p:nvSpPr>
          <p:spPr>
            <a:xfrm>
              <a:off x="1417320" y="3995640"/>
              <a:ext cx="1080" cy="12960"/>
            </a:xfrm>
            <a:custGeom>
              <a:avLst/>
              <a:gdLst/>
              <a:ahLst/>
              <a:rect l="l" t="t" r="r" b="b"/>
              <a:pathLst>
                <a:path w="1" h="16">
                  <a:moveTo>
                    <a:pt x="1" y="2"/>
                  </a:moveTo>
                  <a:lnTo>
                    <a:pt x="0" y="0"/>
                  </a:lnTo>
                  <a:lnTo>
                    <a:pt x="0" y="16"/>
                  </a:lnTo>
                  <a:lnTo>
                    <a:pt x="1" y="16"/>
                  </a:lnTo>
                  <a:lnTo>
                    <a:pt x="1" y="0"/>
                  </a:lnTo>
                  <a:lnTo>
                    <a:pt x="1" y="0"/>
                  </a:lnTo>
                  <a:lnTo>
                    <a:pt x="1" y="0"/>
                  </a:lnTo>
                  <a:lnTo>
                    <a:pt x="1" y="0"/>
                  </a:lnTo>
                  <a:lnTo>
                    <a:pt x="1" y="0"/>
                  </a:lnTo>
                  <a:lnTo>
                    <a:pt x="1" y="2"/>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137" name=""/>
            <p:cNvSpPr/>
            <p:nvPr/>
          </p:nvSpPr>
          <p:spPr>
            <a:xfrm>
              <a:off x="1400040" y="3995640"/>
              <a:ext cx="18360" cy="1800"/>
            </a:xfrm>
            <a:custGeom>
              <a:avLst/>
              <a:gdLst/>
              <a:ahLst/>
              <a:rect l="l" t="t" r="r" b="b"/>
              <a:pathLst>
                <a:path w="23" h="2">
                  <a:moveTo>
                    <a:pt x="3" y="0"/>
                  </a:moveTo>
                  <a:lnTo>
                    <a:pt x="1" y="2"/>
                  </a:lnTo>
                  <a:lnTo>
                    <a:pt x="23" y="2"/>
                  </a:lnTo>
                  <a:lnTo>
                    <a:pt x="23" y="0"/>
                  </a:lnTo>
                  <a:lnTo>
                    <a:pt x="1" y="0"/>
                  </a:lnTo>
                  <a:lnTo>
                    <a:pt x="0" y="0"/>
                  </a:lnTo>
                  <a:lnTo>
                    <a:pt x="1" y="0"/>
                  </a:lnTo>
                  <a:lnTo>
                    <a:pt x="0" y="0"/>
                  </a:lnTo>
                  <a:lnTo>
                    <a:pt x="0" y="0"/>
                  </a:lnTo>
                  <a:lnTo>
                    <a:pt x="3"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138" name=""/>
            <p:cNvSpPr/>
            <p:nvPr/>
          </p:nvSpPr>
          <p:spPr>
            <a:xfrm>
              <a:off x="1400040" y="3995640"/>
              <a:ext cx="2520" cy="14400"/>
            </a:xfrm>
            <a:custGeom>
              <a:avLst/>
              <a:gdLst/>
              <a:ahLst/>
              <a:rect l="l" t="t" r="r" b="b"/>
              <a:pathLst>
                <a:path w="3" h="18">
                  <a:moveTo>
                    <a:pt x="1" y="14"/>
                  </a:moveTo>
                  <a:lnTo>
                    <a:pt x="3" y="16"/>
                  </a:lnTo>
                  <a:lnTo>
                    <a:pt x="3" y="0"/>
                  </a:lnTo>
                  <a:lnTo>
                    <a:pt x="0" y="0"/>
                  </a:lnTo>
                  <a:lnTo>
                    <a:pt x="0" y="16"/>
                  </a:lnTo>
                  <a:lnTo>
                    <a:pt x="1" y="18"/>
                  </a:lnTo>
                  <a:lnTo>
                    <a:pt x="0" y="16"/>
                  </a:lnTo>
                  <a:lnTo>
                    <a:pt x="0" y="18"/>
                  </a:lnTo>
                  <a:lnTo>
                    <a:pt x="1" y="18"/>
                  </a:lnTo>
                  <a:lnTo>
                    <a:pt x="1" y="14"/>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139" name=""/>
            <p:cNvSpPr/>
            <p:nvPr/>
          </p:nvSpPr>
          <p:spPr>
            <a:xfrm>
              <a:off x="1401480" y="4008600"/>
              <a:ext cx="16920" cy="1440"/>
            </a:xfrm>
            <a:custGeom>
              <a:avLst/>
              <a:gdLst/>
              <a:ahLst/>
              <a:rect l="l" t="t" r="r" b="b"/>
              <a:pathLst>
                <a:path w="22" h="4">
                  <a:moveTo>
                    <a:pt x="21" y="2"/>
                  </a:moveTo>
                  <a:lnTo>
                    <a:pt x="22" y="0"/>
                  </a:lnTo>
                  <a:lnTo>
                    <a:pt x="0" y="0"/>
                  </a:lnTo>
                  <a:lnTo>
                    <a:pt x="0" y="4"/>
                  </a:lnTo>
                  <a:lnTo>
                    <a:pt x="22" y="4"/>
                  </a:lnTo>
                  <a:lnTo>
                    <a:pt x="22" y="2"/>
                  </a:lnTo>
                  <a:lnTo>
                    <a:pt x="22" y="4"/>
                  </a:lnTo>
                  <a:lnTo>
                    <a:pt x="22" y="4"/>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40" name=""/>
            <p:cNvSpPr/>
            <p:nvPr/>
          </p:nvSpPr>
          <p:spPr>
            <a:xfrm>
              <a:off x="1401480" y="4008600"/>
              <a:ext cx="16920" cy="4680"/>
            </a:xfrm>
            <a:prstGeom prst="rect">
              <a:avLst/>
            </a:pr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141" name=""/>
            <p:cNvSpPr/>
            <p:nvPr/>
          </p:nvSpPr>
          <p:spPr>
            <a:xfrm>
              <a:off x="1417320" y="4008600"/>
              <a:ext cx="1080" cy="4680"/>
            </a:xfrm>
            <a:custGeom>
              <a:avLst/>
              <a:gdLst/>
              <a:ahLst/>
              <a:rect l="l" t="t" r="r" b="b"/>
              <a:pathLst>
                <a:path w="1" h="7">
                  <a:moveTo>
                    <a:pt x="1" y="4"/>
                  </a:moveTo>
                  <a:lnTo>
                    <a:pt x="0" y="2"/>
                  </a:lnTo>
                  <a:lnTo>
                    <a:pt x="0" y="7"/>
                  </a:lnTo>
                  <a:lnTo>
                    <a:pt x="1" y="7"/>
                  </a:lnTo>
                  <a:lnTo>
                    <a:pt x="1" y="2"/>
                  </a:lnTo>
                  <a:lnTo>
                    <a:pt x="1" y="0"/>
                  </a:lnTo>
                  <a:lnTo>
                    <a:pt x="1" y="2"/>
                  </a:lnTo>
                  <a:lnTo>
                    <a:pt x="1" y="0"/>
                  </a:lnTo>
                  <a:lnTo>
                    <a:pt x="1" y="0"/>
                  </a:lnTo>
                  <a:lnTo>
                    <a:pt x="1" y="4"/>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142" name=""/>
            <p:cNvSpPr/>
            <p:nvPr/>
          </p:nvSpPr>
          <p:spPr>
            <a:xfrm>
              <a:off x="1400040" y="4008600"/>
              <a:ext cx="18360" cy="1440"/>
            </a:xfrm>
            <a:custGeom>
              <a:avLst/>
              <a:gdLst/>
              <a:ahLst/>
              <a:rect l="l" t="t" r="r" b="b"/>
              <a:pathLst>
                <a:path w="23" h="4">
                  <a:moveTo>
                    <a:pt x="3" y="2"/>
                  </a:moveTo>
                  <a:lnTo>
                    <a:pt x="1" y="4"/>
                  </a:lnTo>
                  <a:lnTo>
                    <a:pt x="23" y="4"/>
                  </a:lnTo>
                  <a:lnTo>
                    <a:pt x="23"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43" name=""/>
            <p:cNvSpPr/>
            <p:nvPr/>
          </p:nvSpPr>
          <p:spPr>
            <a:xfrm>
              <a:off x="1400040" y="4008600"/>
              <a:ext cx="2520" cy="6120"/>
            </a:xfrm>
            <a:custGeom>
              <a:avLst/>
              <a:gdLst/>
              <a:ahLst/>
              <a:rect l="l" t="t" r="r" b="b"/>
              <a:pathLst>
                <a:path w="3" h="6">
                  <a:moveTo>
                    <a:pt x="1" y="3"/>
                  </a:moveTo>
                  <a:lnTo>
                    <a:pt x="3" y="5"/>
                  </a:lnTo>
                  <a:lnTo>
                    <a:pt x="3" y="0"/>
                  </a:lnTo>
                  <a:lnTo>
                    <a:pt x="0" y="0"/>
                  </a:lnTo>
                  <a:lnTo>
                    <a:pt x="0" y="5"/>
                  </a:lnTo>
                  <a:lnTo>
                    <a:pt x="1" y="6"/>
                  </a:lnTo>
                  <a:lnTo>
                    <a:pt x="0" y="5"/>
                  </a:lnTo>
                  <a:lnTo>
                    <a:pt x="0" y="6"/>
                  </a:lnTo>
                  <a:lnTo>
                    <a:pt x="1" y="6"/>
                  </a:lnTo>
                  <a:lnTo>
                    <a:pt x="1" y="3"/>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144" name=""/>
            <p:cNvSpPr/>
            <p:nvPr/>
          </p:nvSpPr>
          <p:spPr>
            <a:xfrm>
              <a:off x="1401480" y="4011840"/>
              <a:ext cx="16920" cy="2880"/>
            </a:xfrm>
            <a:custGeom>
              <a:avLst/>
              <a:gdLst/>
              <a:ahLst/>
              <a:rect l="l" t="t" r="r" b="b"/>
              <a:pathLst>
                <a:path w="22" h="3">
                  <a:moveTo>
                    <a:pt x="21" y="2"/>
                  </a:moveTo>
                  <a:lnTo>
                    <a:pt x="22" y="0"/>
                  </a:lnTo>
                  <a:lnTo>
                    <a:pt x="0" y="0"/>
                  </a:lnTo>
                  <a:lnTo>
                    <a:pt x="0" y="3"/>
                  </a:lnTo>
                  <a:lnTo>
                    <a:pt x="22" y="3"/>
                  </a:lnTo>
                  <a:lnTo>
                    <a:pt x="22" y="2"/>
                  </a:lnTo>
                  <a:lnTo>
                    <a:pt x="22" y="3"/>
                  </a:lnTo>
                  <a:lnTo>
                    <a:pt x="22" y="3"/>
                  </a:lnTo>
                  <a:lnTo>
                    <a:pt x="22" y="2"/>
                  </a:lnTo>
                  <a:lnTo>
                    <a:pt x="21" y="2"/>
                  </a:lnTo>
                  <a:close/>
                </a:path>
              </a:pathLst>
            </a:custGeom>
            <a:solidFill>
              <a:srgbClr val="000000"/>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2145" name=""/>
            <p:cNvSpPr/>
            <p:nvPr/>
          </p:nvSpPr>
          <p:spPr>
            <a:xfrm>
              <a:off x="1455480" y="3995640"/>
              <a:ext cx="15480" cy="12960"/>
            </a:xfrm>
            <a:prstGeom prst="rect">
              <a:avLst/>
            </a:prstGeom>
            <a:solidFill>
              <a:srgbClr val="f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146" name=""/>
            <p:cNvSpPr/>
            <p:nvPr/>
          </p:nvSpPr>
          <p:spPr>
            <a:xfrm>
              <a:off x="1471320" y="3995640"/>
              <a:ext cx="1080" cy="12960"/>
            </a:xfrm>
            <a:custGeom>
              <a:avLst/>
              <a:gdLst/>
              <a:ahLst/>
              <a:rect l="l" t="t" r="r" b="b"/>
              <a:pathLst>
                <a:path w="1" h="16">
                  <a:moveTo>
                    <a:pt x="0" y="2"/>
                  </a:moveTo>
                  <a:lnTo>
                    <a:pt x="0" y="0"/>
                  </a:lnTo>
                  <a:lnTo>
                    <a:pt x="0" y="16"/>
                  </a:lnTo>
                  <a:lnTo>
                    <a:pt x="1" y="16"/>
                  </a:lnTo>
                  <a:lnTo>
                    <a:pt x="1" y="0"/>
                  </a:lnTo>
                  <a:lnTo>
                    <a:pt x="0" y="0"/>
                  </a:lnTo>
                  <a:lnTo>
                    <a:pt x="1" y="0"/>
                  </a:lnTo>
                  <a:lnTo>
                    <a:pt x="1" y="0"/>
                  </a:lnTo>
                  <a:lnTo>
                    <a:pt x="0" y="0"/>
                  </a:lnTo>
                  <a:lnTo>
                    <a:pt x="0" y="2"/>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147" name=""/>
            <p:cNvSpPr/>
            <p:nvPr/>
          </p:nvSpPr>
          <p:spPr>
            <a:xfrm>
              <a:off x="1453680" y="3995640"/>
              <a:ext cx="17280" cy="1800"/>
            </a:xfrm>
            <a:custGeom>
              <a:avLst/>
              <a:gdLst/>
              <a:ahLst/>
              <a:rect l="l" t="t" r="r" b="b"/>
              <a:pathLst>
                <a:path w="22" h="2">
                  <a:moveTo>
                    <a:pt x="3" y="0"/>
                  </a:moveTo>
                  <a:lnTo>
                    <a:pt x="1" y="2"/>
                  </a:lnTo>
                  <a:lnTo>
                    <a:pt x="22" y="2"/>
                  </a:lnTo>
                  <a:lnTo>
                    <a:pt x="22" y="0"/>
                  </a:lnTo>
                  <a:lnTo>
                    <a:pt x="1" y="0"/>
                  </a:lnTo>
                  <a:lnTo>
                    <a:pt x="0" y="0"/>
                  </a:lnTo>
                  <a:lnTo>
                    <a:pt x="1" y="0"/>
                  </a:lnTo>
                  <a:lnTo>
                    <a:pt x="0" y="0"/>
                  </a:lnTo>
                  <a:lnTo>
                    <a:pt x="0" y="0"/>
                  </a:lnTo>
                  <a:lnTo>
                    <a:pt x="3"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148" name=""/>
            <p:cNvSpPr/>
            <p:nvPr/>
          </p:nvSpPr>
          <p:spPr>
            <a:xfrm>
              <a:off x="1453680" y="3995640"/>
              <a:ext cx="2880" cy="14400"/>
            </a:xfrm>
            <a:custGeom>
              <a:avLst/>
              <a:gdLst/>
              <a:ahLst/>
              <a:rect l="l" t="t" r="r" b="b"/>
              <a:pathLst>
                <a:path w="3" h="18">
                  <a:moveTo>
                    <a:pt x="1" y="14"/>
                  </a:moveTo>
                  <a:lnTo>
                    <a:pt x="3" y="16"/>
                  </a:lnTo>
                  <a:lnTo>
                    <a:pt x="3" y="0"/>
                  </a:lnTo>
                  <a:lnTo>
                    <a:pt x="0" y="0"/>
                  </a:lnTo>
                  <a:lnTo>
                    <a:pt x="0" y="16"/>
                  </a:lnTo>
                  <a:lnTo>
                    <a:pt x="1" y="18"/>
                  </a:lnTo>
                  <a:lnTo>
                    <a:pt x="0" y="16"/>
                  </a:lnTo>
                  <a:lnTo>
                    <a:pt x="0" y="18"/>
                  </a:lnTo>
                  <a:lnTo>
                    <a:pt x="1" y="18"/>
                  </a:lnTo>
                  <a:lnTo>
                    <a:pt x="1" y="14"/>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149" name=""/>
            <p:cNvSpPr/>
            <p:nvPr/>
          </p:nvSpPr>
          <p:spPr>
            <a:xfrm>
              <a:off x="1455480" y="4008600"/>
              <a:ext cx="16920" cy="1440"/>
            </a:xfrm>
            <a:custGeom>
              <a:avLst/>
              <a:gdLst/>
              <a:ahLst/>
              <a:rect l="l" t="t" r="r" b="b"/>
              <a:pathLst>
                <a:path w="22" h="4">
                  <a:moveTo>
                    <a:pt x="21" y="2"/>
                  </a:moveTo>
                  <a:lnTo>
                    <a:pt x="21" y="0"/>
                  </a:lnTo>
                  <a:lnTo>
                    <a:pt x="0" y="0"/>
                  </a:lnTo>
                  <a:lnTo>
                    <a:pt x="0" y="4"/>
                  </a:lnTo>
                  <a:lnTo>
                    <a:pt x="21" y="4"/>
                  </a:lnTo>
                  <a:lnTo>
                    <a:pt x="22" y="2"/>
                  </a:lnTo>
                  <a:lnTo>
                    <a:pt x="21" y="4"/>
                  </a:lnTo>
                  <a:lnTo>
                    <a:pt x="22" y="4"/>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50" name=""/>
            <p:cNvSpPr/>
            <p:nvPr/>
          </p:nvSpPr>
          <p:spPr>
            <a:xfrm>
              <a:off x="1455480" y="4008600"/>
              <a:ext cx="15480" cy="4680"/>
            </a:xfrm>
            <a:prstGeom prst="rect">
              <a:avLst/>
            </a:pr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151" name=""/>
            <p:cNvSpPr/>
            <p:nvPr/>
          </p:nvSpPr>
          <p:spPr>
            <a:xfrm>
              <a:off x="1471320" y="4008600"/>
              <a:ext cx="1080" cy="4680"/>
            </a:xfrm>
            <a:custGeom>
              <a:avLst/>
              <a:gdLst/>
              <a:ahLst/>
              <a:rect l="l" t="t" r="r" b="b"/>
              <a:pathLst>
                <a:path w="1" h="7">
                  <a:moveTo>
                    <a:pt x="0" y="4"/>
                  </a:moveTo>
                  <a:lnTo>
                    <a:pt x="0" y="2"/>
                  </a:lnTo>
                  <a:lnTo>
                    <a:pt x="0" y="7"/>
                  </a:lnTo>
                  <a:lnTo>
                    <a:pt x="1" y="7"/>
                  </a:lnTo>
                  <a:lnTo>
                    <a:pt x="1" y="2"/>
                  </a:lnTo>
                  <a:lnTo>
                    <a:pt x="0" y="0"/>
                  </a:lnTo>
                  <a:lnTo>
                    <a:pt x="1" y="2"/>
                  </a:lnTo>
                  <a:lnTo>
                    <a:pt x="1" y="0"/>
                  </a:lnTo>
                  <a:lnTo>
                    <a:pt x="0" y="0"/>
                  </a:lnTo>
                  <a:lnTo>
                    <a:pt x="0" y="4"/>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152" name=""/>
            <p:cNvSpPr/>
            <p:nvPr/>
          </p:nvSpPr>
          <p:spPr>
            <a:xfrm>
              <a:off x="1453680" y="4008600"/>
              <a:ext cx="17280" cy="1440"/>
            </a:xfrm>
            <a:custGeom>
              <a:avLst/>
              <a:gdLst/>
              <a:ahLst/>
              <a:rect l="l" t="t" r="r" b="b"/>
              <a:pathLst>
                <a:path w="22" h="4">
                  <a:moveTo>
                    <a:pt x="3" y="2"/>
                  </a:moveTo>
                  <a:lnTo>
                    <a:pt x="1" y="4"/>
                  </a:lnTo>
                  <a:lnTo>
                    <a:pt x="22" y="4"/>
                  </a:lnTo>
                  <a:lnTo>
                    <a:pt x="22"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53" name=""/>
            <p:cNvSpPr/>
            <p:nvPr/>
          </p:nvSpPr>
          <p:spPr>
            <a:xfrm>
              <a:off x="1453680" y="4008600"/>
              <a:ext cx="2880" cy="6120"/>
            </a:xfrm>
            <a:custGeom>
              <a:avLst/>
              <a:gdLst/>
              <a:ahLst/>
              <a:rect l="l" t="t" r="r" b="b"/>
              <a:pathLst>
                <a:path w="3" h="6">
                  <a:moveTo>
                    <a:pt x="1" y="3"/>
                  </a:moveTo>
                  <a:lnTo>
                    <a:pt x="3" y="5"/>
                  </a:lnTo>
                  <a:lnTo>
                    <a:pt x="3" y="0"/>
                  </a:lnTo>
                  <a:lnTo>
                    <a:pt x="0" y="0"/>
                  </a:lnTo>
                  <a:lnTo>
                    <a:pt x="0" y="5"/>
                  </a:lnTo>
                  <a:lnTo>
                    <a:pt x="1" y="6"/>
                  </a:lnTo>
                  <a:lnTo>
                    <a:pt x="0" y="5"/>
                  </a:lnTo>
                  <a:lnTo>
                    <a:pt x="0" y="6"/>
                  </a:lnTo>
                  <a:lnTo>
                    <a:pt x="1" y="6"/>
                  </a:lnTo>
                  <a:lnTo>
                    <a:pt x="1" y="3"/>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154" name=""/>
            <p:cNvSpPr/>
            <p:nvPr/>
          </p:nvSpPr>
          <p:spPr>
            <a:xfrm>
              <a:off x="1455480" y="4011840"/>
              <a:ext cx="16920" cy="2880"/>
            </a:xfrm>
            <a:custGeom>
              <a:avLst/>
              <a:gdLst/>
              <a:ahLst/>
              <a:rect l="l" t="t" r="r" b="b"/>
              <a:pathLst>
                <a:path w="22" h="3">
                  <a:moveTo>
                    <a:pt x="21" y="2"/>
                  </a:moveTo>
                  <a:lnTo>
                    <a:pt x="21" y="0"/>
                  </a:lnTo>
                  <a:lnTo>
                    <a:pt x="0" y="0"/>
                  </a:lnTo>
                  <a:lnTo>
                    <a:pt x="0" y="3"/>
                  </a:lnTo>
                  <a:lnTo>
                    <a:pt x="21" y="3"/>
                  </a:lnTo>
                  <a:lnTo>
                    <a:pt x="22" y="2"/>
                  </a:lnTo>
                  <a:lnTo>
                    <a:pt x="21" y="3"/>
                  </a:lnTo>
                  <a:lnTo>
                    <a:pt x="22" y="3"/>
                  </a:lnTo>
                  <a:lnTo>
                    <a:pt x="22" y="2"/>
                  </a:lnTo>
                  <a:lnTo>
                    <a:pt x="21" y="2"/>
                  </a:lnTo>
                  <a:close/>
                </a:path>
              </a:pathLst>
            </a:custGeom>
            <a:solidFill>
              <a:srgbClr val="000000"/>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2155" name=""/>
            <p:cNvSpPr/>
            <p:nvPr/>
          </p:nvSpPr>
          <p:spPr>
            <a:xfrm>
              <a:off x="1428480" y="3976920"/>
              <a:ext cx="16920" cy="12600"/>
            </a:xfrm>
            <a:prstGeom prst="rect">
              <a:avLst/>
            </a:pr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156" name=""/>
            <p:cNvSpPr/>
            <p:nvPr/>
          </p:nvSpPr>
          <p:spPr>
            <a:xfrm>
              <a:off x="1444320" y="3976920"/>
              <a:ext cx="1080" cy="12600"/>
            </a:xfrm>
            <a:custGeom>
              <a:avLst/>
              <a:gdLst/>
              <a:ahLst/>
              <a:rect l="l" t="t" r="r" b="b"/>
              <a:pathLst>
                <a:path w="4" h="18">
                  <a:moveTo>
                    <a:pt x="2" y="4"/>
                  </a:moveTo>
                  <a:lnTo>
                    <a:pt x="0" y="2"/>
                  </a:lnTo>
                  <a:lnTo>
                    <a:pt x="0" y="18"/>
                  </a:lnTo>
                  <a:lnTo>
                    <a:pt x="4" y="18"/>
                  </a:lnTo>
                  <a:lnTo>
                    <a:pt x="4" y="2"/>
                  </a:lnTo>
                  <a:lnTo>
                    <a:pt x="2" y="0"/>
                  </a:lnTo>
                  <a:lnTo>
                    <a:pt x="4" y="2"/>
                  </a:lnTo>
                  <a:lnTo>
                    <a:pt x="4" y="0"/>
                  </a:lnTo>
                  <a:lnTo>
                    <a:pt x="2" y="0"/>
                  </a:lnTo>
                  <a:lnTo>
                    <a:pt x="2" y="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157" name=""/>
            <p:cNvSpPr/>
            <p:nvPr/>
          </p:nvSpPr>
          <p:spPr>
            <a:xfrm>
              <a:off x="1428480" y="3976920"/>
              <a:ext cx="16920" cy="1440"/>
            </a:xfrm>
            <a:custGeom>
              <a:avLst/>
              <a:gdLst/>
              <a:ahLst/>
              <a:rect l="l" t="t" r="r" b="b"/>
              <a:pathLst>
                <a:path w="22" h="4">
                  <a:moveTo>
                    <a:pt x="2" y="2"/>
                  </a:moveTo>
                  <a:lnTo>
                    <a:pt x="2" y="4"/>
                  </a:lnTo>
                  <a:lnTo>
                    <a:pt x="22" y="4"/>
                  </a:lnTo>
                  <a:lnTo>
                    <a:pt x="22" y="0"/>
                  </a:lnTo>
                  <a:lnTo>
                    <a:pt x="2" y="0"/>
                  </a:lnTo>
                  <a:lnTo>
                    <a:pt x="0" y="2"/>
                  </a:lnTo>
                  <a:lnTo>
                    <a:pt x="2" y="0"/>
                  </a:lnTo>
                  <a:lnTo>
                    <a:pt x="0" y="0"/>
                  </a:lnTo>
                  <a:lnTo>
                    <a:pt x="0" y="2"/>
                  </a:lnTo>
                  <a:lnTo>
                    <a:pt x="2"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58" name=""/>
            <p:cNvSpPr/>
            <p:nvPr/>
          </p:nvSpPr>
          <p:spPr>
            <a:xfrm>
              <a:off x="1428480" y="3976920"/>
              <a:ext cx="1080" cy="14040"/>
            </a:xfrm>
            <a:custGeom>
              <a:avLst/>
              <a:gdLst/>
              <a:ahLst/>
              <a:rect l="l" t="t" r="r" b="b"/>
              <a:pathLst>
                <a:path w="2" h="18">
                  <a:moveTo>
                    <a:pt x="2" y="14"/>
                  </a:moveTo>
                  <a:lnTo>
                    <a:pt x="2" y="16"/>
                  </a:lnTo>
                  <a:lnTo>
                    <a:pt x="2" y="0"/>
                  </a:lnTo>
                  <a:lnTo>
                    <a:pt x="0" y="0"/>
                  </a:lnTo>
                  <a:lnTo>
                    <a:pt x="0" y="16"/>
                  </a:lnTo>
                  <a:lnTo>
                    <a:pt x="2" y="18"/>
                  </a:lnTo>
                  <a:lnTo>
                    <a:pt x="0" y="16"/>
                  </a:lnTo>
                  <a:lnTo>
                    <a:pt x="0" y="18"/>
                  </a:lnTo>
                  <a:lnTo>
                    <a:pt x="2" y="18"/>
                  </a:lnTo>
                  <a:lnTo>
                    <a:pt x="2" y="14"/>
                  </a:lnTo>
                  <a:close/>
                </a:path>
              </a:pathLst>
            </a:custGeom>
            <a:solidFill>
              <a:srgbClr val="000000"/>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159" name=""/>
            <p:cNvSpPr/>
            <p:nvPr/>
          </p:nvSpPr>
          <p:spPr>
            <a:xfrm>
              <a:off x="1428480" y="3989520"/>
              <a:ext cx="16920" cy="1440"/>
            </a:xfrm>
            <a:custGeom>
              <a:avLst/>
              <a:gdLst/>
              <a:ahLst/>
              <a:rect l="l" t="t" r="r" b="b"/>
              <a:pathLst>
                <a:path w="22" h="4">
                  <a:moveTo>
                    <a:pt x="18" y="2"/>
                  </a:moveTo>
                  <a:lnTo>
                    <a:pt x="20" y="0"/>
                  </a:lnTo>
                  <a:lnTo>
                    <a:pt x="0" y="0"/>
                  </a:lnTo>
                  <a:lnTo>
                    <a:pt x="0" y="4"/>
                  </a:lnTo>
                  <a:lnTo>
                    <a:pt x="20" y="4"/>
                  </a:lnTo>
                  <a:lnTo>
                    <a:pt x="22" y="2"/>
                  </a:lnTo>
                  <a:lnTo>
                    <a:pt x="20" y="4"/>
                  </a:lnTo>
                  <a:lnTo>
                    <a:pt x="22" y="4"/>
                  </a:lnTo>
                  <a:lnTo>
                    <a:pt x="22" y="2"/>
                  </a:lnTo>
                  <a:lnTo>
                    <a:pt x="18"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60" name=""/>
            <p:cNvSpPr/>
            <p:nvPr/>
          </p:nvSpPr>
          <p:spPr>
            <a:xfrm>
              <a:off x="1444320" y="3989520"/>
              <a:ext cx="1080" cy="4680"/>
            </a:xfrm>
            <a:custGeom>
              <a:avLst/>
              <a:gdLst/>
              <a:ahLst/>
              <a:rect l="l" t="t" r="r" b="b"/>
              <a:pathLst>
                <a:path w="4" h="7">
                  <a:moveTo>
                    <a:pt x="2" y="4"/>
                  </a:moveTo>
                  <a:lnTo>
                    <a:pt x="0" y="2"/>
                  </a:lnTo>
                  <a:lnTo>
                    <a:pt x="0" y="7"/>
                  </a:lnTo>
                  <a:lnTo>
                    <a:pt x="4" y="7"/>
                  </a:lnTo>
                  <a:lnTo>
                    <a:pt x="4" y="2"/>
                  </a:lnTo>
                  <a:lnTo>
                    <a:pt x="2" y="0"/>
                  </a:lnTo>
                  <a:lnTo>
                    <a:pt x="4" y="2"/>
                  </a:lnTo>
                  <a:lnTo>
                    <a:pt x="4" y="0"/>
                  </a:lnTo>
                  <a:lnTo>
                    <a:pt x="2" y="0"/>
                  </a:lnTo>
                  <a:lnTo>
                    <a:pt x="2" y="4"/>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161" name=""/>
            <p:cNvSpPr/>
            <p:nvPr/>
          </p:nvSpPr>
          <p:spPr>
            <a:xfrm>
              <a:off x="1428480" y="3989520"/>
              <a:ext cx="16920" cy="1440"/>
            </a:xfrm>
            <a:custGeom>
              <a:avLst/>
              <a:gdLst/>
              <a:ahLst/>
              <a:rect l="l" t="t" r="r" b="b"/>
              <a:pathLst>
                <a:path w="22" h="4">
                  <a:moveTo>
                    <a:pt x="2" y="2"/>
                  </a:moveTo>
                  <a:lnTo>
                    <a:pt x="2" y="4"/>
                  </a:lnTo>
                  <a:lnTo>
                    <a:pt x="22" y="4"/>
                  </a:lnTo>
                  <a:lnTo>
                    <a:pt x="22" y="0"/>
                  </a:lnTo>
                  <a:lnTo>
                    <a:pt x="2" y="0"/>
                  </a:lnTo>
                  <a:lnTo>
                    <a:pt x="0" y="2"/>
                  </a:lnTo>
                  <a:lnTo>
                    <a:pt x="2" y="0"/>
                  </a:lnTo>
                  <a:lnTo>
                    <a:pt x="0" y="0"/>
                  </a:lnTo>
                  <a:lnTo>
                    <a:pt x="0" y="2"/>
                  </a:lnTo>
                  <a:lnTo>
                    <a:pt x="2"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62" name=""/>
            <p:cNvSpPr/>
            <p:nvPr/>
          </p:nvSpPr>
          <p:spPr>
            <a:xfrm>
              <a:off x="1428480" y="3989520"/>
              <a:ext cx="1080" cy="4680"/>
            </a:xfrm>
            <a:custGeom>
              <a:avLst/>
              <a:gdLst/>
              <a:ahLst/>
              <a:rect l="l" t="t" r="r" b="b"/>
              <a:pathLst>
                <a:path w="2" h="5">
                  <a:moveTo>
                    <a:pt x="2" y="3"/>
                  </a:moveTo>
                  <a:lnTo>
                    <a:pt x="2" y="5"/>
                  </a:lnTo>
                  <a:lnTo>
                    <a:pt x="2" y="0"/>
                  </a:lnTo>
                  <a:lnTo>
                    <a:pt x="0" y="0"/>
                  </a:lnTo>
                  <a:lnTo>
                    <a:pt x="0" y="5"/>
                  </a:lnTo>
                  <a:lnTo>
                    <a:pt x="2" y="5"/>
                  </a:lnTo>
                  <a:lnTo>
                    <a:pt x="0" y="5"/>
                  </a:lnTo>
                  <a:lnTo>
                    <a:pt x="0" y="5"/>
                  </a:lnTo>
                  <a:lnTo>
                    <a:pt x="2" y="5"/>
                  </a:lnTo>
                  <a:lnTo>
                    <a:pt x="2"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163" name=""/>
            <p:cNvSpPr/>
            <p:nvPr/>
          </p:nvSpPr>
          <p:spPr>
            <a:xfrm>
              <a:off x="1428480" y="3992760"/>
              <a:ext cx="16920" cy="1440"/>
            </a:xfrm>
            <a:custGeom>
              <a:avLst/>
              <a:gdLst/>
              <a:ahLst/>
              <a:rect l="l" t="t" r="r" b="b"/>
              <a:pathLst>
                <a:path w="22" h="2">
                  <a:moveTo>
                    <a:pt x="18" y="2"/>
                  </a:moveTo>
                  <a:lnTo>
                    <a:pt x="20" y="0"/>
                  </a:lnTo>
                  <a:lnTo>
                    <a:pt x="0" y="0"/>
                  </a:lnTo>
                  <a:lnTo>
                    <a:pt x="0" y="2"/>
                  </a:lnTo>
                  <a:lnTo>
                    <a:pt x="20" y="2"/>
                  </a:lnTo>
                  <a:lnTo>
                    <a:pt x="22" y="2"/>
                  </a:lnTo>
                  <a:lnTo>
                    <a:pt x="20" y="2"/>
                  </a:lnTo>
                  <a:lnTo>
                    <a:pt x="22" y="2"/>
                  </a:lnTo>
                  <a:lnTo>
                    <a:pt x="22" y="2"/>
                  </a:lnTo>
                  <a:lnTo>
                    <a:pt x="18"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64" name=""/>
            <p:cNvSpPr/>
            <p:nvPr/>
          </p:nvSpPr>
          <p:spPr>
            <a:xfrm>
              <a:off x="1401480" y="3976920"/>
              <a:ext cx="16920" cy="12600"/>
            </a:xfrm>
            <a:prstGeom prst="rect">
              <a:avLst/>
            </a:pr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165" name=""/>
            <p:cNvSpPr/>
            <p:nvPr/>
          </p:nvSpPr>
          <p:spPr>
            <a:xfrm>
              <a:off x="1417320" y="3976920"/>
              <a:ext cx="1080" cy="12600"/>
            </a:xfrm>
            <a:custGeom>
              <a:avLst/>
              <a:gdLst/>
              <a:ahLst/>
              <a:rect l="l" t="t" r="r" b="b"/>
              <a:pathLst>
                <a:path w="1" h="18">
                  <a:moveTo>
                    <a:pt x="1" y="4"/>
                  </a:moveTo>
                  <a:lnTo>
                    <a:pt x="0" y="2"/>
                  </a:lnTo>
                  <a:lnTo>
                    <a:pt x="0" y="18"/>
                  </a:lnTo>
                  <a:lnTo>
                    <a:pt x="1" y="18"/>
                  </a:lnTo>
                  <a:lnTo>
                    <a:pt x="1" y="2"/>
                  </a:lnTo>
                  <a:lnTo>
                    <a:pt x="1" y="0"/>
                  </a:lnTo>
                  <a:lnTo>
                    <a:pt x="1" y="2"/>
                  </a:lnTo>
                  <a:lnTo>
                    <a:pt x="1" y="0"/>
                  </a:lnTo>
                  <a:lnTo>
                    <a:pt x="1" y="0"/>
                  </a:lnTo>
                  <a:lnTo>
                    <a:pt x="1" y="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166" name=""/>
            <p:cNvSpPr/>
            <p:nvPr/>
          </p:nvSpPr>
          <p:spPr>
            <a:xfrm>
              <a:off x="1400040" y="3976920"/>
              <a:ext cx="18360" cy="1440"/>
            </a:xfrm>
            <a:custGeom>
              <a:avLst/>
              <a:gdLst/>
              <a:ahLst/>
              <a:rect l="l" t="t" r="r" b="b"/>
              <a:pathLst>
                <a:path w="23" h="4">
                  <a:moveTo>
                    <a:pt x="3" y="2"/>
                  </a:moveTo>
                  <a:lnTo>
                    <a:pt x="1" y="4"/>
                  </a:lnTo>
                  <a:lnTo>
                    <a:pt x="23" y="4"/>
                  </a:lnTo>
                  <a:lnTo>
                    <a:pt x="23"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67" name=""/>
            <p:cNvSpPr/>
            <p:nvPr/>
          </p:nvSpPr>
          <p:spPr>
            <a:xfrm>
              <a:off x="1400040" y="3976920"/>
              <a:ext cx="2520" cy="14040"/>
            </a:xfrm>
            <a:custGeom>
              <a:avLst/>
              <a:gdLst/>
              <a:ahLst/>
              <a:rect l="l" t="t" r="r" b="b"/>
              <a:pathLst>
                <a:path w="3" h="18">
                  <a:moveTo>
                    <a:pt x="1" y="14"/>
                  </a:moveTo>
                  <a:lnTo>
                    <a:pt x="3" y="16"/>
                  </a:lnTo>
                  <a:lnTo>
                    <a:pt x="3" y="0"/>
                  </a:lnTo>
                  <a:lnTo>
                    <a:pt x="0" y="0"/>
                  </a:lnTo>
                  <a:lnTo>
                    <a:pt x="0" y="16"/>
                  </a:lnTo>
                  <a:lnTo>
                    <a:pt x="1" y="18"/>
                  </a:lnTo>
                  <a:lnTo>
                    <a:pt x="0" y="16"/>
                  </a:lnTo>
                  <a:lnTo>
                    <a:pt x="0" y="18"/>
                  </a:lnTo>
                  <a:lnTo>
                    <a:pt x="1" y="18"/>
                  </a:lnTo>
                  <a:lnTo>
                    <a:pt x="1" y="14"/>
                  </a:lnTo>
                  <a:close/>
                </a:path>
              </a:pathLst>
            </a:custGeom>
            <a:solidFill>
              <a:srgbClr val="000000"/>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168" name=""/>
            <p:cNvSpPr/>
            <p:nvPr/>
          </p:nvSpPr>
          <p:spPr>
            <a:xfrm>
              <a:off x="1401480" y="3989520"/>
              <a:ext cx="16920" cy="1440"/>
            </a:xfrm>
            <a:custGeom>
              <a:avLst/>
              <a:gdLst/>
              <a:ahLst/>
              <a:rect l="l" t="t" r="r" b="b"/>
              <a:pathLst>
                <a:path w="22" h="4">
                  <a:moveTo>
                    <a:pt x="21" y="2"/>
                  </a:moveTo>
                  <a:lnTo>
                    <a:pt x="22" y="0"/>
                  </a:lnTo>
                  <a:lnTo>
                    <a:pt x="0" y="0"/>
                  </a:lnTo>
                  <a:lnTo>
                    <a:pt x="0" y="4"/>
                  </a:lnTo>
                  <a:lnTo>
                    <a:pt x="22" y="4"/>
                  </a:lnTo>
                  <a:lnTo>
                    <a:pt x="22" y="2"/>
                  </a:lnTo>
                  <a:lnTo>
                    <a:pt x="22" y="4"/>
                  </a:lnTo>
                  <a:lnTo>
                    <a:pt x="22" y="4"/>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69" name=""/>
            <p:cNvSpPr/>
            <p:nvPr/>
          </p:nvSpPr>
          <p:spPr>
            <a:xfrm>
              <a:off x="1417320" y="3989520"/>
              <a:ext cx="1080" cy="4680"/>
            </a:xfrm>
            <a:custGeom>
              <a:avLst/>
              <a:gdLst/>
              <a:ahLst/>
              <a:rect l="l" t="t" r="r" b="b"/>
              <a:pathLst>
                <a:path w="1" h="7">
                  <a:moveTo>
                    <a:pt x="1" y="4"/>
                  </a:moveTo>
                  <a:lnTo>
                    <a:pt x="0" y="2"/>
                  </a:lnTo>
                  <a:lnTo>
                    <a:pt x="0" y="7"/>
                  </a:lnTo>
                  <a:lnTo>
                    <a:pt x="1" y="7"/>
                  </a:lnTo>
                  <a:lnTo>
                    <a:pt x="1" y="2"/>
                  </a:lnTo>
                  <a:lnTo>
                    <a:pt x="1" y="0"/>
                  </a:lnTo>
                  <a:lnTo>
                    <a:pt x="1" y="2"/>
                  </a:lnTo>
                  <a:lnTo>
                    <a:pt x="1" y="0"/>
                  </a:lnTo>
                  <a:lnTo>
                    <a:pt x="1" y="0"/>
                  </a:lnTo>
                  <a:lnTo>
                    <a:pt x="1" y="4"/>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170" name=""/>
            <p:cNvSpPr/>
            <p:nvPr/>
          </p:nvSpPr>
          <p:spPr>
            <a:xfrm>
              <a:off x="1400040" y="3989520"/>
              <a:ext cx="18360" cy="1440"/>
            </a:xfrm>
            <a:custGeom>
              <a:avLst/>
              <a:gdLst/>
              <a:ahLst/>
              <a:rect l="l" t="t" r="r" b="b"/>
              <a:pathLst>
                <a:path w="23" h="4">
                  <a:moveTo>
                    <a:pt x="3" y="2"/>
                  </a:moveTo>
                  <a:lnTo>
                    <a:pt x="1" y="4"/>
                  </a:lnTo>
                  <a:lnTo>
                    <a:pt x="23" y="4"/>
                  </a:lnTo>
                  <a:lnTo>
                    <a:pt x="23"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71" name=""/>
            <p:cNvSpPr/>
            <p:nvPr/>
          </p:nvSpPr>
          <p:spPr>
            <a:xfrm>
              <a:off x="1400040" y="3989520"/>
              <a:ext cx="2520" cy="4680"/>
            </a:xfrm>
            <a:custGeom>
              <a:avLst/>
              <a:gdLst/>
              <a:ahLst/>
              <a:rect l="l" t="t" r="r" b="b"/>
              <a:pathLst>
                <a:path w="3" h="5">
                  <a:moveTo>
                    <a:pt x="1" y="3"/>
                  </a:moveTo>
                  <a:lnTo>
                    <a:pt x="3" y="5"/>
                  </a:lnTo>
                  <a:lnTo>
                    <a:pt x="3" y="0"/>
                  </a:lnTo>
                  <a:lnTo>
                    <a:pt x="0" y="0"/>
                  </a:lnTo>
                  <a:lnTo>
                    <a:pt x="0" y="5"/>
                  </a:lnTo>
                  <a:lnTo>
                    <a:pt x="1" y="5"/>
                  </a:lnTo>
                  <a:lnTo>
                    <a:pt x="0" y="5"/>
                  </a:lnTo>
                  <a:lnTo>
                    <a:pt x="0" y="5"/>
                  </a:lnTo>
                  <a:lnTo>
                    <a:pt x="1" y="5"/>
                  </a:lnTo>
                  <a:lnTo>
                    <a:pt x="1"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172" name=""/>
            <p:cNvSpPr/>
            <p:nvPr/>
          </p:nvSpPr>
          <p:spPr>
            <a:xfrm>
              <a:off x="1401480" y="3992760"/>
              <a:ext cx="16920" cy="1440"/>
            </a:xfrm>
            <a:custGeom>
              <a:avLst/>
              <a:gdLst/>
              <a:ahLst/>
              <a:rect l="l" t="t" r="r" b="b"/>
              <a:pathLst>
                <a:path w="22" h="2">
                  <a:moveTo>
                    <a:pt x="21" y="2"/>
                  </a:moveTo>
                  <a:lnTo>
                    <a:pt x="22" y="0"/>
                  </a:lnTo>
                  <a:lnTo>
                    <a:pt x="0" y="0"/>
                  </a:lnTo>
                  <a:lnTo>
                    <a:pt x="0" y="2"/>
                  </a:lnTo>
                  <a:lnTo>
                    <a:pt x="22" y="2"/>
                  </a:lnTo>
                  <a:lnTo>
                    <a:pt x="22" y="2"/>
                  </a:lnTo>
                  <a:lnTo>
                    <a:pt x="22" y="2"/>
                  </a:lnTo>
                  <a:lnTo>
                    <a:pt x="22" y="2"/>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73" name=""/>
            <p:cNvSpPr/>
            <p:nvPr/>
          </p:nvSpPr>
          <p:spPr>
            <a:xfrm>
              <a:off x="1455480" y="3976920"/>
              <a:ext cx="15480" cy="12600"/>
            </a:xfrm>
            <a:prstGeom prst="rect">
              <a:avLst/>
            </a:pr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174" name=""/>
            <p:cNvSpPr/>
            <p:nvPr/>
          </p:nvSpPr>
          <p:spPr>
            <a:xfrm>
              <a:off x="1471320" y="3976920"/>
              <a:ext cx="1080" cy="12600"/>
            </a:xfrm>
            <a:custGeom>
              <a:avLst/>
              <a:gdLst/>
              <a:ahLst/>
              <a:rect l="l" t="t" r="r" b="b"/>
              <a:pathLst>
                <a:path w="1" h="18">
                  <a:moveTo>
                    <a:pt x="0" y="4"/>
                  </a:moveTo>
                  <a:lnTo>
                    <a:pt x="0" y="2"/>
                  </a:lnTo>
                  <a:lnTo>
                    <a:pt x="0" y="18"/>
                  </a:lnTo>
                  <a:lnTo>
                    <a:pt x="1" y="18"/>
                  </a:lnTo>
                  <a:lnTo>
                    <a:pt x="1" y="2"/>
                  </a:lnTo>
                  <a:lnTo>
                    <a:pt x="0" y="0"/>
                  </a:lnTo>
                  <a:lnTo>
                    <a:pt x="1" y="2"/>
                  </a:lnTo>
                  <a:lnTo>
                    <a:pt x="1" y="0"/>
                  </a:lnTo>
                  <a:lnTo>
                    <a:pt x="0" y="0"/>
                  </a:lnTo>
                  <a:lnTo>
                    <a:pt x="0" y="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175" name=""/>
            <p:cNvSpPr/>
            <p:nvPr/>
          </p:nvSpPr>
          <p:spPr>
            <a:xfrm>
              <a:off x="1453680" y="3976920"/>
              <a:ext cx="17280" cy="1440"/>
            </a:xfrm>
            <a:custGeom>
              <a:avLst/>
              <a:gdLst/>
              <a:ahLst/>
              <a:rect l="l" t="t" r="r" b="b"/>
              <a:pathLst>
                <a:path w="22" h="4">
                  <a:moveTo>
                    <a:pt x="3" y="2"/>
                  </a:moveTo>
                  <a:lnTo>
                    <a:pt x="1" y="4"/>
                  </a:lnTo>
                  <a:lnTo>
                    <a:pt x="22" y="4"/>
                  </a:lnTo>
                  <a:lnTo>
                    <a:pt x="22"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76" name=""/>
            <p:cNvSpPr/>
            <p:nvPr/>
          </p:nvSpPr>
          <p:spPr>
            <a:xfrm>
              <a:off x="1453680" y="3976920"/>
              <a:ext cx="2880" cy="14040"/>
            </a:xfrm>
            <a:custGeom>
              <a:avLst/>
              <a:gdLst/>
              <a:ahLst/>
              <a:rect l="l" t="t" r="r" b="b"/>
              <a:pathLst>
                <a:path w="3" h="18">
                  <a:moveTo>
                    <a:pt x="1" y="14"/>
                  </a:moveTo>
                  <a:lnTo>
                    <a:pt x="3" y="16"/>
                  </a:lnTo>
                  <a:lnTo>
                    <a:pt x="3" y="0"/>
                  </a:lnTo>
                  <a:lnTo>
                    <a:pt x="0" y="0"/>
                  </a:lnTo>
                  <a:lnTo>
                    <a:pt x="0" y="16"/>
                  </a:lnTo>
                  <a:lnTo>
                    <a:pt x="1" y="18"/>
                  </a:lnTo>
                  <a:lnTo>
                    <a:pt x="0" y="16"/>
                  </a:lnTo>
                  <a:lnTo>
                    <a:pt x="0" y="18"/>
                  </a:lnTo>
                  <a:lnTo>
                    <a:pt x="1" y="18"/>
                  </a:lnTo>
                  <a:lnTo>
                    <a:pt x="1" y="14"/>
                  </a:lnTo>
                  <a:close/>
                </a:path>
              </a:pathLst>
            </a:custGeom>
            <a:solidFill>
              <a:srgbClr val="000000"/>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177" name=""/>
            <p:cNvSpPr/>
            <p:nvPr/>
          </p:nvSpPr>
          <p:spPr>
            <a:xfrm>
              <a:off x="1455480" y="3989520"/>
              <a:ext cx="16920" cy="1440"/>
            </a:xfrm>
            <a:custGeom>
              <a:avLst/>
              <a:gdLst/>
              <a:ahLst/>
              <a:rect l="l" t="t" r="r" b="b"/>
              <a:pathLst>
                <a:path w="22" h="4">
                  <a:moveTo>
                    <a:pt x="21" y="2"/>
                  </a:moveTo>
                  <a:lnTo>
                    <a:pt x="21" y="0"/>
                  </a:lnTo>
                  <a:lnTo>
                    <a:pt x="0" y="0"/>
                  </a:lnTo>
                  <a:lnTo>
                    <a:pt x="0" y="4"/>
                  </a:lnTo>
                  <a:lnTo>
                    <a:pt x="21" y="4"/>
                  </a:lnTo>
                  <a:lnTo>
                    <a:pt x="22" y="2"/>
                  </a:lnTo>
                  <a:lnTo>
                    <a:pt x="21" y="4"/>
                  </a:lnTo>
                  <a:lnTo>
                    <a:pt x="22" y="4"/>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78" name=""/>
            <p:cNvSpPr/>
            <p:nvPr/>
          </p:nvSpPr>
          <p:spPr>
            <a:xfrm>
              <a:off x="1471320" y="3989520"/>
              <a:ext cx="1080" cy="4680"/>
            </a:xfrm>
            <a:custGeom>
              <a:avLst/>
              <a:gdLst/>
              <a:ahLst/>
              <a:rect l="l" t="t" r="r" b="b"/>
              <a:pathLst>
                <a:path w="1" h="7">
                  <a:moveTo>
                    <a:pt x="0" y="4"/>
                  </a:moveTo>
                  <a:lnTo>
                    <a:pt x="0" y="2"/>
                  </a:lnTo>
                  <a:lnTo>
                    <a:pt x="0" y="7"/>
                  </a:lnTo>
                  <a:lnTo>
                    <a:pt x="1" y="7"/>
                  </a:lnTo>
                  <a:lnTo>
                    <a:pt x="1" y="2"/>
                  </a:lnTo>
                  <a:lnTo>
                    <a:pt x="0" y="0"/>
                  </a:lnTo>
                  <a:lnTo>
                    <a:pt x="1" y="2"/>
                  </a:lnTo>
                  <a:lnTo>
                    <a:pt x="1" y="0"/>
                  </a:lnTo>
                  <a:lnTo>
                    <a:pt x="0" y="0"/>
                  </a:lnTo>
                  <a:lnTo>
                    <a:pt x="0" y="4"/>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179" name=""/>
            <p:cNvSpPr/>
            <p:nvPr/>
          </p:nvSpPr>
          <p:spPr>
            <a:xfrm>
              <a:off x="1453680" y="3989520"/>
              <a:ext cx="17280" cy="1440"/>
            </a:xfrm>
            <a:custGeom>
              <a:avLst/>
              <a:gdLst/>
              <a:ahLst/>
              <a:rect l="l" t="t" r="r" b="b"/>
              <a:pathLst>
                <a:path w="22" h="4">
                  <a:moveTo>
                    <a:pt x="3" y="2"/>
                  </a:moveTo>
                  <a:lnTo>
                    <a:pt x="1" y="4"/>
                  </a:lnTo>
                  <a:lnTo>
                    <a:pt x="22" y="4"/>
                  </a:lnTo>
                  <a:lnTo>
                    <a:pt x="22"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80" name=""/>
            <p:cNvSpPr/>
            <p:nvPr/>
          </p:nvSpPr>
          <p:spPr>
            <a:xfrm>
              <a:off x="1453680" y="3989520"/>
              <a:ext cx="2880" cy="4680"/>
            </a:xfrm>
            <a:custGeom>
              <a:avLst/>
              <a:gdLst/>
              <a:ahLst/>
              <a:rect l="l" t="t" r="r" b="b"/>
              <a:pathLst>
                <a:path w="3" h="5">
                  <a:moveTo>
                    <a:pt x="1" y="3"/>
                  </a:moveTo>
                  <a:lnTo>
                    <a:pt x="3" y="5"/>
                  </a:lnTo>
                  <a:lnTo>
                    <a:pt x="3" y="0"/>
                  </a:lnTo>
                  <a:lnTo>
                    <a:pt x="0" y="0"/>
                  </a:lnTo>
                  <a:lnTo>
                    <a:pt x="0" y="5"/>
                  </a:lnTo>
                  <a:lnTo>
                    <a:pt x="1" y="5"/>
                  </a:lnTo>
                  <a:lnTo>
                    <a:pt x="0" y="5"/>
                  </a:lnTo>
                  <a:lnTo>
                    <a:pt x="0" y="5"/>
                  </a:lnTo>
                  <a:lnTo>
                    <a:pt x="1" y="5"/>
                  </a:lnTo>
                  <a:lnTo>
                    <a:pt x="1"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181" name=""/>
            <p:cNvSpPr/>
            <p:nvPr/>
          </p:nvSpPr>
          <p:spPr>
            <a:xfrm>
              <a:off x="1455480" y="3992760"/>
              <a:ext cx="16920" cy="1440"/>
            </a:xfrm>
            <a:custGeom>
              <a:avLst/>
              <a:gdLst>
                <a:gd name="GluePoint1X" fmla="*/ 21 w 22"/>
                <a:gd name="GluePoint1Y" fmla="*/ 2 h 2"/>
              </a:gdLst>
              <a:ahLst/>
              <a:cxnLst>
                <a:cxn ang="0">
                  <a:pos x="GluePoint1X" y="GluePoint1Y"/>
                </a:cxn>
              </a:cxnLst>
              <a:rect l="l" t="t" r="r" b="b"/>
              <a:pathLst>
                <a:path w="22" h="2">
                  <a:moveTo>
                    <a:pt x="21" y="2"/>
                  </a:moveTo>
                  <a:lnTo>
                    <a:pt x="21" y="0"/>
                  </a:lnTo>
                  <a:lnTo>
                    <a:pt x="0" y="0"/>
                  </a:lnTo>
                  <a:lnTo>
                    <a:pt x="0" y="2"/>
                  </a:lnTo>
                  <a:lnTo>
                    <a:pt x="21" y="2"/>
                  </a:lnTo>
                  <a:lnTo>
                    <a:pt x="22" y="2"/>
                  </a:lnTo>
                  <a:lnTo>
                    <a:pt x="21" y="2"/>
                  </a:lnTo>
                  <a:lnTo>
                    <a:pt x="22" y="2"/>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82" name=""/>
            <p:cNvSpPr/>
            <p:nvPr/>
          </p:nvSpPr>
          <p:spPr>
            <a:xfrm>
              <a:off x="1428480" y="3959280"/>
              <a:ext cx="16920" cy="11160"/>
            </a:xfrm>
            <a:prstGeom prst="rect">
              <a:avLst/>
            </a:prstGeom>
            <a:solidFill>
              <a:srgbClr val="ffff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183" name=""/>
            <p:cNvSpPr/>
            <p:nvPr/>
          </p:nvSpPr>
          <p:spPr>
            <a:xfrm>
              <a:off x="1444320" y="3957840"/>
              <a:ext cx="1080" cy="12600"/>
            </a:xfrm>
            <a:custGeom>
              <a:avLst/>
              <a:gdLst/>
              <a:ahLst/>
              <a:rect l="l" t="t" r="r" b="b"/>
              <a:pathLst>
                <a:path w="4" h="18">
                  <a:moveTo>
                    <a:pt x="2" y="4"/>
                  </a:moveTo>
                  <a:lnTo>
                    <a:pt x="0" y="2"/>
                  </a:lnTo>
                  <a:lnTo>
                    <a:pt x="0" y="18"/>
                  </a:lnTo>
                  <a:lnTo>
                    <a:pt x="4" y="18"/>
                  </a:lnTo>
                  <a:lnTo>
                    <a:pt x="4" y="2"/>
                  </a:lnTo>
                  <a:lnTo>
                    <a:pt x="2" y="0"/>
                  </a:lnTo>
                  <a:lnTo>
                    <a:pt x="4" y="2"/>
                  </a:lnTo>
                  <a:lnTo>
                    <a:pt x="4" y="0"/>
                  </a:lnTo>
                  <a:lnTo>
                    <a:pt x="2" y="0"/>
                  </a:lnTo>
                  <a:lnTo>
                    <a:pt x="2" y="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184" name=""/>
            <p:cNvSpPr/>
            <p:nvPr/>
          </p:nvSpPr>
          <p:spPr>
            <a:xfrm>
              <a:off x="1428480" y="3957840"/>
              <a:ext cx="16920" cy="1440"/>
            </a:xfrm>
            <a:custGeom>
              <a:avLst/>
              <a:gdLst/>
              <a:ahLst/>
              <a:rect l="l" t="t" r="r" b="b"/>
              <a:pathLst>
                <a:path w="22" h="4">
                  <a:moveTo>
                    <a:pt x="2" y="2"/>
                  </a:moveTo>
                  <a:lnTo>
                    <a:pt x="2" y="4"/>
                  </a:lnTo>
                  <a:lnTo>
                    <a:pt x="22" y="4"/>
                  </a:lnTo>
                  <a:lnTo>
                    <a:pt x="22" y="0"/>
                  </a:lnTo>
                  <a:lnTo>
                    <a:pt x="2" y="0"/>
                  </a:lnTo>
                  <a:lnTo>
                    <a:pt x="0" y="2"/>
                  </a:lnTo>
                  <a:lnTo>
                    <a:pt x="2" y="0"/>
                  </a:lnTo>
                  <a:lnTo>
                    <a:pt x="0" y="0"/>
                  </a:lnTo>
                  <a:lnTo>
                    <a:pt x="0" y="2"/>
                  </a:lnTo>
                  <a:lnTo>
                    <a:pt x="2"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85" name=""/>
            <p:cNvSpPr/>
            <p:nvPr/>
          </p:nvSpPr>
          <p:spPr>
            <a:xfrm>
              <a:off x="1428480" y="3959280"/>
              <a:ext cx="1080" cy="12600"/>
            </a:xfrm>
            <a:custGeom>
              <a:avLst/>
              <a:gdLst/>
              <a:ahLst/>
              <a:rect l="l" t="t" r="r" b="b"/>
              <a:pathLst>
                <a:path w="2" h="18">
                  <a:moveTo>
                    <a:pt x="2" y="14"/>
                  </a:moveTo>
                  <a:lnTo>
                    <a:pt x="2" y="16"/>
                  </a:lnTo>
                  <a:lnTo>
                    <a:pt x="2" y="0"/>
                  </a:lnTo>
                  <a:lnTo>
                    <a:pt x="0" y="0"/>
                  </a:lnTo>
                  <a:lnTo>
                    <a:pt x="0" y="16"/>
                  </a:lnTo>
                  <a:lnTo>
                    <a:pt x="2" y="18"/>
                  </a:lnTo>
                  <a:lnTo>
                    <a:pt x="0" y="16"/>
                  </a:lnTo>
                  <a:lnTo>
                    <a:pt x="0" y="18"/>
                  </a:lnTo>
                  <a:lnTo>
                    <a:pt x="2" y="18"/>
                  </a:lnTo>
                  <a:lnTo>
                    <a:pt x="2" y="1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186" name=""/>
            <p:cNvSpPr/>
            <p:nvPr/>
          </p:nvSpPr>
          <p:spPr>
            <a:xfrm>
              <a:off x="1428480" y="3970440"/>
              <a:ext cx="16920" cy="1440"/>
            </a:xfrm>
            <a:custGeom>
              <a:avLst/>
              <a:gdLst/>
              <a:ahLst/>
              <a:rect l="l" t="t" r="r" b="b"/>
              <a:pathLst>
                <a:path w="22" h="4">
                  <a:moveTo>
                    <a:pt x="18" y="2"/>
                  </a:moveTo>
                  <a:lnTo>
                    <a:pt x="20" y="0"/>
                  </a:lnTo>
                  <a:lnTo>
                    <a:pt x="0" y="0"/>
                  </a:lnTo>
                  <a:lnTo>
                    <a:pt x="0" y="4"/>
                  </a:lnTo>
                  <a:lnTo>
                    <a:pt x="20" y="4"/>
                  </a:lnTo>
                  <a:lnTo>
                    <a:pt x="22" y="2"/>
                  </a:lnTo>
                  <a:lnTo>
                    <a:pt x="20" y="4"/>
                  </a:lnTo>
                  <a:lnTo>
                    <a:pt x="22" y="4"/>
                  </a:lnTo>
                  <a:lnTo>
                    <a:pt x="22" y="2"/>
                  </a:lnTo>
                  <a:lnTo>
                    <a:pt x="18"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87" name=""/>
            <p:cNvSpPr/>
            <p:nvPr/>
          </p:nvSpPr>
          <p:spPr>
            <a:xfrm>
              <a:off x="1428480" y="3970440"/>
              <a:ext cx="16920" cy="3240"/>
            </a:xfrm>
            <a:prstGeom prst="rect">
              <a:avLst/>
            </a:prstGeom>
            <a:solidFill>
              <a:srgbClr val="ffffff"/>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188" name=""/>
            <p:cNvSpPr/>
            <p:nvPr/>
          </p:nvSpPr>
          <p:spPr>
            <a:xfrm>
              <a:off x="1444320" y="3970440"/>
              <a:ext cx="1080" cy="3240"/>
            </a:xfrm>
            <a:custGeom>
              <a:avLst/>
              <a:gdLst/>
              <a:ahLst/>
              <a:rect l="l" t="t" r="r" b="b"/>
              <a:pathLst>
                <a:path w="4" h="5">
                  <a:moveTo>
                    <a:pt x="2" y="4"/>
                  </a:moveTo>
                  <a:lnTo>
                    <a:pt x="0" y="2"/>
                  </a:lnTo>
                  <a:lnTo>
                    <a:pt x="0" y="5"/>
                  </a:lnTo>
                  <a:lnTo>
                    <a:pt x="4" y="5"/>
                  </a:lnTo>
                  <a:lnTo>
                    <a:pt x="4" y="2"/>
                  </a:lnTo>
                  <a:lnTo>
                    <a:pt x="2" y="0"/>
                  </a:lnTo>
                  <a:lnTo>
                    <a:pt x="4" y="2"/>
                  </a:lnTo>
                  <a:lnTo>
                    <a:pt x="4" y="0"/>
                  </a:lnTo>
                  <a:lnTo>
                    <a:pt x="2" y="0"/>
                  </a:lnTo>
                  <a:lnTo>
                    <a:pt x="2" y="4"/>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189" name=""/>
            <p:cNvSpPr/>
            <p:nvPr/>
          </p:nvSpPr>
          <p:spPr>
            <a:xfrm>
              <a:off x="1428480" y="3970440"/>
              <a:ext cx="16920" cy="1440"/>
            </a:xfrm>
            <a:custGeom>
              <a:avLst/>
              <a:gdLst/>
              <a:ahLst/>
              <a:rect l="l" t="t" r="r" b="b"/>
              <a:pathLst>
                <a:path w="22" h="4">
                  <a:moveTo>
                    <a:pt x="2" y="2"/>
                  </a:moveTo>
                  <a:lnTo>
                    <a:pt x="2" y="4"/>
                  </a:lnTo>
                  <a:lnTo>
                    <a:pt x="22" y="4"/>
                  </a:lnTo>
                  <a:lnTo>
                    <a:pt x="22" y="0"/>
                  </a:lnTo>
                  <a:lnTo>
                    <a:pt x="2" y="0"/>
                  </a:lnTo>
                  <a:lnTo>
                    <a:pt x="0" y="2"/>
                  </a:lnTo>
                  <a:lnTo>
                    <a:pt x="2" y="0"/>
                  </a:lnTo>
                  <a:lnTo>
                    <a:pt x="0" y="0"/>
                  </a:lnTo>
                  <a:lnTo>
                    <a:pt x="0" y="2"/>
                  </a:lnTo>
                  <a:lnTo>
                    <a:pt x="2"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90" name=""/>
            <p:cNvSpPr/>
            <p:nvPr/>
          </p:nvSpPr>
          <p:spPr>
            <a:xfrm>
              <a:off x="1428480" y="3970440"/>
              <a:ext cx="1080" cy="4680"/>
            </a:xfrm>
            <a:custGeom>
              <a:avLst/>
              <a:gdLst/>
              <a:ahLst/>
              <a:rect l="l" t="t" r="r" b="b"/>
              <a:pathLst>
                <a:path w="2" h="5">
                  <a:moveTo>
                    <a:pt x="2" y="3"/>
                  </a:moveTo>
                  <a:lnTo>
                    <a:pt x="2" y="3"/>
                  </a:lnTo>
                  <a:lnTo>
                    <a:pt x="2" y="0"/>
                  </a:lnTo>
                  <a:lnTo>
                    <a:pt x="0" y="0"/>
                  </a:lnTo>
                  <a:lnTo>
                    <a:pt x="0" y="3"/>
                  </a:lnTo>
                  <a:lnTo>
                    <a:pt x="2" y="5"/>
                  </a:lnTo>
                  <a:lnTo>
                    <a:pt x="0" y="3"/>
                  </a:lnTo>
                  <a:lnTo>
                    <a:pt x="0" y="5"/>
                  </a:lnTo>
                  <a:lnTo>
                    <a:pt x="2" y="5"/>
                  </a:lnTo>
                  <a:lnTo>
                    <a:pt x="2"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191" name=""/>
            <p:cNvSpPr/>
            <p:nvPr/>
          </p:nvSpPr>
          <p:spPr>
            <a:xfrm>
              <a:off x="1428480" y="3973680"/>
              <a:ext cx="16920" cy="1440"/>
            </a:xfrm>
            <a:custGeom>
              <a:avLst/>
              <a:gdLst/>
              <a:ahLst/>
              <a:rect l="l" t="t" r="r" b="b"/>
              <a:pathLst>
                <a:path w="22" h="2">
                  <a:moveTo>
                    <a:pt x="18" y="0"/>
                  </a:moveTo>
                  <a:lnTo>
                    <a:pt x="20" y="0"/>
                  </a:lnTo>
                  <a:lnTo>
                    <a:pt x="0" y="0"/>
                  </a:lnTo>
                  <a:lnTo>
                    <a:pt x="0" y="2"/>
                  </a:lnTo>
                  <a:lnTo>
                    <a:pt x="20" y="2"/>
                  </a:lnTo>
                  <a:lnTo>
                    <a:pt x="22" y="0"/>
                  </a:lnTo>
                  <a:lnTo>
                    <a:pt x="20" y="2"/>
                  </a:lnTo>
                  <a:lnTo>
                    <a:pt x="22" y="2"/>
                  </a:lnTo>
                  <a:lnTo>
                    <a:pt x="22" y="0"/>
                  </a:lnTo>
                  <a:lnTo>
                    <a:pt x="18"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92" name=""/>
            <p:cNvSpPr/>
            <p:nvPr/>
          </p:nvSpPr>
          <p:spPr>
            <a:xfrm>
              <a:off x="1401480" y="3959280"/>
              <a:ext cx="16920" cy="11160"/>
            </a:xfrm>
            <a:prstGeom prst="rect">
              <a:avLst/>
            </a:prstGeom>
            <a:solidFill>
              <a:srgbClr val="ffff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193" name=""/>
            <p:cNvSpPr/>
            <p:nvPr/>
          </p:nvSpPr>
          <p:spPr>
            <a:xfrm>
              <a:off x="1417320" y="3957840"/>
              <a:ext cx="1080" cy="12600"/>
            </a:xfrm>
            <a:custGeom>
              <a:avLst/>
              <a:gdLst/>
              <a:ahLst/>
              <a:rect l="l" t="t" r="r" b="b"/>
              <a:pathLst>
                <a:path w="1" h="18">
                  <a:moveTo>
                    <a:pt x="1" y="4"/>
                  </a:moveTo>
                  <a:lnTo>
                    <a:pt x="0" y="2"/>
                  </a:lnTo>
                  <a:lnTo>
                    <a:pt x="0" y="18"/>
                  </a:lnTo>
                  <a:lnTo>
                    <a:pt x="1" y="18"/>
                  </a:lnTo>
                  <a:lnTo>
                    <a:pt x="1" y="2"/>
                  </a:lnTo>
                  <a:lnTo>
                    <a:pt x="1" y="0"/>
                  </a:lnTo>
                  <a:lnTo>
                    <a:pt x="1" y="2"/>
                  </a:lnTo>
                  <a:lnTo>
                    <a:pt x="1" y="0"/>
                  </a:lnTo>
                  <a:lnTo>
                    <a:pt x="1" y="0"/>
                  </a:lnTo>
                  <a:lnTo>
                    <a:pt x="1" y="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194" name=""/>
            <p:cNvSpPr/>
            <p:nvPr/>
          </p:nvSpPr>
          <p:spPr>
            <a:xfrm>
              <a:off x="1400040" y="3957840"/>
              <a:ext cx="18360" cy="1440"/>
            </a:xfrm>
            <a:custGeom>
              <a:avLst/>
              <a:gdLst/>
              <a:ahLst/>
              <a:rect l="l" t="t" r="r" b="b"/>
              <a:pathLst>
                <a:path w="23" h="4">
                  <a:moveTo>
                    <a:pt x="3" y="2"/>
                  </a:moveTo>
                  <a:lnTo>
                    <a:pt x="1" y="4"/>
                  </a:lnTo>
                  <a:lnTo>
                    <a:pt x="23" y="4"/>
                  </a:lnTo>
                  <a:lnTo>
                    <a:pt x="23"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95" name=""/>
            <p:cNvSpPr/>
            <p:nvPr/>
          </p:nvSpPr>
          <p:spPr>
            <a:xfrm>
              <a:off x="1400040" y="3959280"/>
              <a:ext cx="2520" cy="12600"/>
            </a:xfrm>
            <a:custGeom>
              <a:avLst/>
              <a:gdLst/>
              <a:ahLst/>
              <a:rect l="l" t="t" r="r" b="b"/>
              <a:pathLst>
                <a:path w="3" h="18">
                  <a:moveTo>
                    <a:pt x="1" y="14"/>
                  </a:moveTo>
                  <a:lnTo>
                    <a:pt x="3" y="16"/>
                  </a:lnTo>
                  <a:lnTo>
                    <a:pt x="3" y="0"/>
                  </a:lnTo>
                  <a:lnTo>
                    <a:pt x="0" y="0"/>
                  </a:lnTo>
                  <a:lnTo>
                    <a:pt x="0" y="16"/>
                  </a:lnTo>
                  <a:lnTo>
                    <a:pt x="1" y="18"/>
                  </a:lnTo>
                  <a:lnTo>
                    <a:pt x="0" y="16"/>
                  </a:lnTo>
                  <a:lnTo>
                    <a:pt x="0" y="18"/>
                  </a:lnTo>
                  <a:lnTo>
                    <a:pt x="1" y="18"/>
                  </a:lnTo>
                  <a:lnTo>
                    <a:pt x="1" y="1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196" name=""/>
            <p:cNvSpPr/>
            <p:nvPr/>
          </p:nvSpPr>
          <p:spPr>
            <a:xfrm>
              <a:off x="1401480" y="3970440"/>
              <a:ext cx="16920" cy="1440"/>
            </a:xfrm>
            <a:custGeom>
              <a:avLst/>
              <a:gdLst/>
              <a:ahLst/>
              <a:rect l="l" t="t" r="r" b="b"/>
              <a:pathLst>
                <a:path w="22" h="4">
                  <a:moveTo>
                    <a:pt x="21" y="2"/>
                  </a:moveTo>
                  <a:lnTo>
                    <a:pt x="22" y="0"/>
                  </a:lnTo>
                  <a:lnTo>
                    <a:pt x="0" y="0"/>
                  </a:lnTo>
                  <a:lnTo>
                    <a:pt x="0" y="4"/>
                  </a:lnTo>
                  <a:lnTo>
                    <a:pt x="22" y="4"/>
                  </a:lnTo>
                  <a:lnTo>
                    <a:pt x="22" y="2"/>
                  </a:lnTo>
                  <a:lnTo>
                    <a:pt x="22" y="4"/>
                  </a:lnTo>
                  <a:lnTo>
                    <a:pt x="22" y="4"/>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97" name=""/>
            <p:cNvSpPr/>
            <p:nvPr/>
          </p:nvSpPr>
          <p:spPr>
            <a:xfrm>
              <a:off x="1401480" y="3970440"/>
              <a:ext cx="16920" cy="3240"/>
            </a:xfrm>
            <a:prstGeom prst="rect">
              <a:avLst/>
            </a:prstGeom>
            <a:solidFill>
              <a:srgbClr val="ffffff"/>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198" name=""/>
            <p:cNvSpPr/>
            <p:nvPr/>
          </p:nvSpPr>
          <p:spPr>
            <a:xfrm>
              <a:off x="1417320" y="3970440"/>
              <a:ext cx="1080" cy="3240"/>
            </a:xfrm>
            <a:custGeom>
              <a:avLst/>
              <a:gdLst/>
              <a:ahLst/>
              <a:rect l="l" t="t" r="r" b="b"/>
              <a:pathLst>
                <a:path w="1" h="5">
                  <a:moveTo>
                    <a:pt x="1" y="4"/>
                  </a:moveTo>
                  <a:lnTo>
                    <a:pt x="0" y="2"/>
                  </a:lnTo>
                  <a:lnTo>
                    <a:pt x="0" y="5"/>
                  </a:lnTo>
                  <a:lnTo>
                    <a:pt x="1" y="5"/>
                  </a:lnTo>
                  <a:lnTo>
                    <a:pt x="1" y="2"/>
                  </a:lnTo>
                  <a:lnTo>
                    <a:pt x="1" y="0"/>
                  </a:lnTo>
                  <a:lnTo>
                    <a:pt x="1" y="2"/>
                  </a:lnTo>
                  <a:lnTo>
                    <a:pt x="1" y="0"/>
                  </a:lnTo>
                  <a:lnTo>
                    <a:pt x="1" y="0"/>
                  </a:lnTo>
                  <a:lnTo>
                    <a:pt x="1" y="4"/>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199" name=""/>
            <p:cNvSpPr/>
            <p:nvPr/>
          </p:nvSpPr>
          <p:spPr>
            <a:xfrm>
              <a:off x="1400040" y="3970440"/>
              <a:ext cx="18360" cy="1440"/>
            </a:xfrm>
            <a:custGeom>
              <a:avLst/>
              <a:gdLst/>
              <a:ahLst/>
              <a:rect l="l" t="t" r="r" b="b"/>
              <a:pathLst>
                <a:path w="23" h="4">
                  <a:moveTo>
                    <a:pt x="3" y="2"/>
                  </a:moveTo>
                  <a:lnTo>
                    <a:pt x="1" y="4"/>
                  </a:lnTo>
                  <a:lnTo>
                    <a:pt x="23" y="4"/>
                  </a:lnTo>
                  <a:lnTo>
                    <a:pt x="23"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00" name=""/>
            <p:cNvSpPr/>
            <p:nvPr/>
          </p:nvSpPr>
          <p:spPr>
            <a:xfrm>
              <a:off x="1400040" y="3970440"/>
              <a:ext cx="2520" cy="4680"/>
            </a:xfrm>
            <a:custGeom>
              <a:avLst/>
              <a:gdLst/>
              <a:ahLst/>
              <a:rect l="l" t="t" r="r" b="b"/>
              <a:pathLst>
                <a:path w="3" h="5">
                  <a:moveTo>
                    <a:pt x="1" y="3"/>
                  </a:moveTo>
                  <a:lnTo>
                    <a:pt x="3" y="3"/>
                  </a:lnTo>
                  <a:lnTo>
                    <a:pt x="3" y="0"/>
                  </a:lnTo>
                  <a:lnTo>
                    <a:pt x="0" y="0"/>
                  </a:lnTo>
                  <a:lnTo>
                    <a:pt x="0" y="3"/>
                  </a:lnTo>
                  <a:lnTo>
                    <a:pt x="1" y="5"/>
                  </a:lnTo>
                  <a:lnTo>
                    <a:pt x="0" y="3"/>
                  </a:lnTo>
                  <a:lnTo>
                    <a:pt x="0" y="5"/>
                  </a:lnTo>
                  <a:lnTo>
                    <a:pt x="1" y="5"/>
                  </a:lnTo>
                  <a:lnTo>
                    <a:pt x="1"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201" name=""/>
            <p:cNvSpPr/>
            <p:nvPr/>
          </p:nvSpPr>
          <p:spPr>
            <a:xfrm>
              <a:off x="1401480" y="3973680"/>
              <a:ext cx="16920" cy="1440"/>
            </a:xfrm>
            <a:custGeom>
              <a:avLst/>
              <a:gdLst/>
              <a:ahLst/>
              <a:rect l="l" t="t" r="r" b="b"/>
              <a:pathLst>
                <a:path w="22" h="2">
                  <a:moveTo>
                    <a:pt x="21" y="0"/>
                  </a:moveTo>
                  <a:lnTo>
                    <a:pt x="22" y="0"/>
                  </a:lnTo>
                  <a:lnTo>
                    <a:pt x="0" y="0"/>
                  </a:lnTo>
                  <a:lnTo>
                    <a:pt x="0" y="2"/>
                  </a:lnTo>
                  <a:lnTo>
                    <a:pt x="22" y="2"/>
                  </a:lnTo>
                  <a:lnTo>
                    <a:pt x="22" y="0"/>
                  </a:lnTo>
                  <a:lnTo>
                    <a:pt x="22" y="2"/>
                  </a:lnTo>
                  <a:lnTo>
                    <a:pt x="22" y="2"/>
                  </a:lnTo>
                  <a:lnTo>
                    <a:pt x="22" y="0"/>
                  </a:lnTo>
                  <a:lnTo>
                    <a:pt x="21"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02" name=""/>
            <p:cNvSpPr/>
            <p:nvPr/>
          </p:nvSpPr>
          <p:spPr>
            <a:xfrm>
              <a:off x="1455480" y="3959280"/>
              <a:ext cx="15480" cy="11160"/>
            </a:xfrm>
            <a:prstGeom prst="rect">
              <a:avLst/>
            </a:prstGeom>
            <a:solidFill>
              <a:srgbClr val="ffff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203" name=""/>
            <p:cNvSpPr/>
            <p:nvPr/>
          </p:nvSpPr>
          <p:spPr>
            <a:xfrm>
              <a:off x="1471320" y="3957840"/>
              <a:ext cx="1080" cy="12600"/>
            </a:xfrm>
            <a:custGeom>
              <a:avLst/>
              <a:gdLst/>
              <a:ahLst/>
              <a:rect l="l" t="t" r="r" b="b"/>
              <a:pathLst>
                <a:path w="1" h="18">
                  <a:moveTo>
                    <a:pt x="0" y="4"/>
                  </a:moveTo>
                  <a:lnTo>
                    <a:pt x="0" y="2"/>
                  </a:lnTo>
                  <a:lnTo>
                    <a:pt x="0" y="18"/>
                  </a:lnTo>
                  <a:lnTo>
                    <a:pt x="1" y="18"/>
                  </a:lnTo>
                  <a:lnTo>
                    <a:pt x="1" y="2"/>
                  </a:lnTo>
                  <a:lnTo>
                    <a:pt x="0" y="0"/>
                  </a:lnTo>
                  <a:lnTo>
                    <a:pt x="1" y="2"/>
                  </a:lnTo>
                  <a:lnTo>
                    <a:pt x="1" y="0"/>
                  </a:lnTo>
                  <a:lnTo>
                    <a:pt x="0" y="0"/>
                  </a:lnTo>
                  <a:lnTo>
                    <a:pt x="0" y="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204" name=""/>
            <p:cNvSpPr/>
            <p:nvPr/>
          </p:nvSpPr>
          <p:spPr>
            <a:xfrm>
              <a:off x="1453680" y="3957840"/>
              <a:ext cx="17280" cy="1440"/>
            </a:xfrm>
            <a:custGeom>
              <a:avLst/>
              <a:gdLst/>
              <a:ahLst/>
              <a:rect l="l" t="t" r="r" b="b"/>
              <a:pathLst>
                <a:path w="22" h="4">
                  <a:moveTo>
                    <a:pt x="3" y="2"/>
                  </a:moveTo>
                  <a:lnTo>
                    <a:pt x="1" y="4"/>
                  </a:lnTo>
                  <a:lnTo>
                    <a:pt x="22" y="4"/>
                  </a:lnTo>
                  <a:lnTo>
                    <a:pt x="22"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05" name=""/>
            <p:cNvSpPr/>
            <p:nvPr/>
          </p:nvSpPr>
          <p:spPr>
            <a:xfrm>
              <a:off x="1453680" y="3959280"/>
              <a:ext cx="2880" cy="12600"/>
            </a:xfrm>
            <a:custGeom>
              <a:avLst/>
              <a:gdLst/>
              <a:ahLst/>
              <a:rect l="l" t="t" r="r" b="b"/>
              <a:pathLst>
                <a:path w="3" h="18">
                  <a:moveTo>
                    <a:pt x="1" y="14"/>
                  </a:moveTo>
                  <a:lnTo>
                    <a:pt x="3" y="16"/>
                  </a:lnTo>
                  <a:lnTo>
                    <a:pt x="3" y="0"/>
                  </a:lnTo>
                  <a:lnTo>
                    <a:pt x="0" y="0"/>
                  </a:lnTo>
                  <a:lnTo>
                    <a:pt x="0" y="16"/>
                  </a:lnTo>
                  <a:lnTo>
                    <a:pt x="1" y="18"/>
                  </a:lnTo>
                  <a:lnTo>
                    <a:pt x="0" y="16"/>
                  </a:lnTo>
                  <a:lnTo>
                    <a:pt x="0" y="18"/>
                  </a:lnTo>
                  <a:lnTo>
                    <a:pt x="1" y="18"/>
                  </a:lnTo>
                  <a:lnTo>
                    <a:pt x="1" y="1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206" name=""/>
            <p:cNvSpPr/>
            <p:nvPr/>
          </p:nvSpPr>
          <p:spPr>
            <a:xfrm>
              <a:off x="1455480" y="3970440"/>
              <a:ext cx="16920" cy="1440"/>
            </a:xfrm>
            <a:custGeom>
              <a:avLst/>
              <a:gdLst/>
              <a:ahLst/>
              <a:rect l="l" t="t" r="r" b="b"/>
              <a:pathLst>
                <a:path w="22" h="4">
                  <a:moveTo>
                    <a:pt x="21" y="2"/>
                  </a:moveTo>
                  <a:lnTo>
                    <a:pt x="21" y="0"/>
                  </a:lnTo>
                  <a:lnTo>
                    <a:pt x="0" y="0"/>
                  </a:lnTo>
                  <a:lnTo>
                    <a:pt x="0" y="4"/>
                  </a:lnTo>
                  <a:lnTo>
                    <a:pt x="21" y="4"/>
                  </a:lnTo>
                  <a:lnTo>
                    <a:pt x="22" y="2"/>
                  </a:lnTo>
                  <a:lnTo>
                    <a:pt x="21" y="4"/>
                  </a:lnTo>
                  <a:lnTo>
                    <a:pt x="22" y="4"/>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07" name=""/>
            <p:cNvSpPr/>
            <p:nvPr/>
          </p:nvSpPr>
          <p:spPr>
            <a:xfrm>
              <a:off x="1455480" y="3970440"/>
              <a:ext cx="15480" cy="3240"/>
            </a:xfrm>
            <a:prstGeom prst="rect">
              <a:avLst/>
            </a:prstGeom>
            <a:solidFill>
              <a:srgbClr val="ffffff"/>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208" name=""/>
            <p:cNvSpPr/>
            <p:nvPr/>
          </p:nvSpPr>
          <p:spPr>
            <a:xfrm>
              <a:off x="1471320" y="3970440"/>
              <a:ext cx="1080" cy="3240"/>
            </a:xfrm>
            <a:custGeom>
              <a:avLst/>
              <a:gdLst/>
              <a:ahLst/>
              <a:rect l="l" t="t" r="r" b="b"/>
              <a:pathLst>
                <a:path w="1" h="5">
                  <a:moveTo>
                    <a:pt x="0" y="4"/>
                  </a:moveTo>
                  <a:lnTo>
                    <a:pt x="0" y="2"/>
                  </a:lnTo>
                  <a:lnTo>
                    <a:pt x="0" y="5"/>
                  </a:lnTo>
                  <a:lnTo>
                    <a:pt x="1" y="5"/>
                  </a:lnTo>
                  <a:lnTo>
                    <a:pt x="1" y="2"/>
                  </a:lnTo>
                  <a:lnTo>
                    <a:pt x="0" y="0"/>
                  </a:lnTo>
                  <a:lnTo>
                    <a:pt x="1" y="2"/>
                  </a:lnTo>
                  <a:lnTo>
                    <a:pt x="1" y="0"/>
                  </a:lnTo>
                  <a:lnTo>
                    <a:pt x="0" y="0"/>
                  </a:lnTo>
                  <a:lnTo>
                    <a:pt x="0" y="4"/>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209" name=""/>
            <p:cNvSpPr/>
            <p:nvPr/>
          </p:nvSpPr>
          <p:spPr>
            <a:xfrm>
              <a:off x="1453680" y="3970440"/>
              <a:ext cx="17280" cy="1440"/>
            </a:xfrm>
            <a:custGeom>
              <a:avLst/>
              <a:gdLst/>
              <a:ahLst/>
              <a:rect l="l" t="t" r="r" b="b"/>
              <a:pathLst>
                <a:path w="22" h="4">
                  <a:moveTo>
                    <a:pt x="3" y="2"/>
                  </a:moveTo>
                  <a:lnTo>
                    <a:pt x="1" y="4"/>
                  </a:lnTo>
                  <a:lnTo>
                    <a:pt x="22" y="4"/>
                  </a:lnTo>
                  <a:lnTo>
                    <a:pt x="22"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10" name=""/>
            <p:cNvSpPr/>
            <p:nvPr/>
          </p:nvSpPr>
          <p:spPr>
            <a:xfrm>
              <a:off x="1453680" y="3970440"/>
              <a:ext cx="2880" cy="4680"/>
            </a:xfrm>
            <a:custGeom>
              <a:avLst/>
              <a:gdLst/>
              <a:ahLst/>
              <a:rect l="l" t="t" r="r" b="b"/>
              <a:pathLst>
                <a:path w="3" h="5">
                  <a:moveTo>
                    <a:pt x="1" y="3"/>
                  </a:moveTo>
                  <a:lnTo>
                    <a:pt x="3" y="3"/>
                  </a:lnTo>
                  <a:lnTo>
                    <a:pt x="3" y="0"/>
                  </a:lnTo>
                  <a:lnTo>
                    <a:pt x="0" y="0"/>
                  </a:lnTo>
                  <a:lnTo>
                    <a:pt x="0" y="3"/>
                  </a:lnTo>
                  <a:lnTo>
                    <a:pt x="1" y="5"/>
                  </a:lnTo>
                  <a:lnTo>
                    <a:pt x="0" y="3"/>
                  </a:lnTo>
                  <a:lnTo>
                    <a:pt x="0" y="5"/>
                  </a:lnTo>
                  <a:lnTo>
                    <a:pt x="1" y="5"/>
                  </a:lnTo>
                  <a:lnTo>
                    <a:pt x="1"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211" name=""/>
            <p:cNvSpPr/>
            <p:nvPr/>
          </p:nvSpPr>
          <p:spPr>
            <a:xfrm>
              <a:off x="1455480" y="3973680"/>
              <a:ext cx="16920" cy="1440"/>
            </a:xfrm>
            <a:custGeom>
              <a:avLst/>
              <a:gdLst/>
              <a:ahLst/>
              <a:rect l="l" t="t" r="r" b="b"/>
              <a:pathLst>
                <a:path w="22" h="2">
                  <a:moveTo>
                    <a:pt x="21" y="0"/>
                  </a:moveTo>
                  <a:lnTo>
                    <a:pt x="21" y="0"/>
                  </a:lnTo>
                  <a:lnTo>
                    <a:pt x="0" y="0"/>
                  </a:lnTo>
                  <a:lnTo>
                    <a:pt x="0" y="2"/>
                  </a:lnTo>
                  <a:lnTo>
                    <a:pt x="21" y="2"/>
                  </a:lnTo>
                  <a:lnTo>
                    <a:pt x="22" y="0"/>
                  </a:lnTo>
                  <a:lnTo>
                    <a:pt x="21" y="2"/>
                  </a:lnTo>
                  <a:lnTo>
                    <a:pt x="22" y="2"/>
                  </a:lnTo>
                  <a:lnTo>
                    <a:pt x="22" y="0"/>
                  </a:lnTo>
                  <a:lnTo>
                    <a:pt x="21"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12" name=""/>
            <p:cNvSpPr/>
            <p:nvPr/>
          </p:nvSpPr>
          <p:spPr>
            <a:xfrm>
              <a:off x="1428480" y="3940200"/>
              <a:ext cx="16920" cy="12600"/>
            </a:xfrm>
            <a:prstGeom prst="rect">
              <a:avLst/>
            </a:pr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213" name=""/>
            <p:cNvSpPr/>
            <p:nvPr/>
          </p:nvSpPr>
          <p:spPr>
            <a:xfrm>
              <a:off x="1444320" y="3940200"/>
              <a:ext cx="1080" cy="12600"/>
            </a:xfrm>
            <a:custGeom>
              <a:avLst/>
              <a:gdLst/>
              <a:ahLst/>
              <a:rect l="l" t="t" r="r" b="b"/>
              <a:pathLst>
                <a:path w="4" h="18">
                  <a:moveTo>
                    <a:pt x="2" y="3"/>
                  </a:moveTo>
                  <a:lnTo>
                    <a:pt x="0" y="2"/>
                  </a:lnTo>
                  <a:lnTo>
                    <a:pt x="0" y="18"/>
                  </a:lnTo>
                  <a:lnTo>
                    <a:pt x="4" y="18"/>
                  </a:lnTo>
                  <a:lnTo>
                    <a:pt x="4" y="2"/>
                  </a:lnTo>
                  <a:lnTo>
                    <a:pt x="2" y="0"/>
                  </a:lnTo>
                  <a:lnTo>
                    <a:pt x="4" y="2"/>
                  </a:lnTo>
                  <a:lnTo>
                    <a:pt x="4" y="0"/>
                  </a:lnTo>
                  <a:lnTo>
                    <a:pt x="2" y="0"/>
                  </a:lnTo>
                  <a:lnTo>
                    <a:pt x="2" y="3"/>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214" name=""/>
            <p:cNvSpPr/>
            <p:nvPr/>
          </p:nvSpPr>
          <p:spPr>
            <a:xfrm>
              <a:off x="1428480" y="3940200"/>
              <a:ext cx="16920" cy="1800"/>
            </a:xfrm>
            <a:custGeom>
              <a:avLst/>
              <a:gdLst/>
              <a:ahLst/>
              <a:rect l="l" t="t" r="r" b="b"/>
              <a:pathLst>
                <a:path w="22" h="3">
                  <a:moveTo>
                    <a:pt x="2" y="2"/>
                  </a:moveTo>
                  <a:lnTo>
                    <a:pt x="2" y="3"/>
                  </a:lnTo>
                  <a:lnTo>
                    <a:pt x="22" y="3"/>
                  </a:lnTo>
                  <a:lnTo>
                    <a:pt x="22" y="0"/>
                  </a:lnTo>
                  <a:lnTo>
                    <a:pt x="2" y="0"/>
                  </a:lnTo>
                  <a:lnTo>
                    <a:pt x="0" y="2"/>
                  </a:lnTo>
                  <a:lnTo>
                    <a:pt x="2" y="0"/>
                  </a:lnTo>
                  <a:lnTo>
                    <a:pt x="0" y="0"/>
                  </a:lnTo>
                  <a:lnTo>
                    <a:pt x="0" y="2"/>
                  </a:lnTo>
                  <a:lnTo>
                    <a:pt x="2"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215" name=""/>
            <p:cNvSpPr/>
            <p:nvPr/>
          </p:nvSpPr>
          <p:spPr>
            <a:xfrm>
              <a:off x="1428480" y="3940200"/>
              <a:ext cx="1080" cy="14400"/>
            </a:xfrm>
            <a:custGeom>
              <a:avLst/>
              <a:gdLst/>
              <a:ahLst/>
              <a:rect l="l" t="t" r="r" b="b"/>
              <a:pathLst>
                <a:path w="2" h="17">
                  <a:moveTo>
                    <a:pt x="2" y="14"/>
                  </a:moveTo>
                  <a:lnTo>
                    <a:pt x="2" y="16"/>
                  </a:lnTo>
                  <a:lnTo>
                    <a:pt x="2" y="0"/>
                  </a:lnTo>
                  <a:lnTo>
                    <a:pt x="0" y="0"/>
                  </a:lnTo>
                  <a:lnTo>
                    <a:pt x="0" y="16"/>
                  </a:lnTo>
                  <a:lnTo>
                    <a:pt x="2" y="17"/>
                  </a:lnTo>
                  <a:lnTo>
                    <a:pt x="0" y="16"/>
                  </a:lnTo>
                  <a:lnTo>
                    <a:pt x="0" y="17"/>
                  </a:lnTo>
                  <a:lnTo>
                    <a:pt x="2" y="17"/>
                  </a:lnTo>
                  <a:lnTo>
                    <a:pt x="2" y="14"/>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216" name=""/>
            <p:cNvSpPr/>
            <p:nvPr/>
          </p:nvSpPr>
          <p:spPr>
            <a:xfrm>
              <a:off x="1428480" y="3952800"/>
              <a:ext cx="16920" cy="1800"/>
            </a:xfrm>
            <a:custGeom>
              <a:avLst/>
              <a:gdLst/>
              <a:ahLst/>
              <a:rect l="l" t="t" r="r" b="b"/>
              <a:pathLst>
                <a:path w="22" h="3">
                  <a:moveTo>
                    <a:pt x="18" y="2"/>
                  </a:moveTo>
                  <a:lnTo>
                    <a:pt x="20" y="0"/>
                  </a:lnTo>
                  <a:lnTo>
                    <a:pt x="0" y="0"/>
                  </a:lnTo>
                  <a:lnTo>
                    <a:pt x="0" y="3"/>
                  </a:lnTo>
                  <a:lnTo>
                    <a:pt x="20" y="3"/>
                  </a:lnTo>
                  <a:lnTo>
                    <a:pt x="22" y="2"/>
                  </a:lnTo>
                  <a:lnTo>
                    <a:pt x="20" y="3"/>
                  </a:lnTo>
                  <a:lnTo>
                    <a:pt x="22" y="3"/>
                  </a:lnTo>
                  <a:lnTo>
                    <a:pt x="22" y="2"/>
                  </a:lnTo>
                  <a:lnTo>
                    <a:pt x="18"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217" name=""/>
            <p:cNvSpPr/>
            <p:nvPr/>
          </p:nvSpPr>
          <p:spPr>
            <a:xfrm>
              <a:off x="1444320" y="3952800"/>
              <a:ext cx="1080" cy="5040"/>
            </a:xfrm>
            <a:custGeom>
              <a:avLst/>
              <a:gdLst/>
              <a:ahLst/>
              <a:rect l="l" t="t" r="r" b="b"/>
              <a:pathLst>
                <a:path w="4" h="6">
                  <a:moveTo>
                    <a:pt x="2" y="3"/>
                  </a:moveTo>
                  <a:lnTo>
                    <a:pt x="0" y="2"/>
                  </a:lnTo>
                  <a:lnTo>
                    <a:pt x="0" y="6"/>
                  </a:lnTo>
                  <a:lnTo>
                    <a:pt x="4" y="6"/>
                  </a:lnTo>
                  <a:lnTo>
                    <a:pt x="4" y="2"/>
                  </a:lnTo>
                  <a:lnTo>
                    <a:pt x="2" y="0"/>
                  </a:lnTo>
                  <a:lnTo>
                    <a:pt x="4" y="2"/>
                  </a:lnTo>
                  <a:lnTo>
                    <a:pt x="4" y="0"/>
                  </a:lnTo>
                  <a:lnTo>
                    <a:pt x="2" y="0"/>
                  </a:lnTo>
                  <a:lnTo>
                    <a:pt x="2" y="3"/>
                  </a:lnTo>
                  <a:close/>
                </a:path>
              </a:pathLst>
            </a:custGeom>
            <a:solidFill>
              <a:srgbClr val="000000"/>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2218" name=""/>
            <p:cNvSpPr/>
            <p:nvPr/>
          </p:nvSpPr>
          <p:spPr>
            <a:xfrm>
              <a:off x="1428480" y="3952800"/>
              <a:ext cx="16920" cy="1800"/>
            </a:xfrm>
            <a:custGeom>
              <a:avLst/>
              <a:gdLst/>
              <a:ahLst/>
              <a:rect l="l" t="t" r="r" b="b"/>
              <a:pathLst>
                <a:path w="22" h="3">
                  <a:moveTo>
                    <a:pt x="2" y="2"/>
                  </a:moveTo>
                  <a:lnTo>
                    <a:pt x="2" y="3"/>
                  </a:lnTo>
                  <a:lnTo>
                    <a:pt x="22" y="3"/>
                  </a:lnTo>
                  <a:lnTo>
                    <a:pt x="22" y="0"/>
                  </a:lnTo>
                  <a:lnTo>
                    <a:pt x="2" y="0"/>
                  </a:lnTo>
                  <a:lnTo>
                    <a:pt x="0" y="2"/>
                  </a:lnTo>
                  <a:lnTo>
                    <a:pt x="2" y="0"/>
                  </a:lnTo>
                  <a:lnTo>
                    <a:pt x="0" y="0"/>
                  </a:lnTo>
                  <a:lnTo>
                    <a:pt x="0" y="2"/>
                  </a:lnTo>
                  <a:lnTo>
                    <a:pt x="2"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219" name=""/>
            <p:cNvSpPr/>
            <p:nvPr/>
          </p:nvSpPr>
          <p:spPr>
            <a:xfrm>
              <a:off x="1428480" y="3952800"/>
              <a:ext cx="1080" cy="6480"/>
            </a:xfrm>
            <a:custGeom>
              <a:avLst/>
              <a:gdLst/>
              <a:ahLst/>
              <a:rect l="l" t="t" r="r" b="b"/>
              <a:pathLst>
                <a:path w="2" h="6">
                  <a:moveTo>
                    <a:pt x="2" y="3"/>
                  </a:moveTo>
                  <a:lnTo>
                    <a:pt x="2" y="4"/>
                  </a:lnTo>
                  <a:lnTo>
                    <a:pt x="2" y="0"/>
                  </a:lnTo>
                  <a:lnTo>
                    <a:pt x="0" y="0"/>
                  </a:lnTo>
                  <a:lnTo>
                    <a:pt x="0" y="4"/>
                  </a:lnTo>
                  <a:lnTo>
                    <a:pt x="2" y="6"/>
                  </a:lnTo>
                  <a:lnTo>
                    <a:pt x="0" y="4"/>
                  </a:lnTo>
                  <a:lnTo>
                    <a:pt x="0" y="6"/>
                  </a:lnTo>
                  <a:lnTo>
                    <a:pt x="2" y="6"/>
                  </a:lnTo>
                  <a:lnTo>
                    <a:pt x="2" y="3"/>
                  </a:lnTo>
                  <a:close/>
                </a:path>
              </a:pathLst>
            </a:cu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220" name=""/>
            <p:cNvSpPr/>
            <p:nvPr/>
          </p:nvSpPr>
          <p:spPr>
            <a:xfrm>
              <a:off x="1428480" y="3956040"/>
              <a:ext cx="16920" cy="3240"/>
            </a:xfrm>
            <a:custGeom>
              <a:avLst/>
              <a:gdLst/>
              <a:ahLst/>
              <a:rect l="l" t="t" r="r" b="b"/>
              <a:pathLst>
                <a:path w="22" h="3">
                  <a:moveTo>
                    <a:pt x="18" y="1"/>
                  </a:moveTo>
                  <a:lnTo>
                    <a:pt x="20" y="0"/>
                  </a:lnTo>
                  <a:lnTo>
                    <a:pt x="0" y="0"/>
                  </a:lnTo>
                  <a:lnTo>
                    <a:pt x="0" y="3"/>
                  </a:lnTo>
                  <a:lnTo>
                    <a:pt x="20" y="3"/>
                  </a:lnTo>
                  <a:lnTo>
                    <a:pt x="22" y="1"/>
                  </a:lnTo>
                  <a:lnTo>
                    <a:pt x="20" y="3"/>
                  </a:lnTo>
                  <a:lnTo>
                    <a:pt x="22" y="3"/>
                  </a:lnTo>
                  <a:lnTo>
                    <a:pt x="22" y="1"/>
                  </a:lnTo>
                  <a:lnTo>
                    <a:pt x="18" y="1"/>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221" name=""/>
            <p:cNvSpPr/>
            <p:nvPr/>
          </p:nvSpPr>
          <p:spPr>
            <a:xfrm>
              <a:off x="1401480" y="3940200"/>
              <a:ext cx="16920" cy="12600"/>
            </a:xfrm>
            <a:prstGeom prst="rect">
              <a:avLst/>
            </a:pr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222" name=""/>
            <p:cNvSpPr/>
            <p:nvPr/>
          </p:nvSpPr>
          <p:spPr>
            <a:xfrm>
              <a:off x="1417320" y="3940200"/>
              <a:ext cx="1080" cy="12600"/>
            </a:xfrm>
            <a:custGeom>
              <a:avLst/>
              <a:gdLst/>
              <a:ahLst/>
              <a:rect l="l" t="t" r="r" b="b"/>
              <a:pathLst>
                <a:path w="1" h="18">
                  <a:moveTo>
                    <a:pt x="1" y="3"/>
                  </a:moveTo>
                  <a:lnTo>
                    <a:pt x="0" y="2"/>
                  </a:lnTo>
                  <a:lnTo>
                    <a:pt x="0" y="18"/>
                  </a:lnTo>
                  <a:lnTo>
                    <a:pt x="1" y="18"/>
                  </a:lnTo>
                  <a:lnTo>
                    <a:pt x="1" y="2"/>
                  </a:lnTo>
                  <a:lnTo>
                    <a:pt x="1" y="0"/>
                  </a:lnTo>
                  <a:lnTo>
                    <a:pt x="1" y="2"/>
                  </a:lnTo>
                  <a:lnTo>
                    <a:pt x="1" y="0"/>
                  </a:lnTo>
                  <a:lnTo>
                    <a:pt x="1" y="0"/>
                  </a:lnTo>
                  <a:lnTo>
                    <a:pt x="1" y="3"/>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223" name=""/>
            <p:cNvSpPr/>
            <p:nvPr/>
          </p:nvSpPr>
          <p:spPr>
            <a:xfrm>
              <a:off x="1400040" y="3940200"/>
              <a:ext cx="18360" cy="1800"/>
            </a:xfrm>
            <a:custGeom>
              <a:avLst/>
              <a:gdLst/>
              <a:ahLst/>
              <a:rect l="l" t="t" r="r" b="b"/>
              <a:pathLst>
                <a:path w="23" h="3">
                  <a:moveTo>
                    <a:pt x="3" y="2"/>
                  </a:moveTo>
                  <a:lnTo>
                    <a:pt x="1" y="3"/>
                  </a:lnTo>
                  <a:lnTo>
                    <a:pt x="23" y="3"/>
                  </a:lnTo>
                  <a:lnTo>
                    <a:pt x="23"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224" name=""/>
            <p:cNvSpPr/>
            <p:nvPr/>
          </p:nvSpPr>
          <p:spPr>
            <a:xfrm>
              <a:off x="1400040" y="3940200"/>
              <a:ext cx="2520" cy="14400"/>
            </a:xfrm>
            <a:custGeom>
              <a:avLst/>
              <a:gdLst/>
              <a:ahLst/>
              <a:rect l="l" t="t" r="r" b="b"/>
              <a:pathLst>
                <a:path w="3" h="17">
                  <a:moveTo>
                    <a:pt x="1" y="14"/>
                  </a:moveTo>
                  <a:lnTo>
                    <a:pt x="3" y="16"/>
                  </a:lnTo>
                  <a:lnTo>
                    <a:pt x="3" y="0"/>
                  </a:lnTo>
                  <a:lnTo>
                    <a:pt x="0" y="0"/>
                  </a:lnTo>
                  <a:lnTo>
                    <a:pt x="0" y="16"/>
                  </a:lnTo>
                  <a:lnTo>
                    <a:pt x="1" y="17"/>
                  </a:lnTo>
                  <a:lnTo>
                    <a:pt x="0" y="16"/>
                  </a:lnTo>
                  <a:lnTo>
                    <a:pt x="0" y="17"/>
                  </a:lnTo>
                  <a:lnTo>
                    <a:pt x="1" y="17"/>
                  </a:lnTo>
                  <a:lnTo>
                    <a:pt x="1" y="14"/>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225" name=""/>
            <p:cNvSpPr/>
            <p:nvPr/>
          </p:nvSpPr>
          <p:spPr>
            <a:xfrm>
              <a:off x="1401480" y="3952800"/>
              <a:ext cx="16920" cy="1800"/>
            </a:xfrm>
            <a:custGeom>
              <a:avLst/>
              <a:gdLst/>
              <a:ahLst/>
              <a:rect l="l" t="t" r="r" b="b"/>
              <a:pathLst>
                <a:path w="22" h="3">
                  <a:moveTo>
                    <a:pt x="21" y="2"/>
                  </a:moveTo>
                  <a:lnTo>
                    <a:pt x="22" y="0"/>
                  </a:lnTo>
                  <a:lnTo>
                    <a:pt x="0" y="0"/>
                  </a:lnTo>
                  <a:lnTo>
                    <a:pt x="0" y="3"/>
                  </a:lnTo>
                  <a:lnTo>
                    <a:pt x="22" y="3"/>
                  </a:lnTo>
                  <a:lnTo>
                    <a:pt x="22" y="2"/>
                  </a:lnTo>
                  <a:lnTo>
                    <a:pt x="22" y="3"/>
                  </a:lnTo>
                  <a:lnTo>
                    <a:pt x="22" y="3"/>
                  </a:lnTo>
                  <a:lnTo>
                    <a:pt x="22" y="2"/>
                  </a:lnTo>
                  <a:lnTo>
                    <a:pt x="21"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226" name=""/>
            <p:cNvSpPr/>
            <p:nvPr/>
          </p:nvSpPr>
          <p:spPr>
            <a:xfrm>
              <a:off x="1417320" y="3952800"/>
              <a:ext cx="1080" cy="5040"/>
            </a:xfrm>
            <a:custGeom>
              <a:avLst/>
              <a:gdLst/>
              <a:ahLst/>
              <a:rect l="l" t="t" r="r" b="b"/>
              <a:pathLst>
                <a:path w="1" h="6">
                  <a:moveTo>
                    <a:pt x="1" y="3"/>
                  </a:moveTo>
                  <a:lnTo>
                    <a:pt x="0" y="2"/>
                  </a:lnTo>
                  <a:lnTo>
                    <a:pt x="0" y="6"/>
                  </a:lnTo>
                  <a:lnTo>
                    <a:pt x="1" y="6"/>
                  </a:lnTo>
                  <a:lnTo>
                    <a:pt x="1" y="2"/>
                  </a:lnTo>
                  <a:lnTo>
                    <a:pt x="1" y="0"/>
                  </a:lnTo>
                  <a:lnTo>
                    <a:pt x="1" y="2"/>
                  </a:lnTo>
                  <a:lnTo>
                    <a:pt x="1" y="0"/>
                  </a:lnTo>
                  <a:lnTo>
                    <a:pt x="1" y="0"/>
                  </a:lnTo>
                  <a:lnTo>
                    <a:pt x="1" y="3"/>
                  </a:lnTo>
                  <a:close/>
                </a:path>
              </a:pathLst>
            </a:custGeom>
            <a:solidFill>
              <a:srgbClr val="000000"/>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2227" name=""/>
            <p:cNvSpPr/>
            <p:nvPr/>
          </p:nvSpPr>
          <p:spPr>
            <a:xfrm>
              <a:off x="1400040" y="3952800"/>
              <a:ext cx="18360" cy="1800"/>
            </a:xfrm>
            <a:custGeom>
              <a:avLst/>
              <a:gdLst/>
              <a:ahLst/>
              <a:rect l="l" t="t" r="r" b="b"/>
              <a:pathLst>
                <a:path w="23" h="3">
                  <a:moveTo>
                    <a:pt x="3" y="2"/>
                  </a:moveTo>
                  <a:lnTo>
                    <a:pt x="1" y="3"/>
                  </a:lnTo>
                  <a:lnTo>
                    <a:pt x="23" y="3"/>
                  </a:lnTo>
                  <a:lnTo>
                    <a:pt x="23"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228" name=""/>
            <p:cNvSpPr/>
            <p:nvPr/>
          </p:nvSpPr>
          <p:spPr>
            <a:xfrm>
              <a:off x="1400040" y="3952800"/>
              <a:ext cx="2520" cy="6480"/>
            </a:xfrm>
            <a:custGeom>
              <a:avLst/>
              <a:gdLst/>
              <a:ahLst/>
              <a:rect l="l" t="t" r="r" b="b"/>
              <a:pathLst>
                <a:path w="3" h="6">
                  <a:moveTo>
                    <a:pt x="1" y="3"/>
                  </a:moveTo>
                  <a:lnTo>
                    <a:pt x="3" y="4"/>
                  </a:lnTo>
                  <a:lnTo>
                    <a:pt x="3" y="0"/>
                  </a:lnTo>
                  <a:lnTo>
                    <a:pt x="0" y="0"/>
                  </a:lnTo>
                  <a:lnTo>
                    <a:pt x="0" y="4"/>
                  </a:lnTo>
                  <a:lnTo>
                    <a:pt x="1" y="6"/>
                  </a:lnTo>
                  <a:lnTo>
                    <a:pt x="0" y="4"/>
                  </a:lnTo>
                  <a:lnTo>
                    <a:pt x="0" y="6"/>
                  </a:lnTo>
                  <a:lnTo>
                    <a:pt x="1" y="6"/>
                  </a:lnTo>
                  <a:lnTo>
                    <a:pt x="1" y="3"/>
                  </a:lnTo>
                  <a:close/>
                </a:path>
              </a:pathLst>
            </a:cu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229" name=""/>
            <p:cNvSpPr/>
            <p:nvPr/>
          </p:nvSpPr>
          <p:spPr>
            <a:xfrm>
              <a:off x="1401480" y="3956040"/>
              <a:ext cx="16920" cy="3240"/>
            </a:xfrm>
            <a:custGeom>
              <a:avLst/>
              <a:gdLst/>
              <a:ahLst/>
              <a:rect l="l" t="t" r="r" b="b"/>
              <a:pathLst>
                <a:path w="22" h="3">
                  <a:moveTo>
                    <a:pt x="21" y="1"/>
                  </a:moveTo>
                  <a:lnTo>
                    <a:pt x="22" y="0"/>
                  </a:lnTo>
                  <a:lnTo>
                    <a:pt x="0" y="0"/>
                  </a:lnTo>
                  <a:lnTo>
                    <a:pt x="0" y="3"/>
                  </a:lnTo>
                  <a:lnTo>
                    <a:pt x="22" y="3"/>
                  </a:lnTo>
                  <a:lnTo>
                    <a:pt x="22" y="1"/>
                  </a:lnTo>
                  <a:lnTo>
                    <a:pt x="22" y="3"/>
                  </a:lnTo>
                  <a:lnTo>
                    <a:pt x="22" y="3"/>
                  </a:lnTo>
                  <a:lnTo>
                    <a:pt x="22" y="1"/>
                  </a:lnTo>
                  <a:lnTo>
                    <a:pt x="21" y="1"/>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230" name=""/>
            <p:cNvSpPr/>
            <p:nvPr/>
          </p:nvSpPr>
          <p:spPr>
            <a:xfrm>
              <a:off x="1455480" y="3940200"/>
              <a:ext cx="15480" cy="12600"/>
            </a:xfrm>
            <a:prstGeom prst="rect">
              <a:avLst/>
            </a:pr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231" name=""/>
            <p:cNvSpPr/>
            <p:nvPr/>
          </p:nvSpPr>
          <p:spPr>
            <a:xfrm>
              <a:off x="1471320" y="3940200"/>
              <a:ext cx="1080" cy="12600"/>
            </a:xfrm>
            <a:custGeom>
              <a:avLst/>
              <a:gdLst/>
              <a:ahLst/>
              <a:rect l="l" t="t" r="r" b="b"/>
              <a:pathLst>
                <a:path w="1" h="18">
                  <a:moveTo>
                    <a:pt x="0" y="3"/>
                  </a:moveTo>
                  <a:lnTo>
                    <a:pt x="0" y="2"/>
                  </a:lnTo>
                  <a:lnTo>
                    <a:pt x="0" y="18"/>
                  </a:lnTo>
                  <a:lnTo>
                    <a:pt x="1" y="18"/>
                  </a:lnTo>
                  <a:lnTo>
                    <a:pt x="1" y="2"/>
                  </a:lnTo>
                  <a:lnTo>
                    <a:pt x="0" y="0"/>
                  </a:lnTo>
                  <a:lnTo>
                    <a:pt x="1" y="2"/>
                  </a:lnTo>
                  <a:lnTo>
                    <a:pt x="1" y="0"/>
                  </a:lnTo>
                  <a:lnTo>
                    <a:pt x="0" y="0"/>
                  </a:lnTo>
                  <a:lnTo>
                    <a:pt x="0" y="3"/>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232" name=""/>
            <p:cNvSpPr/>
            <p:nvPr/>
          </p:nvSpPr>
          <p:spPr>
            <a:xfrm>
              <a:off x="1453680" y="3940200"/>
              <a:ext cx="17280" cy="1800"/>
            </a:xfrm>
            <a:custGeom>
              <a:avLst/>
              <a:gdLst/>
              <a:ahLst/>
              <a:rect l="l" t="t" r="r" b="b"/>
              <a:pathLst>
                <a:path w="22" h="3">
                  <a:moveTo>
                    <a:pt x="3" y="2"/>
                  </a:moveTo>
                  <a:lnTo>
                    <a:pt x="1" y="3"/>
                  </a:lnTo>
                  <a:lnTo>
                    <a:pt x="22" y="3"/>
                  </a:lnTo>
                  <a:lnTo>
                    <a:pt x="22"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233" name=""/>
            <p:cNvSpPr/>
            <p:nvPr/>
          </p:nvSpPr>
          <p:spPr>
            <a:xfrm>
              <a:off x="1453680" y="3940200"/>
              <a:ext cx="2880" cy="14400"/>
            </a:xfrm>
            <a:custGeom>
              <a:avLst/>
              <a:gdLst/>
              <a:ahLst/>
              <a:rect l="l" t="t" r="r" b="b"/>
              <a:pathLst>
                <a:path w="3" h="17">
                  <a:moveTo>
                    <a:pt x="1" y="14"/>
                  </a:moveTo>
                  <a:lnTo>
                    <a:pt x="3" y="16"/>
                  </a:lnTo>
                  <a:lnTo>
                    <a:pt x="3" y="0"/>
                  </a:lnTo>
                  <a:lnTo>
                    <a:pt x="0" y="0"/>
                  </a:lnTo>
                  <a:lnTo>
                    <a:pt x="0" y="16"/>
                  </a:lnTo>
                  <a:lnTo>
                    <a:pt x="1" y="17"/>
                  </a:lnTo>
                  <a:lnTo>
                    <a:pt x="0" y="16"/>
                  </a:lnTo>
                  <a:lnTo>
                    <a:pt x="0" y="17"/>
                  </a:lnTo>
                  <a:lnTo>
                    <a:pt x="1" y="17"/>
                  </a:lnTo>
                  <a:lnTo>
                    <a:pt x="1" y="14"/>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234" name=""/>
            <p:cNvSpPr/>
            <p:nvPr/>
          </p:nvSpPr>
          <p:spPr>
            <a:xfrm>
              <a:off x="1455480" y="3952800"/>
              <a:ext cx="16920" cy="1800"/>
            </a:xfrm>
            <a:custGeom>
              <a:avLst/>
              <a:gdLst/>
              <a:ahLst/>
              <a:rect l="l" t="t" r="r" b="b"/>
              <a:pathLst>
                <a:path w="22" h="3">
                  <a:moveTo>
                    <a:pt x="21" y="2"/>
                  </a:moveTo>
                  <a:lnTo>
                    <a:pt x="21" y="0"/>
                  </a:lnTo>
                  <a:lnTo>
                    <a:pt x="0" y="0"/>
                  </a:lnTo>
                  <a:lnTo>
                    <a:pt x="0" y="3"/>
                  </a:lnTo>
                  <a:lnTo>
                    <a:pt x="21" y="3"/>
                  </a:lnTo>
                  <a:lnTo>
                    <a:pt x="22" y="2"/>
                  </a:lnTo>
                  <a:lnTo>
                    <a:pt x="21" y="3"/>
                  </a:lnTo>
                  <a:lnTo>
                    <a:pt x="22" y="3"/>
                  </a:lnTo>
                  <a:lnTo>
                    <a:pt x="22" y="2"/>
                  </a:lnTo>
                  <a:lnTo>
                    <a:pt x="21"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235" name=""/>
            <p:cNvSpPr/>
            <p:nvPr/>
          </p:nvSpPr>
          <p:spPr>
            <a:xfrm>
              <a:off x="1471320" y="3952800"/>
              <a:ext cx="1080" cy="5040"/>
            </a:xfrm>
            <a:custGeom>
              <a:avLst/>
              <a:gdLst/>
              <a:ahLst/>
              <a:rect l="l" t="t" r="r" b="b"/>
              <a:pathLst>
                <a:path w="1" h="6">
                  <a:moveTo>
                    <a:pt x="0" y="3"/>
                  </a:moveTo>
                  <a:lnTo>
                    <a:pt x="0" y="2"/>
                  </a:lnTo>
                  <a:lnTo>
                    <a:pt x="0" y="6"/>
                  </a:lnTo>
                  <a:lnTo>
                    <a:pt x="1" y="6"/>
                  </a:lnTo>
                  <a:lnTo>
                    <a:pt x="1" y="2"/>
                  </a:lnTo>
                  <a:lnTo>
                    <a:pt x="0" y="0"/>
                  </a:lnTo>
                  <a:lnTo>
                    <a:pt x="1" y="2"/>
                  </a:lnTo>
                  <a:lnTo>
                    <a:pt x="1" y="0"/>
                  </a:lnTo>
                  <a:lnTo>
                    <a:pt x="0" y="0"/>
                  </a:lnTo>
                  <a:lnTo>
                    <a:pt x="0" y="3"/>
                  </a:lnTo>
                  <a:close/>
                </a:path>
              </a:pathLst>
            </a:custGeom>
            <a:solidFill>
              <a:srgbClr val="000000"/>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2236" name=""/>
            <p:cNvSpPr/>
            <p:nvPr/>
          </p:nvSpPr>
          <p:spPr>
            <a:xfrm>
              <a:off x="1453680" y="3952800"/>
              <a:ext cx="17280" cy="1800"/>
            </a:xfrm>
            <a:custGeom>
              <a:avLst/>
              <a:gdLst/>
              <a:ahLst/>
              <a:rect l="l" t="t" r="r" b="b"/>
              <a:pathLst>
                <a:path w="22" h="3">
                  <a:moveTo>
                    <a:pt x="3" y="2"/>
                  </a:moveTo>
                  <a:lnTo>
                    <a:pt x="1" y="3"/>
                  </a:lnTo>
                  <a:lnTo>
                    <a:pt x="22" y="3"/>
                  </a:lnTo>
                  <a:lnTo>
                    <a:pt x="22"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237" name=""/>
            <p:cNvSpPr/>
            <p:nvPr/>
          </p:nvSpPr>
          <p:spPr>
            <a:xfrm>
              <a:off x="1453680" y="3952800"/>
              <a:ext cx="2880" cy="6480"/>
            </a:xfrm>
            <a:custGeom>
              <a:avLst/>
              <a:gdLst/>
              <a:ahLst/>
              <a:rect l="l" t="t" r="r" b="b"/>
              <a:pathLst>
                <a:path w="3" h="6">
                  <a:moveTo>
                    <a:pt x="1" y="3"/>
                  </a:moveTo>
                  <a:lnTo>
                    <a:pt x="3" y="4"/>
                  </a:lnTo>
                  <a:lnTo>
                    <a:pt x="3" y="0"/>
                  </a:lnTo>
                  <a:lnTo>
                    <a:pt x="0" y="0"/>
                  </a:lnTo>
                  <a:lnTo>
                    <a:pt x="0" y="4"/>
                  </a:lnTo>
                  <a:lnTo>
                    <a:pt x="1" y="6"/>
                  </a:lnTo>
                  <a:lnTo>
                    <a:pt x="0" y="4"/>
                  </a:lnTo>
                  <a:lnTo>
                    <a:pt x="0" y="6"/>
                  </a:lnTo>
                  <a:lnTo>
                    <a:pt x="1" y="6"/>
                  </a:lnTo>
                  <a:lnTo>
                    <a:pt x="1" y="3"/>
                  </a:lnTo>
                  <a:close/>
                </a:path>
              </a:pathLst>
            </a:cu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238" name=""/>
            <p:cNvSpPr/>
            <p:nvPr/>
          </p:nvSpPr>
          <p:spPr>
            <a:xfrm>
              <a:off x="1455480" y="3956040"/>
              <a:ext cx="16920" cy="3240"/>
            </a:xfrm>
            <a:custGeom>
              <a:avLst/>
              <a:gdLst/>
              <a:ahLst/>
              <a:rect l="l" t="t" r="r" b="b"/>
              <a:pathLst>
                <a:path w="22" h="3">
                  <a:moveTo>
                    <a:pt x="21" y="1"/>
                  </a:moveTo>
                  <a:lnTo>
                    <a:pt x="21" y="0"/>
                  </a:lnTo>
                  <a:lnTo>
                    <a:pt x="0" y="0"/>
                  </a:lnTo>
                  <a:lnTo>
                    <a:pt x="0" y="3"/>
                  </a:lnTo>
                  <a:lnTo>
                    <a:pt x="21" y="3"/>
                  </a:lnTo>
                  <a:lnTo>
                    <a:pt x="22" y="1"/>
                  </a:lnTo>
                  <a:lnTo>
                    <a:pt x="21" y="3"/>
                  </a:lnTo>
                  <a:lnTo>
                    <a:pt x="22" y="3"/>
                  </a:lnTo>
                  <a:lnTo>
                    <a:pt x="22" y="1"/>
                  </a:lnTo>
                  <a:lnTo>
                    <a:pt x="21" y="1"/>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grpSp>
      <p:sp>
        <p:nvSpPr>
          <p:cNvPr id="2239" name=""/>
          <p:cNvSpPr/>
          <p:nvPr/>
        </p:nvSpPr>
        <p:spPr>
          <a:xfrm>
            <a:off x="1969560" y="4545000"/>
            <a:ext cx="66996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ea typeface="ＭＳ ゴシック"/>
              </a:rPr>
              <a:t>Voice and Data</a:t>
            </a:r>
            <a:endParaRPr b="0" lang="en-US" sz="800" strike="noStrike" u="none">
              <a:solidFill>
                <a:srgbClr val="000000"/>
              </a:solidFill>
              <a:effectLst/>
              <a:uFillTx/>
              <a:latin typeface="Times New Roman"/>
            </a:endParaRPr>
          </a:p>
        </p:txBody>
      </p:sp>
      <p:sp>
        <p:nvSpPr>
          <p:cNvPr id="2240" name=""/>
          <p:cNvSpPr/>
          <p:nvPr/>
        </p:nvSpPr>
        <p:spPr>
          <a:xfrm>
            <a:off x="1733760" y="4906800"/>
            <a:ext cx="42336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ea typeface="ＭＳ ゴシック"/>
              </a:rPr>
              <a:t>Data only</a:t>
            </a:r>
            <a:endParaRPr b="0" lang="en-US" sz="800" strike="noStrike" u="none">
              <a:solidFill>
                <a:srgbClr val="000000"/>
              </a:solidFill>
              <a:effectLst/>
              <a:uFillTx/>
              <a:latin typeface="Times New Roman"/>
            </a:endParaRPr>
          </a:p>
        </p:txBody>
      </p:sp>
      <p:sp>
        <p:nvSpPr>
          <p:cNvPr id="2241" name=""/>
          <p:cNvSpPr/>
          <p:nvPr/>
        </p:nvSpPr>
        <p:spPr>
          <a:xfrm>
            <a:off x="380520" y="5398920"/>
            <a:ext cx="7077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ea typeface="ＭＳ ゴシック"/>
              </a:rPr>
              <a:t>ISP-B</a:t>
            </a:r>
            <a:r>
              <a:rPr b="1" lang="ja-JP" sz="1200" strike="noStrike" u="none">
                <a:solidFill>
                  <a:srgbClr val="000000"/>
                </a:solidFill>
                <a:effectLst/>
                <a:uFillTx/>
                <a:latin typeface="Times New Roman"/>
                <a:ea typeface="ＭＳ ゴシック"/>
              </a:rPr>
              <a:t> </a:t>
            </a:r>
            <a:r>
              <a:rPr b="1" lang="en-US" sz="1200" strike="noStrike" u="none">
                <a:solidFill>
                  <a:srgbClr val="000000"/>
                </a:solidFill>
                <a:effectLst/>
                <a:uFillTx/>
                <a:latin typeface="Times New Roman"/>
                <a:ea typeface="ＭＳ ゴシック"/>
              </a:rPr>
              <a:t>user</a:t>
            </a:r>
            <a:endParaRPr b="0" lang="en-US" sz="1200" strike="noStrike" u="none">
              <a:solidFill>
                <a:srgbClr val="000000"/>
              </a:solidFill>
              <a:effectLst/>
              <a:uFillTx/>
              <a:latin typeface="Times New Roman"/>
            </a:endParaRPr>
          </a:p>
        </p:txBody>
      </p:sp>
      <p:sp>
        <p:nvSpPr>
          <p:cNvPr id="2242" name=""/>
          <p:cNvSpPr/>
          <p:nvPr/>
        </p:nvSpPr>
        <p:spPr>
          <a:xfrm>
            <a:off x="685800" y="4408560"/>
            <a:ext cx="609480" cy="0"/>
          </a:xfrm>
          <a:prstGeom prst="line">
            <a:avLst/>
          </a:prstGeom>
          <a:ln w="28440">
            <a:solidFill>
              <a:srgbClr val="3333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243" name="" descr=""/>
          <p:cNvPicPr/>
          <p:nvPr/>
        </p:nvPicPr>
        <p:blipFill>
          <a:blip r:embed="rId7"/>
          <a:stretch/>
        </p:blipFill>
        <p:spPr>
          <a:xfrm>
            <a:off x="533520" y="4091040"/>
            <a:ext cx="514080" cy="533520"/>
          </a:xfrm>
          <a:prstGeom prst="rect">
            <a:avLst/>
          </a:prstGeom>
          <a:noFill/>
          <a:ln w="0">
            <a:noFill/>
          </a:ln>
        </p:spPr>
      </p:pic>
      <p:pic>
        <p:nvPicPr>
          <p:cNvPr id="2244" name="" descr=""/>
          <p:cNvPicPr/>
          <p:nvPr/>
        </p:nvPicPr>
        <p:blipFill>
          <a:blip r:embed="rId8"/>
          <a:stretch/>
        </p:blipFill>
        <p:spPr>
          <a:xfrm>
            <a:off x="457200" y="4052880"/>
            <a:ext cx="609480" cy="609480"/>
          </a:xfrm>
          <a:prstGeom prst="rect">
            <a:avLst/>
          </a:prstGeom>
          <a:noFill/>
          <a:ln w="0">
            <a:noFill/>
          </a:ln>
        </p:spPr>
      </p:pic>
      <p:pic>
        <p:nvPicPr>
          <p:cNvPr id="2245" name="" descr=""/>
          <p:cNvPicPr/>
          <p:nvPr/>
        </p:nvPicPr>
        <p:blipFill>
          <a:blip r:embed="rId9"/>
          <a:stretch/>
        </p:blipFill>
        <p:spPr>
          <a:xfrm>
            <a:off x="1143000" y="4238640"/>
            <a:ext cx="584280" cy="274680"/>
          </a:xfrm>
          <a:prstGeom prst="rect">
            <a:avLst/>
          </a:prstGeom>
          <a:noFill/>
          <a:ln w="0">
            <a:noFill/>
          </a:ln>
        </p:spPr>
      </p:pic>
      <p:pic>
        <p:nvPicPr>
          <p:cNvPr id="2246" name="" descr=""/>
          <p:cNvPicPr/>
          <p:nvPr/>
        </p:nvPicPr>
        <p:blipFill>
          <a:blip r:embed="rId10"/>
          <a:stretch/>
        </p:blipFill>
        <p:spPr>
          <a:xfrm>
            <a:off x="1143000" y="4129200"/>
            <a:ext cx="584280" cy="583920"/>
          </a:xfrm>
          <a:prstGeom prst="rect">
            <a:avLst/>
          </a:prstGeom>
          <a:noFill/>
          <a:ln w="0">
            <a:noFill/>
          </a:ln>
        </p:spPr>
      </p:pic>
      <p:sp>
        <p:nvSpPr>
          <p:cNvPr id="2247" name=""/>
          <p:cNvSpPr/>
          <p:nvPr/>
        </p:nvSpPr>
        <p:spPr>
          <a:xfrm>
            <a:off x="1612800" y="4357800"/>
            <a:ext cx="216000" cy="91800"/>
          </a:xfrm>
          <a:custGeom>
            <a:avLst/>
            <a:gdLst/>
            <a:ahLst/>
            <a:rect l="l" t="t" r="r" b="b"/>
            <a:pathLst>
              <a:path w="184" h="0">
                <a:moveTo>
                  <a:pt x="184" y="0"/>
                </a:moveTo>
                <a:lnTo>
                  <a:pt x="92" y="0"/>
                </a:lnTo>
                <a:lnTo>
                  <a:pt x="0" y="0"/>
                </a:lnTo>
              </a:path>
            </a:pathLst>
          </a:custGeom>
          <a:solidFill>
            <a:srgbClr val="800000"/>
          </a:solidFill>
          <a:ln w="28440">
            <a:solidFill>
              <a:srgbClr val="333333"/>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248" name=""/>
          <p:cNvSpPr/>
          <p:nvPr/>
        </p:nvSpPr>
        <p:spPr>
          <a:xfrm flipH="1">
            <a:off x="2286000" y="4408560"/>
            <a:ext cx="1828800" cy="0"/>
          </a:xfrm>
          <a:prstGeom prst="line">
            <a:avLst/>
          </a:prstGeom>
          <a:ln w="28440">
            <a:solidFill>
              <a:srgbClr val="3333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cxnSp>
        <p:nvCxnSpPr>
          <p:cNvPr id="2249" name=""/>
          <p:cNvCxnSpPr>
            <a:stCxn id="2181" idx="0"/>
            <a:endCxn id="2250" idx="0"/>
          </p:cNvCxnSpPr>
          <p:nvPr/>
        </p:nvCxnSpPr>
        <p:spPr>
          <a:xfrm>
            <a:off x="1472760" y="3994200"/>
            <a:ext cx="623160" cy="364320"/>
          </a:xfrm>
          <a:prstGeom prst="curvedConnector2">
            <a:avLst/>
          </a:prstGeom>
          <a:ln w="19080">
            <a:solidFill>
              <a:srgbClr val="000000"/>
            </a:solidFill>
            <a:miter/>
          </a:ln>
        </p:spPr>
      </p:cxnSp>
      <p:grpSp>
        <p:nvGrpSpPr>
          <p:cNvPr id="2251" name=""/>
          <p:cNvGrpSpPr/>
          <p:nvPr/>
        </p:nvGrpSpPr>
        <p:grpSpPr>
          <a:xfrm>
            <a:off x="1828800" y="4281480"/>
            <a:ext cx="533520" cy="228600"/>
            <a:chOff x="1828800" y="4281480"/>
            <a:chExt cx="533520" cy="228600"/>
          </a:xfrm>
        </p:grpSpPr>
        <p:sp>
          <p:nvSpPr>
            <p:cNvPr id="2252" name=""/>
            <p:cNvSpPr/>
            <p:nvPr/>
          </p:nvSpPr>
          <p:spPr>
            <a:xfrm>
              <a:off x="1828800" y="4281480"/>
              <a:ext cx="533520" cy="228600"/>
            </a:xfrm>
            <a:prstGeom prst="rect">
              <a:avLst/>
            </a:prstGeom>
            <a:gradFill rotWithShape="0">
              <a:gsLst>
                <a:gs pos="0">
                  <a:srgbClr val="426842"/>
                </a:gs>
                <a:gs pos="50000">
                  <a:srgbClr val="003300"/>
                </a:gs>
                <a:gs pos="100000">
                  <a:srgbClr val="426842"/>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0" name=""/>
            <p:cNvSpPr/>
            <p:nvPr/>
          </p:nvSpPr>
          <p:spPr>
            <a:xfrm>
              <a:off x="1828800" y="4357440"/>
              <a:ext cx="533520" cy="9180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ffffff"/>
                  </a:solidFill>
                  <a:effectLst/>
                  <a:uFillTx/>
                  <a:latin typeface="Times New Roman"/>
                  <a:ea typeface="ＭＳ ゴシック"/>
                </a:rPr>
                <a:t>Splitter</a:t>
              </a:r>
              <a:endParaRPr b="0" lang="en-US" sz="600" strike="noStrike" u="none">
                <a:solidFill>
                  <a:srgbClr val="000000"/>
                </a:solidFill>
                <a:effectLst/>
                <a:uFillTx/>
                <a:latin typeface="Times New Roman"/>
              </a:endParaRPr>
            </a:p>
          </p:txBody>
        </p:sp>
      </p:grpSp>
      <p:sp>
        <p:nvSpPr>
          <p:cNvPr id="2253" name=""/>
          <p:cNvSpPr/>
          <p:nvPr/>
        </p:nvSpPr>
        <p:spPr>
          <a:xfrm>
            <a:off x="685800" y="5094360"/>
            <a:ext cx="609480" cy="0"/>
          </a:xfrm>
          <a:prstGeom prst="line">
            <a:avLst/>
          </a:prstGeom>
          <a:ln w="28440">
            <a:solidFill>
              <a:srgbClr val="3333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254" name="" descr=""/>
          <p:cNvPicPr/>
          <p:nvPr/>
        </p:nvPicPr>
        <p:blipFill>
          <a:blip r:embed="rId11"/>
          <a:stretch/>
        </p:blipFill>
        <p:spPr>
          <a:xfrm>
            <a:off x="533520" y="4776840"/>
            <a:ext cx="514080" cy="533520"/>
          </a:xfrm>
          <a:prstGeom prst="rect">
            <a:avLst/>
          </a:prstGeom>
          <a:noFill/>
          <a:ln w="0">
            <a:noFill/>
          </a:ln>
        </p:spPr>
      </p:pic>
      <p:pic>
        <p:nvPicPr>
          <p:cNvPr id="2255" name="" descr=""/>
          <p:cNvPicPr/>
          <p:nvPr/>
        </p:nvPicPr>
        <p:blipFill>
          <a:blip r:embed="rId12"/>
          <a:stretch/>
        </p:blipFill>
        <p:spPr>
          <a:xfrm>
            <a:off x="457200" y="4738680"/>
            <a:ext cx="609480" cy="609480"/>
          </a:xfrm>
          <a:prstGeom prst="rect">
            <a:avLst/>
          </a:prstGeom>
          <a:noFill/>
          <a:ln w="0">
            <a:noFill/>
          </a:ln>
        </p:spPr>
      </p:pic>
      <p:sp>
        <p:nvSpPr>
          <p:cNvPr id="2256" name=""/>
          <p:cNvSpPr/>
          <p:nvPr/>
        </p:nvSpPr>
        <p:spPr>
          <a:xfrm flipV="1">
            <a:off x="3429000" y="3951360"/>
            <a:ext cx="76320" cy="45720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pic>
        <p:nvPicPr>
          <p:cNvPr id="2257" name="" descr=""/>
          <p:cNvPicPr/>
          <p:nvPr/>
        </p:nvPicPr>
        <p:blipFill>
          <a:blip r:embed="rId13"/>
          <a:stretch/>
        </p:blipFill>
        <p:spPr>
          <a:xfrm>
            <a:off x="1143000" y="4924440"/>
            <a:ext cx="584280" cy="274680"/>
          </a:xfrm>
          <a:prstGeom prst="rect">
            <a:avLst/>
          </a:prstGeom>
          <a:noFill/>
          <a:ln w="0">
            <a:noFill/>
          </a:ln>
        </p:spPr>
      </p:pic>
      <p:pic>
        <p:nvPicPr>
          <p:cNvPr id="2258" name="" descr=""/>
          <p:cNvPicPr/>
          <p:nvPr/>
        </p:nvPicPr>
        <p:blipFill>
          <a:blip r:embed="rId14"/>
          <a:stretch/>
        </p:blipFill>
        <p:spPr>
          <a:xfrm>
            <a:off x="1143000" y="4815000"/>
            <a:ext cx="584280" cy="583920"/>
          </a:xfrm>
          <a:prstGeom prst="rect">
            <a:avLst/>
          </a:prstGeom>
          <a:noFill/>
          <a:ln w="0">
            <a:noFill/>
          </a:ln>
        </p:spPr>
      </p:pic>
      <p:sp>
        <p:nvSpPr>
          <p:cNvPr id="2259" name=""/>
          <p:cNvSpPr/>
          <p:nvPr/>
        </p:nvSpPr>
        <p:spPr>
          <a:xfrm>
            <a:off x="1600200" y="5094360"/>
            <a:ext cx="2552760" cy="0"/>
          </a:xfrm>
          <a:prstGeom prst="line">
            <a:avLst/>
          </a:prstGeom>
          <a:ln w="28440">
            <a:solidFill>
              <a:srgbClr val="333333"/>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0" name=""/>
          <p:cNvSpPr/>
          <p:nvPr/>
        </p:nvSpPr>
        <p:spPr>
          <a:xfrm>
            <a:off x="1154520" y="4529160"/>
            <a:ext cx="515160" cy="3373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ea typeface="ＭＳ Ｐゴシック"/>
              </a:rPr>
              <a:t>ADSL</a:t>
            </a:r>
            <a:endParaRPr b="0" lang="en-US" sz="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ea typeface="ＭＳ Ｐゴシック"/>
              </a:rPr>
              <a:t>Modem</a:t>
            </a:r>
            <a:endParaRPr b="0" lang="en-US" sz="800" strike="noStrike" u="none">
              <a:solidFill>
                <a:srgbClr val="000000"/>
              </a:solidFill>
              <a:effectLst/>
              <a:uFillTx/>
              <a:latin typeface="Times New Roman"/>
            </a:endParaRPr>
          </a:p>
        </p:txBody>
      </p:sp>
      <p:sp>
        <p:nvSpPr>
          <p:cNvPr id="2261" name=""/>
          <p:cNvSpPr/>
          <p:nvPr/>
        </p:nvSpPr>
        <p:spPr>
          <a:xfrm>
            <a:off x="1751040" y="2398680"/>
            <a:ext cx="44892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ea typeface="ＭＳ ゴシック"/>
              </a:rPr>
              <a:t> Data only</a:t>
            </a:r>
            <a:endParaRPr b="0" lang="en-US" sz="800" strike="noStrike" u="none">
              <a:solidFill>
                <a:srgbClr val="000000"/>
              </a:solidFill>
              <a:effectLst/>
              <a:uFillTx/>
              <a:latin typeface="Times New Roman"/>
            </a:endParaRPr>
          </a:p>
        </p:txBody>
      </p:sp>
      <p:sp>
        <p:nvSpPr>
          <p:cNvPr id="2262" name=""/>
          <p:cNvSpPr/>
          <p:nvPr/>
        </p:nvSpPr>
        <p:spPr>
          <a:xfrm>
            <a:off x="685800" y="2351160"/>
            <a:ext cx="609480" cy="0"/>
          </a:xfrm>
          <a:prstGeom prst="line">
            <a:avLst/>
          </a:prstGeom>
          <a:ln w="28440">
            <a:solidFill>
              <a:srgbClr val="3333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263" name="" descr=""/>
          <p:cNvPicPr/>
          <p:nvPr/>
        </p:nvPicPr>
        <p:blipFill>
          <a:blip r:embed="rId15"/>
          <a:stretch/>
        </p:blipFill>
        <p:spPr>
          <a:xfrm>
            <a:off x="533520" y="2008080"/>
            <a:ext cx="514080" cy="533520"/>
          </a:xfrm>
          <a:prstGeom prst="rect">
            <a:avLst/>
          </a:prstGeom>
          <a:noFill/>
          <a:ln w="0">
            <a:noFill/>
          </a:ln>
        </p:spPr>
      </p:pic>
      <p:pic>
        <p:nvPicPr>
          <p:cNvPr id="2264" name="" descr=""/>
          <p:cNvPicPr/>
          <p:nvPr/>
        </p:nvPicPr>
        <p:blipFill>
          <a:blip r:embed="rId16"/>
          <a:stretch/>
        </p:blipFill>
        <p:spPr>
          <a:xfrm>
            <a:off x="457200" y="1969920"/>
            <a:ext cx="609480" cy="609840"/>
          </a:xfrm>
          <a:prstGeom prst="rect">
            <a:avLst/>
          </a:prstGeom>
          <a:noFill/>
          <a:ln w="0">
            <a:noFill/>
          </a:ln>
        </p:spPr>
      </p:pic>
      <p:pic>
        <p:nvPicPr>
          <p:cNvPr id="2265" name="" descr=""/>
          <p:cNvPicPr/>
          <p:nvPr/>
        </p:nvPicPr>
        <p:blipFill>
          <a:blip r:embed="rId17"/>
          <a:stretch/>
        </p:blipFill>
        <p:spPr>
          <a:xfrm>
            <a:off x="1143000" y="2181240"/>
            <a:ext cx="584280" cy="274680"/>
          </a:xfrm>
          <a:prstGeom prst="rect">
            <a:avLst/>
          </a:prstGeom>
          <a:noFill/>
          <a:ln w="0">
            <a:noFill/>
          </a:ln>
        </p:spPr>
      </p:pic>
      <p:pic>
        <p:nvPicPr>
          <p:cNvPr id="2266" name="" descr=""/>
          <p:cNvPicPr/>
          <p:nvPr/>
        </p:nvPicPr>
        <p:blipFill>
          <a:blip r:embed="rId18"/>
          <a:stretch/>
        </p:blipFill>
        <p:spPr>
          <a:xfrm>
            <a:off x="1143000" y="2071800"/>
            <a:ext cx="584280" cy="583920"/>
          </a:xfrm>
          <a:prstGeom prst="rect">
            <a:avLst/>
          </a:prstGeom>
          <a:noFill/>
          <a:ln w="0">
            <a:noFill/>
          </a:ln>
        </p:spPr>
      </p:pic>
      <p:sp>
        <p:nvSpPr>
          <p:cNvPr id="2267" name=""/>
          <p:cNvSpPr/>
          <p:nvPr/>
        </p:nvSpPr>
        <p:spPr>
          <a:xfrm>
            <a:off x="1600200" y="2351160"/>
            <a:ext cx="2552760" cy="0"/>
          </a:xfrm>
          <a:prstGeom prst="line">
            <a:avLst/>
          </a:prstGeom>
          <a:ln w="28440">
            <a:solidFill>
              <a:srgbClr val="333333"/>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8" name=""/>
          <p:cNvSpPr/>
          <p:nvPr/>
        </p:nvSpPr>
        <p:spPr>
          <a:xfrm>
            <a:off x="1154520" y="2471760"/>
            <a:ext cx="515160" cy="3373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ea typeface="ＭＳ Ｐゴシック"/>
              </a:rPr>
              <a:t>ADSL</a:t>
            </a:r>
            <a:endParaRPr b="0" lang="en-US" sz="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ea typeface="ＭＳ Ｐゴシック"/>
              </a:rPr>
              <a:t>Modem</a:t>
            </a:r>
            <a:endParaRPr b="0" lang="en-US" sz="800" strike="noStrike" u="none">
              <a:solidFill>
                <a:srgbClr val="000000"/>
              </a:solidFill>
              <a:effectLst/>
              <a:uFillTx/>
              <a:latin typeface="Times New Roman"/>
            </a:endParaRPr>
          </a:p>
        </p:txBody>
      </p:sp>
      <p:sp>
        <p:nvSpPr>
          <p:cNvPr id="2269" name=""/>
          <p:cNvSpPr/>
          <p:nvPr/>
        </p:nvSpPr>
        <p:spPr>
          <a:xfrm>
            <a:off x="3276720" y="3265560"/>
            <a:ext cx="533160" cy="838080"/>
          </a:xfrm>
          <a:custGeom>
            <a:avLst/>
            <a:gdLst/>
            <a:ahLst/>
            <a:rect l="l" t="t" r="r" b="b"/>
            <a:pathLst>
              <a:path w="921" h="754">
                <a:moveTo>
                  <a:pt x="135" y="559"/>
                </a:moveTo>
                <a:lnTo>
                  <a:pt x="151" y="599"/>
                </a:lnTo>
                <a:lnTo>
                  <a:pt x="168" y="636"/>
                </a:lnTo>
                <a:lnTo>
                  <a:pt x="187" y="668"/>
                </a:lnTo>
                <a:lnTo>
                  <a:pt x="209" y="695"/>
                </a:lnTo>
                <a:lnTo>
                  <a:pt x="232" y="717"/>
                </a:lnTo>
                <a:lnTo>
                  <a:pt x="257" y="735"/>
                </a:lnTo>
                <a:lnTo>
                  <a:pt x="283" y="748"/>
                </a:lnTo>
                <a:lnTo>
                  <a:pt x="310" y="753"/>
                </a:lnTo>
                <a:lnTo>
                  <a:pt x="336" y="754"/>
                </a:lnTo>
                <a:lnTo>
                  <a:pt x="363" y="748"/>
                </a:lnTo>
                <a:lnTo>
                  <a:pt x="389" y="737"/>
                </a:lnTo>
                <a:lnTo>
                  <a:pt x="414" y="721"/>
                </a:lnTo>
                <a:lnTo>
                  <a:pt x="439" y="698"/>
                </a:lnTo>
                <a:lnTo>
                  <a:pt x="461" y="671"/>
                </a:lnTo>
                <a:lnTo>
                  <a:pt x="483" y="698"/>
                </a:lnTo>
                <a:lnTo>
                  <a:pt x="506" y="721"/>
                </a:lnTo>
                <a:lnTo>
                  <a:pt x="531" y="737"/>
                </a:lnTo>
                <a:lnTo>
                  <a:pt x="558" y="748"/>
                </a:lnTo>
                <a:lnTo>
                  <a:pt x="584" y="754"/>
                </a:lnTo>
                <a:lnTo>
                  <a:pt x="611" y="753"/>
                </a:lnTo>
                <a:lnTo>
                  <a:pt x="639" y="748"/>
                </a:lnTo>
                <a:lnTo>
                  <a:pt x="663" y="735"/>
                </a:lnTo>
                <a:lnTo>
                  <a:pt x="688" y="717"/>
                </a:lnTo>
                <a:lnTo>
                  <a:pt x="712" y="695"/>
                </a:lnTo>
                <a:lnTo>
                  <a:pt x="734" y="668"/>
                </a:lnTo>
                <a:lnTo>
                  <a:pt x="754" y="636"/>
                </a:lnTo>
                <a:lnTo>
                  <a:pt x="771" y="599"/>
                </a:lnTo>
                <a:lnTo>
                  <a:pt x="785" y="559"/>
                </a:lnTo>
                <a:lnTo>
                  <a:pt x="805" y="566"/>
                </a:lnTo>
                <a:lnTo>
                  <a:pt x="824" y="564"/>
                </a:lnTo>
                <a:lnTo>
                  <a:pt x="844" y="558"/>
                </a:lnTo>
                <a:lnTo>
                  <a:pt x="861" y="545"/>
                </a:lnTo>
                <a:lnTo>
                  <a:pt x="878" y="526"/>
                </a:lnTo>
                <a:lnTo>
                  <a:pt x="892" y="503"/>
                </a:lnTo>
                <a:lnTo>
                  <a:pt x="905" y="475"/>
                </a:lnTo>
                <a:lnTo>
                  <a:pt x="913" y="444"/>
                </a:lnTo>
                <a:lnTo>
                  <a:pt x="919" y="411"/>
                </a:lnTo>
                <a:lnTo>
                  <a:pt x="921" y="377"/>
                </a:lnTo>
                <a:lnTo>
                  <a:pt x="919" y="342"/>
                </a:lnTo>
                <a:lnTo>
                  <a:pt x="913" y="310"/>
                </a:lnTo>
                <a:lnTo>
                  <a:pt x="905" y="278"/>
                </a:lnTo>
                <a:lnTo>
                  <a:pt x="892" y="251"/>
                </a:lnTo>
                <a:lnTo>
                  <a:pt x="878" y="227"/>
                </a:lnTo>
                <a:lnTo>
                  <a:pt x="861" y="209"/>
                </a:lnTo>
                <a:lnTo>
                  <a:pt x="844" y="197"/>
                </a:lnTo>
                <a:lnTo>
                  <a:pt x="824" y="189"/>
                </a:lnTo>
                <a:lnTo>
                  <a:pt x="805" y="189"/>
                </a:lnTo>
                <a:lnTo>
                  <a:pt x="785" y="193"/>
                </a:lnTo>
                <a:lnTo>
                  <a:pt x="771" y="155"/>
                </a:lnTo>
                <a:lnTo>
                  <a:pt x="754" y="118"/>
                </a:lnTo>
                <a:lnTo>
                  <a:pt x="734" y="86"/>
                </a:lnTo>
                <a:lnTo>
                  <a:pt x="712" y="59"/>
                </a:lnTo>
                <a:lnTo>
                  <a:pt x="688" y="37"/>
                </a:lnTo>
                <a:lnTo>
                  <a:pt x="663" y="19"/>
                </a:lnTo>
                <a:lnTo>
                  <a:pt x="639" y="7"/>
                </a:lnTo>
                <a:lnTo>
                  <a:pt x="611" y="0"/>
                </a:lnTo>
                <a:lnTo>
                  <a:pt x="584" y="0"/>
                </a:lnTo>
                <a:lnTo>
                  <a:pt x="558" y="5"/>
                </a:lnTo>
                <a:lnTo>
                  <a:pt x="531" y="16"/>
                </a:lnTo>
                <a:lnTo>
                  <a:pt x="506" y="34"/>
                </a:lnTo>
                <a:lnTo>
                  <a:pt x="483" y="56"/>
                </a:lnTo>
                <a:lnTo>
                  <a:pt x="461" y="82"/>
                </a:lnTo>
                <a:lnTo>
                  <a:pt x="439" y="56"/>
                </a:lnTo>
                <a:lnTo>
                  <a:pt x="414" y="34"/>
                </a:lnTo>
                <a:lnTo>
                  <a:pt x="389" y="16"/>
                </a:lnTo>
                <a:lnTo>
                  <a:pt x="363" y="5"/>
                </a:lnTo>
                <a:lnTo>
                  <a:pt x="336" y="0"/>
                </a:lnTo>
                <a:lnTo>
                  <a:pt x="310" y="0"/>
                </a:lnTo>
                <a:lnTo>
                  <a:pt x="283" y="7"/>
                </a:lnTo>
                <a:lnTo>
                  <a:pt x="257" y="19"/>
                </a:lnTo>
                <a:lnTo>
                  <a:pt x="232" y="37"/>
                </a:lnTo>
                <a:lnTo>
                  <a:pt x="209" y="59"/>
                </a:lnTo>
                <a:lnTo>
                  <a:pt x="187" y="86"/>
                </a:lnTo>
                <a:lnTo>
                  <a:pt x="168" y="118"/>
                </a:lnTo>
                <a:lnTo>
                  <a:pt x="151" y="155"/>
                </a:lnTo>
                <a:lnTo>
                  <a:pt x="135" y="193"/>
                </a:lnTo>
                <a:lnTo>
                  <a:pt x="117" y="189"/>
                </a:lnTo>
                <a:lnTo>
                  <a:pt x="96" y="189"/>
                </a:lnTo>
                <a:lnTo>
                  <a:pt x="78" y="197"/>
                </a:lnTo>
                <a:lnTo>
                  <a:pt x="59" y="209"/>
                </a:lnTo>
                <a:lnTo>
                  <a:pt x="42" y="227"/>
                </a:lnTo>
                <a:lnTo>
                  <a:pt x="28" y="251"/>
                </a:lnTo>
                <a:lnTo>
                  <a:pt x="17" y="278"/>
                </a:lnTo>
                <a:lnTo>
                  <a:pt x="8" y="310"/>
                </a:lnTo>
                <a:lnTo>
                  <a:pt x="3" y="342"/>
                </a:lnTo>
                <a:lnTo>
                  <a:pt x="0" y="377"/>
                </a:lnTo>
                <a:lnTo>
                  <a:pt x="3" y="411"/>
                </a:lnTo>
                <a:lnTo>
                  <a:pt x="8" y="444"/>
                </a:lnTo>
                <a:lnTo>
                  <a:pt x="17" y="475"/>
                </a:lnTo>
                <a:lnTo>
                  <a:pt x="28" y="503"/>
                </a:lnTo>
                <a:lnTo>
                  <a:pt x="42" y="526"/>
                </a:lnTo>
                <a:lnTo>
                  <a:pt x="59" y="545"/>
                </a:lnTo>
                <a:lnTo>
                  <a:pt x="78" y="558"/>
                </a:lnTo>
                <a:lnTo>
                  <a:pt x="96" y="564"/>
                </a:lnTo>
                <a:lnTo>
                  <a:pt x="117" y="566"/>
                </a:lnTo>
                <a:lnTo>
                  <a:pt x="135" y="559"/>
                </a:lnTo>
                <a:close/>
              </a:path>
            </a:pathLst>
          </a:custGeom>
          <a:gradFill rotWithShape="0">
            <a:gsLst>
              <a:gs pos="0">
                <a:srgbClr val="869eb6"/>
              </a:gs>
              <a:gs pos="100000">
                <a:srgbClr val="003366"/>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0" name=""/>
          <p:cNvSpPr/>
          <p:nvPr/>
        </p:nvSpPr>
        <p:spPr>
          <a:xfrm>
            <a:off x="3276720" y="3494160"/>
            <a:ext cx="533160" cy="36540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ea typeface="ＭＳ ゴシック"/>
              </a:rPr>
              <a:t>Public Phone Network</a:t>
            </a:r>
            <a:endParaRPr b="0" lang="en-US" sz="800" strike="noStrike" u="none">
              <a:solidFill>
                <a:srgbClr val="000000"/>
              </a:solidFill>
              <a:effectLst/>
              <a:uFillTx/>
              <a:latin typeface="Times New Roman"/>
            </a:endParaRPr>
          </a:p>
        </p:txBody>
      </p:sp>
      <p:sp>
        <p:nvSpPr>
          <p:cNvPr id="2271" name=""/>
          <p:cNvSpPr/>
          <p:nvPr/>
        </p:nvSpPr>
        <p:spPr>
          <a:xfrm>
            <a:off x="2895480" y="2046240"/>
            <a:ext cx="228600" cy="3276720"/>
          </a:xfrm>
          <a:prstGeom prst="rect">
            <a:avLst/>
          </a:prstGeom>
          <a:gradFill rotWithShape="0">
            <a:gsLst>
              <a:gs pos="0">
                <a:srgbClr val="ffffff"/>
              </a:gs>
              <a:gs pos="100000">
                <a:srgbClr val="a2a2a2"/>
              </a:gs>
            </a:gsLst>
            <a:lin ang="13500000"/>
          </a:gradFill>
          <a:ln w="38160">
            <a:solidFill>
              <a:srgbClr val="0033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72" name=""/>
          <p:cNvSpPr/>
          <p:nvPr/>
        </p:nvSpPr>
        <p:spPr>
          <a:xfrm>
            <a:off x="2593080" y="3417840"/>
            <a:ext cx="607320" cy="476280"/>
          </a:xfrm>
          <a:prstGeom prst="rect">
            <a:avLst/>
          </a:prstGeom>
          <a:noFill/>
          <a:ln w="0">
            <a:noFill/>
          </a:ln>
        </p:spPr>
        <p:style>
          <a:lnRef idx="0"/>
          <a:fillRef idx="0"/>
          <a:effectRef idx="0"/>
          <a:fontRef idx="minor"/>
        </p:style>
        <p:txBody>
          <a:bodyPr lIns="46800" rIns="46800" tIns="90000" bIns="90000" anchor="t" anchorCtr="1" vert="eaVe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ea typeface="ＭＳ Ｐゴシック"/>
              </a:rPr>
              <a:t>MDF</a:t>
            </a:r>
            <a:endParaRPr b="0" lang="en-US" sz="1400" strike="noStrike" u="none">
              <a:solidFill>
                <a:srgbClr val="000000"/>
              </a:solidFill>
              <a:effectLst/>
              <a:uFillTx/>
              <a:latin typeface="Times New Roman"/>
            </a:endParaRPr>
          </a:p>
        </p:txBody>
      </p:sp>
      <p:sp>
        <p:nvSpPr>
          <p:cNvPr id="2273" name=""/>
          <p:cNvSpPr/>
          <p:nvPr/>
        </p:nvSpPr>
        <p:spPr>
          <a:xfrm>
            <a:off x="6705720" y="4560840"/>
            <a:ext cx="914400" cy="457200"/>
          </a:xfrm>
          <a:prstGeom prst="line">
            <a:avLst/>
          </a:prstGeom>
          <a:ln w="28440">
            <a:solidFill>
              <a:srgbClr val="3333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274" name="" descr=""/>
          <p:cNvPicPr/>
          <p:nvPr/>
        </p:nvPicPr>
        <p:blipFill>
          <a:blip r:embed="rId19"/>
          <a:stretch/>
        </p:blipFill>
        <p:spPr>
          <a:xfrm>
            <a:off x="7324560" y="4713120"/>
            <a:ext cx="771840" cy="800280"/>
          </a:xfrm>
          <a:prstGeom prst="rect">
            <a:avLst/>
          </a:prstGeom>
          <a:noFill/>
          <a:ln w="0">
            <a:noFill/>
          </a:ln>
        </p:spPr>
      </p:pic>
      <p:pic>
        <p:nvPicPr>
          <p:cNvPr id="2275" name="" descr=""/>
          <p:cNvPicPr/>
          <p:nvPr/>
        </p:nvPicPr>
        <p:blipFill>
          <a:blip r:embed="rId20"/>
          <a:stretch/>
        </p:blipFill>
        <p:spPr>
          <a:xfrm>
            <a:off x="7238880" y="4713120"/>
            <a:ext cx="914400" cy="914400"/>
          </a:xfrm>
          <a:prstGeom prst="rect">
            <a:avLst/>
          </a:prstGeom>
          <a:noFill/>
          <a:ln w="0">
            <a:noFill/>
          </a:ln>
        </p:spPr>
      </p:pic>
      <p:sp>
        <p:nvSpPr>
          <p:cNvPr id="2276" name=""/>
          <p:cNvSpPr/>
          <p:nvPr/>
        </p:nvSpPr>
        <p:spPr>
          <a:xfrm>
            <a:off x="6781680" y="3646440"/>
            <a:ext cx="152640" cy="152280"/>
          </a:xfrm>
          <a:prstGeom prst="ellipse">
            <a:avLst/>
          </a:prstGeom>
          <a:solidFill>
            <a:srgbClr val="333333"/>
          </a:solidFill>
          <a:ln w="9360">
            <a:solidFill>
              <a:srgbClr val="333333"/>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77" name=""/>
          <p:cNvSpPr/>
          <p:nvPr/>
        </p:nvSpPr>
        <p:spPr>
          <a:xfrm>
            <a:off x="6858000" y="3722760"/>
            <a:ext cx="685800" cy="0"/>
          </a:xfrm>
          <a:prstGeom prst="line">
            <a:avLst/>
          </a:prstGeom>
          <a:ln w="76320">
            <a:solidFill>
              <a:srgbClr val="3333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278" name="" descr=""/>
          <p:cNvPicPr/>
          <p:nvPr/>
        </p:nvPicPr>
        <p:blipFill>
          <a:blip r:embed="rId21"/>
          <a:stretch/>
        </p:blipFill>
        <p:spPr>
          <a:xfrm>
            <a:off x="7262640" y="3341520"/>
            <a:ext cx="690840" cy="762120"/>
          </a:xfrm>
          <a:prstGeom prst="rect">
            <a:avLst/>
          </a:prstGeom>
          <a:noFill/>
          <a:ln w="0">
            <a:noFill/>
          </a:ln>
        </p:spPr>
      </p:pic>
      <p:pic>
        <p:nvPicPr>
          <p:cNvPr id="2279" name="" descr=""/>
          <p:cNvPicPr/>
          <p:nvPr/>
        </p:nvPicPr>
        <p:blipFill>
          <a:blip r:embed="rId22"/>
          <a:stretch/>
        </p:blipFill>
        <p:spPr>
          <a:xfrm>
            <a:off x="7238880" y="3341520"/>
            <a:ext cx="762120" cy="762120"/>
          </a:xfrm>
          <a:prstGeom prst="rect">
            <a:avLst/>
          </a:prstGeom>
          <a:noFill/>
          <a:ln w="0">
            <a:noFill/>
          </a:ln>
        </p:spPr>
      </p:pic>
      <p:grpSp>
        <p:nvGrpSpPr>
          <p:cNvPr id="2280" name=""/>
          <p:cNvGrpSpPr/>
          <p:nvPr/>
        </p:nvGrpSpPr>
        <p:grpSpPr>
          <a:xfrm>
            <a:off x="3200400" y="4281480"/>
            <a:ext cx="533520" cy="228600"/>
            <a:chOff x="3200400" y="4281480"/>
            <a:chExt cx="533520" cy="228600"/>
          </a:xfrm>
        </p:grpSpPr>
        <p:sp>
          <p:nvSpPr>
            <p:cNvPr id="2281" name=""/>
            <p:cNvSpPr/>
            <p:nvPr/>
          </p:nvSpPr>
          <p:spPr>
            <a:xfrm>
              <a:off x="3200400" y="4281480"/>
              <a:ext cx="533520" cy="228600"/>
            </a:xfrm>
            <a:prstGeom prst="rect">
              <a:avLst/>
            </a:prstGeom>
            <a:gradFill rotWithShape="0">
              <a:gsLst>
                <a:gs pos="0">
                  <a:srgbClr val="426842"/>
                </a:gs>
                <a:gs pos="50000">
                  <a:srgbClr val="003300"/>
                </a:gs>
                <a:gs pos="100000">
                  <a:srgbClr val="426842"/>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2" name=""/>
            <p:cNvSpPr/>
            <p:nvPr/>
          </p:nvSpPr>
          <p:spPr>
            <a:xfrm>
              <a:off x="3200400" y="4357440"/>
              <a:ext cx="533520" cy="12204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ff"/>
                  </a:solidFill>
                  <a:effectLst/>
                  <a:uFillTx/>
                  <a:latin typeface="Times New Roman"/>
                  <a:ea typeface="ＭＳ ゴシック"/>
                </a:rPr>
                <a:t>Splitter</a:t>
              </a:r>
              <a:endParaRPr b="0" lang="en-US" sz="800" strike="noStrike" u="none">
                <a:solidFill>
                  <a:srgbClr val="000000"/>
                </a:solidFill>
                <a:effectLst/>
                <a:uFillTx/>
                <a:latin typeface="Times New Roman"/>
              </a:endParaRPr>
            </a:p>
          </p:txBody>
        </p:sp>
      </p:grpSp>
      <p:sp>
        <p:nvSpPr>
          <p:cNvPr id="2283" name=""/>
          <p:cNvSpPr/>
          <p:nvPr/>
        </p:nvSpPr>
        <p:spPr>
          <a:xfrm>
            <a:off x="4495680" y="3189240"/>
            <a:ext cx="152640" cy="152280"/>
          </a:xfrm>
          <a:prstGeom prst="ellipse">
            <a:avLst/>
          </a:prstGeom>
          <a:solidFill>
            <a:srgbClr val="b2b2b2"/>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84" name=""/>
          <p:cNvSpPr/>
          <p:nvPr/>
        </p:nvSpPr>
        <p:spPr>
          <a:xfrm>
            <a:off x="4495680" y="2808360"/>
            <a:ext cx="152640" cy="152280"/>
          </a:xfrm>
          <a:prstGeom prst="ellipse">
            <a:avLst/>
          </a:prstGeom>
          <a:solidFill>
            <a:srgbClr val="b2b2b2"/>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85" name=""/>
          <p:cNvSpPr/>
          <p:nvPr/>
        </p:nvSpPr>
        <p:spPr>
          <a:xfrm>
            <a:off x="4495680" y="4103640"/>
            <a:ext cx="152640" cy="152280"/>
          </a:xfrm>
          <a:prstGeom prst="ellipse">
            <a:avLst/>
          </a:prstGeom>
          <a:solidFill>
            <a:srgbClr val="b2b2b2"/>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86" name=""/>
          <p:cNvSpPr/>
          <p:nvPr/>
        </p:nvSpPr>
        <p:spPr>
          <a:xfrm>
            <a:off x="4495680" y="4484520"/>
            <a:ext cx="152640" cy="152640"/>
          </a:xfrm>
          <a:prstGeom prst="ellipse">
            <a:avLst/>
          </a:prstGeom>
          <a:solidFill>
            <a:srgbClr val="b2b2b2"/>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87" name=""/>
          <p:cNvSpPr/>
          <p:nvPr/>
        </p:nvSpPr>
        <p:spPr>
          <a:xfrm>
            <a:off x="4114800" y="4332240"/>
            <a:ext cx="152280" cy="152280"/>
          </a:xfrm>
          <a:prstGeom prst="ellipse">
            <a:avLst/>
          </a:prstGeom>
          <a:solidFill>
            <a:srgbClr val="b2b2b2"/>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88" name=""/>
          <p:cNvSpPr/>
          <p:nvPr/>
        </p:nvSpPr>
        <p:spPr>
          <a:xfrm>
            <a:off x="4114800" y="5018040"/>
            <a:ext cx="152280" cy="152280"/>
          </a:xfrm>
          <a:prstGeom prst="ellipse">
            <a:avLst/>
          </a:prstGeom>
          <a:solidFill>
            <a:srgbClr val="b2b2b2"/>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89" name=""/>
          <p:cNvSpPr/>
          <p:nvPr/>
        </p:nvSpPr>
        <p:spPr>
          <a:xfrm>
            <a:off x="4114800" y="2960640"/>
            <a:ext cx="152280" cy="152280"/>
          </a:xfrm>
          <a:prstGeom prst="ellipse">
            <a:avLst/>
          </a:prstGeom>
          <a:solidFill>
            <a:srgbClr val="b2b2b2"/>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90" name=""/>
          <p:cNvSpPr/>
          <p:nvPr/>
        </p:nvSpPr>
        <p:spPr>
          <a:xfrm>
            <a:off x="4114800" y="2274840"/>
            <a:ext cx="152280" cy="152280"/>
          </a:xfrm>
          <a:prstGeom prst="ellipse">
            <a:avLst/>
          </a:prstGeom>
          <a:solidFill>
            <a:srgbClr val="b2b2b2"/>
          </a:solidFill>
          <a:ln w="936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91" name=""/>
          <p:cNvSpPr/>
          <p:nvPr/>
        </p:nvSpPr>
        <p:spPr>
          <a:xfrm>
            <a:off x="7517160" y="2671920"/>
            <a:ext cx="4662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00"/>
                </a:solidFill>
                <a:effectLst/>
                <a:uFillTx/>
                <a:latin typeface="Times New Roman"/>
                <a:ea typeface="ＭＳ ゴシック"/>
              </a:rPr>
              <a:t>ISP-A</a:t>
            </a:r>
            <a:endParaRPr b="0" lang="en-US" sz="1400" strike="noStrike" u="none">
              <a:solidFill>
                <a:srgbClr val="000000"/>
              </a:solidFill>
              <a:effectLst/>
              <a:uFillTx/>
              <a:latin typeface="Times New Roman"/>
            </a:endParaRPr>
          </a:p>
        </p:txBody>
      </p:sp>
      <p:sp>
        <p:nvSpPr>
          <p:cNvPr id="2292" name=""/>
          <p:cNvSpPr/>
          <p:nvPr/>
        </p:nvSpPr>
        <p:spPr>
          <a:xfrm>
            <a:off x="7517160" y="4500720"/>
            <a:ext cx="4564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66"/>
                </a:solidFill>
                <a:effectLst/>
                <a:uFillTx/>
                <a:latin typeface="Times New Roman"/>
                <a:ea typeface="ＭＳ ゴシック"/>
              </a:rPr>
              <a:t>ISP-B</a:t>
            </a:r>
            <a:endParaRPr b="0" lang="en-US" sz="1400" strike="noStrike" u="none">
              <a:solidFill>
                <a:srgbClr val="000000"/>
              </a:solidFill>
              <a:effectLst/>
              <a:uFillTx/>
              <a:latin typeface="Times New Roman"/>
            </a:endParaRPr>
          </a:p>
        </p:txBody>
      </p:sp>
      <p:sp>
        <p:nvSpPr>
          <p:cNvPr id="2293" name=""/>
          <p:cNvSpPr/>
          <p:nvPr/>
        </p:nvSpPr>
        <p:spPr>
          <a:xfrm>
            <a:off x="4191120" y="2351160"/>
            <a:ext cx="380880" cy="533160"/>
          </a:xfrm>
          <a:prstGeom prst="line">
            <a:avLst/>
          </a:prstGeom>
          <a:ln w="2844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94" name=""/>
          <p:cNvSpPr/>
          <p:nvPr/>
        </p:nvSpPr>
        <p:spPr>
          <a:xfrm>
            <a:off x="4191120" y="3036960"/>
            <a:ext cx="380880" cy="228600"/>
          </a:xfrm>
          <a:prstGeom prst="line">
            <a:avLst/>
          </a:prstGeom>
          <a:ln w="2844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95" name=""/>
          <p:cNvSpPr/>
          <p:nvPr/>
        </p:nvSpPr>
        <p:spPr>
          <a:xfrm flipV="1">
            <a:off x="4191120" y="4179600"/>
            <a:ext cx="380880" cy="228600"/>
          </a:xfrm>
          <a:prstGeom prst="line">
            <a:avLst/>
          </a:prstGeom>
          <a:ln w="2844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96" name=""/>
          <p:cNvSpPr/>
          <p:nvPr/>
        </p:nvSpPr>
        <p:spPr>
          <a:xfrm flipV="1">
            <a:off x="4191120" y="4560840"/>
            <a:ext cx="380880" cy="533520"/>
          </a:xfrm>
          <a:prstGeom prst="line">
            <a:avLst/>
          </a:prstGeom>
          <a:ln w="2844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97" name=""/>
          <p:cNvSpPr/>
          <p:nvPr/>
        </p:nvSpPr>
        <p:spPr>
          <a:xfrm>
            <a:off x="380880" y="5780160"/>
            <a:ext cx="2362320" cy="304560"/>
          </a:xfrm>
          <a:prstGeom prst="leftRightArrow">
            <a:avLst>
              <a:gd name="adj1" fmla="val 50000"/>
              <a:gd name="adj2" fmla="val 154412"/>
            </a:avLst>
          </a:prstGeom>
          <a:gradFill rotWithShape="0">
            <a:gsLst>
              <a:gs pos="0">
                <a:srgbClr val="003366"/>
              </a:gs>
              <a:gs pos="100000">
                <a:srgbClr val="00172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98" name=""/>
          <p:cNvSpPr/>
          <p:nvPr/>
        </p:nvSpPr>
        <p:spPr>
          <a:xfrm>
            <a:off x="2819520" y="5780160"/>
            <a:ext cx="1981080" cy="304560"/>
          </a:xfrm>
          <a:prstGeom prst="leftRightArrow">
            <a:avLst>
              <a:gd name="adj1" fmla="val 50000"/>
              <a:gd name="adj2" fmla="val 129492"/>
            </a:avLst>
          </a:prstGeom>
          <a:gradFill rotWithShape="0">
            <a:gsLst>
              <a:gs pos="0">
                <a:srgbClr val="006699"/>
              </a:gs>
              <a:gs pos="100000">
                <a:srgbClr val="002f4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99" name=""/>
          <p:cNvSpPr/>
          <p:nvPr/>
        </p:nvSpPr>
        <p:spPr>
          <a:xfrm>
            <a:off x="5791320" y="5780160"/>
            <a:ext cx="1371600" cy="304560"/>
          </a:xfrm>
          <a:prstGeom prst="leftRightArrow">
            <a:avLst>
              <a:gd name="adj1" fmla="val 50000"/>
              <a:gd name="adj2" fmla="val 89654"/>
            </a:avLst>
          </a:prstGeom>
          <a:gradFill rotWithShape="0">
            <a:gsLst>
              <a:gs pos="0">
                <a:srgbClr val="33ccff"/>
              </a:gs>
              <a:gs pos="100000">
                <a:srgbClr val="175e75"/>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00" name=""/>
          <p:cNvSpPr/>
          <p:nvPr/>
        </p:nvSpPr>
        <p:spPr>
          <a:xfrm>
            <a:off x="4876920" y="5780160"/>
            <a:ext cx="838080" cy="304560"/>
          </a:xfrm>
          <a:prstGeom prst="leftRightArrow">
            <a:avLst>
              <a:gd name="adj1" fmla="val 50000"/>
              <a:gd name="adj2" fmla="val 54780"/>
            </a:avLst>
          </a:prstGeom>
          <a:gradFill rotWithShape="0">
            <a:gsLst>
              <a:gs pos="0">
                <a:srgbClr val="0099cc"/>
              </a:gs>
              <a:gs pos="100000">
                <a:srgbClr val="00465e"/>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01" name=""/>
          <p:cNvSpPr/>
          <p:nvPr/>
        </p:nvSpPr>
        <p:spPr>
          <a:xfrm>
            <a:off x="7238880" y="5780160"/>
            <a:ext cx="1752840" cy="304560"/>
          </a:xfrm>
          <a:prstGeom prst="leftRightArrow">
            <a:avLst>
              <a:gd name="adj1" fmla="val 50000"/>
              <a:gd name="adj2" fmla="val 114573"/>
            </a:avLst>
          </a:prstGeom>
          <a:gradFill rotWithShape="0">
            <a:gsLst>
              <a:gs pos="0">
                <a:srgbClr val="99ccff"/>
              </a:gs>
              <a:gs pos="100000">
                <a:srgbClr val="2c3b4a"/>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02" name=""/>
          <p:cNvSpPr/>
          <p:nvPr/>
        </p:nvSpPr>
        <p:spPr>
          <a:xfrm>
            <a:off x="2819520" y="1436760"/>
            <a:ext cx="0" cy="5181480"/>
          </a:xfrm>
          <a:prstGeom prst="line">
            <a:avLst/>
          </a:prstGeom>
          <a:ln w="19080">
            <a:solidFill>
              <a:srgbClr val="ffcc99"/>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03" name=""/>
          <p:cNvSpPr/>
          <p:nvPr/>
        </p:nvSpPr>
        <p:spPr>
          <a:xfrm>
            <a:off x="4800600" y="1436760"/>
            <a:ext cx="0" cy="5181480"/>
          </a:xfrm>
          <a:prstGeom prst="line">
            <a:avLst/>
          </a:prstGeom>
          <a:ln w="19080">
            <a:solidFill>
              <a:srgbClr val="ffcc99"/>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04" name=""/>
          <p:cNvSpPr/>
          <p:nvPr/>
        </p:nvSpPr>
        <p:spPr>
          <a:xfrm>
            <a:off x="5791320" y="1436760"/>
            <a:ext cx="0" cy="5181480"/>
          </a:xfrm>
          <a:prstGeom prst="line">
            <a:avLst/>
          </a:prstGeom>
          <a:ln w="19080">
            <a:solidFill>
              <a:srgbClr val="ffcc99"/>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05" name=""/>
          <p:cNvSpPr/>
          <p:nvPr/>
        </p:nvSpPr>
        <p:spPr>
          <a:xfrm>
            <a:off x="7238880" y="4484520"/>
            <a:ext cx="0" cy="2133720"/>
          </a:xfrm>
          <a:prstGeom prst="line">
            <a:avLst/>
          </a:prstGeom>
          <a:ln w="19080">
            <a:solidFill>
              <a:srgbClr val="ffcc99"/>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06" name=""/>
          <p:cNvSpPr/>
          <p:nvPr/>
        </p:nvSpPr>
        <p:spPr>
          <a:xfrm>
            <a:off x="8229600" y="2884320"/>
            <a:ext cx="0" cy="1600200"/>
          </a:xfrm>
          <a:prstGeom prst="line">
            <a:avLst/>
          </a:prstGeom>
          <a:ln w="19080">
            <a:solidFill>
              <a:srgbClr val="ffcc99"/>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07" name=""/>
          <p:cNvSpPr/>
          <p:nvPr/>
        </p:nvSpPr>
        <p:spPr>
          <a:xfrm>
            <a:off x="7238880" y="2884320"/>
            <a:ext cx="990720" cy="0"/>
          </a:xfrm>
          <a:prstGeom prst="line">
            <a:avLst/>
          </a:prstGeom>
          <a:ln w="19080">
            <a:solidFill>
              <a:srgbClr val="ffcc99"/>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08" name=""/>
          <p:cNvSpPr/>
          <p:nvPr/>
        </p:nvSpPr>
        <p:spPr>
          <a:xfrm>
            <a:off x="7238880" y="4484520"/>
            <a:ext cx="990720" cy="0"/>
          </a:xfrm>
          <a:prstGeom prst="line">
            <a:avLst/>
          </a:prstGeom>
          <a:ln w="19080">
            <a:solidFill>
              <a:srgbClr val="ffcc99"/>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09" name=""/>
          <p:cNvSpPr/>
          <p:nvPr/>
        </p:nvSpPr>
        <p:spPr>
          <a:xfrm>
            <a:off x="7238880" y="1436760"/>
            <a:ext cx="0" cy="1447560"/>
          </a:xfrm>
          <a:prstGeom prst="line">
            <a:avLst/>
          </a:prstGeom>
          <a:ln w="19080">
            <a:solidFill>
              <a:srgbClr val="ffcc99"/>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10" name=""/>
          <p:cNvSpPr/>
          <p:nvPr/>
        </p:nvSpPr>
        <p:spPr>
          <a:xfrm>
            <a:off x="3363840" y="6156360"/>
            <a:ext cx="906840" cy="3376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ＭＳ Ｐゴシック"/>
              </a:rPr>
              <a:t>NTT</a:t>
            </a:r>
            <a:r>
              <a:rPr b="0" lang="ja-JP" sz="1600" strike="noStrike" u="none">
                <a:solidFill>
                  <a:srgbClr val="000000"/>
                </a:solidFill>
                <a:effectLst/>
                <a:uFillTx/>
                <a:latin typeface="Times New Roman"/>
                <a:ea typeface="ＭＳ Ｐゴシック"/>
              </a:rPr>
              <a:t> </a:t>
            </a:r>
            <a:r>
              <a:rPr b="0" lang="en-US" sz="1600" strike="noStrike" u="none">
                <a:solidFill>
                  <a:srgbClr val="000000"/>
                </a:solidFill>
                <a:effectLst/>
                <a:uFillTx/>
                <a:latin typeface="Times New Roman"/>
                <a:ea typeface="ＭＳ Ｐゴシック"/>
              </a:rPr>
              <a:t>CO</a:t>
            </a:r>
            <a:endParaRPr b="0" lang="en-US" sz="1600" strike="noStrike" u="none">
              <a:solidFill>
                <a:srgbClr val="000000"/>
              </a:solidFill>
              <a:effectLst/>
              <a:uFillTx/>
              <a:latin typeface="Times New Roman"/>
            </a:endParaRPr>
          </a:p>
        </p:txBody>
      </p:sp>
      <p:sp>
        <p:nvSpPr>
          <p:cNvPr id="2311" name=""/>
          <p:cNvSpPr/>
          <p:nvPr/>
        </p:nvSpPr>
        <p:spPr>
          <a:xfrm>
            <a:off x="1056960" y="6173640"/>
            <a:ext cx="1059120" cy="3376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ＭＳ Ｐゴシック"/>
              </a:rPr>
              <a:t>Household</a:t>
            </a:r>
            <a:endParaRPr b="0" lang="en-US" sz="1600" strike="noStrike" u="none">
              <a:solidFill>
                <a:srgbClr val="000000"/>
              </a:solidFill>
              <a:effectLst/>
              <a:uFillTx/>
              <a:latin typeface="Times New Roman"/>
            </a:endParaRPr>
          </a:p>
        </p:txBody>
      </p:sp>
      <p:sp>
        <p:nvSpPr>
          <p:cNvPr id="2312" name=""/>
          <p:cNvSpPr/>
          <p:nvPr/>
        </p:nvSpPr>
        <p:spPr>
          <a:xfrm>
            <a:off x="4826880" y="6022800"/>
            <a:ext cx="889920" cy="5814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ＭＳ Ｐゴシック"/>
              </a:rPr>
              <a:t>ATM</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ＭＳ Ｐゴシック"/>
              </a:rPr>
              <a:t>Network</a:t>
            </a:r>
            <a:endParaRPr b="0" lang="en-US" sz="1600" strike="noStrike" u="none">
              <a:solidFill>
                <a:srgbClr val="000000"/>
              </a:solidFill>
              <a:effectLst/>
              <a:uFillTx/>
              <a:latin typeface="Times New Roman"/>
            </a:endParaRPr>
          </a:p>
        </p:txBody>
      </p:sp>
      <p:sp>
        <p:nvSpPr>
          <p:cNvPr id="2313" name=""/>
          <p:cNvSpPr/>
          <p:nvPr/>
        </p:nvSpPr>
        <p:spPr>
          <a:xfrm>
            <a:off x="6189120" y="6135840"/>
            <a:ext cx="608760" cy="3376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ＭＳ Ｐゴシック"/>
              </a:rPr>
              <a:t>NOC</a:t>
            </a:r>
            <a:endParaRPr b="0" lang="en-US" sz="1600" strike="noStrike" u="none">
              <a:solidFill>
                <a:srgbClr val="000000"/>
              </a:solidFill>
              <a:effectLst/>
              <a:uFillTx/>
              <a:latin typeface="Times New Roman"/>
            </a:endParaRPr>
          </a:p>
        </p:txBody>
      </p:sp>
      <p:sp>
        <p:nvSpPr>
          <p:cNvPr id="2314" name=""/>
          <p:cNvSpPr/>
          <p:nvPr/>
        </p:nvSpPr>
        <p:spPr>
          <a:xfrm>
            <a:off x="7526160" y="6004080"/>
            <a:ext cx="1233720" cy="3376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ＭＳ Ｐゴシック"/>
              </a:rPr>
              <a:t>ISP Network</a:t>
            </a:r>
            <a:endParaRPr b="0" lang="en-US" sz="1600" strike="noStrike" u="none">
              <a:solidFill>
                <a:srgbClr val="000000"/>
              </a:solidFill>
              <a:effectLst/>
              <a:uFillTx/>
              <a:latin typeface="Times New Roman"/>
            </a:endParaRPr>
          </a:p>
        </p:txBody>
      </p:sp>
      <p:sp>
        <p:nvSpPr>
          <p:cNvPr id="2315" name=""/>
          <p:cNvSpPr/>
          <p:nvPr/>
        </p:nvSpPr>
        <p:spPr>
          <a:xfrm>
            <a:off x="2180160" y="380520"/>
            <a:ext cx="5517000" cy="45828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66cc"/>
                </a:solidFill>
                <a:effectLst/>
                <a:uFillTx/>
                <a:latin typeface="Times New Roman"/>
                <a:ea typeface="HG丸ｺﾞｼｯｸM-PRO"/>
              </a:rPr>
              <a:t>eAccess DSL Access Network Architecture</a:t>
            </a:r>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5147FB0A-0918-4145-A0D6-D990A660986E}"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16" name=""/>
          <p:cNvSpPr/>
          <p:nvPr/>
        </p:nvSpPr>
        <p:spPr>
          <a:xfrm>
            <a:off x="152280" y="1066680"/>
            <a:ext cx="8839440" cy="5410440"/>
          </a:xfrm>
          <a:prstGeom prst="rect">
            <a:avLst/>
          </a:prstGeom>
          <a:gradFill rotWithShape="0">
            <a:gsLst>
              <a:gs pos="0">
                <a:srgbClr val="f9fbfe"/>
              </a:gs>
              <a:gs pos="100000">
                <a:srgbClr val="99ccff"/>
              </a:gs>
            </a:gsLst>
            <a:path path="rect">
              <a:fillToRect l="50000" t="50000" r="50000" b="50000"/>
            </a:path>
          </a:gradFill>
          <a:ln w="38160">
            <a:solidFill>
              <a:srgbClr val="3366ff"/>
            </a:solidFill>
            <a:miter/>
          </a:ln>
          <a:effectLst>
            <a:outerShdw dist="107932" dir="2700000" blurRad="0" rotWithShape="0">
              <a:srgbClr val="808080"/>
            </a:outerShdw>
          </a:effectLst>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2317" name=""/>
          <p:cNvSpPr/>
          <p:nvPr/>
        </p:nvSpPr>
        <p:spPr>
          <a:xfrm>
            <a:off x="1514520" y="3960720"/>
            <a:ext cx="17280" cy="4680"/>
          </a:xfrm>
          <a:prstGeom prst="rect">
            <a:avLst/>
          </a:pr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318" name=""/>
          <p:cNvSpPr/>
          <p:nvPr/>
        </p:nvSpPr>
        <p:spPr>
          <a:xfrm>
            <a:off x="1487520" y="3960720"/>
            <a:ext cx="17280" cy="4680"/>
          </a:xfrm>
          <a:prstGeom prst="rect">
            <a:avLst/>
          </a:pr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319" name=""/>
          <p:cNvSpPr/>
          <p:nvPr/>
        </p:nvSpPr>
        <p:spPr>
          <a:xfrm>
            <a:off x="1541520" y="3960720"/>
            <a:ext cx="15840" cy="4680"/>
          </a:xfrm>
          <a:prstGeom prst="rect">
            <a:avLst/>
          </a:pr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320" name=""/>
          <p:cNvSpPr/>
          <p:nvPr/>
        </p:nvSpPr>
        <p:spPr>
          <a:xfrm>
            <a:off x="3310920" y="320400"/>
            <a:ext cx="2569680" cy="58032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66cc"/>
                </a:solidFill>
                <a:effectLst/>
                <a:uFillTx/>
                <a:latin typeface="Times New Roman"/>
                <a:ea typeface="HG丸ｺﾞｼｯｸM-PRO"/>
              </a:rPr>
              <a:t>Protocol Stack</a:t>
            </a:r>
            <a:endParaRPr b="0" lang="en-US" sz="3200" strike="noStrike" u="none">
              <a:solidFill>
                <a:srgbClr val="000000"/>
              </a:solidFill>
              <a:effectLst/>
              <a:uFillTx/>
              <a:latin typeface="Times New Roman"/>
            </a:endParaRPr>
          </a:p>
        </p:txBody>
      </p:sp>
      <p:sp>
        <p:nvSpPr>
          <p:cNvPr id="2321" name=""/>
          <p:cNvSpPr/>
          <p:nvPr/>
        </p:nvSpPr>
        <p:spPr>
          <a:xfrm>
            <a:off x="152280" y="1768320"/>
            <a:ext cx="2590920" cy="533520"/>
          </a:xfrm>
          <a:prstGeom prst="triangle">
            <a:avLst>
              <a:gd name="adj" fmla="val 50000"/>
            </a:avLst>
          </a:prstGeom>
          <a:solidFill>
            <a:srgbClr val="cc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22" name=""/>
          <p:cNvSpPr/>
          <p:nvPr/>
        </p:nvSpPr>
        <p:spPr>
          <a:xfrm>
            <a:off x="5791320" y="2590920"/>
            <a:ext cx="2819160" cy="1676160"/>
          </a:xfrm>
          <a:prstGeom prst="rect">
            <a:avLst/>
          </a:prstGeom>
          <a:solidFill>
            <a:srgbClr val="cc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3" name=""/>
          <p:cNvSpPr/>
          <p:nvPr/>
        </p:nvSpPr>
        <p:spPr>
          <a:xfrm>
            <a:off x="6553080" y="1600200"/>
            <a:ext cx="1600200" cy="1371600"/>
          </a:xfrm>
          <a:prstGeom prst="rect">
            <a:avLst/>
          </a:prstGeom>
          <a:solidFill>
            <a:srgbClr val="ff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24" name=""/>
          <p:cNvSpPr/>
          <p:nvPr/>
        </p:nvSpPr>
        <p:spPr>
          <a:xfrm>
            <a:off x="2819520" y="2286000"/>
            <a:ext cx="1981080" cy="1981080"/>
          </a:xfrm>
          <a:prstGeom prst="rect">
            <a:avLst/>
          </a:prstGeom>
          <a:solidFill>
            <a:srgbClr val="cc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5" name=""/>
          <p:cNvSpPr/>
          <p:nvPr/>
        </p:nvSpPr>
        <p:spPr>
          <a:xfrm>
            <a:off x="4038480" y="2362320"/>
            <a:ext cx="685800" cy="1828800"/>
          </a:xfrm>
          <a:prstGeom prst="rect">
            <a:avLst/>
          </a:prstGeom>
          <a:gradFill rotWithShape="0">
            <a:gsLst>
              <a:gs pos="0">
                <a:srgbClr val="3b623b"/>
              </a:gs>
              <a:gs pos="50000">
                <a:srgbClr val="003300"/>
              </a:gs>
              <a:gs pos="100000">
                <a:srgbClr val="3b623b"/>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6" name=""/>
          <p:cNvSpPr/>
          <p:nvPr/>
        </p:nvSpPr>
        <p:spPr>
          <a:xfrm>
            <a:off x="4098960" y="2701080"/>
            <a:ext cx="546120" cy="1195200"/>
          </a:xfrm>
          <a:prstGeom prst="rect">
            <a:avLst/>
          </a:prstGeom>
          <a:noFill/>
          <a:ln w="0">
            <a:noFill/>
          </a:ln>
        </p:spPr>
        <p:style>
          <a:lnRef idx="0"/>
          <a:fillRef idx="0"/>
          <a:effectRef idx="0"/>
          <a:fontRef idx="minor"/>
        </p:style>
        <p:txBody>
          <a:bodyPr wrap="none" lIns="46800" rIns="46800" tIns="90000" bIns="90000" anchor="t" anchorCtr="1" vert="eaVe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ea typeface="ＭＳ Ｐゴシック"/>
              </a:rPr>
              <a:t>DSLAM</a:t>
            </a:r>
            <a:endParaRPr b="0" lang="en-US" sz="2400" strike="noStrike" u="none">
              <a:solidFill>
                <a:srgbClr val="000000"/>
              </a:solidFill>
              <a:effectLst/>
              <a:uFillTx/>
              <a:latin typeface="Times New Roman"/>
            </a:endParaRPr>
          </a:p>
        </p:txBody>
      </p:sp>
      <p:sp>
        <p:nvSpPr>
          <p:cNvPr id="2327" name=""/>
          <p:cNvSpPr/>
          <p:nvPr/>
        </p:nvSpPr>
        <p:spPr>
          <a:xfrm>
            <a:off x="5867280" y="2362320"/>
            <a:ext cx="1219320" cy="1828800"/>
          </a:xfrm>
          <a:prstGeom prst="rect">
            <a:avLst/>
          </a:prstGeom>
          <a:gradFill rotWithShape="0">
            <a:gsLst>
              <a:gs pos="0">
                <a:srgbClr val="4c000f"/>
              </a:gs>
              <a:gs pos="50000">
                <a:srgbClr val="a50021"/>
              </a:gs>
              <a:gs pos="100000">
                <a:srgbClr val="4c000f"/>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8" name=""/>
          <p:cNvSpPr/>
          <p:nvPr/>
        </p:nvSpPr>
        <p:spPr>
          <a:xfrm>
            <a:off x="5838480" y="3429000"/>
            <a:ext cx="1152000" cy="6408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Times New Roman"/>
                <a:ea typeface="ＭＳ Ｐゴシック"/>
              </a:rPr>
              <a:t>Broadband</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Times New Roman"/>
                <a:ea typeface="ＭＳ Ｐゴシック"/>
              </a:rPr>
              <a:t>RAS</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Times New Roman"/>
                <a:ea typeface="ＭＳ Ｐゴシック"/>
              </a:rPr>
              <a:t>（</a:t>
            </a:r>
            <a:r>
              <a:rPr b="1" lang="en-US" sz="1400" strike="noStrike" u="none">
                <a:solidFill>
                  <a:srgbClr val="ffffff"/>
                </a:solidFill>
                <a:effectLst/>
                <a:uFillTx/>
                <a:latin typeface="Times New Roman"/>
                <a:ea typeface="ＭＳ Ｐゴシック"/>
              </a:rPr>
              <a:t>Aggregator)</a:t>
            </a:r>
            <a:endParaRPr b="0" lang="en-US" sz="1400" strike="noStrike" u="none">
              <a:solidFill>
                <a:srgbClr val="000000"/>
              </a:solidFill>
              <a:effectLst/>
              <a:uFillTx/>
              <a:latin typeface="Times New Roman"/>
            </a:endParaRPr>
          </a:p>
        </p:txBody>
      </p:sp>
      <p:sp>
        <p:nvSpPr>
          <p:cNvPr id="2329" name=""/>
          <p:cNvSpPr/>
          <p:nvPr/>
        </p:nvSpPr>
        <p:spPr>
          <a:xfrm>
            <a:off x="7264800" y="2666880"/>
            <a:ext cx="585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ea typeface="ＭＳ ゴシック"/>
              </a:rPr>
              <a:t>RADIUS</a:t>
            </a:r>
            <a:endParaRPr b="0" lang="en-US" sz="1200" strike="noStrike" u="none">
              <a:solidFill>
                <a:srgbClr val="000000"/>
              </a:solidFill>
              <a:effectLst/>
              <a:uFillTx/>
              <a:latin typeface="Times New Roman"/>
            </a:endParaRPr>
          </a:p>
        </p:txBody>
      </p:sp>
      <p:grpSp>
        <p:nvGrpSpPr>
          <p:cNvPr id="2330" name=""/>
          <p:cNvGrpSpPr/>
          <p:nvPr/>
        </p:nvGrpSpPr>
        <p:grpSpPr>
          <a:xfrm>
            <a:off x="4876920" y="2438280"/>
            <a:ext cx="838080" cy="1600200"/>
            <a:chOff x="4876920" y="2438280"/>
            <a:chExt cx="838080" cy="1600200"/>
          </a:xfrm>
        </p:grpSpPr>
        <p:sp>
          <p:nvSpPr>
            <p:cNvPr id="2331" name=""/>
            <p:cNvSpPr/>
            <p:nvPr/>
          </p:nvSpPr>
          <p:spPr>
            <a:xfrm>
              <a:off x="4876920" y="2438280"/>
              <a:ext cx="838080" cy="1600200"/>
            </a:xfrm>
            <a:custGeom>
              <a:avLst/>
              <a:gdLst/>
              <a:ahLst/>
              <a:rect l="l" t="t" r="r" b="b"/>
              <a:pathLst>
                <a:path w="921" h="754">
                  <a:moveTo>
                    <a:pt x="135" y="559"/>
                  </a:moveTo>
                  <a:lnTo>
                    <a:pt x="151" y="599"/>
                  </a:lnTo>
                  <a:lnTo>
                    <a:pt x="168" y="636"/>
                  </a:lnTo>
                  <a:lnTo>
                    <a:pt x="187" y="668"/>
                  </a:lnTo>
                  <a:lnTo>
                    <a:pt x="209" y="695"/>
                  </a:lnTo>
                  <a:lnTo>
                    <a:pt x="232" y="717"/>
                  </a:lnTo>
                  <a:lnTo>
                    <a:pt x="257" y="735"/>
                  </a:lnTo>
                  <a:lnTo>
                    <a:pt x="283" y="748"/>
                  </a:lnTo>
                  <a:lnTo>
                    <a:pt x="310" y="753"/>
                  </a:lnTo>
                  <a:lnTo>
                    <a:pt x="336" y="754"/>
                  </a:lnTo>
                  <a:lnTo>
                    <a:pt x="363" y="748"/>
                  </a:lnTo>
                  <a:lnTo>
                    <a:pt x="389" y="737"/>
                  </a:lnTo>
                  <a:lnTo>
                    <a:pt x="414" y="721"/>
                  </a:lnTo>
                  <a:lnTo>
                    <a:pt x="439" y="698"/>
                  </a:lnTo>
                  <a:lnTo>
                    <a:pt x="461" y="671"/>
                  </a:lnTo>
                  <a:lnTo>
                    <a:pt x="483" y="698"/>
                  </a:lnTo>
                  <a:lnTo>
                    <a:pt x="506" y="721"/>
                  </a:lnTo>
                  <a:lnTo>
                    <a:pt x="531" y="737"/>
                  </a:lnTo>
                  <a:lnTo>
                    <a:pt x="558" y="748"/>
                  </a:lnTo>
                  <a:lnTo>
                    <a:pt x="584" y="754"/>
                  </a:lnTo>
                  <a:lnTo>
                    <a:pt x="611" y="753"/>
                  </a:lnTo>
                  <a:lnTo>
                    <a:pt x="639" y="748"/>
                  </a:lnTo>
                  <a:lnTo>
                    <a:pt x="663" y="735"/>
                  </a:lnTo>
                  <a:lnTo>
                    <a:pt x="688" y="717"/>
                  </a:lnTo>
                  <a:lnTo>
                    <a:pt x="712" y="695"/>
                  </a:lnTo>
                  <a:lnTo>
                    <a:pt x="734" y="668"/>
                  </a:lnTo>
                  <a:lnTo>
                    <a:pt x="754" y="636"/>
                  </a:lnTo>
                  <a:lnTo>
                    <a:pt x="771" y="599"/>
                  </a:lnTo>
                  <a:lnTo>
                    <a:pt x="785" y="559"/>
                  </a:lnTo>
                  <a:lnTo>
                    <a:pt x="805" y="566"/>
                  </a:lnTo>
                  <a:lnTo>
                    <a:pt x="824" y="564"/>
                  </a:lnTo>
                  <a:lnTo>
                    <a:pt x="844" y="558"/>
                  </a:lnTo>
                  <a:lnTo>
                    <a:pt x="861" y="545"/>
                  </a:lnTo>
                  <a:lnTo>
                    <a:pt x="878" y="526"/>
                  </a:lnTo>
                  <a:lnTo>
                    <a:pt x="892" y="503"/>
                  </a:lnTo>
                  <a:lnTo>
                    <a:pt x="905" y="475"/>
                  </a:lnTo>
                  <a:lnTo>
                    <a:pt x="913" y="444"/>
                  </a:lnTo>
                  <a:lnTo>
                    <a:pt x="919" y="411"/>
                  </a:lnTo>
                  <a:lnTo>
                    <a:pt x="921" y="377"/>
                  </a:lnTo>
                  <a:lnTo>
                    <a:pt x="919" y="342"/>
                  </a:lnTo>
                  <a:lnTo>
                    <a:pt x="913" y="310"/>
                  </a:lnTo>
                  <a:lnTo>
                    <a:pt x="905" y="278"/>
                  </a:lnTo>
                  <a:lnTo>
                    <a:pt x="892" y="251"/>
                  </a:lnTo>
                  <a:lnTo>
                    <a:pt x="878" y="227"/>
                  </a:lnTo>
                  <a:lnTo>
                    <a:pt x="861" y="209"/>
                  </a:lnTo>
                  <a:lnTo>
                    <a:pt x="844" y="197"/>
                  </a:lnTo>
                  <a:lnTo>
                    <a:pt x="824" y="189"/>
                  </a:lnTo>
                  <a:lnTo>
                    <a:pt x="805" y="189"/>
                  </a:lnTo>
                  <a:lnTo>
                    <a:pt x="785" y="193"/>
                  </a:lnTo>
                  <a:lnTo>
                    <a:pt x="771" y="155"/>
                  </a:lnTo>
                  <a:lnTo>
                    <a:pt x="754" y="118"/>
                  </a:lnTo>
                  <a:lnTo>
                    <a:pt x="734" y="86"/>
                  </a:lnTo>
                  <a:lnTo>
                    <a:pt x="712" y="59"/>
                  </a:lnTo>
                  <a:lnTo>
                    <a:pt x="688" y="37"/>
                  </a:lnTo>
                  <a:lnTo>
                    <a:pt x="663" y="19"/>
                  </a:lnTo>
                  <a:lnTo>
                    <a:pt x="639" y="7"/>
                  </a:lnTo>
                  <a:lnTo>
                    <a:pt x="611" y="0"/>
                  </a:lnTo>
                  <a:lnTo>
                    <a:pt x="584" y="0"/>
                  </a:lnTo>
                  <a:lnTo>
                    <a:pt x="558" y="5"/>
                  </a:lnTo>
                  <a:lnTo>
                    <a:pt x="531" y="16"/>
                  </a:lnTo>
                  <a:lnTo>
                    <a:pt x="506" y="34"/>
                  </a:lnTo>
                  <a:lnTo>
                    <a:pt x="483" y="56"/>
                  </a:lnTo>
                  <a:lnTo>
                    <a:pt x="461" y="82"/>
                  </a:lnTo>
                  <a:lnTo>
                    <a:pt x="439" y="56"/>
                  </a:lnTo>
                  <a:lnTo>
                    <a:pt x="414" y="34"/>
                  </a:lnTo>
                  <a:lnTo>
                    <a:pt x="389" y="16"/>
                  </a:lnTo>
                  <a:lnTo>
                    <a:pt x="363" y="5"/>
                  </a:lnTo>
                  <a:lnTo>
                    <a:pt x="336" y="0"/>
                  </a:lnTo>
                  <a:lnTo>
                    <a:pt x="310" y="0"/>
                  </a:lnTo>
                  <a:lnTo>
                    <a:pt x="283" y="7"/>
                  </a:lnTo>
                  <a:lnTo>
                    <a:pt x="257" y="19"/>
                  </a:lnTo>
                  <a:lnTo>
                    <a:pt x="232" y="37"/>
                  </a:lnTo>
                  <a:lnTo>
                    <a:pt x="209" y="59"/>
                  </a:lnTo>
                  <a:lnTo>
                    <a:pt x="187" y="86"/>
                  </a:lnTo>
                  <a:lnTo>
                    <a:pt x="168" y="118"/>
                  </a:lnTo>
                  <a:lnTo>
                    <a:pt x="151" y="155"/>
                  </a:lnTo>
                  <a:lnTo>
                    <a:pt x="135" y="193"/>
                  </a:lnTo>
                  <a:lnTo>
                    <a:pt x="117" y="189"/>
                  </a:lnTo>
                  <a:lnTo>
                    <a:pt x="96" y="189"/>
                  </a:lnTo>
                  <a:lnTo>
                    <a:pt x="78" y="197"/>
                  </a:lnTo>
                  <a:lnTo>
                    <a:pt x="59" y="209"/>
                  </a:lnTo>
                  <a:lnTo>
                    <a:pt x="42" y="227"/>
                  </a:lnTo>
                  <a:lnTo>
                    <a:pt x="28" y="251"/>
                  </a:lnTo>
                  <a:lnTo>
                    <a:pt x="17" y="278"/>
                  </a:lnTo>
                  <a:lnTo>
                    <a:pt x="8" y="310"/>
                  </a:lnTo>
                  <a:lnTo>
                    <a:pt x="3" y="342"/>
                  </a:lnTo>
                  <a:lnTo>
                    <a:pt x="0" y="377"/>
                  </a:lnTo>
                  <a:lnTo>
                    <a:pt x="3" y="411"/>
                  </a:lnTo>
                  <a:lnTo>
                    <a:pt x="8" y="444"/>
                  </a:lnTo>
                  <a:lnTo>
                    <a:pt x="17" y="475"/>
                  </a:lnTo>
                  <a:lnTo>
                    <a:pt x="28" y="503"/>
                  </a:lnTo>
                  <a:lnTo>
                    <a:pt x="42" y="526"/>
                  </a:lnTo>
                  <a:lnTo>
                    <a:pt x="59" y="545"/>
                  </a:lnTo>
                  <a:lnTo>
                    <a:pt x="78" y="558"/>
                  </a:lnTo>
                  <a:lnTo>
                    <a:pt x="96" y="564"/>
                  </a:lnTo>
                  <a:lnTo>
                    <a:pt x="117" y="566"/>
                  </a:lnTo>
                  <a:lnTo>
                    <a:pt x="135" y="559"/>
                  </a:lnTo>
                  <a:close/>
                </a:path>
              </a:pathLst>
            </a:custGeom>
            <a:gradFill rotWithShape="0">
              <a:gsLst>
                <a:gs pos="0">
                  <a:srgbClr val="fecee6"/>
                </a:gs>
                <a:gs pos="100000">
                  <a:srgbClr val="ff99cc"/>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2" name=""/>
            <p:cNvSpPr/>
            <p:nvPr/>
          </p:nvSpPr>
          <p:spPr>
            <a:xfrm>
              <a:off x="4913280" y="3038400"/>
              <a:ext cx="801360" cy="48780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ＭＳ ゴシック"/>
                </a:rPr>
                <a:t>ATM</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ＭＳ ゴシック"/>
                </a:rPr>
                <a:t>Network</a:t>
              </a:r>
              <a:endParaRPr b="0" lang="en-US" sz="1600" strike="noStrike" u="none">
                <a:solidFill>
                  <a:srgbClr val="000000"/>
                </a:solidFill>
                <a:effectLst/>
                <a:uFillTx/>
                <a:latin typeface="Times New Roman"/>
              </a:endParaRPr>
            </a:p>
          </p:txBody>
        </p:sp>
      </p:grpSp>
      <p:sp>
        <p:nvSpPr>
          <p:cNvPr id="2333" name=""/>
          <p:cNvSpPr/>
          <p:nvPr/>
        </p:nvSpPr>
        <p:spPr>
          <a:xfrm>
            <a:off x="6099120" y="2666880"/>
            <a:ext cx="762120" cy="685800"/>
          </a:xfrm>
          <a:prstGeom prst="rect">
            <a:avLst/>
          </a:prstGeom>
          <a:gradFill rotWithShape="0">
            <a:gsLst>
              <a:gs pos="0">
                <a:srgbClr val="98fefe"/>
              </a:gs>
              <a:gs pos="50000">
                <a:srgbClr val="00ffff"/>
              </a:gs>
              <a:gs pos="100000">
                <a:srgbClr val="98fefe"/>
              </a:gs>
            </a:gsLst>
            <a:lin ang="135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34" name=""/>
          <p:cNvSpPr/>
          <p:nvPr/>
        </p:nvSpPr>
        <p:spPr>
          <a:xfrm>
            <a:off x="6175440" y="3124080"/>
            <a:ext cx="152280" cy="152640"/>
          </a:xfrm>
          <a:prstGeom prst="ellipse">
            <a:avLst/>
          </a:prstGeom>
          <a:solidFill>
            <a:srgbClr val="333333"/>
          </a:solidFill>
          <a:ln w="9360">
            <a:solidFill>
              <a:srgbClr val="333333"/>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35" name=""/>
          <p:cNvSpPr/>
          <p:nvPr/>
        </p:nvSpPr>
        <p:spPr>
          <a:xfrm>
            <a:off x="4575240" y="2817720"/>
            <a:ext cx="1679400" cy="1800"/>
          </a:xfrm>
          <a:prstGeom prst="line">
            <a:avLst/>
          </a:prstGeom>
          <a:ln w="41400">
            <a:solidFill>
              <a:srgbClr val="333333"/>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336" name=""/>
          <p:cNvSpPr/>
          <p:nvPr/>
        </p:nvSpPr>
        <p:spPr>
          <a:xfrm>
            <a:off x="6175440" y="2743200"/>
            <a:ext cx="152280" cy="152280"/>
          </a:xfrm>
          <a:prstGeom prst="ellipse">
            <a:avLst/>
          </a:prstGeom>
          <a:solidFill>
            <a:srgbClr val="333333"/>
          </a:solidFill>
          <a:ln w="9360">
            <a:solidFill>
              <a:srgbClr val="333333"/>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37" name=""/>
          <p:cNvSpPr/>
          <p:nvPr/>
        </p:nvSpPr>
        <p:spPr>
          <a:xfrm>
            <a:off x="4572000" y="3198960"/>
            <a:ext cx="1679400" cy="1440"/>
          </a:xfrm>
          <a:prstGeom prst="line">
            <a:avLst/>
          </a:prstGeom>
          <a:ln w="41400">
            <a:solidFill>
              <a:srgbClr val="333333"/>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338" name=""/>
          <p:cNvSpPr/>
          <p:nvPr/>
        </p:nvSpPr>
        <p:spPr>
          <a:xfrm>
            <a:off x="6632640" y="3124080"/>
            <a:ext cx="152280" cy="152640"/>
          </a:xfrm>
          <a:prstGeom prst="ellipse">
            <a:avLst/>
          </a:prstGeom>
          <a:solidFill>
            <a:srgbClr val="333333"/>
          </a:solidFill>
          <a:ln w="9360">
            <a:solidFill>
              <a:srgbClr val="333333"/>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39" name=""/>
          <p:cNvSpPr/>
          <p:nvPr/>
        </p:nvSpPr>
        <p:spPr>
          <a:xfrm>
            <a:off x="380880" y="2286000"/>
            <a:ext cx="2133720" cy="1981080"/>
          </a:xfrm>
          <a:prstGeom prst="rect">
            <a:avLst/>
          </a:prstGeom>
          <a:solidFill>
            <a:srgbClr val="cc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40" name=""/>
          <p:cNvSpPr/>
          <p:nvPr/>
        </p:nvSpPr>
        <p:spPr>
          <a:xfrm>
            <a:off x="1514520" y="2446200"/>
            <a:ext cx="17280" cy="5040"/>
          </a:xfrm>
          <a:prstGeom prst="rect">
            <a:avLst/>
          </a:prstGeom>
          <a:solidFill>
            <a:srgbClr val="ffffff"/>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2341" name=""/>
          <p:cNvSpPr/>
          <p:nvPr/>
        </p:nvSpPr>
        <p:spPr>
          <a:xfrm>
            <a:off x="1487520" y="2446200"/>
            <a:ext cx="17280" cy="5040"/>
          </a:xfrm>
          <a:prstGeom prst="rect">
            <a:avLst/>
          </a:prstGeom>
          <a:solidFill>
            <a:srgbClr val="ffffff"/>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2342" name=""/>
          <p:cNvSpPr/>
          <p:nvPr/>
        </p:nvSpPr>
        <p:spPr>
          <a:xfrm>
            <a:off x="1541520" y="2446200"/>
            <a:ext cx="15840" cy="5040"/>
          </a:xfrm>
          <a:prstGeom prst="rect">
            <a:avLst/>
          </a:prstGeom>
          <a:solidFill>
            <a:srgbClr val="ffffff"/>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grpSp>
        <p:nvGrpSpPr>
          <p:cNvPr id="2343" name=""/>
          <p:cNvGrpSpPr/>
          <p:nvPr/>
        </p:nvGrpSpPr>
        <p:grpSpPr>
          <a:xfrm>
            <a:off x="1600200" y="2438280"/>
            <a:ext cx="287280" cy="274680"/>
            <a:chOff x="1600200" y="2438280"/>
            <a:chExt cx="287280" cy="274680"/>
          </a:xfrm>
        </p:grpSpPr>
        <p:sp>
          <p:nvSpPr>
            <p:cNvPr id="2344" name=""/>
            <p:cNvSpPr/>
            <p:nvPr/>
          </p:nvSpPr>
          <p:spPr>
            <a:xfrm>
              <a:off x="1600200" y="2438280"/>
              <a:ext cx="287280" cy="92160"/>
            </a:xfrm>
            <a:custGeom>
              <a:avLst/>
              <a:gdLst/>
              <a:ahLst/>
              <a:rect l="l" t="t" r="r" b="b"/>
              <a:pathLst>
                <a:path w="361" h="116">
                  <a:moveTo>
                    <a:pt x="165" y="36"/>
                  </a:moveTo>
                  <a:lnTo>
                    <a:pt x="165" y="36"/>
                  </a:lnTo>
                  <a:lnTo>
                    <a:pt x="163" y="36"/>
                  </a:lnTo>
                  <a:lnTo>
                    <a:pt x="162" y="36"/>
                  </a:lnTo>
                  <a:lnTo>
                    <a:pt x="158" y="36"/>
                  </a:lnTo>
                  <a:lnTo>
                    <a:pt x="154" y="36"/>
                  </a:lnTo>
                  <a:lnTo>
                    <a:pt x="149" y="36"/>
                  </a:lnTo>
                  <a:lnTo>
                    <a:pt x="144" y="36"/>
                  </a:lnTo>
                  <a:lnTo>
                    <a:pt x="140" y="36"/>
                  </a:lnTo>
                  <a:lnTo>
                    <a:pt x="133" y="36"/>
                  </a:lnTo>
                  <a:lnTo>
                    <a:pt x="127" y="36"/>
                  </a:lnTo>
                  <a:lnTo>
                    <a:pt x="123" y="38"/>
                  </a:lnTo>
                  <a:lnTo>
                    <a:pt x="118" y="38"/>
                  </a:lnTo>
                  <a:lnTo>
                    <a:pt x="113" y="40"/>
                  </a:lnTo>
                  <a:lnTo>
                    <a:pt x="110" y="41"/>
                  </a:lnTo>
                  <a:lnTo>
                    <a:pt x="107" y="41"/>
                  </a:lnTo>
                  <a:lnTo>
                    <a:pt x="104" y="43"/>
                  </a:lnTo>
                  <a:lnTo>
                    <a:pt x="102" y="44"/>
                  </a:lnTo>
                  <a:lnTo>
                    <a:pt x="99" y="46"/>
                  </a:lnTo>
                  <a:lnTo>
                    <a:pt x="98" y="47"/>
                  </a:lnTo>
                  <a:lnTo>
                    <a:pt x="98" y="49"/>
                  </a:lnTo>
                  <a:lnTo>
                    <a:pt x="96" y="49"/>
                  </a:lnTo>
                  <a:lnTo>
                    <a:pt x="96" y="51"/>
                  </a:lnTo>
                  <a:lnTo>
                    <a:pt x="96" y="52"/>
                  </a:lnTo>
                  <a:lnTo>
                    <a:pt x="96" y="54"/>
                  </a:lnTo>
                  <a:lnTo>
                    <a:pt x="96" y="60"/>
                  </a:lnTo>
                  <a:lnTo>
                    <a:pt x="98" y="65"/>
                  </a:lnTo>
                  <a:lnTo>
                    <a:pt x="98" y="70"/>
                  </a:lnTo>
                  <a:lnTo>
                    <a:pt x="98" y="75"/>
                  </a:lnTo>
                  <a:lnTo>
                    <a:pt x="96" y="78"/>
                  </a:lnTo>
                  <a:lnTo>
                    <a:pt x="95" y="81"/>
                  </a:lnTo>
                  <a:lnTo>
                    <a:pt x="93" y="86"/>
                  </a:lnTo>
                  <a:lnTo>
                    <a:pt x="90" y="89"/>
                  </a:lnTo>
                  <a:lnTo>
                    <a:pt x="88" y="92"/>
                  </a:lnTo>
                  <a:lnTo>
                    <a:pt x="85" y="94"/>
                  </a:lnTo>
                  <a:lnTo>
                    <a:pt x="82" y="95"/>
                  </a:lnTo>
                  <a:lnTo>
                    <a:pt x="77" y="99"/>
                  </a:lnTo>
                  <a:lnTo>
                    <a:pt x="74" y="100"/>
                  </a:lnTo>
                  <a:lnTo>
                    <a:pt x="70" y="103"/>
                  </a:lnTo>
                  <a:lnTo>
                    <a:pt x="65" y="105"/>
                  </a:lnTo>
                  <a:lnTo>
                    <a:pt x="60" y="107"/>
                  </a:lnTo>
                  <a:lnTo>
                    <a:pt x="54" y="108"/>
                  </a:lnTo>
                  <a:lnTo>
                    <a:pt x="49" y="110"/>
                  </a:lnTo>
                  <a:lnTo>
                    <a:pt x="45" y="111"/>
                  </a:lnTo>
                  <a:lnTo>
                    <a:pt x="40" y="113"/>
                  </a:lnTo>
                  <a:lnTo>
                    <a:pt x="37" y="115"/>
                  </a:lnTo>
                  <a:lnTo>
                    <a:pt x="34" y="115"/>
                  </a:lnTo>
                  <a:lnTo>
                    <a:pt x="31" y="116"/>
                  </a:lnTo>
                  <a:lnTo>
                    <a:pt x="28" y="116"/>
                  </a:lnTo>
                  <a:lnTo>
                    <a:pt x="24" y="116"/>
                  </a:lnTo>
                  <a:lnTo>
                    <a:pt x="21" y="116"/>
                  </a:lnTo>
                  <a:lnTo>
                    <a:pt x="18" y="115"/>
                  </a:lnTo>
                  <a:lnTo>
                    <a:pt x="15" y="115"/>
                  </a:lnTo>
                  <a:lnTo>
                    <a:pt x="14" y="113"/>
                  </a:lnTo>
                  <a:lnTo>
                    <a:pt x="12" y="113"/>
                  </a:lnTo>
                  <a:lnTo>
                    <a:pt x="10" y="111"/>
                  </a:lnTo>
                  <a:lnTo>
                    <a:pt x="9" y="110"/>
                  </a:lnTo>
                  <a:lnTo>
                    <a:pt x="9" y="110"/>
                  </a:lnTo>
                  <a:lnTo>
                    <a:pt x="7" y="108"/>
                  </a:lnTo>
                  <a:lnTo>
                    <a:pt x="6" y="105"/>
                  </a:lnTo>
                  <a:lnTo>
                    <a:pt x="4" y="102"/>
                  </a:lnTo>
                  <a:lnTo>
                    <a:pt x="3" y="99"/>
                  </a:lnTo>
                  <a:lnTo>
                    <a:pt x="1" y="95"/>
                  </a:lnTo>
                  <a:lnTo>
                    <a:pt x="0" y="92"/>
                  </a:lnTo>
                  <a:lnTo>
                    <a:pt x="0" y="87"/>
                  </a:lnTo>
                  <a:lnTo>
                    <a:pt x="0" y="81"/>
                  </a:lnTo>
                  <a:lnTo>
                    <a:pt x="1" y="73"/>
                  </a:lnTo>
                  <a:lnTo>
                    <a:pt x="4" y="65"/>
                  </a:lnTo>
                  <a:lnTo>
                    <a:pt x="7" y="55"/>
                  </a:lnTo>
                  <a:lnTo>
                    <a:pt x="10" y="47"/>
                  </a:lnTo>
                  <a:lnTo>
                    <a:pt x="14" y="40"/>
                  </a:lnTo>
                  <a:lnTo>
                    <a:pt x="17" y="33"/>
                  </a:lnTo>
                  <a:lnTo>
                    <a:pt x="18" y="32"/>
                  </a:lnTo>
                  <a:lnTo>
                    <a:pt x="20" y="30"/>
                  </a:lnTo>
                  <a:lnTo>
                    <a:pt x="20" y="28"/>
                  </a:lnTo>
                  <a:lnTo>
                    <a:pt x="21" y="28"/>
                  </a:lnTo>
                  <a:lnTo>
                    <a:pt x="23" y="27"/>
                  </a:lnTo>
                  <a:lnTo>
                    <a:pt x="23" y="25"/>
                  </a:lnTo>
                  <a:lnTo>
                    <a:pt x="24" y="24"/>
                  </a:lnTo>
                  <a:lnTo>
                    <a:pt x="28" y="22"/>
                  </a:lnTo>
                  <a:lnTo>
                    <a:pt x="29" y="20"/>
                  </a:lnTo>
                  <a:lnTo>
                    <a:pt x="35" y="19"/>
                  </a:lnTo>
                  <a:lnTo>
                    <a:pt x="42" y="16"/>
                  </a:lnTo>
                  <a:lnTo>
                    <a:pt x="51" y="14"/>
                  </a:lnTo>
                  <a:lnTo>
                    <a:pt x="60" y="11"/>
                  </a:lnTo>
                  <a:lnTo>
                    <a:pt x="70" y="9"/>
                  </a:lnTo>
                  <a:lnTo>
                    <a:pt x="81" y="8"/>
                  </a:lnTo>
                  <a:lnTo>
                    <a:pt x="90" y="6"/>
                  </a:lnTo>
                  <a:lnTo>
                    <a:pt x="101" y="4"/>
                  </a:lnTo>
                  <a:lnTo>
                    <a:pt x="112" y="3"/>
                  </a:lnTo>
                  <a:lnTo>
                    <a:pt x="123" y="3"/>
                  </a:lnTo>
                  <a:lnTo>
                    <a:pt x="132" y="1"/>
                  </a:lnTo>
                  <a:lnTo>
                    <a:pt x="140" y="1"/>
                  </a:lnTo>
                  <a:lnTo>
                    <a:pt x="149" y="0"/>
                  </a:lnTo>
                  <a:lnTo>
                    <a:pt x="155" y="0"/>
                  </a:lnTo>
                  <a:lnTo>
                    <a:pt x="160" y="0"/>
                  </a:lnTo>
                  <a:lnTo>
                    <a:pt x="163" y="0"/>
                  </a:lnTo>
                  <a:lnTo>
                    <a:pt x="197" y="0"/>
                  </a:lnTo>
                  <a:lnTo>
                    <a:pt x="200" y="0"/>
                  </a:lnTo>
                  <a:lnTo>
                    <a:pt x="205" y="0"/>
                  </a:lnTo>
                  <a:lnTo>
                    <a:pt x="213" y="0"/>
                  </a:lnTo>
                  <a:lnTo>
                    <a:pt x="221" y="1"/>
                  </a:lnTo>
                  <a:lnTo>
                    <a:pt x="229" y="1"/>
                  </a:lnTo>
                  <a:lnTo>
                    <a:pt x="239" y="3"/>
                  </a:lnTo>
                  <a:lnTo>
                    <a:pt x="249" y="3"/>
                  </a:lnTo>
                  <a:lnTo>
                    <a:pt x="260" y="4"/>
                  </a:lnTo>
                  <a:lnTo>
                    <a:pt x="271" y="6"/>
                  </a:lnTo>
                  <a:lnTo>
                    <a:pt x="281" y="8"/>
                  </a:lnTo>
                  <a:lnTo>
                    <a:pt x="291" y="9"/>
                  </a:lnTo>
                  <a:lnTo>
                    <a:pt x="302" y="11"/>
                  </a:lnTo>
                  <a:lnTo>
                    <a:pt x="310" y="14"/>
                  </a:lnTo>
                  <a:lnTo>
                    <a:pt x="319" y="16"/>
                  </a:lnTo>
                  <a:lnTo>
                    <a:pt x="325" y="19"/>
                  </a:lnTo>
                  <a:lnTo>
                    <a:pt x="331" y="20"/>
                  </a:lnTo>
                  <a:lnTo>
                    <a:pt x="333" y="22"/>
                  </a:lnTo>
                  <a:lnTo>
                    <a:pt x="336" y="24"/>
                  </a:lnTo>
                  <a:lnTo>
                    <a:pt x="338" y="25"/>
                  </a:lnTo>
                  <a:lnTo>
                    <a:pt x="338" y="27"/>
                  </a:lnTo>
                  <a:lnTo>
                    <a:pt x="339" y="28"/>
                  </a:lnTo>
                  <a:lnTo>
                    <a:pt x="341" y="28"/>
                  </a:lnTo>
                  <a:lnTo>
                    <a:pt x="341" y="30"/>
                  </a:lnTo>
                  <a:lnTo>
                    <a:pt x="342" y="32"/>
                  </a:lnTo>
                  <a:lnTo>
                    <a:pt x="344" y="33"/>
                  </a:lnTo>
                  <a:lnTo>
                    <a:pt x="347" y="40"/>
                  </a:lnTo>
                  <a:lnTo>
                    <a:pt x="350" y="47"/>
                  </a:lnTo>
                  <a:lnTo>
                    <a:pt x="353" y="55"/>
                  </a:lnTo>
                  <a:lnTo>
                    <a:pt x="356" y="65"/>
                  </a:lnTo>
                  <a:lnTo>
                    <a:pt x="359" y="73"/>
                  </a:lnTo>
                  <a:lnTo>
                    <a:pt x="361" y="81"/>
                  </a:lnTo>
                  <a:lnTo>
                    <a:pt x="361" y="87"/>
                  </a:lnTo>
                  <a:lnTo>
                    <a:pt x="361" y="92"/>
                  </a:lnTo>
                  <a:lnTo>
                    <a:pt x="359" y="95"/>
                  </a:lnTo>
                  <a:lnTo>
                    <a:pt x="358" y="99"/>
                  </a:lnTo>
                  <a:lnTo>
                    <a:pt x="356" y="102"/>
                  </a:lnTo>
                  <a:lnTo>
                    <a:pt x="355" y="105"/>
                  </a:lnTo>
                  <a:lnTo>
                    <a:pt x="353" y="108"/>
                  </a:lnTo>
                  <a:lnTo>
                    <a:pt x="352" y="110"/>
                  </a:lnTo>
                  <a:lnTo>
                    <a:pt x="352" y="110"/>
                  </a:lnTo>
                  <a:lnTo>
                    <a:pt x="350" y="111"/>
                  </a:lnTo>
                  <a:lnTo>
                    <a:pt x="348" y="113"/>
                  </a:lnTo>
                  <a:lnTo>
                    <a:pt x="347" y="113"/>
                  </a:lnTo>
                  <a:lnTo>
                    <a:pt x="345" y="115"/>
                  </a:lnTo>
                  <a:lnTo>
                    <a:pt x="342" y="115"/>
                  </a:lnTo>
                  <a:lnTo>
                    <a:pt x="339" y="116"/>
                  </a:lnTo>
                  <a:lnTo>
                    <a:pt x="336" y="116"/>
                  </a:lnTo>
                  <a:lnTo>
                    <a:pt x="333" y="116"/>
                  </a:lnTo>
                  <a:lnTo>
                    <a:pt x="330" y="116"/>
                  </a:lnTo>
                  <a:lnTo>
                    <a:pt x="327" y="115"/>
                  </a:lnTo>
                  <a:lnTo>
                    <a:pt x="324" y="115"/>
                  </a:lnTo>
                  <a:lnTo>
                    <a:pt x="320" y="113"/>
                  </a:lnTo>
                  <a:lnTo>
                    <a:pt x="316" y="111"/>
                  </a:lnTo>
                  <a:lnTo>
                    <a:pt x="311" y="110"/>
                  </a:lnTo>
                  <a:lnTo>
                    <a:pt x="306" y="108"/>
                  </a:lnTo>
                  <a:lnTo>
                    <a:pt x="300" y="107"/>
                  </a:lnTo>
                  <a:lnTo>
                    <a:pt x="295" y="105"/>
                  </a:lnTo>
                  <a:lnTo>
                    <a:pt x="291" y="103"/>
                  </a:lnTo>
                  <a:lnTo>
                    <a:pt x="286" y="100"/>
                  </a:lnTo>
                  <a:lnTo>
                    <a:pt x="283" y="99"/>
                  </a:lnTo>
                  <a:lnTo>
                    <a:pt x="278" y="95"/>
                  </a:lnTo>
                  <a:lnTo>
                    <a:pt x="275" y="94"/>
                  </a:lnTo>
                  <a:lnTo>
                    <a:pt x="272" y="92"/>
                  </a:lnTo>
                  <a:lnTo>
                    <a:pt x="271" y="89"/>
                  </a:lnTo>
                  <a:lnTo>
                    <a:pt x="267" y="86"/>
                  </a:lnTo>
                  <a:lnTo>
                    <a:pt x="266" y="81"/>
                  </a:lnTo>
                  <a:lnTo>
                    <a:pt x="264" y="78"/>
                  </a:lnTo>
                  <a:lnTo>
                    <a:pt x="263" y="75"/>
                  </a:lnTo>
                  <a:lnTo>
                    <a:pt x="263" y="70"/>
                  </a:lnTo>
                  <a:lnTo>
                    <a:pt x="263" y="65"/>
                  </a:lnTo>
                  <a:lnTo>
                    <a:pt x="264" y="60"/>
                  </a:lnTo>
                  <a:lnTo>
                    <a:pt x="264" y="54"/>
                  </a:lnTo>
                  <a:lnTo>
                    <a:pt x="264" y="52"/>
                  </a:lnTo>
                  <a:lnTo>
                    <a:pt x="264" y="51"/>
                  </a:lnTo>
                  <a:lnTo>
                    <a:pt x="264" y="49"/>
                  </a:lnTo>
                  <a:lnTo>
                    <a:pt x="263" y="49"/>
                  </a:lnTo>
                  <a:lnTo>
                    <a:pt x="263" y="47"/>
                  </a:lnTo>
                  <a:lnTo>
                    <a:pt x="261" y="46"/>
                  </a:lnTo>
                  <a:lnTo>
                    <a:pt x="258" y="44"/>
                  </a:lnTo>
                  <a:lnTo>
                    <a:pt x="257" y="43"/>
                  </a:lnTo>
                  <a:lnTo>
                    <a:pt x="253" y="41"/>
                  </a:lnTo>
                  <a:lnTo>
                    <a:pt x="250" y="41"/>
                  </a:lnTo>
                  <a:lnTo>
                    <a:pt x="247" y="40"/>
                  </a:lnTo>
                  <a:lnTo>
                    <a:pt x="243" y="38"/>
                  </a:lnTo>
                  <a:lnTo>
                    <a:pt x="238" y="38"/>
                  </a:lnTo>
                  <a:lnTo>
                    <a:pt x="233" y="36"/>
                  </a:lnTo>
                  <a:lnTo>
                    <a:pt x="227" y="36"/>
                  </a:lnTo>
                  <a:lnTo>
                    <a:pt x="221" y="36"/>
                  </a:lnTo>
                  <a:lnTo>
                    <a:pt x="216" y="36"/>
                  </a:lnTo>
                  <a:lnTo>
                    <a:pt x="211" y="36"/>
                  </a:lnTo>
                  <a:lnTo>
                    <a:pt x="207" y="36"/>
                  </a:lnTo>
                  <a:lnTo>
                    <a:pt x="204" y="36"/>
                  </a:lnTo>
                  <a:lnTo>
                    <a:pt x="200" y="36"/>
                  </a:lnTo>
                  <a:lnTo>
                    <a:pt x="197" y="36"/>
                  </a:lnTo>
                  <a:lnTo>
                    <a:pt x="196" y="36"/>
                  </a:lnTo>
                  <a:lnTo>
                    <a:pt x="196" y="36"/>
                  </a:lnTo>
                  <a:lnTo>
                    <a:pt x="165" y="36"/>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345" name=""/>
            <p:cNvSpPr/>
            <p:nvPr/>
          </p:nvSpPr>
          <p:spPr>
            <a:xfrm>
              <a:off x="1788840" y="2459160"/>
              <a:ext cx="20520" cy="12600"/>
            </a:xfrm>
            <a:custGeom>
              <a:avLst/>
              <a:gdLst/>
              <a:ahLst/>
              <a:rect l="l" t="t" r="r" b="b"/>
              <a:pathLst>
                <a:path w="27" h="16">
                  <a:moveTo>
                    <a:pt x="0" y="3"/>
                  </a:moveTo>
                  <a:lnTo>
                    <a:pt x="0" y="3"/>
                  </a:lnTo>
                  <a:lnTo>
                    <a:pt x="3" y="3"/>
                  </a:lnTo>
                  <a:lnTo>
                    <a:pt x="8" y="5"/>
                  </a:lnTo>
                  <a:lnTo>
                    <a:pt x="13" y="7"/>
                  </a:lnTo>
                  <a:lnTo>
                    <a:pt x="16" y="8"/>
                  </a:lnTo>
                  <a:lnTo>
                    <a:pt x="19" y="10"/>
                  </a:lnTo>
                  <a:lnTo>
                    <a:pt x="22" y="11"/>
                  </a:lnTo>
                  <a:lnTo>
                    <a:pt x="24" y="15"/>
                  </a:lnTo>
                  <a:lnTo>
                    <a:pt x="25" y="16"/>
                  </a:lnTo>
                  <a:lnTo>
                    <a:pt x="27" y="16"/>
                  </a:lnTo>
                  <a:lnTo>
                    <a:pt x="27" y="13"/>
                  </a:lnTo>
                  <a:lnTo>
                    <a:pt x="24" y="10"/>
                  </a:lnTo>
                  <a:lnTo>
                    <a:pt x="21" y="8"/>
                  </a:lnTo>
                  <a:lnTo>
                    <a:pt x="17" y="7"/>
                  </a:lnTo>
                  <a:lnTo>
                    <a:pt x="13" y="3"/>
                  </a:lnTo>
                  <a:lnTo>
                    <a:pt x="8" y="2"/>
                  </a:lnTo>
                  <a:lnTo>
                    <a:pt x="5" y="2"/>
                  </a:lnTo>
                  <a:lnTo>
                    <a:pt x="0" y="0"/>
                  </a:lnTo>
                  <a:lnTo>
                    <a:pt x="0" y="0"/>
                  </a:lnTo>
                  <a:lnTo>
                    <a:pt x="0" y="3"/>
                  </a:lnTo>
                  <a:close/>
                </a:path>
              </a:pathLst>
            </a:cu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346" name=""/>
            <p:cNvSpPr/>
            <p:nvPr/>
          </p:nvSpPr>
          <p:spPr>
            <a:xfrm>
              <a:off x="1746000" y="2455920"/>
              <a:ext cx="42480" cy="4680"/>
            </a:xfrm>
            <a:custGeom>
              <a:avLst/>
              <a:gdLst/>
              <a:ahLst/>
              <a:rect l="l" t="t" r="r" b="b"/>
              <a:pathLst>
                <a:path w="53" h="6">
                  <a:moveTo>
                    <a:pt x="0" y="2"/>
                  </a:moveTo>
                  <a:lnTo>
                    <a:pt x="0" y="2"/>
                  </a:lnTo>
                  <a:lnTo>
                    <a:pt x="2" y="2"/>
                  </a:lnTo>
                  <a:lnTo>
                    <a:pt x="3" y="2"/>
                  </a:lnTo>
                  <a:lnTo>
                    <a:pt x="7" y="2"/>
                  </a:lnTo>
                  <a:lnTo>
                    <a:pt x="10" y="3"/>
                  </a:lnTo>
                  <a:lnTo>
                    <a:pt x="14" y="3"/>
                  </a:lnTo>
                  <a:lnTo>
                    <a:pt x="17" y="3"/>
                  </a:lnTo>
                  <a:lnTo>
                    <a:pt x="22" y="3"/>
                  </a:lnTo>
                  <a:lnTo>
                    <a:pt x="27" y="3"/>
                  </a:lnTo>
                  <a:lnTo>
                    <a:pt x="30" y="3"/>
                  </a:lnTo>
                  <a:lnTo>
                    <a:pt x="35" y="5"/>
                  </a:lnTo>
                  <a:lnTo>
                    <a:pt x="39" y="5"/>
                  </a:lnTo>
                  <a:lnTo>
                    <a:pt x="42" y="5"/>
                  </a:lnTo>
                  <a:lnTo>
                    <a:pt x="46" y="5"/>
                  </a:lnTo>
                  <a:lnTo>
                    <a:pt x="49" y="6"/>
                  </a:lnTo>
                  <a:lnTo>
                    <a:pt x="52" y="6"/>
                  </a:lnTo>
                  <a:lnTo>
                    <a:pt x="53" y="6"/>
                  </a:lnTo>
                  <a:lnTo>
                    <a:pt x="53" y="3"/>
                  </a:lnTo>
                  <a:lnTo>
                    <a:pt x="52" y="3"/>
                  </a:lnTo>
                  <a:lnTo>
                    <a:pt x="49" y="3"/>
                  </a:lnTo>
                  <a:lnTo>
                    <a:pt x="46" y="3"/>
                  </a:lnTo>
                  <a:lnTo>
                    <a:pt x="42" y="2"/>
                  </a:lnTo>
                  <a:lnTo>
                    <a:pt x="39" y="2"/>
                  </a:lnTo>
                  <a:lnTo>
                    <a:pt x="35" y="2"/>
                  </a:lnTo>
                  <a:lnTo>
                    <a:pt x="30" y="2"/>
                  </a:lnTo>
                  <a:lnTo>
                    <a:pt x="27" y="2"/>
                  </a:lnTo>
                  <a:lnTo>
                    <a:pt x="22" y="0"/>
                  </a:lnTo>
                  <a:lnTo>
                    <a:pt x="17" y="0"/>
                  </a:lnTo>
                  <a:lnTo>
                    <a:pt x="14" y="0"/>
                  </a:lnTo>
                  <a:lnTo>
                    <a:pt x="10" y="0"/>
                  </a:lnTo>
                  <a:lnTo>
                    <a:pt x="7" y="0"/>
                  </a:lnTo>
                  <a:lnTo>
                    <a:pt x="3" y="0"/>
                  </a:lnTo>
                  <a:lnTo>
                    <a:pt x="2" y="0"/>
                  </a:lnTo>
                  <a:lnTo>
                    <a:pt x="0" y="0"/>
                  </a:lnTo>
                  <a:lnTo>
                    <a:pt x="0" y="0"/>
                  </a:lnTo>
                  <a:lnTo>
                    <a:pt x="0" y="2"/>
                  </a:lnTo>
                  <a:close/>
                </a:path>
              </a:pathLst>
            </a:cu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347" name=""/>
            <p:cNvSpPr/>
            <p:nvPr/>
          </p:nvSpPr>
          <p:spPr>
            <a:xfrm>
              <a:off x="1739880" y="2455920"/>
              <a:ext cx="5760" cy="1440"/>
            </a:xfrm>
            <a:custGeom>
              <a:avLst/>
              <a:gdLst/>
              <a:ahLst/>
              <a:rect l="l" t="t" r="r" b="b"/>
              <a:pathLst>
                <a:path w="7" h="2">
                  <a:moveTo>
                    <a:pt x="0" y="2"/>
                  </a:moveTo>
                  <a:lnTo>
                    <a:pt x="0" y="2"/>
                  </a:lnTo>
                  <a:lnTo>
                    <a:pt x="7" y="2"/>
                  </a:lnTo>
                  <a:lnTo>
                    <a:pt x="7" y="0"/>
                  </a:lnTo>
                  <a:lnTo>
                    <a:pt x="0" y="0"/>
                  </a:lnTo>
                  <a:lnTo>
                    <a:pt x="0" y="0"/>
                  </a:lnTo>
                  <a:lnTo>
                    <a:pt x="0" y="2"/>
                  </a:lnTo>
                  <a:close/>
                </a:path>
              </a:pathLst>
            </a:custGeom>
            <a:solidFill>
              <a:srgbClr val="ffffff"/>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348" name=""/>
            <p:cNvSpPr/>
            <p:nvPr/>
          </p:nvSpPr>
          <p:spPr>
            <a:xfrm>
              <a:off x="1696680" y="2455920"/>
              <a:ext cx="42840" cy="4680"/>
            </a:xfrm>
            <a:custGeom>
              <a:avLst/>
              <a:gdLst/>
              <a:ahLst/>
              <a:rect l="l" t="t" r="r" b="b"/>
              <a:pathLst>
                <a:path w="55" h="6">
                  <a:moveTo>
                    <a:pt x="0" y="6"/>
                  </a:moveTo>
                  <a:lnTo>
                    <a:pt x="0" y="6"/>
                  </a:lnTo>
                  <a:lnTo>
                    <a:pt x="2" y="6"/>
                  </a:lnTo>
                  <a:lnTo>
                    <a:pt x="5" y="6"/>
                  </a:lnTo>
                  <a:lnTo>
                    <a:pt x="8" y="5"/>
                  </a:lnTo>
                  <a:lnTo>
                    <a:pt x="11" y="5"/>
                  </a:lnTo>
                  <a:lnTo>
                    <a:pt x="16" y="5"/>
                  </a:lnTo>
                  <a:lnTo>
                    <a:pt x="19" y="5"/>
                  </a:lnTo>
                  <a:lnTo>
                    <a:pt x="23" y="3"/>
                  </a:lnTo>
                  <a:lnTo>
                    <a:pt x="28" y="3"/>
                  </a:lnTo>
                  <a:lnTo>
                    <a:pt x="31" y="3"/>
                  </a:lnTo>
                  <a:lnTo>
                    <a:pt x="36" y="3"/>
                  </a:lnTo>
                  <a:lnTo>
                    <a:pt x="41" y="3"/>
                  </a:lnTo>
                  <a:lnTo>
                    <a:pt x="44" y="3"/>
                  </a:lnTo>
                  <a:lnTo>
                    <a:pt x="47" y="2"/>
                  </a:lnTo>
                  <a:lnTo>
                    <a:pt x="50" y="2"/>
                  </a:lnTo>
                  <a:lnTo>
                    <a:pt x="53" y="2"/>
                  </a:lnTo>
                  <a:lnTo>
                    <a:pt x="55" y="2"/>
                  </a:lnTo>
                  <a:lnTo>
                    <a:pt x="55" y="0"/>
                  </a:lnTo>
                  <a:lnTo>
                    <a:pt x="53" y="0"/>
                  </a:lnTo>
                  <a:lnTo>
                    <a:pt x="50" y="0"/>
                  </a:lnTo>
                  <a:lnTo>
                    <a:pt x="47" y="0"/>
                  </a:lnTo>
                  <a:lnTo>
                    <a:pt x="44" y="0"/>
                  </a:lnTo>
                  <a:lnTo>
                    <a:pt x="41" y="0"/>
                  </a:lnTo>
                  <a:lnTo>
                    <a:pt x="36" y="0"/>
                  </a:lnTo>
                  <a:lnTo>
                    <a:pt x="31" y="0"/>
                  </a:lnTo>
                  <a:lnTo>
                    <a:pt x="28" y="2"/>
                  </a:lnTo>
                  <a:lnTo>
                    <a:pt x="23" y="2"/>
                  </a:lnTo>
                  <a:lnTo>
                    <a:pt x="19" y="2"/>
                  </a:lnTo>
                  <a:lnTo>
                    <a:pt x="16" y="2"/>
                  </a:lnTo>
                  <a:lnTo>
                    <a:pt x="11" y="2"/>
                  </a:lnTo>
                  <a:lnTo>
                    <a:pt x="8" y="3"/>
                  </a:lnTo>
                  <a:lnTo>
                    <a:pt x="5" y="3"/>
                  </a:lnTo>
                  <a:lnTo>
                    <a:pt x="2" y="3"/>
                  </a:lnTo>
                  <a:lnTo>
                    <a:pt x="0" y="3"/>
                  </a:lnTo>
                  <a:lnTo>
                    <a:pt x="0" y="3"/>
                  </a:lnTo>
                  <a:lnTo>
                    <a:pt x="0" y="6"/>
                  </a:lnTo>
                  <a:close/>
                </a:path>
              </a:pathLst>
            </a:cu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349" name=""/>
            <p:cNvSpPr/>
            <p:nvPr/>
          </p:nvSpPr>
          <p:spPr>
            <a:xfrm>
              <a:off x="1676160" y="2459160"/>
              <a:ext cx="20160" cy="12600"/>
            </a:xfrm>
            <a:custGeom>
              <a:avLst/>
              <a:gdLst/>
              <a:ahLst/>
              <a:rect l="l" t="t" r="r" b="b"/>
              <a:pathLst>
                <a:path w="26" h="16">
                  <a:moveTo>
                    <a:pt x="3" y="16"/>
                  </a:moveTo>
                  <a:lnTo>
                    <a:pt x="3" y="13"/>
                  </a:lnTo>
                  <a:lnTo>
                    <a:pt x="4" y="11"/>
                  </a:lnTo>
                  <a:lnTo>
                    <a:pt x="7" y="10"/>
                  </a:lnTo>
                  <a:lnTo>
                    <a:pt x="10" y="8"/>
                  </a:lnTo>
                  <a:lnTo>
                    <a:pt x="14" y="7"/>
                  </a:lnTo>
                  <a:lnTo>
                    <a:pt x="18" y="5"/>
                  </a:lnTo>
                  <a:lnTo>
                    <a:pt x="23" y="3"/>
                  </a:lnTo>
                  <a:lnTo>
                    <a:pt x="26" y="3"/>
                  </a:lnTo>
                  <a:lnTo>
                    <a:pt x="26" y="0"/>
                  </a:lnTo>
                  <a:lnTo>
                    <a:pt x="21" y="2"/>
                  </a:lnTo>
                  <a:lnTo>
                    <a:pt x="18" y="2"/>
                  </a:lnTo>
                  <a:lnTo>
                    <a:pt x="14" y="3"/>
                  </a:lnTo>
                  <a:lnTo>
                    <a:pt x="9" y="7"/>
                  </a:lnTo>
                  <a:lnTo>
                    <a:pt x="6" y="8"/>
                  </a:lnTo>
                  <a:lnTo>
                    <a:pt x="3" y="10"/>
                  </a:lnTo>
                  <a:lnTo>
                    <a:pt x="1" y="13"/>
                  </a:lnTo>
                  <a:lnTo>
                    <a:pt x="0" y="16"/>
                  </a:lnTo>
                  <a:lnTo>
                    <a:pt x="3" y="16"/>
                  </a:lnTo>
                  <a:close/>
                </a:path>
              </a:pathLst>
            </a:cu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350" name=""/>
            <p:cNvSpPr/>
            <p:nvPr/>
          </p:nvSpPr>
          <p:spPr>
            <a:xfrm>
              <a:off x="1601640" y="2486160"/>
              <a:ext cx="74160" cy="23760"/>
            </a:xfrm>
            <a:custGeom>
              <a:avLst/>
              <a:gdLst/>
              <a:ahLst/>
              <a:rect l="l" t="t" r="r" b="b"/>
              <a:pathLst>
                <a:path w="94" h="29">
                  <a:moveTo>
                    <a:pt x="92" y="0"/>
                  </a:moveTo>
                  <a:lnTo>
                    <a:pt x="83" y="5"/>
                  </a:lnTo>
                  <a:lnTo>
                    <a:pt x="73" y="10"/>
                  </a:lnTo>
                  <a:lnTo>
                    <a:pt x="66" y="15"/>
                  </a:lnTo>
                  <a:lnTo>
                    <a:pt x="56" y="18"/>
                  </a:lnTo>
                  <a:lnTo>
                    <a:pt x="48" y="19"/>
                  </a:lnTo>
                  <a:lnTo>
                    <a:pt x="42" y="23"/>
                  </a:lnTo>
                  <a:lnTo>
                    <a:pt x="34" y="24"/>
                  </a:lnTo>
                  <a:lnTo>
                    <a:pt x="28" y="24"/>
                  </a:lnTo>
                  <a:lnTo>
                    <a:pt x="23" y="26"/>
                  </a:lnTo>
                  <a:lnTo>
                    <a:pt x="17" y="26"/>
                  </a:lnTo>
                  <a:lnTo>
                    <a:pt x="13" y="26"/>
                  </a:lnTo>
                  <a:lnTo>
                    <a:pt x="9" y="26"/>
                  </a:lnTo>
                  <a:lnTo>
                    <a:pt x="6" y="26"/>
                  </a:lnTo>
                  <a:lnTo>
                    <a:pt x="3" y="26"/>
                  </a:lnTo>
                  <a:lnTo>
                    <a:pt x="2" y="26"/>
                  </a:lnTo>
                  <a:lnTo>
                    <a:pt x="0" y="26"/>
                  </a:lnTo>
                  <a:lnTo>
                    <a:pt x="0" y="27"/>
                  </a:lnTo>
                  <a:lnTo>
                    <a:pt x="2" y="27"/>
                  </a:lnTo>
                  <a:lnTo>
                    <a:pt x="3" y="29"/>
                  </a:lnTo>
                  <a:lnTo>
                    <a:pt x="6" y="29"/>
                  </a:lnTo>
                  <a:lnTo>
                    <a:pt x="9" y="29"/>
                  </a:lnTo>
                  <a:lnTo>
                    <a:pt x="13" y="29"/>
                  </a:lnTo>
                  <a:lnTo>
                    <a:pt x="17" y="29"/>
                  </a:lnTo>
                  <a:lnTo>
                    <a:pt x="23" y="29"/>
                  </a:lnTo>
                  <a:lnTo>
                    <a:pt x="28" y="27"/>
                  </a:lnTo>
                  <a:lnTo>
                    <a:pt x="36" y="26"/>
                  </a:lnTo>
                  <a:lnTo>
                    <a:pt x="42" y="24"/>
                  </a:lnTo>
                  <a:lnTo>
                    <a:pt x="50" y="23"/>
                  </a:lnTo>
                  <a:lnTo>
                    <a:pt x="58" y="19"/>
                  </a:lnTo>
                  <a:lnTo>
                    <a:pt x="66" y="16"/>
                  </a:lnTo>
                  <a:lnTo>
                    <a:pt x="75" y="13"/>
                  </a:lnTo>
                  <a:lnTo>
                    <a:pt x="84" y="8"/>
                  </a:lnTo>
                  <a:lnTo>
                    <a:pt x="94" y="2"/>
                  </a:lnTo>
                  <a:lnTo>
                    <a:pt x="92" y="0"/>
                  </a:lnTo>
                  <a:close/>
                </a:path>
              </a:pathLst>
            </a:custGeom>
            <a:solidFill>
              <a:srgbClr val="ffffff"/>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351" name=""/>
            <p:cNvSpPr/>
            <p:nvPr/>
          </p:nvSpPr>
          <p:spPr>
            <a:xfrm>
              <a:off x="1811160" y="2486160"/>
              <a:ext cx="74160" cy="23760"/>
            </a:xfrm>
            <a:custGeom>
              <a:avLst/>
              <a:gdLst/>
              <a:ahLst/>
              <a:rect l="l" t="t" r="r" b="b"/>
              <a:pathLst>
                <a:path w="95" h="29">
                  <a:moveTo>
                    <a:pt x="0" y="2"/>
                  </a:moveTo>
                  <a:lnTo>
                    <a:pt x="11" y="8"/>
                  </a:lnTo>
                  <a:lnTo>
                    <a:pt x="21" y="13"/>
                  </a:lnTo>
                  <a:lnTo>
                    <a:pt x="28" y="16"/>
                  </a:lnTo>
                  <a:lnTo>
                    <a:pt x="38" y="19"/>
                  </a:lnTo>
                  <a:lnTo>
                    <a:pt x="46" y="23"/>
                  </a:lnTo>
                  <a:lnTo>
                    <a:pt x="53" y="24"/>
                  </a:lnTo>
                  <a:lnTo>
                    <a:pt x="60" y="26"/>
                  </a:lnTo>
                  <a:lnTo>
                    <a:pt x="66" y="27"/>
                  </a:lnTo>
                  <a:lnTo>
                    <a:pt x="72" y="29"/>
                  </a:lnTo>
                  <a:lnTo>
                    <a:pt x="77" y="29"/>
                  </a:lnTo>
                  <a:lnTo>
                    <a:pt x="81" y="29"/>
                  </a:lnTo>
                  <a:lnTo>
                    <a:pt x="86" y="29"/>
                  </a:lnTo>
                  <a:lnTo>
                    <a:pt x="89" y="29"/>
                  </a:lnTo>
                  <a:lnTo>
                    <a:pt x="92" y="29"/>
                  </a:lnTo>
                  <a:lnTo>
                    <a:pt x="94" y="27"/>
                  </a:lnTo>
                  <a:lnTo>
                    <a:pt x="95" y="27"/>
                  </a:lnTo>
                  <a:lnTo>
                    <a:pt x="94" y="26"/>
                  </a:lnTo>
                  <a:lnTo>
                    <a:pt x="94" y="26"/>
                  </a:lnTo>
                  <a:lnTo>
                    <a:pt x="92" y="26"/>
                  </a:lnTo>
                  <a:lnTo>
                    <a:pt x="89" y="26"/>
                  </a:lnTo>
                  <a:lnTo>
                    <a:pt x="86" y="26"/>
                  </a:lnTo>
                  <a:lnTo>
                    <a:pt x="81" y="26"/>
                  </a:lnTo>
                  <a:lnTo>
                    <a:pt x="77" y="26"/>
                  </a:lnTo>
                  <a:lnTo>
                    <a:pt x="72" y="26"/>
                  </a:lnTo>
                  <a:lnTo>
                    <a:pt x="66" y="24"/>
                  </a:lnTo>
                  <a:lnTo>
                    <a:pt x="60" y="24"/>
                  </a:lnTo>
                  <a:lnTo>
                    <a:pt x="53" y="23"/>
                  </a:lnTo>
                  <a:lnTo>
                    <a:pt x="46" y="19"/>
                  </a:lnTo>
                  <a:lnTo>
                    <a:pt x="38" y="18"/>
                  </a:lnTo>
                  <a:lnTo>
                    <a:pt x="30" y="15"/>
                  </a:lnTo>
                  <a:lnTo>
                    <a:pt x="21" y="10"/>
                  </a:lnTo>
                  <a:lnTo>
                    <a:pt x="11" y="5"/>
                  </a:lnTo>
                  <a:lnTo>
                    <a:pt x="2" y="0"/>
                  </a:lnTo>
                  <a:lnTo>
                    <a:pt x="0" y="2"/>
                  </a:lnTo>
                  <a:close/>
                </a:path>
              </a:pathLst>
            </a:custGeom>
            <a:solidFill>
              <a:srgbClr val="ffffff"/>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352" name=""/>
            <p:cNvSpPr/>
            <p:nvPr/>
          </p:nvSpPr>
          <p:spPr>
            <a:xfrm>
              <a:off x="1612800" y="2440080"/>
              <a:ext cx="261360" cy="58680"/>
            </a:xfrm>
            <a:custGeom>
              <a:avLst/>
              <a:gdLst/>
              <a:ahLst/>
              <a:rect l="l" t="t" r="r" b="b"/>
              <a:pathLst>
                <a:path w="330" h="75">
                  <a:moveTo>
                    <a:pt x="201" y="2"/>
                  </a:moveTo>
                  <a:lnTo>
                    <a:pt x="215" y="2"/>
                  </a:lnTo>
                  <a:lnTo>
                    <a:pt x="229" y="3"/>
                  </a:lnTo>
                  <a:lnTo>
                    <a:pt x="242" y="5"/>
                  </a:lnTo>
                  <a:lnTo>
                    <a:pt x="252" y="5"/>
                  </a:lnTo>
                  <a:lnTo>
                    <a:pt x="262" y="7"/>
                  </a:lnTo>
                  <a:lnTo>
                    <a:pt x="271" y="8"/>
                  </a:lnTo>
                  <a:lnTo>
                    <a:pt x="279" y="10"/>
                  </a:lnTo>
                  <a:lnTo>
                    <a:pt x="285" y="11"/>
                  </a:lnTo>
                  <a:lnTo>
                    <a:pt x="291" y="13"/>
                  </a:lnTo>
                  <a:lnTo>
                    <a:pt x="296" y="15"/>
                  </a:lnTo>
                  <a:lnTo>
                    <a:pt x="301" y="16"/>
                  </a:lnTo>
                  <a:lnTo>
                    <a:pt x="304" y="16"/>
                  </a:lnTo>
                  <a:lnTo>
                    <a:pt x="307" y="18"/>
                  </a:lnTo>
                  <a:lnTo>
                    <a:pt x="310" y="19"/>
                  </a:lnTo>
                  <a:lnTo>
                    <a:pt x="312" y="19"/>
                  </a:lnTo>
                  <a:lnTo>
                    <a:pt x="315" y="21"/>
                  </a:lnTo>
                  <a:lnTo>
                    <a:pt x="316" y="23"/>
                  </a:lnTo>
                  <a:lnTo>
                    <a:pt x="319" y="24"/>
                  </a:lnTo>
                  <a:lnTo>
                    <a:pt x="321" y="24"/>
                  </a:lnTo>
                  <a:lnTo>
                    <a:pt x="323" y="26"/>
                  </a:lnTo>
                  <a:lnTo>
                    <a:pt x="323" y="26"/>
                  </a:lnTo>
                  <a:lnTo>
                    <a:pt x="323" y="27"/>
                  </a:lnTo>
                  <a:lnTo>
                    <a:pt x="323" y="27"/>
                  </a:lnTo>
                  <a:lnTo>
                    <a:pt x="323" y="27"/>
                  </a:lnTo>
                  <a:lnTo>
                    <a:pt x="319" y="27"/>
                  </a:lnTo>
                  <a:lnTo>
                    <a:pt x="318" y="29"/>
                  </a:lnTo>
                  <a:lnTo>
                    <a:pt x="318" y="32"/>
                  </a:lnTo>
                  <a:lnTo>
                    <a:pt x="319" y="37"/>
                  </a:lnTo>
                  <a:lnTo>
                    <a:pt x="321" y="42"/>
                  </a:lnTo>
                  <a:lnTo>
                    <a:pt x="323" y="46"/>
                  </a:lnTo>
                  <a:lnTo>
                    <a:pt x="324" y="51"/>
                  </a:lnTo>
                  <a:lnTo>
                    <a:pt x="326" y="58"/>
                  </a:lnTo>
                  <a:lnTo>
                    <a:pt x="327" y="62"/>
                  </a:lnTo>
                  <a:lnTo>
                    <a:pt x="329" y="67"/>
                  </a:lnTo>
                  <a:lnTo>
                    <a:pt x="329" y="70"/>
                  </a:lnTo>
                  <a:lnTo>
                    <a:pt x="330" y="74"/>
                  </a:lnTo>
                  <a:lnTo>
                    <a:pt x="329" y="75"/>
                  </a:lnTo>
                  <a:lnTo>
                    <a:pt x="329" y="75"/>
                  </a:lnTo>
                  <a:lnTo>
                    <a:pt x="327" y="75"/>
                  </a:lnTo>
                  <a:lnTo>
                    <a:pt x="326" y="74"/>
                  </a:lnTo>
                  <a:lnTo>
                    <a:pt x="324" y="72"/>
                  </a:lnTo>
                  <a:lnTo>
                    <a:pt x="323" y="69"/>
                  </a:lnTo>
                  <a:lnTo>
                    <a:pt x="321" y="66"/>
                  </a:lnTo>
                  <a:lnTo>
                    <a:pt x="319" y="61"/>
                  </a:lnTo>
                  <a:lnTo>
                    <a:pt x="318" y="56"/>
                  </a:lnTo>
                  <a:lnTo>
                    <a:pt x="316" y="51"/>
                  </a:lnTo>
                  <a:lnTo>
                    <a:pt x="315" y="45"/>
                  </a:lnTo>
                  <a:lnTo>
                    <a:pt x="313" y="39"/>
                  </a:lnTo>
                  <a:lnTo>
                    <a:pt x="312" y="34"/>
                  </a:lnTo>
                  <a:lnTo>
                    <a:pt x="309" y="29"/>
                  </a:lnTo>
                  <a:lnTo>
                    <a:pt x="305" y="24"/>
                  </a:lnTo>
                  <a:lnTo>
                    <a:pt x="301" y="21"/>
                  </a:lnTo>
                  <a:lnTo>
                    <a:pt x="298" y="19"/>
                  </a:lnTo>
                  <a:lnTo>
                    <a:pt x="293" y="18"/>
                  </a:lnTo>
                  <a:lnTo>
                    <a:pt x="288" y="16"/>
                  </a:lnTo>
                  <a:lnTo>
                    <a:pt x="284" y="16"/>
                  </a:lnTo>
                  <a:lnTo>
                    <a:pt x="277" y="15"/>
                  </a:lnTo>
                  <a:lnTo>
                    <a:pt x="271" y="13"/>
                  </a:lnTo>
                  <a:lnTo>
                    <a:pt x="263" y="11"/>
                  </a:lnTo>
                  <a:lnTo>
                    <a:pt x="257" y="10"/>
                  </a:lnTo>
                  <a:lnTo>
                    <a:pt x="249" y="10"/>
                  </a:lnTo>
                  <a:lnTo>
                    <a:pt x="242" y="8"/>
                  </a:lnTo>
                  <a:lnTo>
                    <a:pt x="234" y="8"/>
                  </a:lnTo>
                  <a:lnTo>
                    <a:pt x="228" y="7"/>
                  </a:lnTo>
                  <a:lnTo>
                    <a:pt x="220" y="7"/>
                  </a:lnTo>
                  <a:lnTo>
                    <a:pt x="212" y="7"/>
                  </a:lnTo>
                  <a:lnTo>
                    <a:pt x="204" y="5"/>
                  </a:lnTo>
                  <a:lnTo>
                    <a:pt x="198" y="5"/>
                  </a:lnTo>
                  <a:lnTo>
                    <a:pt x="133" y="5"/>
                  </a:lnTo>
                  <a:lnTo>
                    <a:pt x="126" y="5"/>
                  </a:lnTo>
                  <a:lnTo>
                    <a:pt x="118" y="7"/>
                  </a:lnTo>
                  <a:lnTo>
                    <a:pt x="111" y="7"/>
                  </a:lnTo>
                  <a:lnTo>
                    <a:pt x="104" y="7"/>
                  </a:lnTo>
                  <a:lnTo>
                    <a:pt x="97" y="8"/>
                  </a:lnTo>
                  <a:lnTo>
                    <a:pt x="89" y="8"/>
                  </a:lnTo>
                  <a:lnTo>
                    <a:pt x="81" y="10"/>
                  </a:lnTo>
                  <a:lnTo>
                    <a:pt x="73" y="10"/>
                  </a:lnTo>
                  <a:lnTo>
                    <a:pt x="67" y="11"/>
                  </a:lnTo>
                  <a:lnTo>
                    <a:pt x="59" y="13"/>
                  </a:lnTo>
                  <a:lnTo>
                    <a:pt x="53" y="15"/>
                  </a:lnTo>
                  <a:lnTo>
                    <a:pt x="47" y="16"/>
                  </a:lnTo>
                  <a:lnTo>
                    <a:pt x="42" y="16"/>
                  </a:lnTo>
                  <a:lnTo>
                    <a:pt x="37" y="18"/>
                  </a:lnTo>
                  <a:lnTo>
                    <a:pt x="33" y="19"/>
                  </a:lnTo>
                  <a:lnTo>
                    <a:pt x="30" y="21"/>
                  </a:lnTo>
                  <a:lnTo>
                    <a:pt x="25" y="24"/>
                  </a:lnTo>
                  <a:lnTo>
                    <a:pt x="22" y="29"/>
                  </a:lnTo>
                  <a:lnTo>
                    <a:pt x="19" y="34"/>
                  </a:lnTo>
                  <a:lnTo>
                    <a:pt x="17" y="39"/>
                  </a:lnTo>
                  <a:lnTo>
                    <a:pt x="16" y="45"/>
                  </a:lnTo>
                  <a:lnTo>
                    <a:pt x="14" y="51"/>
                  </a:lnTo>
                  <a:lnTo>
                    <a:pt x="13" y="56"/>
                  </a:lnTo>
                  <a:lnTo>
                    <a:pt x="11" y="61"/>
                  </a:lnTo>
                  <a:lnTo>
                    <a:pt x="9" y="66"/>
                  </a:lnTo>
                  <a:lnTo>
                    <a:pt x="8" y="69"/>
                  </a:lnTo>
                  <a:lnTo>
                    <a:pt x="6" y="72"/>
                  </a:lnTo>
                  <a:lnTo>
                    <a:pt x="5" y="74"/>
                  </a:lnTo>
                  <a:lnTo>
                    <a:pt x="3" y="75"/>
                  </a:lnTo>
                  <a:lnTo>
                    <a:pt x="2" y="75"/>
                  </a:lnTo>
                  <a:lnTo>
                    <a:pt x="2" y="75"/>
                  </a:lnTo>
                  <a:lnTo>
                    <a:pt x="0" y="74"/>
                  </a:lnTo>
                  <a:lnTo>
                    <a:pt x="2" y="70"/>
                  </a:lnTo>
                  <a:lnTo>
                    <a:pt x="2" y="67"/>
                  </a:lnTo>
                  <a:lnTo>
                    <a:pt x="3" y="62"/>
                  </a:lnTo>
                  <a:lnTo>
                    <a:pt x="5" y="58"/>
                  </a:lnTo>
                  <a:lnTo>
                    <a:pt x="6" y="51"/>
                  </a:lnTo>
                  <a:lnTo>
                    <a:pt x="8" y="46"/>
                  </a:lnTo>
                  <a:lnTo>
                    <a:pt x="9" y="42"/>
                  </a:lnTo>
                  <a:lnTo>
                    <a:pt x="11" y="37"/>
                  </a:lnTo>
                  <a:lnTo>
                    <a:pt x="13" y="32"/>
                  </a:lnTo>
                  <a:lnTo>
                    <a:pt x="13" y="29"/>
                  </a:lnTo>
                  <a:lnTo>
                    <a:pt x="11" y="27"/>
                  </a:lnTo>
                  <a:lnTo>
                    <a:pt x="8" y="27"/>
                  </a:lnTo>
                  <a:lnTo>
                    <a:pt x="8" y="27"/>
                  </a:lnTo>
                  <a:lnTo>
                    <a:pt x="8" y="27"/>
                  </a:lnTo>
                  <a:lnTo>
                    <a:pt x="8" y="26"/>
                  </a:lnTo>
                  <a:lnTo>
                    <a:pt x="8" y="26"/>
                  </a:lnTo>
                  <a:lnTo>
                    <a:pt x="9" y="24"/>
                  </a:lnTo>
                  <a:lnTo>
                    <a:pt x="11" y="24"/>
                  </a:lnTo>
                  <a:lnTo>
                    <a:pt x="14" y="23"/>
                  </a:lnTo>
                  <a:lnTo>
                    <a:pt x="16" y="21"/>
                  </a:lnTo>
                  <a:lnTo>
                    <a:pt x="19" y="19"/>
                  </a:lnTo>
                  <a:lnTo>
                    <a:pt x="20" y="19"/>
                  </a:lnTo>
                  <a:lnTo>
                    <a:pt x="23" y="18"/>
                  </a:lnTo>
                  <a:lnTo>
                    <a:pt x="27" y="16"/>
                  </a:lnTo>
                  <a:lnTo>
                    <a:pt x="30" y="16"/>
                  </a:lnTo>
                  <a:lnTo>
                    <a:pt x="34" y="15"/>
                  </a:lnTo>
                  <a:lnTo>
                    <a:pt x="39" y="13"/>
                  </a:lnTo>
                  <a:lnTo>
                    <a:pt x="45" y="11"/>
                  </a:lnTo>
                  <a:lnTo>
                    <a:pt x="52" y="10"/>
                  </a:lnTo>
                  <a:lnTo>
                    <a:pt x="59" y="8"/>
                  </a:lnTo>
                  <a:lnTo>
                    <a:pt x="69" y="7"/>
                  </a:lnTo>
                  <a:lnTo>
                    <a:pt x="78" y="5"/>
                  </a:lnTo>
                  <a:lnTo>
                    <a:pt x="89" y="5"/>
                  </a:lnTo>
                  <a:lnTo>
                    <a:pt x="101" y="3"/>
                  </a:lnTo>
                  <a:lnTo>
                    <a:pt x="115" y="2"/>
                  </a:lnTo>
                  <a:lnTo>
                    <a:pt x="129" y="2"/>
                  </a:lnTo>
                  <a:lnTo>
                    <a:pt x="133" y="2"/>
                  </a:lnTo>
                  <a:lnTo>
                    <a:pt x="136" y="2"/>
                  </a:lnTo>
                  <a:lnTo>
                    <a:pt x="139" y="2"/>
                  </a:lnTo>
                  <a:lnTo>
                    <a:pt x="143" y="2"/>
                  </a:lnTo>
                  <a:lnTo>
                    <a:pt x="150" y="0"/>
                  </a:lnTo>
                  <a:lnTo>
                    <a:pt x="154" y="0"/>
                  </a:lnTo>
                  <a:lnTo>
                    <a:pt x="161" y="0"/>
                  </a:lnTo>
                  <a:lnTo>
                    <a:pt x="165" y="0"/>
                  </a:lnTo>
                  <a:lnTo>
                    <a:pt x="171" y="0"/>
                  </a:lnTo>
                  <a:lnTo>
                    <a:pt x="178" y="0"/>
                  </a:lnTo>
                  <a:lnTo>
                    <a:pt x="182" y="0"/>
                  </a:lnTo>
                  <a:lnTo>
                    <a:pt x="187" y="0"/>
                  </a:lnTo>
                  <a:lnTo>
                    <a:pt x="192" y="0"/>
                  </a:lnTo>
                  <a:lnTo>
                    <a:pt x="196" y="0"/>
                  </a:lnTo>
                  <a:lnTo>
                    <a:pt x="198" y="2"/>
                  </a:lnTo>
                  <a:lnTo>
                    <a:pt x="201" y="2"/>
                  </a:lnTo>
                  <a:close/>
                </a:path>
              </a:pathLst>
            </a:custGeom>
            <a:solidFill>
              <a:srgbClr val="ffffff"/>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353" name=""/>
            <p:cNvSpPr/>
            <p:nvPr/>
          </p:nvSpPr>
          <p:spPr>
            <a:xfrm>
              <a:off x="1628640" y="2452680"/>
              <a:ext cx="231480" cy="258840"/>
            </a:xfrm>
            <a:custGeom>
              <a:avLst/>
              <a:gdLst/>
              <a:ahLst/>
              <a:rect l="l" t="t" r="r" b="b"/>
              <a:pathLst>
                <a:path w="292" h="328">
                  <a:moveTo>
                    <a:pt x="63" y="320"/>
                  </a:moveTo>
                  <a:lnTo>
                    <a:pt x="66" y="320"/>
                  </a:lnTo>
                  <a:lnTo>
                    <a:pt x="72" y="320"/>
                  </a:lnTo>
                  <a:lnTo>
                    <a:pt x="80" y="320"/>
                  </a:lnTo>
                  <a:lnTo>
                    <a:pt x="91" y="320"/>
                  </a:lnTo>
                  <a:lnTo>
                    <a:pt x="102" y="320"/>
                  </a:lnTo>
                  <a:lnTo>
                    <a:pt x="116" y="320"/>
                  </a:lnTo>
                  <a:lnTo>
                    <a:pt x="130" y="320"/>
                  </a:lnTo>
                  <a:lnTo>
                    <a:pt x="145" y="320"/>
                  </a:lnTo>
                  <a:lnTo>
                    <a:pt x="159" y="320"/>
                  </a:lnTo>
                  <a:lnTo>
                    <a:pt x="173" y="320"/>
                  </a:lnTo>
                  <a:lnTo>
                    <a:pt x="187" y="320"/>
                  </a:lnTo>
                  <a:lnTo>
                    <a:pt x="200" y="320"/>
                  </a:lnTo>
                  <a:lnTo>
                    <a:pt x="209" y="320"/>
                  </a:lnTo>
                  <a:lnTo>
                    <a:pt x="217" y="320"/>
                  </a:lnTo>
                  <a:lnTo>
                    <a:pt x="223" y="320"/>
                  </a:lnTo>
                  <a:lnTo>
                    <a:pt x="226" y="320"/>
                  </a:lnTo>
                  <a:lnTo>
                    <a:pt x="228" y="320"/>
                  </a:lnTo>
                  <a:lnTo>
                    <a:pt x="229" y="321"/>
                  </a:lnTo>
                  <a:lnTo>
                    <a:pt x="231" y="323"/>
                  </a:lnTo>
                  <a:lnTo>
                    <a:pt x="231" y="323"/>
                  </a:lnTo>
                  <a:lnTo>
                    <a:pt x="231" y="324"/>
                  </a:lnTo>
                  <a:lnTo>
                    <a:pt x="231" y="326"/>
                  </a:lnTo>
                  <a:lnTo>
                    <a:pt x="232" y="328"/>
                  </a:lnTo>
                  <a:lnTo>
                    <a:pt x="234" y="328"/>
                  </a:lnTo>
                  <a:lnTo>
                    <a:pt x="237" y="328"/>
                  </a:lnTo>
                  <a:lnTo>
                    <a:pt x="240" y="328"/>
                  </a:lnTo>
                  <a:lnTo>
                    <a:pt x="245" y="328"/>
                  </a:lnTo>
                  <a:lnTo>
                    <a:pt x="250" y="328"/>
                  </a:lnTo>
                  <a:lnTo>
                    <a:pt x="254" y="328"/>
                  </a:lnTo>
                  <a:lnTo>
                    <a:pt x="259" y="328"/>
                  </a:lnTo>
                  <a:lnTo>
                    <a:pt x="262" y="328"/>
                  </a:lnTo>
                  <a:lnTo>
                    <a:pt x="264" y="328"/>
                  </a:lnTo>
                  <a:lnTo>
                    <a:pt x="265" y="328"/>
                  </a:lnTo>
                  <a:lnTo>
                    <a:pt x="267" y="326"/>
                  </a:lnTo>
                  <a:lnTo>
                    <a:pt x="268" y="326"/>
                  </a:lnTo>
                  <a:lnTo>
                    <a:pt x="268" y="324"/>
                  </a:lnTo>
                  <a:lnTo>
                    <a:pt x="268" y="321"/>
                  </a:lnTo>
                  <a:lnTo>
                    <a:pt x="268" y="320"/>
                  </a:lnTo>
                  <a:lnTo>
                    <a:pt x="268" y="318"/>
                  </a:lnTo>
                  <a:lnTo>
                    <a:pt x="268" y="316"/>
                  </a:lnTo>
                  <a:lnTo>
                    <a:pt x="268" y="316"/>
                  </a:lnTo>
                  <a:lnTo>
                    <a:pt x="271" y="315"/>
                  </a:lnTo>
                  <a:lnTo>
                    <a:pt x="273" y="313"/>
                  </a:lnTo>
                  <a:lnTo>
                    <a:pt x="278" y="312"/>
                  </a:lnTo>
                  <a:lnTo>
                    <a:pt x="281" y="308"/>
                  </a:lnTo>
                  <a:lnTo>
                    <a:pt x="284" y="305"/>
                  </a:lnTo>
                  <a:lnTo>
                    <a:pt x="287" y="300"/>
                  </a:lnTo>
                  <a:lnTo>
                    <a:pt x="289" y="297"/>
                  </a:lnTo>
                  <a:lnTo>
                    <a:pt x="290" y="294"/>
                  </a:lnTo>
                  <a:lnTo>
                    <a:pt x="290" y="291"/>
                  </a:lnTo>
                  <a:lnTo>
                    <a:pt x="290" y="289"/>
                  </a:lnTo>
                  <a:lnTo>
                    <a:pt x="292" y="288"/>
                  </a:lnTo>
                  <a:lnTo>
                    <a:pt x="290" y="278"/>
                  </a:lnTo>
                  <a:lnTo>
                    <a:pt x="285" y="251"/>
                  </a:lnTo>
                  <a:lnTo>
                    <a:pt x="279" y="213"/>
                  </a:lnTo>
                  <a:lnTo>
                    <a:pt x="271" y="169"/>
                  </a:lnTo>
                  <a:lnTo>
                    <a:pt x="265" y="126"/>
                  </a:lnTo>
                  <a:lnTo>
                    <a:pt x="259" y="88"/>
                  </a:lnTo>
                  <a:lnTo>
                    <a:pt x="254" y="61"/>
                  </a:lnTo>
                  <a:lnTo>
                    <a:pt x="253" y="50"/>
                  </a:lnTo>
                  <a:lnTo>
                    <a:pt x="251" y="48"/>
                  </a:lnTo>
                  <a:lnTo>
                    <a:pt x="251" y="46"/>
                  </a:lnTo>
                  <a:lnTo>
                    <a:pt x="250" y="46"/>
                  </a:lnTo>
                  <a:lnTo>
                    <a:pt x="250" y="45"/>
                  </a:lnTo>
                  <a:lnTo>
                    <a:pt x="248" y="43"/>
                  </a:lnTo>
                  <a:lnTo>
                    <a:pt x="246" y="42"/>
                  </a:lnTo>
                  <a:lnTo>
                    <a:pt x="245" y="42"/>
                  </a:lnTo>
                  <a:lnTo>
                    <a:pt x="243" y="42"/>
                  </a:lnTo>
                  <a:lnTo>
                    <a:pt x="242" y="42"/>
                  </a:lnTo>
                  <a:lnTo>
                    <a:pt x="239" y="42"/>
                  </a:lnTo>
                  <a:lnTo>
                    <a:pt x="236" y="42"/>
                  </a:lnTo>
                  <a:lnTo>
                    <a:pt x="232" y="42"/>
                  </a:lnTo>
                  <a:lnTo>
                    <a:pt x="229" y="42"/>
                  </a:lnTo>
                  <a:lnTo>
                    <a:pt x="226" y="42"/>
                  </a:lnTo>
                  <a:lnTo>
                    <a:pt x="225" y="42"/>
                  </a:lnTo>
                  <a:lnTo>
                    <a:pt x="222" y="40"/>
                  </a:lnTo>
                  <a:lnTo>
                    <a:pt x="220" y="40"/>
                  </a:lnTo>
                  <a:lnTo>
                    <a:pt x="218" y="38"/>
                  </a:lnTo>
                  <a:lnTo>
                    <a:pt x="217" y="37"/>
                  </a:lnTo>
                  <a:lnTo>
                    <a:pt x="217" y="34"/>
                  </a:lnTo>
                  <a:lnTo>
                    <a:pt x="217" y="29"/>
                  </a:lnTo>
                  <a:lnTo>
                    <a:pt x="217" y="19"/>
                  </a:lnTo>
                  <a:lnTo>
                    <a:pt x="217" y="10"/>
                  </a:lnTo>
                  <a:lnTo>
                    <a:pt x="217" y="5"/>
                  </a:lnTo>
                  <a:lnTo>
                    <a:pt x="217" y="3"/>
                  </a:lnTo>
                  <a:lnTo>
                    <a:pt x="215" y="2"/>
                  </a:lnTo>
                  <a:lnTo>
                    <a:pt x="214" y="0"/>
                  </a:lnTo>
                  <a:lnTo>
                    <a:pt x="212" y="0"/>
                  </a:lnTo>
                  <a:lnTo>
                    <a:pt x="211" y="0"/>
                  </a:lnTo>
                  <a:lnTo>
                    <a:pt x="209" y="0"/>
                  </a:lnTo>
                  <a:lnTo>
                    <a:pt x="208" y="0"/>
                  </a:lnTo>
                  <a:lnTo>
                    <a:pt x="204" y="0"/>
                  </a:lnTo>
                  <a:lnTo>
                    <a:pt x="201" y="0"/>
                  </a:lnTo>
                  <a:lnTo>
                    <a:pt x="200" y="0"/>
                  </a:lnTo>
                  <a:lnTo>
                    <a:pt x="198" y="0"/>
                  </a:lnTo>
                  <a:lnTo>
                    <a:pt x="197" y="0"/>
                  </a:lnTo>
                  <a:lnTo>
                    <a:pt x="194" y="0"/>
                  </a:lnTo>
                  <a:lnTo>
                    <a:pt x="192" y="2"/>
                  </a:lnTo>
                  <a:lnTo>
                    <a:pt x="192" y="3"/>
                  </a:lnTo>
                  <a:lnTo>
                    <a:pt x="190" y="7"/>
                  </a:lnTo>
                  <a:lnTo>
                    <a:pt x="190" y="13"/>
                  </a:lnTo>
                  <a:lnTo>
                    <a:pt x="190" y="24"/>
                  </a:lnTo>
                  <a:lnTo>
                    <a:pt x="190" y="35"/>
                  </a:lnTo>
                  <a:lnTo>
                    <a:pt x="190" y="40"/>
                  </a:lnTo>
                  <a:lnTo>
                    <a:pt x="100" y="40"/>
                  </a:lnTo>
                  <a:lnTo>
                    <a:pt x="100" y="35"/>
                  </a:lnTo>
                  <a:lnTo>
                    <a:pt x="100" y="24"/>
                  </a:lnTo>
                  <a:lnTo>
                    <a:pt x="100" y="13"/>
                  </a:lnTo>
                  <a:lnTo>
                    <a:pt x="100" y="7"/>
                  </a:lnTo>
                  <a:lnTo>
                    <a:pt x="98" y="3"/>
                  </a:lnTo>
                  <a:lnTo>
                    <a:pt x="98" y="2"/>
                  </a:lnTo>
                  <a:lnTo>
                    <a:pt x="97" y="0"/>
                  </a:lnTo>
                  <a:lnTo>
                    <a:pt x="94" y="0"/>
                  </a:lnTo>
                  <a:lnTo>
                    <a:pt x="92" y="0"/>
                  </a:lnTo>
                  <a:lnTo>
                    <a:pt x="91" y="0"/>
                  </a:lnTo>
                  <a:lnTo>
                    <a:pt x="89" y="0"/>
                  </a:lnTo>
                  <a:lnTo>
                    <a:pt x="86" y="0"/>
                  </a:lnTo>
                  <a:lnTo>
                    <a:pt x="83" y="0"/>
                  </a:lnTo>
                  <a:lnTo>
                    <a:pt x="81" y="0"/>
                  </a:lnTo>
                  <a:lnTo>
                    <a:pt x="80" y="0"/>
                  </a:lnTo>
                  <a:lnTo>
                    <a:pt x="78" y="0"/>
                  </a:lnTo>
                  <a:lnTo>
                    <a:pt x="77" y="0"/>
                  </a:lnTo>
                  <a:lnTo>
                    <a:pt x="75" y="2"/>
                  </a:lnTo>
                  <a:lnTo>
                    <a:pt x="74" y="3"/>
                  </a:lnTo>
                  <a:lnTo>
                    <a:pt x="74" y="5"/>
                  </a:lnTo>
                  <a:lnTo>
                    <a:pt x="74" y="10"/>
                  </a:lnTo>
                  <a:lnTo>
                    <a:pt x="74" y="19"/>
                  </a:lnTo>
                  <a:lnTo>
                    <a:pt x="74" y="29"/>
                  </a:lnTo>
                  <a:lnTo>
                    <a:pt x="74" y="34"/>
                  </a:lnTo>
                  <a:lnTo>
                    <a:pt x="74" y="37"/>
                  </a:lnTo>
                  <a:lnTo>
                    <a:pt x="72" y="38"/>
                  </a:lnTo>
                  <a:lnTo>
                    <a:pt x="70" y="40"/>
                  </a:lnTo>
                  <a:lnTo>
                    <a:pt x="69" y="40"/>
                  </a:lnTo>
                  <a:lnTo>
                    <a:pt x="66" y="42"/>
                  </a:lnTo>
                  <a:lnTo>
                    <a:pt x="63" y="42"/>
                  </a:lnTo>
                  <a:lnTo>
                    <a:pt x="58" y="42"/>
                  </a:lnTo>
                  <a:lnTo>
                    <a:pt x="55" y="42"/>
                  </a:lnTo>
                  <a:lnTo>
                    <a:pt x="52" y="42"/>
                  </a:lnTo>
                  <a:lnTo>
                    <a:pt x="49" y="42"/>
                  </a:lnTo>
                  <a:lnTo>
                    <a:pt x="46" y="42"/>
                  </a:lnTo>
                  <a:lnTo>
                    <a:pt x="44" y="42"/>
                  </a:lnTo>
                  <a:lnTo>
                    <a:pt x="42" y="43"/>
                  </a:lnTo>
                  <a:lnTo>
                    <a:pt x="41" y="43"/>
                  </a:lnTo>
                  <a:lnTo>
                    <a:pt x="39" y="45"/>
                  </a:lnTo>
                  <a:lnTo>
                    <a:pt x="38" y="46"/>
                  </a:lnTo>
                  <a:lnTo>
                    <a:pt x="36" y="48"/>
                  </a:lnTo>
                  <a:lnTo>
                    <a:pt x="36" y="50"/>
                  </a:lnTo>
                  <a:lnTo>
                    <a:pt x="35" y="51"/>
                  </a:lnTo>
                  <a:lnTo>
                    <a:pt x="35" y="54"/>
                  </a:lnTo>
                  <a:lnTo>
                    <a:pt x="33" y="66"/>
                  </a:lnTo>
                  <a:lnTo>
                    <a:pt x="28" y="91"/>
                  </a:lnTo>
                  <a:lnTo>
                    <a:pt x="22" y="126"/>
                  </a:lnTo>
                  <a:lnTo>
                    <a:pt x="16" y="168"/>
                  </a:lnTo>
                  <a:lnTo>
                    <a:pt x="10" y="208"/>
                  </a:lnTo>
                  <a:lnTo>
                    <a:pt x="5" y="245"/>
                  </a:lnTo>
                  <a:lnTo>
                    <a:pt x="0" y="269"/>
                  </a:lnTo>
                  <a:lnTo>
                    <a:pt x="0" y="280"/>
                  </a:lnTo>
                  <a:lnTo>
                    <a:pt x="0" y="285"/>
                  </a:lnTo>
                  <a:lnTo>
                    <a:pt x="0" y="289"/>
                  </a:lnTo>
                  <a:lnTo>
                    <a:pt x="0" y="296"/>
                  </a:lnTo>
                  <a:lnTo>
                    <a:pt x="2" y="299"/>
                  </a:lnTo>
                  <a:lnTo>
                    <a:pt x="2" y="300"/>
                  </a:lnTo>
                  <a:lnTo>
                    <a:pt x="3" y="304"/>
                  </a:lnTo>
                  <a:lnTo>
                    <a:pt x="5" y="305"/>
                  </a:lnTo>
                  <a:lnTo>
                    <a:pt x="8" y="308"/>
                  </a:lnTo>
                  <a:lnTo>
                    <a:pt x="10" y="310"/>
                  </a:lnTo>
                  <a:lnTo>
                    <a:pt x="13" y="313"/>
                  </a:lnTo>
                  <a:lnTo>
                    <a:pt x="16" y="315"/>
                  </a:lnTo>
                  <a:lnTo>
                    <a:pt x="19" y="316"/>
                  </a:lnTo>
                  <a:lnTo>
                    <a:pt x="21" y="318"/>
                  </a:lnTo>
                  <a:lnTo>
                    <a:pt x="21" y="320"/>
                  </a:lnTo>
                  <a:lnTo>
                    <a:pt x="21" y="320"/>
                  </a:lnTo>
                  <a:lnTo>
                    <a:pt x="21" y="321"/>
                  </a:lnTo>
                  <a:lnTo>
                    <a:pt x="21" y="321"/>
                  </a:lnTo>
                  <a:lnTo>
                    <a:pt x="21" y="323"/>
                  </a:lnTo>
                  <a:lnTo>
                    <a:pt x="21" y="324"/>
                  </a:lnTo>
                  <a:lnTo>
                    <a:pt x="21" y="324"/>
                  </a:lnTo>
                  <a:lnTo>
                    <a:pt x="21" y="326"/>
                  </a:lnTo>
                  <a:lnTo>
                    <a:pt x="22" y="328"/>
                  </a:lnTo>
                  <a:lnTo>
                    <a:pt x="22" y="328"/>
                  </a:lnTo>
                  <a:lnTo>
                    <a:pt x="24" y="328"/>
                  </a:lnTo>
                  <a:lnTo>
                    <a:pt x="25" y="328"/>
                  </a:lnTo>
                  <a:lnTo>
                    <a:pt x="30" y="328"/>
                  </a:lnTo>
                  <a:lnTo>
                    <a:pt x="35" y="328"/>
                  </a:lnTo>
                  <a:lnTo>
                    <a:pt x="41" y="328"/>
                  </a:lnTo>
                  <a:lnTo>
                    <a:pt x="47" y="328"/>
                  </a:lnTo>
                  <a:lnTo>
                    <a:pt x="53" y="328"/>
                  </a:lnTo>
                  <a:lnTo>
                    <a:pt x="56" y="328"/>
                  </a:lnTo>
                  <a:lnTo>
                    <a:pt x="58" y="328"/>
                  </a:lnTo>
                  <a:lnTo>
                    <a:pt x="60" y="328"/>
                  </a:lnTo>
                  <a:lnTo>
                    <a:pt x="61" y="328"/>
                  </a:lnTo>
                  <a:lnTo>
                    <a:pt x="61" y="326"/>
                  </a:lnTo>
                  <a:lnTo>
                    <a:pt x="61" y="326"/>
                  </a:lnTo>
                  <a:lnTo>
                    <a:pt x="61" y="324"/>
                  </a:lnTo>
                  <a:lnTo>
                    <a:pt x="61" y="323"/>
                  </a:lnTo>
                  <a:lnTo>
                    <a:pt x="61" y="321"/>
                  </a:lnTo>
                  <a:lnTo>
                    <a:pt x="63" y="320"/>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4" name=""/>
            <p:cNvSpPr/>
            <p:nvPr/>
          </p:nvSpPr>
          <p:spPr>
            <a:xfrm>
              <a:off x="1677960" y="2705040"/>
              <a:ext cx="129600" cy="1800"/>
            </a:xfrm>
            <a:custGeom>
              <a:avLst/>
              <a:gdLst/>
              <a:ahLst/>
              <a:rect l="l" t="t" r="r" b="b"/>
              <a:pathLst>
                <a:path w="163" h="3">
                  <a:moveTo>
                    <a:pt x="163" y="0"/>
                  </a:moveTo>
                  <a:lnTo>
                    <a:pt x="163" y="0"/>
                  </a:lnTo>
                  <a:lnTo>
                    <a:pt x="160" y="0"/>
                  </a:lnTo>
                  <a:lnTo>
                    <a:pt x="154" y="0"/>
                  </a:lnTo>
                  <a:lnTo>
                    <a:pt x="146" y="0"/>
                  </a:lnTo>
                  <a:lnTo>
                    <a:pt x="137" y="0"/>
                  </a:lnTo>
                  <a:lnTo>
                    <a:pt x="124" y="0"/>
                  </a:lnTo>
                  <a:lnTo>
                    <a:pt x="110" y="0"/>
                  </a:lnTo>
                  <a:lnTo>
                    <a:pt x="96" y="0"/>
                  </a:lnTo>
                  <a:lnTo>
                    <a:pt x="82" y="0"/>
                  </a:lnTo>
                  <a:lnTo>
                    <a:pt x="67" y="0"/>
                  </a:lnTo>
                  <a:lnTo>
                    <a:pt x="53" y="0"/>
                  </a:lnTo>
                  <a:lnTo>
                    <a:pt x="39" y="0"/>
                  </a:lnTo>
                  <a:lnTo>
                    <a:pt x="28" y="0"/>
                  </a:lnTo>
                  <a:lnTo>
                    <a:pt x="17" y="0"/>
                  </a:lnTo>
                  <a:lnTo>
                    <a:pt x="9" y="0"/>
                  </a:lnTo>
                  <a:lnTo>
                    <a:pt x="3" y="0"/>
                  </a:lnTo>
                  <a:lnTo>
                    <a:pt x="0" y="0"/>
                  </a:lnTo>
                  <a:lnTo>
                    <a:pt x="0" y="3"/>
                  </a:lnTo>
                  <a:lnTo>
                    <a:pt x="3" y="3"/>
                  </a:lnTo>
                  <a:lnTo>
                    <a:pt x="9" y="3"/>
                  </a:lnTo>
                  <a:lnTo>
                    <a:pt x="17" y="3"/>
                  </a:lnTo>
                  <a:lnTo>
                    <a:pt x="28" y="3"/>
                  </a:lnTo>
                  <a:lnTo>
                    <a:pt x="39" y="3"/>
                  </a:lnTo>
                  <a:lnTo>
                    <a:pt x="53" y="3"/>
                  </a:lnTo>
                  <a:lnTo>
                    <a:pt x="67" y="3"/>
                  </a:lnTo>
                  <a:lnTo>
                    <a:pt x="82" y="3"/>
                  </a:lnTo>
                  <a:lnTo>
                    <a:pt x="96" y="3"/>
                  </a:lnTo>
                  <a:lnTo>
                    <a:pt x="110" y="3"/>
                  </a:lnTo>
                  <a:lnTo>
                    <a:pt x="124" y="3"/>
                  </a:lnTo>
                  <a:lnTo>
                    <a:pt x="137" y="3"/>
                  </a:lnTo>
                  <a:lnTo>
                    <a:pt x="146" y="3"/>
                  </a:lnTo>
                  <a:lnTo>
                    <a:pt x="154" y="3"/>
                  </a:lnTo>
                  <a:lnTo>
                    <a:pt x="160" y="3"/>
                  </a:lnTo>
                  <a:lnTo>
                    <a:pt x="163" y="3"/>
                  </a:lnTo>
                  <a:lnTo>
                    <a:pt x="163" y="3"/>
                  </a:lnTo>
                  <a:lnTo>
                    <a:pt x="163"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355" name=""/>
            <p:cNvSpPr/>
            <p:nvPr/>
          </p:nvSpPr>
          <p:spPr>
            <a:xfrm>
              <a:off x="1807920" y="2705040"/>
              <a:ext cx="2880" cy="3240"/>
            </a:xfrm>
            <a:custGeom>
              <a:avLst/>
              <a:gdLst/>
              <a:ahLst/>
              <a:rect l="l" t="t" r="r" b="b"/>
              <a:pathLst>
                <a:path w="5" h="5">
                  <a:moveTo>
                    <a:pt x="5" y="5"/>
                  </a:moveTo>
                  <a:lnTo>
                    <a:pt x="5" y="5"/>
                  </a:lnTo>
                  <a:lnTo>
                    <a:pt x="5" y="3"/>
                  </a:lnTo>
                  <a:lnTo>
                    <a:pt x="5" y="2"/>
                  </a:lnTo>
                  <a:lnTo>
                    <a:pt x="2" y="2"/>
                  </a:lnTo>
                  <a:lnTo>
                    <a:pt x="0" y="0"/>
                  </a:lnTo>
                  <a:lnTo>
                    <a:pt x="0" y="3"/>
                  </a:lnTo>
                  <a:lnTo>
                    <a:pt x="2" y="3"/>
                  </a:lnTo>
                  <a:lnTo>
                    <a:pt x="3" y="5"/>
                  </a:lnTo>
                  <a:lnTo>
                    <a:pt x="3" y="5"/>
                  </a:lnTo>
                  <a:lnTo>
                    <a:pt x="3" y="5"/>
                  </a:lnTo>
                  <a:lnTo>
                    <a:pt x="3" y="5"/>
                  </a:lnTo>
                  <a:lnTo>
                    <a:pt x="5" y="5"/>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356" name=""/>
            <p:cNvSpPr/>
            <p:nvPr/>
          </p:nvSpPr>
          <p:spPr>
            <a:xfrm>
              <a:off x="1811160" y="2708280"/>
              <a:ext cx="2880" cy="4680"/>
            </a:xfrm>
            <a:custGeom>
              <a:avLst/>
              <a:gdLst/>
              <a:ahLst/>
              <a:rect l="l" t="t" r="r" b="b"/>
              <a:pathLst>
                <a:path w="5" h="6">
                  <a:moveTo>
                    <a:pt x="5" y="3"/>
                  </a:moveTo>
                  <a:lnTo>
                    <a:pt x="5" y="3"/>
                  </a:lnTo>
                  <a:lnTo>
                    <a:pt x="3" y="3"/>
                  </a:lnTo>
                  <a:lnTo>
                    <a:pt x="3" y="1"/>
                  </a:lnTo>
                  <a:lnTo>
                    <a:pt x="2" y="1"/>
                  </a:lnTo>
                  <a:lnTo>
                    <a:pt x="2" y="0"/>
                  </a:lnTo>
                  <a:lnTo>
                    <a:pt x="0" y="0"/>
                  </a:lnTo>
                  <a:lnTo>
                    <a:pt x="0" y="1"/>
                  </a:lnTo>
                  <a:lnTo>
                    <a:pt x="0" y="3"/>
                  </a:lnTo>
                  <a:lnTo>
                    <a:pt x="3" y="5"/>
                  </a:lnTo>
                  <a:lnTo>
                    <a:pt x="5" y="6"/>
                  </a:lnTo>
                  <a:lnTo>
                    <a:pt x="5" y="6"/>
                  </a:lnTo>
                  <a:lnTo>
                    <a:pt x="5"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357" name=""/>
            <p:cNvSpPr/>
            <p:nvPr/>
          </p:nvSpPr>
          <p:spPr>
            <a:xfrm>
              <a:off x="1814400" y="2711520"/>
              <a:ext cx="23400" cy="1440"/>
            </a:xfrm>
            <a:custGeom>
              <a:avLst/>
              <a:gdLst/>
              <a:ahLst/>
              <a:rect l="l" t="t" r="r" b="b"/>
              <a:pathLst>
                <a:path w="30" h="3">
                  <a:moveTo>
                    <a:pt x="30" y="0"/>
                  </a:moveTo>
                  <a:lnTo>
                    <a:pt x="30" y="0"/>
                  </a:lnTo>
                  <a:lnTo>
                    <a:pt x="28" y="0"/>
                  </a:lnTo>
                  <a:lnTo>
                    <a:pt x="25" y="0"/>
                  </a:lnTo>
                  <a:lnTo>
                    <a:pt x="20" y="0"/>
                  </a:lnTo>
                  <a:lnTo>
                    <a:pt x="16" y="0"/>
                  </a:lnTo>
                  <a:lnTo>
                    <a:pt x="11" y="0"/>
                  </a:lnTo>
                  <a:lnTo>
                    <a:pt x="6" y="0"/>
                  </a:lnTo>
                  <a:lnTo>
                    <a:pt x="3" y="0"/>
                  </a:lnTo>
                  <a:lnTo>
                    <a:pt x="0" y="0"/>
                  </a:lnTo>
                  <a:lnTo>
                    <a:pt x="0" y="3"/>
                  </a:lnTo>
                  <a:lnTo>
                    <a:pt x="3" y="3"/>
                  </a:lnTo>
                  <a:lnTo>
                    <a:pt x="6" y="3"/>
                  </a:lnTo>
                  <a:lnTo>
                    <a:pt x="11" y="3"/>
                  </a:lnTo>
                  <a:lnTo>
                    <a:pt x="16" y="3"/>
                  </a:lnTo>
                  <a:lnTo>
                    <a:pt x="20" y="3"/>
                  </a:lnTo>
                  <a:lnTo>
                    <a:pt x="25" y="3"/>
                  </a:lnTo>
                  <a:lnTo>
                    <a:pt x="28" y="3"/>
                  </a:lnTo>
                  <a:lnTo>
                    <a:pt x="30" y="3"/>
                  </a:lnTo>
                  <a:lnTo>
                    <a:pt x="30" y="3"/>
                  </a:lnTo>
                  <a:lnTo>
                    <a:pt x="3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358" name=""/>
            <p:cNvSpPr/>
            <p:nvPr/>
          </p:nvSpPr>
          <p:spPr>
            <a:xfrm>
              <a:off x="1838160" y="2709720"/>
              <a:ext cx="4320" cy="3240"/>
            </a:xfrm>
            <a:custGeom>
              <a:avLst/>
              <a:gdLst/>
              <a:ahLst/>
              <a:rect l="l" t="t" r="r" b="b"/>
              <a:pathLst>
                <a:path w="6" h="5">
                  <a:moveTo>
                    <a:pt x="3" y="0"/>
                  </a:moveTo>
                  <a:lnTo>
                    <a:pt x="3" y="0"/>
                  </a:lnTo>
                  <a:lnTo>
                    <a:pt x="3" y="2"/>
                  </a:lnTo>
                  <a:lnTo>
                    <a:pt x="3" y="2"/>
                  </a:lnTo>
                  <a:lnTo>
                    <a:pt x="1" y="2"/>
                  </a:lnTo>
                  <a:lnTo>
                    <a:pt x="0" y="2"/>
                  </a:lnTo>
                  <a:lnTo>
                    <a:pt x="0" y="5"/>
                  </a:lnTo>
                  <a:lnTo>
                    <a:pt x="3" y="4"/>
                  </a:lnTo>
                  <a:lnTo>
                    <a:pt x="4" y="4"/>
                  </a:lnTo>
                  <a:lnTo>
                    <a:pt x="4" y="2"/>
                  </a:lnTo>
                  <a:lnTo>
                    <a:pt x="6" y="0"/>
                  </a:lnTo>
                  <a:lnTo>
                    <a:pt x="6" y="0"/>
                  </a:lnTo>
                  <a:lnTo>
                    <a:pt x="3" y="0"/>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359" name=""/>
            <p:cNvSpPr/>
            <p:nvPr/>
          </p:nvSpPr>
          <p:spPr>
            <a:xfrm>
              <a:off x="1839600" y="2703600"/>
              <a:ext cx="2880" cy="6120"/>
            </a:xfrm>
            <a:custGeom>
              <a:avLst/>
              <a:gdLst/>
              <a:ahLst/>
              <a:rect l="l" t="t" r="r" b="b"/>
              <a:pathLst>
                <a:path w="3" h="8">
                  <a:moveTo>
                    <a:pt x="0" y="0"/>
                  </a:moveTo>
                  <a:lnTo>
                    <a:pt x="0" y="0"/>
                  </a:lnTo>
                  <a:lnTo>
                    <a:pt x="0" y="2"/>
                  </a:lnTo>
                  <a:lnTo>
                    <a:pt x="0" y="4"/>
                  </a:lnTo>
                  <a:lnTo>
                    <a:pt x="0" y="5"/>
                  </a:lnTo>
                  <a:lnTo>
                    <a:pt x="0" y="8"/>
                  </a:lnTo>
                  <a:lnTo>
                    <a:pt x="3" y="8"/>
                  </a:lnTo>
                  <a:lnTo>
                    <a:pt x="3" y="5"/>
                  </a:lnTo>
                  <a:lnTo>
                    <a:pt x="3" y="4"/>
                  </a:lnTo>
                  <a:lnTo>
                    <a:pt x="3" y="2"/>
                  </a:lnTo>
                  <a:lnTo>
                    <a:pt x="3" y="0"/>
                  </a:lnTo>
                  <a:lnTo>
                    <a:pt x="1" y="2"/>
                  </a:lnTo>
                  <a:lnTo>
                    <a:pt x="0" y="0"/>
                  </a:lnTo>
                  <a:lnTo>
                    <a:pt x="0" y="0"/>
                  </a:lnTo>
                  <a:lnTo>
                    <a:pt x="0" y="0"/>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360" name=""/>
            <p:cNvSpPr/>
            <p:nvPr/>
          </p:nvSpPr>
          <p:spPr>
            <a:xfrm>
              <a:off x="1839600" y="2687760"/>
              <a:ext cx="18720" cy="17280"/>
            </a:xfrm>
            <a:custGeom>
              <a:avLst/>
              <a:gdLst/>
              <a:ahLst/>
              <a:rect l="l" t="t" r="r" b="b"/>
              <a:pathLst>
                <a:path w="23" h="21">
                  <a:moveTo>
                    <a:pt x="20" y="0"/>
                  </a:moveTo>
                  <a:lnTo>
                    <a:pt x="20" y="0"/>
                  </a:lnTo>
                  <a:lnTo>
                    <a:pt x="18" y="3"/>
                  </a:lnTo>
                  <a:lnTo>
                    <a:pt x="17" y="7"/>
                  </a:lnTo>
                  <a:lnTo>
                    <a:pt x="12" y="10"/>
                  </a:lnTo>
                  <a:lnTo>
                    <a:pt x="9" y="13"/>
                  </a:lnTo>
                  <a:lnTo>
                    <a:pt x="6" y="15"/>
                  </a:lnTo>
                  <a:lnTo>
                    <a:pt x="3" y="18"/>
                  </a:lnTo>
                  <a:lnTo>
                    <a:pt x="1" y="18"/>
                  </a:lnTo>
                  <a:lnTo>
                    <a:pt x="0" y="19"/>
                  </a:lnTo>
                  <a:lnTo>
                    <a:pt x="1" y="21"/>
                  </a:lnTo>
                  <a:lnTo>
                    <a:pt x="3" y="21"/>
                  </a:lnTo>
                  <a:lnTo>
                    <a:pt x="4" y="19"/>
                  </a:lnTo>
                  <a:lnTo>
                    <a:pt x="8" y="18"/>
                  </a:lnTo>
                  <a:lnTo>
                    <a:pt x="11" y="15"/>
                  </a:lnTo>
                  <a:lnTo>
                    <a:pt x="14" y="11"/>
                  </a:lnTo>
                  <a:lnTo>
                    <a:pt x="18" y="8"/>
                  </a:lnTo>
                  <a:lnTo>
                    <a:pt x="22" y="5"/>
                  </a:lnTo>
                  <a:lnTo>
                    <a:pt x="23" y="0"/>
                  </a:lnTo>
                  <a:lnTo>
                    <a:pt x="23" y="0"/>
                  </a:lnTo>
                  <a:lnTo>
                    <a:pt x="20" y="0"/>
                  </a:lnTo>
                  <a:close/>
                </a:path>
              </a:pathLst>
            </a:custGeom>
            <a:solidFill>
              <a:srgbClr val="000000"/>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361" name=""/>
            <p:cNvSpPr/>
            <p:nvPr/>
          </p:nvSpPr>
          <p:spPr>
            <a:xfrm>
              <a:off x="1855440" y="2679840"/>
              <a:ext cx="4680" cy="7920"/>
            </a:xfrm>
            <a:custGeom>
              <a:avLst/>
              <a:gdLst/>
              <a:ahLst/>
              <a:rect l="l" t="t" r="r" b="b"/>
              <a:pathLst>
                <a:path w="5" h="9">
                  <a:moveTo>
                    <a:pt x="3" y="0"/>
                  </a:moveTo>
                  <a:lnTo>
                    <a:pt x="3" y="0"/>
                  </a:lnTo>
                  <a:lnTo>
                    <a:pt x="3" y="1"/>
                  </a:lnTo>
                  <a:lnTo>
                    <a:pt x="2" y="3"/>
                  </a:lnTo>
                  <a:lnTo>
                    <a:pt x="2" y="6"/>
                  </a:lnTo>
                  <a:lnTo>
                    <a:pt x="0" y="9"/>
                  </a:lnTo>
                  <a:lnTo>
                    <a:pt x="3" y="9"/>
                  </a:lnTo>
                  <a:lnTo>
                    <a:pt x="5" y="6"/>
                  </a:lnTo>
                  <a:lnTo>
                    <a:pt x="5" y="3"/>
                  </a:lnTo>
                  <a:lnTo>
                    <a:pt x="5" y="1"/>
                  </a:lnTo>
                  <a:lnTo>
                    <a:pt x="5" y="0"/>
                  </a:lnTo>
                  <a:lnTo>
                    <a:pt x="5" y="0"/>
                  </a:lnTo>
                  <a:lnTo>
                    <a:pt x="5" y="0"/>
                  </a:lnTo>
                  <a:lnTo>
                    <a:pt x="5" y="0"/>
                  </a:lnTo>
                  <a:lnTo>
                    <a:pt x="5" y="0"/>
                  </a:lnTo>
                  <a:lnTo>
                    <a:pt x="3" y="0"/>
                  </a:lnTo>
                  <a:close/>
                </a:path>
              </a:pathLst>
            </a:custGeom>
            <a:solidFill>
              <a:srgbClr val="000000"/>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362" name=""/>
            <p:cNvSpPr/>
            <p:nvPr/>
          </p:nvSpPr>
          <p:spPr>
            <a:xfrm>
              <a:off x="1828440" y="2490840"/>
              <a:ext cx="31680" cy="189000"/>
            </a:xfrm>
            <a:custGeom>
              <a:avLst/>
              <a:gdLst/>
              <a:ahLst/>
              <a:rect l="l" t="t" r="r" b="b"/>
              <a:pathLst>
                <a:path w="41" h="238">
                  <a:moveTo>
                    <a:pt x="0" y="0"/>
                  </a:moveTo>
                  <a:lnTo>
                    <a:pt x="0" y="0"/>
                  </a:lnTo>
                  <a:lnTo>
                    <a:pt x="2" y="11"/>
                  </a:lnTo>
                  <a:lnTo>
                    <a:pt x="6" y="38"/>
                  </a:lnTo>
                  <a:lnTo>
                    <a:pt x="13" y="76"/>
                  </a:lnTo>
                  <a:lnTo>
                    <a:pt x="19" y="119"/>
                  </a:lnTo>
                  <a:lnTo>
                    <a:pt x="27" y="163"/>
                  </a:lnTo>
                  <a:lnTo>
                    <a:pt x="33" y="201"/>
                  </a:lnTo>
                  <a:lnTo>
                    <a:pt x="38" y="228"/>
                  </a:lnTo>
                  <a:lnTo>
                    <a:pt x="39" y="238"/>
                  </a:lnTo>
                  <a:lnTo>
                    <a:pt x="41" y="238"/>
                  </a:lnTo>
                  <a:lnTo>
                    <a:pt x="39" y="228"/>
                  </a:lnTo>
                  <a:lnTo>
                    <a:pt x="36" y="201"/>
                  </a:lnTo>
                  <a:lnTo>
                    <a:pt x="30" y="163"/>
                  </a:lnTo>
                  <a:lnTo>
                    <a:pt x="22" y="119"/>
                  </a:lnTo>
                  <a:lnTo>
                    <a:pt x="16" y="76"/>
                  </a:lnTo>
                  <a:lnTo>
                    <a:pt x="9" y="38"/>
                  </a:lnTo>
                  <a:lnTo>
                    <a:pt x="5" y="11"/>
                  </a:lnTo>
                  <a:lnTo>
                    <a:pt x="2" y="0"/>
                  </a:lnTo>
                  <a:lnTo>
                    <a:pt x="2" y="0"/>
                  </a:lnTo>
                  <a:lnTo>
                    <a:pt x="0"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3" name=""/>
            <p:cNvSpPr/>
            <p:nvPr/>
          </p:nvSpPr>
          <p:spPr>
            <a:xfrm>
              <a:off x="1822320" y="2484360"/>
              <a:ext cx="5760" cy="6480"/>
            </a:xfrm>
            <a:custGeom>
              <a:avLst/>
              <a:gdLst/>
              <a:ahLst/>
              <a:rect l="l" t="t" r="r" b="b"/>
              <a:pathLst>
                <a:path w="10" h="10">
                  <a:moveTo>
                    <a:pt x="0" y="3"/>
                  </a:moveTo>
                  <a:lnTo>
                    <a:pt x="0" y="3"/>
                  </a:lnTo>
                  <a:lnTo>
                    <a:pt x="2" y="3"/>
                  </a:lnTo>
                  <a:lnTo>
                    <a:pt x="3" y="3"/>
                  </a:lnTo>
                  <a:lnTo>
                    <a:pt x="3" y="5"/>
                  </a:lnTo>
                  <a:lnTo>
                    <a:pt x="5" y="5"/>
                  </a:lnTo>
                  <a:lnTo>
                    <a:pt x="7" y="6"/>
                  </a:lnTo>
                  <a:lnTo>
                    <a:pt x="7" y="8"/>
                  </a:lnTo>
                  <a:lnTo>
                    <a:pt x="7" y="10"/>
                  </a:lnTo>
                  <a:lnTo>
                    <a:pt x="8" y="10"/>
                  </a:lnTo>
                  <a:lnTo>
                    <a:pt x="10" y="10"/>
                  </a:lnTo>
                  <a:lnTo>
                    <a:pt x="10" y="8"/>
                  </a:lnTo>
                  <a:lnTo>
                    <a:pt x="10" y="6"/>
                  </a:lnTo>
                  <a:lnTo>
                    <a:pt x="8" y="5"/>
                  </a:lnTo>
                  <a:lnTo>
                    <a:pt x="7" y="3"/>
                  </a:lnTo>
                  <a:lnTo>
                    <a:pt x="5" y="2"/>
                  </a:lnTo>
                  <a:lnTo>
                    <a:pt x="3" y="2"/>
                  </a:lnTo>
                  <a:lnTo>
                    <a:pt x="2" y="0"/>
                  </a:lnTo>
                  <a:lnTo>
                    <a:pt x="0" y="0"/>
                  </a:lnTo>
                  <a:lnTo>
                    <a:pt x="0" y="0"/>
                  </a:lnTo>
                  <a:lnTo>
                    <a:pt x="0" y="3"/>
                  </a:lnTo>
                  <a:close/>
                </a:path>
              </a:pathLst>
            </a:cu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364" name=""/>
            <p:cNvSpPr/>
            <p:nvPr/>
          </p:nvSpPr>
          <p:spPr>
            <a:xfrm>
              <a:off x="1804680" y="2484360"/>
              <a:ext cx="17280" cy="1800"/>
            </a:xfrm>
            <a:custGeom>
              <a:avLst/>
              <a:gdLst/>
              <a:ahLst/>
              <a:rect l="l" t="t" r="r" b="b"/>
              <a:pathLst>
                <a:path w="21" h="3">
                  <a:moveTo>
                    <a:pt x="0" y="2"/>
                  </a:moveTo>
                  <a:lnTo>
                    <a:pt x="0" y="2"/>
                  </a:lnTo>
                  <a:lnTo>
                    <a:pt x="3" y="2"/>
                  </a:lnTo>
                  <a:lnTo>
                    <a:pt x="4" y="3"/>
                  </a:lnTo>
                  <a:lnTo>
                    <a:pt x="7" y="3"/>
                  </a:lnTo>
                  <a:lnTo>
                    <a:pt x="10" y="3"/>
                  </a:lnTo>
                  <a:lnTo>
                    <a:pt x="14" y="3"/>
                  </a:lnTo>
                  <a:lnTo>
                    <a:pt x="17" y="3"/>
                  </a:lnTo>
                  <a:lnTo>
                    <a:pt x="20" y="3"/>
                  </a:lnTo>
                  <a:lnTo>
                    <a:pt x="21" y="3"/>
                  </a:lnTo>
                  <a:lnTo>
                    <a:pt x="21" y="0"/>
                  </a:lnTo>
                  <a:lnTo>
                    <a:pt x="20" y="0"/>
                  </a:lnTo>
                  <a:lnTo>
                    <a:pt x="17" y="0"/>
                  </a:lnTo>
                  <a:lnTo>
                    <a:pt x="14" y="0"/>
                  </a:lnTo>
                  <a:lnTo>
                    <a:pt x="10" y="0"/>
                  </a:lnTo>
                  <a:lnTo>
                    <a:pt x="7" y="0"/>
                  </a:lnTo>
                  <a:lnTo>
                    <a:pt x="4" y="0"/>
                  </a:lnTo>
                  <a:lnTo>
                    <a:pt x="3" y="0"/>
                  </a:lnTo>
                  <a:lnTo>
                    <a:pt x="1" y="0"/>
                  </a:lnTo>
                  <a:lnTo>
                    <a:pt x="0" y="0"/>
                  </a:lnTo>
                  <a:lnTo>
                    <a:pt x="0"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365" name=""/>
            <p:cNvSpPr/>
            <p:nvPr/>
          </p:nvSpPr>
          <p:spPr>
            <a:xfrm>
              <a:off x="1800000" y="2478240"/>
              <a:ext cx="4320" cy="6120"/>
            </a:xfrm>
            <a:custGeom>
              <a:avLst/>
              <a:gdLst/>
              <a:ahLst/>
              <a:rect l="l" t="t" r="r" b="b"/>
              <a:pathLst>
                <a:path w="7" h="8">
                  <a:moveTo>
                    <a:pt x="0" y="0"/>
                  </a:moveTo>
                  <a:lnTo>
                    <a:pt x="0" y="0"/>
                  </a:lnTo>
                  <a:lnTo>
                    <a:pt x="2" y="3"/>
                  </a:lnTo>
                  <a:lnTo>
                    <a:pt x="2" y="6"/>
                  </a:lnTo>
                  <a:lnTo>
                    <a:pt x="5" y="8"/>
                  </a:lnTo>
                  <a:lnTo>
                    <a:pt x="7" y="8"/>
                  </a:lnTo>
                  <a:lnTo>
                    <a:pt x="7" y="6"/>
                  </a:lnTo>
                  <a:lnTo>
                    <a:pt x="5" y="4"/>
                  </a:lnTo>
                  <a:lnTo>
                    <a:pt x="5" y="4"/>
                  </a:lnTo>
                  <a:lnTo>
                    <a:pt x="3" y="3"/>
                  </a:lnTo>
                  <a:lnTo>
                    <a:pt x="3" y="0"/>
                  </a:lnTo>
                  <a:lnTo>
                    <a:pt x="3" y="0"/>
                  </a:lnTo>
                  <a:lnTo>
                    <a:pt x="0" y="0"/>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366" name=""/>
            <p:cNvSpPr/>
            <p:nvPr/>
          </p:nvSpPr>
          <p:spPr>
            <a:xfrm>
              <a:off x="1800000" y="2455920"/>
              <a:ext cx="1080" cy="22320"/>
            </a:xfrm>
            <a:custGeom>
              <a:avLst/>
              <a:gdLst/>
              <a:ahLst/>
              <a:rect l="l" t="t" r="r" b="b"/>
              <a:pathLst>
                <a:path w="3" h="29">
                  <a:moveTo>
                    <a:pt x="0" y="0"/>
                  </a:moveTo>
                  <a:lnTo>
                    <a:pt x="0" y="0"/>
                  </a:lnTo>
                  <a:lnTo>
                    <a:pt x="0" y="5"/>
                  </a:lnTo>
                  <a:lnTo>
                    <a:pt x="0" y="14"/>
                  </a:lnTo>
                  <a:lnTo>
                    <a:pt x="0" y="24"/>
                  </a:lnTo>
                  <a:lnTo>
                    <a:pt x="0" y="29"/>
                  </a:lnTo>
                  <a:lnTo>
                    <a:pt x="3" y="29"/>
                  </a:lnTo>
                  <a:lnTo>
                    <a:pt x="3" y="24"/>
                  </a:lnTo>
                  <a:lnTo>
                    <a:pt x="3" y="14"/>
                  </a:lnTo>
                  <a:lnTo>
                    <a:pt x="3" y="5"/>
                  </a:lnTo>
                  <a:lnTo>
                    <a:pt x="3" y="0"/>
                  </a:lnTo>
                  <a:lnTo>
                    <a:pt x="3" y="0"/>
                  </a:lnTo>
                  <a:lnTo>
                    <a:pt x="0" y="0"/>
                  </a:lnTo>
                  <a:close/>
                </a:path>
              </a:pathLst>
            </a:custGeom>
            <a:solidFill>
              <a:srgbClr val="00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367" name=""/>
            <p:cNvSpPr/>
            <p:nvPr/>
          </p:nvSpPr>
          <p:spPr>
            <a:xfrm>
              <a:off x="1796760" y="2451240"/>
              <a:ext cx="4320" cy="4680"/>
            </a:xfrm>
            <a:custGeom>
              <a:avLst/>
              <a:gdLst/>
              <a:ahLst/>
              <a:rect l="l" t="t" r="r" b="b"/>
              <a:pathLst>
                <a:path w="6" h="6">
                  <a:moveTo>
                    <a:pt x="0" y="3"/>
                  </a:moveTo>
                  <a:lnTo>
                    <a:pt x="0" y="3"/>
                  </a:lnTo>
                  <a:lnTo>
                    <a:pt x="2" y="3"/>
                  </a:lnTo>
                  <a:lnTo>
                    <a:pt x="3" y="4"/>
                  </a:lnTo>
                  <a:lnTo>
                    <a:pt x="3" y="4"/>
                  </a:lnTo>
                  <a:lnTo>
                    <a:pt x="3" y="6"/>
                  </a:lnTo>
                  <a:lnTo>
                    <a:pt x="6" y="6"/>
                  </a:lnTo>
                  <a:lnTo>
                    <a:pt x="6" y="4"/>
                  </a:lnTo>
                  <a:lnTo>
                    <a:pt x="5" y="3"/>
                  </a:lnTo>
                  <a:lnTo>
                    <a:pt x="3" y="1"/>
                  </a:lnTo>
                  <a:lnTo>
                    <a:pt x="0" y="0"/>
                  </a:lnTo>
                  <a:lnTo>
                    <a:pt x="0" y="0"/>
                  </a:lnTo>
                  <a:lnTo>
                    <a:pt x="0"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368" name=""/>
            <p:cNvSpPr/>
            <p:nvPr/>
          </p:nvSpPr>
          <p:spPr>
            <a:xfrm>
              <a:off x="1784160" y="2451240"/>
              <a:ext cx="12240" cy="1440"/>
            </a:xfrm>
            <a:custGeom>
              <a:avLst/>
              <a:gdLst/>
              <a:ahLst/>
              <a:rect l="l" t="t" r="r" b="b"/>
              <a:pathLst>
                <a:path w="15" h="3">
                  <a:moveTo>
                    <a:pt x="0" y="3"/>
                  </a:moveTo>
                  <a:lnTo>
                    <a:pt x="0" y="3"/>
                  </a:lnTo>
                  <a:lnTo>
                    <a:pt x="1" y="3"/>
                  </a:lnTo>
                  <a:lnTo>
                    <a:pt x="3" y="3"/>
                  </a:lnTo>
                  <a:lnTo>
                    <a:pt x="4" y="3"/>
                  </a:lnTo>
                  <a:lnTo>
                    <a:pt x="7" y="3"/>
                  </a:lnTo>
                  <a:lnTo>
                    <a:pt x="11" y="3"/>
                  </a:lnTo>
                  <a:lnTo>
                    <a:pt x="12" y="3"/>
                  </a:lnTo>
                  <a:lnTo>
                    <a:pt x="14" y="3"/>
                  </a:lnTo>
                  <a:lnTo>
                    <a:pt x="15" y="3"/>
                  </a:lnTo>
                  <a:lnTo>
                    <a:pt x="15" y="0"/>
                  </a:lnTo>
                  <a:lnTo>
                    <a:pt x="14" y="0"/>
                  </a:lnTo>
                  <a:lnTo>
                    <a:pt x="12" y="0"/>
                  </a:lnTo>
                  <a:lnTo>
                    <a:pt x="11" y="0"/>
                  </a:lnTo>
                  <a:lnTo>
                    <a:pt x="7" y="0"/>
                  </a:lnTo>
                  <a:lnTo>
                    <a:pt x="4" y="0"/>
                  </a:lnTo>
                  <a:lnTo>
                    <a:pt x="3" y="0"/>
                  </a:lnTo>
                  <a:lnTo>
                    <a:pt x="1" y="0"/>
                  </a:lnTo>
                  <a:lnTo>
                    <a:pt x="0" y="0"/>
                  </a:lnTo>
                  <a:lnTo>
                    <a:pt x="0" y="0"/>
                  </a:lnTo>
                  <a:lnTo>
                    <a:pt x="0" y="3"/>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369" name=""/>
            <p:cNvSpPr/>
            <p:nvPr/>
          </p:nvSpPr>
          <p:spPr>
            <a:xfrm>
              <a:off x="1777680" y="2451240"/>
              <a:ext cx="6120" cy="6120"/>
            </a:xfrm>
            <a:custGeom>
              <a:avLst/>
              <a:gdLst/>
              <a:ahLst/>
              <a:rect l="l" t="t" r="r" b="b"/>
              <a:pathLst>
                <a:path w="8" h="8">
                  <a:moveTo>
                    <a:pt x="3" y="8"/>
                  </a:moveTo>
                  <a:lnTo>
                    <a:pt x="3" y="8"/>
                  </a:lnTo>
                  <a:lnTo>
                    <a:pt x="3" y="4"/>
                  </a:lnTo>
                  <a:lnTo>
                    <a:pt x="5" y="3"/>
                  </a:lnTo>
                  <a:lnTo>
                    <a:pt x="6" y="3"/>
                  </a:lnTo>
                  <a:lnTo>
                    <a:pt x="8" y="3"/>
                  </a:lnTo>
                  <a:lnTo>
                    <a:pt x="8" y="0"/>
                  </a:lnTo>
                  <a:lnTo>
                    <a:pt x="5" y="0"/>
                  </a:lnTo>
                  <a:lnTo>
                    <a:pt x="3" y="1"/>
                  </a:lnTo>
                  <a:lnTo>
                    <a:pt x="1" y="4"/>
                  </a:lnTo>
                  <a:lnTo>
                    <a:pt x="0" y="8"/>
                  </a:lnTo>
                  <a:lnTo>
                    <a:pt x="0" y="8"/>
                  </a:lnTo>
                  <a:lnTo>
                    <a:pt x="3" y="8"/>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370" name=""/>
            <p:cNvSpPr/>
            <p:nvPr/>
          </p:nvSpPr>
          <p:spPr>
            <a:xfrm>
              <a:off x="1777680" y="2457360"/>
              <a:ext cx="2880" cy="27000"/>
            </a:xfrm>
            <a:custGeom>
              <a:avLst/>
              <a:gdLst/>
              <a:ahLst/>
              <a:rect l="l" t="t" r="r" b="b"/>
              <a:pathLst>
                <a:path w="3" h="35">
                  <a:moveTo>
                    <a:pt x="1" y="35"/>
                  </a:moveTo>
                  <a:lnTo>
                    <a:pt x="3" y="33"/>
                  </a:lnTo>
                  <a:lnTo>
                    <a:pt x="3" y="28"/>
                  </a:lnTo>
                  <a:lnTo>
                    <a:pt x="3" y="17"/>
                  </a:lnTo>
                  <a:lnTo>
                    <a:pt x="3" y="6"/>
                  </a:lnTo>
                  <a:lnTo>
                    <a:pt x="3" y="0"/>
                  </a:lnTo>
                  <a:lnTo>
                    <a:pt x="0" y="0"/>
                  </a:lnTo>
                  <a:lnTo>
                    <a:pt x="0" y="6"/>
                  </a:lnTo>
                  <a:lnTo>
                    <a:pt x="0" y="17"/>
                  </a:lnTo>
                  <a:lnTo>
                    <a:pt x="0" y="28"/>
                  </a:lnTo>
                  <a:lnTo>
                    <a:pt x="0" y="33"/>
                  </a:lnTo>
                  <a:lnTo>
                    <a:pt x="1" y="33"/>
                  </a:lnTo>
                  <a:lnTo>
                    <a:pt x="1" y="35"/>
                  </a:lnTo>
                  <a:lnTo>
                    <a:pt x="3" y="35"/>
                  </a:lnTo>
                  <a:lnTo>
                    <a:pt x="3" y="33"/>
                  </a:lnTo>
                  <a:lnTo>
                    <a:pt x="1" y="35"/>
                  </a:lnTo>
                  <a:close/>
                </a:path>
              </a:pathLst>
            </a:custGeom>
            <a:solidFill>
              <a:srgbClr val="000000"/>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2371" name=""/>
            <p:cNvSpPr/>
            <p:nvPr/>
          </p:nvSpPr>
          <p:spPr>
            <a:xfrm>
              <a:off x="1706400" y="2484360"/>
              <a:ext cx="72720" cy="1800"/>
            </a:xfrm>
            <a:custGeom>
              <a:avLst/>
              <a:gdLst/>
              <a:ahLst/>
              <a:rect l="l" t="t" r="r" b="b"/>
              <a:pathLst>
                <a:path w="92" h="2">
                  <a:moveTo>
                    <a:pt x="0" y="0"/>
                  </a:moveTo>
                  <a:lnTo>
                    <a:pt x="2" y="2"/>
                  </a:lnTo>
                  <a:lnTo>
                    <a:pt x="92" y="2"/>
                  </a:lnTo>
                  <a:lnTo>
                    <a:pt x="92" y="0"/>
                  </a:lnTo>
                  <a:lnTo>
                    <a:pt x="2" y="0"/>
                  </a:lnTo>
                  <a:lnTo>
                    <a:pt x="4" y="0"/>
                  </a:lnTo>
                  <a:lnTo>
                    <a:pt x="0" y="0"/>
                  </a:lnTo>
                  <a:lnTo>
                    <a:pt x="0" y="2"/>
                  </a:lnTo>
                  <a:lnTo>
                    <a:pt x="2" y="2"/>
                  </a:lnTo>
                  <a:lnTo>
                    <a:pt x="0"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372" name=""/>
            <p:cNvSpPr/>
            <p:nvPr/>
          </p:nvSpPr>
          <p:spPr>
            <a:xfrm>
              <a:off x="1706400" y="2457360"/>
              <a:ext cx="2880" cy="27000"/>
            </a:xfrm>
            <a:custGeom>
              <a:avLst/>
              <a:gdLst/>
              <a:ahLst/>
              <a:rect l="l" t="t" r="r" b="b"/>
              <a:pathLst>
                <a:path w="4" h="33">
                  <a:moveTo>
                    <a:pt x="0" y="0"/>
                  </a:moveTo>
                  <a:lnTo>
                    <a:pt x="0" y="0"/>
                  </a:lnTo>
                  <a:lnTo>
                    <a:pt x="0" y="6"/>
                  </a:lnTo>
                  <a:lnTo>
                    <a:pt x="0" y="17"/>
                  </a:lnTo>
                  <a:lnTo>
                    <a:pt x="0" y="28"/>
                  </a:lnTo>
                  <a:lnTo>
                    <a:pt x="0" y="33"/>
                  </a:lnTo>
                  <a:lnTo>
                    <a:pt x="4" y="33"/>
                  </a:lnTo>
                  <a:lnTo>
                    <a:pt x="4" y="28"/>
                  </a:lnTo>
                  <a:lnTo>
                    <a:pt x="4" y="17"/>
                  </a:lnTo>
                  <a:lnTo>
                    <a:pt x="4" y="6"/>
                  </a:lnTo>
                  <a:lnTo>
                    <a:pt x="4" y="0"/>
                  </a:lnTo>
                  <a:lnTo>
                    <a:pt x="4" y="0"/>
                  </a:lnTo>
                  <a:lnTo>
                    <a:pt x="0" y="0"/>
                  </a:lnTo>
                  <a:close/>
                </a:path>
              </a:pathLst>
            </a:custGeom>
            <a:solidFill>
              <a:srgbClr val="000000"/>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2373" name=""/>
            <p:cNvSpPr/>
            <p:nvPr/>
          </p:nvSpPr>
          <p:spPr>
            <a:xfrm>
              <a:off x="1703160" y="2451240"/>
              <a:ext cx="6120" cy="6120"/>
            </a:xfrm>
            <a:custGeom>
              <a:avLst/>
              <a:gdLst/>
              <a:ahLst/>
              <a:rect l="l" t="t" r="r" b="b"/>
              <a:pathLst>
                <a:path w="8" h="8">
                  <a:moveTo>
                    <a:pt x="0" y="3"/>
                  </a:moveTo>
                  <a:lnTo>
                    <a:pt x="0" y="3"/>
                  </a:lnTo>
                  <a:lnTo>
                    <a:pt x="1" y="3"/>
                  </a:lnTo>
                  <a:lnTo>
                    <a:pt x="3" y="3"/>
                  </a:lnTo>
                  <a:lnTo>
                    <a:pt x="4" y="4"/>
                  </a:lnTo>
                  <a:lnTo>
                    <a:pt x="4" y="8"/>
                  </a:lnTo>
                  <a:lnTo>
                    <a:pt x="8" y="8"/>
                  </a:lnTo>
                  <a:lnTo>
                    <a:pt x="6" y="4"/>
                  </a:lnTo>
                  <a:lnTo>
                    <a:pt x="4" y="1"/>
                  </a:lnTo>
                  <a:lnTo>
                    <a:pt x="3" y="0"/>
                  </a:lnTo>
                  <a:lnTo>
                    <a:pt x="0" y="0"/>
                  </a:lnTo>
                  <a:lnTo>
                    <a:pt x="0" y="0"/>
                  </a:lnTo>
                  <a:lnTo>
                    <a:pt x="0" y="3"/>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374" name=""/>
            <p:cNvSpPr/>
            <p:nvPr/>
          </p:nvSpPr>
          <p:spPr>
            <a:xfrm>
              <a:off x="1690560" y="2451240"/>
              <a:ext cx="12240" cy="1440"/>
            </a:xfrm>
            <a:custGeom>
              <a:avLst/>
              <a:gdLst/>
              <a:ahLst/>
              <a:rect l="l" t="t" r="r" b="b"/>
              <a:pathLst>
                <a:path w="16" h="3">
                  <a:moveTo>
                    <a:pt x="0" y="3"/>
                  </a:moveTo>
                  <a:lnTo>
                    <a:pt x="0" y="3"/>
                  </a:lnTo>
                  <a:lnTo>
                    <a:pt x="2" y="3"/>
                  </a:lnTo>
                  <a:lnTo>
                    <a:pt x="3" y="3"/>
                  </a:lnTo>
                  <a:lnTo>
                    <a:pt x="5" y="3"/>
                  </a:lnTo>
                  <a:lnTo>
                    <a:pt x="8" y="3"/>
                  </a:lnTo>
                  <a:lnTo>
                    <a:pt x="11" y="3"/>
                  </a:lnTo>
                  <a:lnTo>
                    <a:pt x="13" y="3"/>
                  </a:lnTo>
                  <a:lnTo>
                    <a:pt x="14" y="3"/>
                  </a:lnTo>
                  <a:lnTo>
                    <a:pt x="16" y="3"/>
                  </a:lnTo>
                  <a:lnTo>
                    <a:pt x="16" y="0"/>
                  </a:lnTo>
                  <a:lnTo>
                    <a:pt x="14" y="0"/>
                  </a:lnTo>
                  <a:lnTo>
                    <a:pt x="13" y="0"/>
                  </a:lnTo>
                  <a:lnTo>
                    <a:pt x="11" y="0"/>
                  </a:lnTo>
                  <a:lnTo>
                    <a:pt x="8" y="0"/>
                  </a:lnTo>
                  <a:lnTo>
                    <a:pt x="5" y="0"/>
                  </a:lnTo>
                  <a:lnTo>
                    <a:pt x="3" y="0"/>
                  </a:lnTo>
                  <a:lnTo>
                    <a:pt x="2" y="0"/>
                  </a:lnTo>
                  <a:lnTo>
                    <a:pt x="0" y="0"/>
                  </a:lnTo>
                  <a:lnTo>
                    <a:pt x="0" y="0"/>
                  </a:lnTo>
                  <a:lnTo>
                    <a:pt x="0" y="3"/>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375" name=""/>
            <p:cNvSpPr/>
            <p:nvPr/>
          </p:nvSpPr>
          <p:spPr>
            <a:xfrm>
              <a:off x="1685880" y="2451240"/>
              <a:ext cx="4320" cy="4680"/>
            </a:xfrm>
            <a:custGeom>
              <a:avLst/>
              <a:gdLst/>
              <a:ahLst/>
              <a:rect l="l" t="t" r="r" b="b"/>
              <a:pathLst>
                <a:path w="6" h="6">
                  <a:moveTo>
                    <a:pt x="3" y="6"/>
                  </a:moveTo>
                  <a:lnTo>
                    <a:pt x="3" y="6"/>
                  </a:lnTo>
                  <a:lnTo>
                    <a:pt x="3" y="4"/>
                  </a:lnTo>
                  <a:lnTo>
                    <a:pt x="3" y="4"/>
                  </a:lnTo>
                  <a:lnTo>
                    <a:pt x="5" y="3"/>
                  </a:lnTo>
                  <a:lnTo>
                    <a:pt x="6" y="3"/>
                  </a:lnTo>
                  <a:lnTo>
                    <a:pt x="6" y="0"/>
                  </a:lnTo>
                  <a:lnTo>
                    <a:pt x="3" y="1"/>
                  </a:lnTo>
                  <a:lnTo>
                    <a:pt x="2" y="3"/>
                  </a:lnTo>
                  <a:lnTo>
                    <a:pt x="0" y="4"/>
                  </a:lnTo>
                  <a:lnTo>
                    <a:pt x="0" y="6"/>
                  </a:lnTo>
                  <a:lnTo>
                    <a:pt x="0" y="6"/>
                  </a:lnTo>
                  <a:lnTo>
                    <a:pt x="3" y="6"/>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376" name=""/>
            <p:cNvSpPr/>
            <p:nvPr/>
          </p:nvSpPr>
          <p:spPr>
            <a:xfrm>
              <a:off x="1685880" y="2455920"/>
              <a:ext cx="2520" cy="22320"/>
            </a:xfrm>
            <a:custGeom>
              <a:avLst/>
              <a:gdLst/>
              <a:ahLst/>
              <a:rect l="l" t="t" r="r" b="b"/>
              <a:pathLst>
                <a:path w="3" h="29">
                  <a:moveTo>
                    <a:pt x="3" y="29"/>
                  </a:moveTo>
                  <a:lnTo>
                    <a:pt x="3" y="29"/>
                  </a:lnTo>
                  <a:lnTo>
                    <a:pt x="3" y="24"/>
                  </a:lnTo>
                  <a:lnTo>
                    <a:pt x="3" y="14"/>
                  </a:lnTo>
                  <a:lnTo>
                    <a:pt x="3" y="5"/>
                  </a:lnTo>
                  <a:lnTo>
                    <a:pt x="3" y="0"/>
                  </a:lnTo>
                  <a:lnTo>
                    <a:pt x="0" y="0"/>
                  </a:lnTo>
                  <a:lnTo>
                    <a:pt x="0" y="5"/>
                  </a:lnTo>
                  <a:lnTo>
                    <a:pt x="0" y="14"/>
                  </a:lnTo>
                  <a:lnTo>
                    <a:pt x="0" y="24"/>
                  </a:lnTo>
                  <a:lnTo>
                    <a:pt x="0" y="29"/>
                  </a:lnTo>
                  <a:lnTo>
                    <a:pt x="0" y="29"/>
                  </a:lnTo>
                  <a:lnTo>
                    <a:pt x="3" y="29"/>
                  </a:lnTo>
                  <a:close/>
                </a:path>
              </a:pathLst>
            </a:custGeom>
            <a:solidFill>
              <a:srgbClr val="00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377" name=""/>
            <p:cNvSpPr/>
            <p:nvPr/>
          </p:nvSpPr>
          <p:spPr>
            <a:xfrm>
              <a:off x="1682640" y="2478240"/>
              <a:ext cx="5760" cy="6120"/>
            </a:xfrm>
            <a:custGeom>
              <a:avLst/>
              <a:gdLst/>
              <a:ahLst/>
              <a:rect l="l" t="t" r="r" b="b"/>
              <a:pathLst>
                <a:path w="6" h="8">
                  <a:moveTo>
                    <a:pt x="0" y="8"/>
                  </a:moveTo>
                  <a:lnTo>
                    <a:pt x="0" y="8"/>
                  </a:lnTo>
                  <a:lnTo>
                    <a:pt x="1" y="8"/>
                  </a:lnTo>
                  <a:lnTo>
                    <a:pt x="5" y="6"/>
                  </a:lnTo>
                  <a:lnTo>
                    <a:pt x="5" y="3"/>
                  </a:lnTo>
                  <a:lnTo>
                    <a:pt x="6" y="0"/>
                  </a:lnTo>
                  <a:lnTo>
                    <a:pt x="3" y="0"/>
                  </a:lnTo>
                  <a:lnTo>
                    <a:pt x="3" y="3"/>
                  </a:lnTo>
                  <a:lnTo>
                    <a:pt x="1" y="4"/>
                  </a:lnTo>
                  <a:lnTo>
                    <a:pt x="1" y="4"/>
                  </a:lnTo>
                  <a:lnTo>
                    <a:pt x="0" y="6"/>
                  </a:lnTo>
                  <a:lnTo>
                    <a:pt x="0" y="6"/>
                  </a:lnTo>
                  <a:lnTo>
                    <a:pt x="0" y="8"/>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378" name=""/>
            <p:cNvSpPr/>
            <p:nvPr/>
          </p:nvSpPr>
          <p:spPr>
            <a:xfrm>
              <a:off x="1663560" y="2484360"/>
              <a:ext cx="18720" cy="1800"/>
            </a:xfrm>
            <a:custGeom>
              <a:avLst/>
              <a:gdLst/>
              <a:ahLst/>
              <a:rect l="l" t="t" r="r" b="b"/>
              <a:pathLst>
                <a:path w="25" h="3">
                  <a:moveTo>
                    <a:pt x="0" y="3"/>
                  </a:moveTo>
                  <a:lnTo>
                    <a:pt x="0" y="3"/>
                  </a:lnTo>
                  <a:lnTo>
                    <a:pt x="2" y="3"/>
                  </a:lnTo>
                  <a:lnTo>
                    <a:pt x="5" y="3"/>
                  </a:lnTo>
                  <a:lnTo>
                    <a:pt x="8" y="3"/>
                  </a:lnTo>
                  <a:lnTo>
                    <a:pt x="11" y="3"/>
                  </a:lnTo>
                  <a:lnTo>
                    <a:pt x="14" y="3"/>
                  </a:lnTo>
                  <a:lnTo>
                    <a:pt x="19" y="2"/>
                  </a:lnTo>
                  <a:lnTo>
                    <a:pt x="22" y="2"/>
                  </a:lnTo>
                  <a:lnTo>
                    <a:pt x="25" y="2"/>
                  </a:lnTo>
                  <a:lnTo>
                    <a:pt x="25" y="0"/>
                  </a:lnTo>
                  <a:lnTo>
                    <a:pt x="22" y="0"/>
                  </a:lnTo>
                  <a:lnTo>
                    <a:pt x="19" y="0"/>
                  </a:lnTo>
                  <a:lnTo>
                    <a:pt x="14" y="0"/>
                  </a:lnTo>
                  <a:lnTo>
                    <a:pt x="11" y="0"/>
                  </a:lnTo>
                  <a:lnTo>
                    <a:pt x="8" y="0"/>
                  </a:lnTo>
                  <a:lnTo>
                    <a:pt x="5" y="0"/>
                  </a:lnTo>
                  <a:lnTo>
                    <a:pt x="2" y="0"/>
                  </a:lnTo>
                  <a:lnTo>
                    <a:pt x="0" y="2"/>
                  </a:lnTo>
                  <a:lnTo>
                    <a:pt x="0" y="2"/>
                  </a:lnTo>
                  <a:lnTo>
                    <a:pt x="0" y="3"/>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379" name=""/>
            <p:cNvSpPr/>
            <p:nvPr/>
          </p:nvSpPr>
          <p:spPr>
            <a:xfrm>
              <a:off x="1655640" y="2484360"/>
              <a:ext cx="7560" cy="11160"/>
            </a:xfrm>
            <a:custGeom>
              <a:avLst/>
              <a:gdLst/>
              <a:ahLst/>
              <a:rect l="l" t="t" r="r" b="b"/>
              <a:pathLst>
                <a:path w="11" h="12">
                  <a:moveTo>
                    <a:pt x="3" y="12"/>
                  </a:moveTo>
                  <a:lnTo>
                    <a:pt x="3" y="12"/>
                  </a:lnTo>
                  <a:lnTo>
                    <a:pt x="3" y="9"/>
                  </a:lnTo>
                  <a:lnTo>
                    <a:pt x="3" y="8"/>
                  </a:lnTo>
                  <a:lnTo>
                    <a:pt x="5" y="6"/>
                  </a:lnTo>
                  <a:lnTo>
                    <a:pt x="6" y="4"/>
                  </a:lnTo>
                  <a:lnTo>
                    <a:pt x="6" y="4"/>
                  </a:lnTo>
                  <a:lnTo>
                    <a:pt x="8" y="3"/>
                  </a:lnTo>
                  <a:lnTo>
                    <a:pt x="9" y="1"/>
                  </a:lnTo>
                  <a:lnTo>
                    <a:pt x="11" y="1"/>
                  </a:lnTo>
                  <a:lnTo>
                    <a:pt x="11" y="0"/>
                  </a:lnTo>
                  <a:lnTo>
                    <a:pt x="9" y="0"/>
                  </a:lnTo>
                  <a:lnTo>
                    <a:pt x="6" y="1"/>
                  </a:lnTo>
                  <a:lnTo>
                    <a:pt x="5" y="1"/>
                  </a:lnTo>
                  <a:lnTo>
                    <a:pt x="3" y="3"/>
                  </a:lnTo>
                  <a:lnTo>
                    <a:pt x="3" y="4"/>
                  </a:lnTo>
                  <a:lnTo>
                    <a:pt x="2" y="8"/>
                  </a:lnTo>
                  <a:lnTo>
                    <a:pt x="0" y="9"/>
                  </a:lnTo>
                  <a:lnTo>
                    <a:pt x="0" y="11"/>
                  </a:lnTo>
                  <a:lnTo>
                    <a:pt x="0" y="11"/>
                  </a:lnTo>
                  <a:lnTo>
                    <a:pt x="3" y="12"/>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380" name=""/>
            <p:cNvSpPr/>
            <p:nvPr/>
          </p:nvSpPr>
          <p:spPr>
            <a:xfrm>
              <a:off x="1626840" y="2494080"/>
              <a:ext cx="29880" cy="179280"/>
            </a:xfrm>
            <a:custGeom>
              <a:avLst/>
              <a:gdLst/>
              <a:ahLst/>
              <a:rect l="l" t="t" r="r" b="b"/>
              <a:pathLst>
                <a:path w="37" h="227">
                  <a:moveTo>
                    <a:pt x="1" y="227"/>
                  </a:moveTo>
                  <a:lnTo>
                    <a:pt x="1" y="227"/>
                  </a:lnTo>
                  <a:lnTo>
                    <a:pt x="3" y="216"/>
                  </a:lnTo>
                  <a:lnTo>
                    <a:pt x="8" y="192"/>
                  </a:lnTo>
                  <a:lnTo>
                    <a:pt x="12" y="155"/>
                  </a:lnTo>
                  <a:lnTo>
                    <a:pt x="18" y="115"/>
                  </a:lnTo>
                  <a:lnTo>
                    <a:pt x="25" y="73"/>
                  </a:lnTo>
                  <a:lnTo>
                    <a:pt x="31" y="38"/>
                  </a:lnTo>
                  <a:lnTo>
                    <a:pt x="34" y="13"/>
                  </a:lnTo>
                  <a:lnTo>
                    <a:pt x="37" y="1"/>
                  </a:lnTo>
                  <a:lnTo>
                    <a:pt x="34" y="0"/>
                  </a:lnTo>
                  <a:lnTo>
                    <a:pt x="33" y="13"/>
                  </a:lnTo>
                  <a:lnTo>
                    <a:pt x="28" y="38"/>
                  </a:lnTo>
                  <a:lnTo>
                    <a:pt x="22" y="73"/>
                  </a:lnTo>
                  <a:lnTo>
                    <a:pt x="15" y="115"/>
                  </a:lnTo>
                  <a:lnTo>
                    <a:pt x="11" y="155"/>
                  </a:lnTo>
                  <a:lnTo>
                    <a:pt x="4" y="192"/>
                  </a:lnTo>
                  <a:lnTo>
                    <a:pt x="1" y="216"/>
                  </a:lnTo>
                  <a:lnTo>
                    <a:pt x="0" y="227"/>
                  </a:lnTo>
                  <a:lnTo>
                    <a:pt x="0" y="227"/>
                  </a:lnTo>
                  <a:lnTo>
                    <a:pt x="1" y="22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1" name=""/>
            <p:cNvSpPr/>
            <p:nvPr/>
          </p:nvSpPr>
          <p:spPr>
            <a:xfrm>
              <a:off x="1626840" y="2673360"/>
              <a:ext cx="2880" cy="17280"/>
            </a:xfrm>
            <a:custGeom>
              <a:avLst/>
              <a:gdLst/>
              <a:ahLst/>
              <a:rect l="l" t="t" r="r" b="b"/>
              <a:pathLst>
                <a:path w="3" h="20">
                  <a:moveTo>
                    <a:pt x="3" y="19"/>
                  </a:moveTo>
                  <a:lnTo>
                    <a:pt x="3" y="19"/>
                  </a:lnTo>
                  <a:lnTo>
                    <a:pt x="3" y="16"/>
                  </a:lnTo>
                  <a:lnTo>
                    <a:pt x="3" y="9"/>
                  </a:lnTo>
                  <a:lnTo>
                    <a:pt x="1" y="5"/>
                  </a:lnTo>
                  <a:lnTo>
                    <a:pt x="1" y="0"/>
                  </a:lnTo>
                  <a:lnTo>
                    <a:pt x="0" y="0"/>
                  </a:lnTo>
                  <a:lnTo>
                    <a:pt x="0" y="5"/>
                  </a:lnTo>
                  <a:lnTo>
                    <a:pt x="0" y="9"/>
                  </a:lnTo>
                  <a:lnTo>
                    <a:pt x="0" y="16"/>
                  </a:lnTo>
                  <a:lnTo>
                    <a:pt x="1" y="20"/>
                  </a:lnTo>
                  <a:lnTo>
                    <a:pt x="1" y="19"/>
                  </a:lnTo>
                  <a:lnTo>
                    <a:pt x="3" y="19"/>
                  </a:lnTo>
                  <a:close/>
                </a:path>
              </a:pathLst>
            </a:custGeom>
            <a:solidFill>
              <a:srgbClr val="000000"/>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382" name=""/>
            <p:cNvSpPr/>
            <p:nvPr/>
          </p:nvSpPr>
          <p:spPr>
            <a:xfrm>
              <a:off x="1628640" y="2689200"/>
              <a:ext cx="15480" cy="15840"/>
            </a:xfrm>
            <a:custGeom>
              <a:avLst/>
              <a:gdLst/>
              <a:ahLst/>
              <a:rect l="l" t="t" r="r" b="b"/>
              <a:pathLst>
                <a:path w="21" h="19">
                  <a:moveTo>
                    <a:pt x="21" y="17"/>
                  </a:moveTo>
                  <a:lnTo>
                    <a:pt x="21" y="17"/>
                  </a:lnTo>
                  <a:lnTo>
                    <a:pt x="16" y="16"/>
                  </a:lnTo>
                  <a:lnTo>
                    <a:pt x="14" y="13"/>
                  </a:lnTo>
                  <a:lnTo>
                    <a:pt x="11" y="11"/>
                  </a:lnTo>
                  <a:lnTo>
                    <a:pt x="8" y="8"/>
                  </a:lnTo>
                  <a:lnTo>
                    <a:pt x="7" y="6"/>
                  </a:lnTo>
                  <a:lnTo>
                    <a:pt x="5" y="3"/>
                  </a:lnTo>
                  <a:lnTo>
                    <a:pt x="3" y="1"/>
                  </a:lnTo>
                  <a:lnTo>
                    <a:pt x="2" y="0"/>
                  </a:lnTo>
                  <a:lnTo>
                    <a:pt x="0" y="0"/>
                  </a:lnTo>
                  <a:lnTo>
                    <a:pt x="0" y="3"/>
                  </a:lnTo>
                  <a:lnTo>
                    <a:pt x="2" y="5"/>
                  </a:lnTo>
                  <a:lnTo>
                    <a:pt x="3" y="8"/>
                  </a:lnTo>
                  <a:lnTo>
                    <a:pt x="7" y="9"/>
                  </a:lnTo>
                  <a:lnTo>
                    <a:pt x="10" y="13"/>
                  </a:lnTo>
                  <a:lnTo>
                    <a:pt x="13" y="16"/>
                  </a:lnTo>
                  <a:lnTo>
                    <a:pt x="16" y="17"/>
                  </a:lnTo>
                  <a:lnTo>
                    <a:pt x="19" y="19"/>
                  </a:lnTo>
                  <a:lnTo>
                    <a:pt x="19" y="19"/>
                  </a:lnTo>
                  <a:lnTo>
                    <a:pt x="21" y="17"/>
                  </a:lnTo>
                  <a:close/>
                </a:path>
              </a:pathLst>
            </a:cu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383" name=""/>
            <p:cNvSpPr/>
            <p:nvPr/>
          </p:nvSpPr>
          <p:spPr>
            <a:xfrm>
              <a:off x="1644480" y="2703600"/>
              <a:ext cx="1080" cy="3240"/>
            </a:xfrm>
            <a:custGeom>
              <a:avLst/>
              <a:gdLst/>
              <a:ahLst/>
              <a:rect l="l" t="t" r="r" b="b"/>
              <a:pathLst>
                <a:path w="3" h="5">
                  <a:moveTo>
                    <a:pt x="3" y="5"/>
                  </a:moveTo>
                  <a:lnTo>
                    <a:pt x="3" y="5"/>
                  </a:lnTo>
                  <a:lnTo>
                    <a:pt x="3" y="4"/>
                  </a:lnTo>
                  <a:lnTo>
                    <a:pt x="3" y="2"/>
                  </a:lnTo>
                  <a:lnTo>
                    <a:pt x="3" y="0"/>
                  </a:lnTo>
                  <a:lnTo>
                    <a:pt x="2" y="0"/>
                  </a:lnTo>
                  <a:lnTo>
                    <a:pt x="0" y="2"/>
                  </a:lnTo>
                  <a:lnTo>
                    <a:pt x="0" y="2"/>
                  </a:lnTo>
                  <a:lnTo>
                    <a:pt x="0" y="4"/>
                  </a:lnTo>
                  <a:lnTo>
                    <a:pt x="0" y="4"/>
                  </a:lnTo>
                  <a:lnTo>
                    <a:pt x="0" y="5"/>
                  </a:lnTo>
                  <a:lnTo>
                    <a:pt x="0" y="5"/>
                  </a:lnTo>
                  <a:lnTo>
                    <a:pt x="3" y="5"/>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384" name=""/>
            <p:cNvSpPr/>
            <p:nvPr/>
          </p:nvSpPr>
          <p:spPr>
            <a:xfrm>
              <a:off x="1644480" y="2706840"/>
              <a:ext cx="1080" cy="2880"/>
            </a:xfrm>
            <a:custGeom>
              <a:avLst/>
              <a:gdLst/>
              <a:ahLst/>
              <a:rect l="l" t="t" r="r" b="b"/>
              <a:pathLst>
                <a:path w="3" h="3">
                  <a:moveTo>
                    <a:pt x="3" y="3"/>
                  </a:moveTo>
                  <a:lnTo>
                    <a:pt x="3" y="3"/>
                  </a:lnTo>
                  <a:lnTo>
                    <a:pt x="3" y="3"/>
                  </a:lnTo>
                  <a:lnTo>
                    <a:pt x="3" y="2"/>
                  </a:lnTo>
                  <a:lnTo>
                    <a:pt x="3" y="0"/>
                  </a:lnTo>
                  <a:lnTo>
                    <a:pt x="3" y="0"/>
                  </a:lnTo>
                  <a:lnTo>
                    <a:pt x="0" y="0"/>
                  </a:lnTo>
                  <a:lnTo>
                    <a:pt x="0" y="0"/>
                  </a:lnTo>
                  <a:lnTo>
                    <a:pt x="0" y="2"/>
                  </a:lnTo>
                  <a:lnTo>
                    <a:pt x="0" y="3"/>
                  </a:lnTo>
                  <a:lnTo>
                    <a:pt x="0" y="3"/>
                  </a:lnTo>
                  <a:lnTo>
                    <a:pt x="0" y="3"/>
                  </a:lnTo>
                  <a:lnTo>
                    <a:pt x="3" y="3"/>
                  </a:lnTo>
                  <a:close/>
                </a:path>
              </a:pathLst>
            </a:custGeom>
            <a:solidFill>
              <a:srgbClr val="000000"/>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2385" name=""/>
            <p:cNvSpPr/>
            <p:nvPr/>
          </p:nvSpPr>
          <p:spPr>
            <a:xfrm>
              <a:off x="1644480" y="2709720"/>
              <a:ext cx="2880" cy="3240"/>
            </a:xfrm>
            <a:custGeom>
              <a:avLst/>
              <a:gdLst/>
              <a:ahLst/>
              <a:rect l="l" t="t" r="r" b="b"/>
              <a:pathLst>
                <a:path w="5" h="5">
                  <a:moveTo>
                    <a:pt x="5" y="2"/>
                  </a:moveTo>
                  <a:lnTo>
                    <a:pt x="5" y="2"/>
                  </a:lnTo>
                  <a:lnTo>
                    <a:pt x="3" y="2"/>
                  </a:lnTo>
                  <a:lnTo>
                    <a:pt x="3" y="2"/>
                  </a:lnTo>
                  <a:lnTo>
                    <a:pt x="3" y="2"/>
                  </a:lnTo>
                  <a:lnTo>
                    <a:pt x="3" y="0"/>
                  </a:lnTo>
                  <a:lnTo>
                    <a:pt x="0" y="0"/>
                  </a:lnTo>
                  <a:lnTo>
                    <a:pt x="2" y="2"/>
                  </a:lnTo>
                  <a:lnTo>
                    <a:pt x="2" y="4"/>
                  </a:lnTo>
                  <a:lnTo>
                    <a:pt x="3" y="5"/>
                  </a:lnTo>
                  <a:lnTo>
                    <a:pt x="5" y="5"/>
                  </a:lnTo>
                  <a:lnTo>
                    <a:pt x="5" y="5"/>
                  </a:lnTo>
                  <a:lnTo>
                    <a:pt x="5" y="2"/>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386" name=""/>
            <p:cNvSpPr/>
            <p:nvPr/>
          </p:nvSpPr>
          <p:spPr>
            <a:xfrm>
              <a:off x="1647720" y="2711520"/>
              <a:ext cx="26640" cy="1440"/>
            </a:xfrm>
            <a:custGeom>
              <a:avLst/>
              <a:gdLst/>
              <a:ahLst/>
              <a:rect l="l" t="t" r="r" b="b"/>
              <a:pathLst>
                <a:path w="34" h="3">
                  <a:moveTo>
                    <a:pt x="34" y="0"/>
                  </a:moveTo>
                  <a:lnTo>
                    <a:pt x="34" y="0"/>
                  </a:lnTo>
                  <a:lnTo>
                    <a:pt x="32" y="0"/>
                  </a:lnTo>
                  <a:lnTo>
                    <a:pt x="29" y="0"/>
                  </a:lnTo>
                  <a:lnTo>
                    <a:pt x="23" y="0"/>
                  </a:lnTo>
                  <a:lnTo>
                    <a:pt x="17" y="0"/>
                  </a:lnTo>
                  <a:lnTo>
                    <a:pt x="11" y="0"/>
                  </a:lnTo>
                  <a:lnTo>
                    <a:pt x="6" y="0"/>
                  </a:lnTo>
                  <a:lnTo>
                    <a:pt x="1" y="0"/>
                  </a:lnTo>
                  <a:lnTo>
                    <a:pt x="0" y="0"/>
                  </a:lnTo>
                  <a:lnTo>
                    <a:pt x="0" y="3"/>
                  </a:lnTo>
                  <a:lnTo>
                    <a:pt x="1" y="3"/>
                  </a:lnTo>
                  <a:lnTo>
                    <a:pt x="6" y="3"/>
                  </a:lnTo>
                  <a:lnTo>
                    <a:pt x="11" y="3"/>
                  </a:lnTo>
                  <a:lnTo>
                    <a:pt x="17" y="3"/>
                  </a:lnTo>
                  <a:lnTo>
                    <a:pt x="23" y="3"/>
                  </a:lnTo>
                  <a:lnTo>
                    <a:pt x="29" y="3"/>
                  </a:lnTo>
                  <a:lnTo>
                    <a:pt x="32" y="3"/>
                  </a:lnTo>
                  <a:lnTo>
                    <a:pt x="34" y="3"/>
                  </a:lnTo>
                  <a:lnTo>
                    <a:pt x="34" y="3"/>
                  </a:lnTo>
                  <a:lnTo>
                    <a:pt x="34"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387" name=""/>
            <p:cNvSpPr/>
            <p:nvPr/>
          </p:nvSpPr>
          <p:spPr>
            <a:xfrm>
              <a:off x="1674720" y="2711520"/>
              <a:ext cx="2880" cy="1440"/>
            </a:xfrm>
            <a:custGeom>
              <a:avLst/>
              <a:gdLst/>
              <a:ahLst/>
              <a:rect l="l" t="t" r="r" b="b"/>
              <a:pathLst>
                <a:path w="5" h="3">
                  <a:moveTo>
                    <a:pt x="2" y="0"/>
                  </a:moveTo>
                  <a:lnTo>
                    <a:pt x="2" y="0"/>
                  </a:lnTo>
                  <a:lnTo>
                    <a:pt x="2" y="0"/>
                  </a:lnTo>
                  <a:lnTo>
                    <a:pt x="2" y="0"/>
                  </a:lnTo>
                  <a:lnTo>
                    <a:pt x="2" y="0"/>
                  </a:lnTo>
                  <a:lnTo>
                    <a:pt x="0" y="0"/>
                  </a:lnTo>
                  <a:lnTo>
                    <a:pt x="0" y="3"/>
                  </a:lnTo>
                  <a:lnTo>
                    <a:pt x="2" y="3"/>
                  </a:lnTo>
                  <a:lnTo>
                    <a:pt x="3" y="2"/>
                  </a:lnTo>
                  <a:lnTo>
                    <a:pt x="5" y="0"/>
                  </a:lnTo>
                  <a:lnTo>
                    <a:pt x="5" y="0"/>
                  </a:lnTo>
                  <a:lnTo>
                    <a:pt x="5" y="0"/>
                  </a:lnTo>
                  <a:lnTo>
                    <a:pt x="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388" name=""/>
            <p:cNvSpPr/>
            <p:nvPr/>
          </p:nvSpPr>
          <p:spPr>
            <a:xfrm>
              <a:off x="1676160" y="2705040"/>
              <a:ext cx="1440" cy="6480"/>
            </a:xfrm>
            <a:custGeom>
              <a:avLst/>
              <a:gdLst/>
              <a:ahLst/>
              <a:rect l="l" t="t" r="r" b="b"/>
              <a:pathLst>
                <a:path w="3" h="8">
                  <a:moveTo>
                    <a:pt x="3" y="0"/>
                  </a:moveTo>
                  <a:lnTo>
                    <a:pt x="3" y="0"/>
                  </a:lnTo>
                  <a:lnTo>
                    <a:pt x="1" y="2"/>
                  </a:lnTo>
                  <a:lnTo>
                    <a:pt x="0" y="5"/>
                  </a:lnTo>
                  <a:lnTo>
                    <a:pt x="0" y="6"/>
                  </a:lnTo>
                  <a:lnTo>
                    <a:pt x="0" y="8"/>
                  </a:lnTo>
                  <a:lnTo>
                    <a:pt x="3" y="8"/>
                  </a:lnTo>
                  <a:lnTo>
                    <a:pt x="3" y="6"/>
                  </a:lnTo>
                  <a:lnTo>
                    <a:pt x="3" y="5"/>
                  </a:lnTo>
                  <a:lnTo>
                    <a:pt x="3" y="3"/>
                  </a:lnTo>
                  <a:lnTo>
                    <a:pt x="3" y="3"/>
                  </a:lnTo>
                  <a:lnTo>
                    <a:pt x="3" y="3"/>
                  </a:lnTo>
                  <a:lnTo>
                    <a:pt x="3" y="0"/>
                  </a:lnTo>
                  <a:close/>
                </a:path>
              </a:pathLst>
            </a:cu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389" name=""/>
            <p:cNvSpPr/>
            <p:nvPr/>
          </p:nvSpPr>
          <p:spPr>
            <a:xfrm>
              <a:off x="1779480" y="2452680"/>
              <a:ext cx="24840" cy="31680"/>
            </a:xfrm>
            <a:custGeom>
              <a:avLst/>
              <a:gdLst/>
              <a:ahLst/>
              <a:rect l="l" t="t" r="r" b="b"/>
              <a:pathLst>
                <a:path w="32" h="40">
                  <a:moveTo>
                    <a:pt x="32" y="40"/>
                  </a:moveTo>
                  <a:lnTo>
                    <a:pt x="30" y="40"/>
                  </a:lnTo>
                  <a:lnTo>
                    <a:pt x="28" y="38"/>
                  </a:lnTo>
                  <a:lnTo>
                    <a:pt x="27" y="37"/>
                  </a:lnTo>
                  <a:lnTo>
                    <a:pt x="27" y="34"/>
                  </a:lnTo>
                  <a:lnTo>
                    <a:pt x="27" y="29"/>
                  </a:lnTo>
                  <a:lnTo>
                    <a:pt x="27" y="19"/>
                  </a:lnTo>
                  <a:lnTo>
                    <a:pt x="27" y="10"/>
                  </a:lnTo>
                  <a:lnTo>
                    <a:pt x="27" y="5"/>
                  </a:lnTo>
                  <a:lnTo>
                    <a:pt x="27" y="3"/>
                  </a:lnTo>
                  <a:lnTo>
                    <a:pt x="25" y="2"/>
                  </a:lnTo>
                  <a:lnTo>
                    <a:pt x="24" y="0"/>
                  </a:lnTo>
                  <a:lnTo>
                    <a:pt x="22" y="0"/>
                  </a:lnTo>
                  <a:lnTo>
                    <a:pt x="21" y="0"/>
                  </a:lnTo>
                  <a:lnTo>
                    <a:pt x="19" y="0"/>
                  </a:lnTo>
                  <a:lnTo>
                    <a:pt x="18" y="0"/>
                  </a:lnTo>
                  <a:lnTo>
                    <a:pt x="14" y="0"/>
                  </a:lnTo>
                  <a:lnTo>
                    <a:pt x="11" y="0"/>
                  </a:lnTo>
                  <a:lnTo>
                    <a:pt x="10" y="0"/>
                  </a:lnTo>
                  <a:lnTo>
                    <a:pt x="8" y="0"/>
                  </a:lnTo>
                  <a:lnTo>
                    <a:pt x="7" y="0"/>
                  </a:lnTo>
                  <a:lnTo>
                    <a:pt x="4" y="0"/>
                  </a:lnTo>
                  <a:lnTo>
                    <a:pt x="2" y="2"/>
                  </a:lnTo>
                  <a:lnTo>
                    <a:pt x="2" y="3"/>
                  </a:lnTo>
                  <a:lnTo>
                    <a:pt x="0" y="7"/>
                  </a:lnTo>
                  <a:lnTo>
                    <a:pt x="0" y="13"/>
                  </a:lnTo>
                  <a:lnTo>
                    <a:pt x="0" y="24"/>
                  </a:lnTo>
                  <a:lnTo>
                    <a:pt x="0" y="35"/>
                  </a:lnTo>
                  <a:lnTo>
                    <a:pt x="0" y="40"/>
                  </a:lnTo>
                  <a:lnTo>
                    <a:pt x="32" y="4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390" name=""/>
            <p:cNvSpPr/>
            <p:nvPr/>
          </p:nvSpPr>
          <p:spPr>
            <a:xfrm>
              <a:off x="1682640" y="2452680"/>
              <a:ext cx="24840" cy="31680"/>
            </a:xfrm>
            <a:custGeom>
              <a:avLst/>
              <a:gdLst/>
              <a:ahLst/>
              <a:rect l="l" t="t" r="r" b="b"/>
              <a:pathLst>
                <a:path w="31" h="40">
                  <a:moveTo>
                    <a:pt x="31" y="40"/>
                  </a:moveTo>
                  <a:lnTo>
                    <a:pt x="31" y="35"/>
                  </a:lnTo>
                  <a:lnTo>
                    <a:pt x="31" y="24"/>
                  </a:lnTo>
                  <a:lnTo>
                    <a:pt x="31" y="13"/>
                  </a:lnTo>
                  <a:lnTo>
                    <a:pt x="31" y="7"/>
                  </a:lnTo>
                  <a:lnTo>
                    <a:pt x="29" y="3"/>
                  </a:lnTo>
                  <a:lnTo>
                    <a:pt x="29" y="2"/>
                  </a:lnTo>
                  <a:lnTo>
                    <a:pt x="28" y="0"/>
                  </a:lnTo>
                  <a:lnTo>
                    <a:pt x="25" y="0"/>
                  </a:lnTo>
                  <a:lnTo>
                    <a:pt x="23" y="0"/>
                  </a:lnTo>
                  <a:lnTo>
                    <a:pt x="22" y="0"/>
                  </a:lnTo>
                  <a:lnTo>
                    <a:pt x="20" y="0"/>
                  </a:lnTo>
                  <a:lnTo>
                    <a:pt x="17" y="0"/>
                  </a:lnTo>
                  <a:lnTo>
                    <a:pt x="14" y="0"/>
                  </a:lnTo>
                  <a:lnTo>
                    <a:pt x="12" y="0"/>
                  </a:lnTo>
                  <a:lnTo>
                    <a:pt x="11" y="0"/>
                  </a:lnTo>
                  <a:lnTo>
                    <a:pt x="9" y="0"/>
                  </a:lnTo>
                  <a:lnTo>
                    <a:pt x="8" y="0"/>
                  </a:lnTo>
                  <a:lnTo>
                    <a:pt x="6" y="2"/>
                  </a:lnTo>
                  <a:lnTo>
                    <a:pt x="5" y="3"/>
                  </a:lnTo>
                  <a:lnTo>
                    <a:pt x="5" y="5"/>
                  </a:lnTo>
                  <a:lnTo>
                    <a:pt x="5" y="10"/>
                  </a:lnTo>
                  <a:lnTo>
                    <a:pt x="5" y="19"/>
                  </a:lnTo>
                  <a:lnTo>
                    <a:pt x="5" y="29"/>
                  </a:lnTo>
                  <a:lnTo>
                    <a:pt x="5" y="34"/>
                  </a:lnTo>
                  <a:lnTo>
                    <a:pt x="5" y="37"/>
                  </a:lnTo>
                  <a:lnTo>
                    <a:pt x="3" y="38"/>
                  </a:lnTo>
                  <a:lnTo>
                    <a:pt x="1" y="40"/>
                  </a:lnTo>
                  <a:lnTo>
                    <a:pt x="0" y="40"/>
                  </a:lnTo>
                  <a:lnTo>
                    <a:pt x="31" y="4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391" name=""/>
            <p:cNvSpPr/>
            <p:nvPr/>
          </p:nvSpPr>
          <p:spPr>
            <a:xfrm>
              <a:off x="1628640" y="2495520"/>
              <a:ext cx="212400" cy="216000"/>
            </a:xfrm>
            <a:custGeom>
              <a:avLst/>
              <a:gdLst/>
              <a:ahLst/>
              <a:rect l="l" t="t" r="r" b="b"/>
              <a:pathLst>
                <a:path w="268" h="274">
                  <a:moveTo>
                    <a:pt x="268" y="262"/>
                  </a:moveTo>
                  <a:lnTo>
                    <a:pt x="268" y="264"/>
                  </a:lnTo>
                  <a:lnTo>
                    <a:pt x="268" y="266"/>
                  </a:lnTo>
                  <a:lnTo>
                    <a:pt x="268" y="267"/>
                  </a:lnTo>
                  <a:lnTo>
                    <a:pt x="268" y="270"/>
                  </a:lnTo>
                  <a:lnTo>
                    <a:pt x="268" y="272"/>
                  </a:lnTo>
                  <a:lnTo>
                    <a:pt x="267" y="272"/>
                  </a:lnTo>
                  <a:lnTo>
                    <a:pt x="265" y="274"/>
                  </a:lnTo>
                  <a:lnTo>
                    <a:pt x="264" y="274"/>
                  </a:lnTo>
                  <a:lnTo>
                    <a:pt x="262" y="274"/>
                  </a:lnTo>
                  <a:lnTo>
                    <a:pt x="259" y="274"/>
                  </a:lnTo>
                  <a:lnTo>
                    <a:pt x="254" y="274"/>
                  </a:lnTo>
                  <a:lnTo>
                    <a:pt x="250" y="274"/>
                  </a:lnTo>
                  <a:lnTo>
                    <a:pt x="245" y="274"/>
                  </a:lnTo>
                  <a:lnTo>
                    <a:pt x="240" y="274"/>
                  </a:lnTo>
                  <a:lnTo>
                    <a:pt x="237" y="274"/>
                  </a:lnTo>
                  <a:lnTo>
                    <a:pt x="234" y="274"/>
                  </a:lnTo>
                  <a:lnTo>
                    <a:pt x="232" y="274"/>
                  </a:lnTo>
                  <a:lnTo>
                    <a:pt x="231" y="272"/>
                  </a:lnTo>
                  <a:lnTo>
                    <a:pt x="231" y="270"/>
                  </a:lnTo>
                  <a:lnTo>
                    <a:pt x="231" y="269"/>
                  </a:lnTo>
                  <a:lnTo>
                    <a:pt x="231" y="269"/>
                  </a:lnTo>
                  <a:lnTo>
                    <a:pt x="229" y="267"/>
                  </a:lnTo>
                  <a:lnTo>
                    <a:pt x="228" y="266"/>
                  </a:lnTo>
                  <a:lnTo>
                    <a:pt x="226" y="266"/>
                  </a:lnTo>
                  <a:lnTo>
                    <a:pt x="223" y="266"/>
                  </a:lnTo>
                  <a:lnTo>
                    <a:pt x="217" y="266"/>
                  </a:lnTo>
                  <a:lnTo>
                    <a:pt x="209" y="266"/>
                  </a:lnTo>
                  <a:lnTo>
                    <a:pt x="200" y="266"/>
                  </a:lnTo>
                  <a:lnTo>
                    <a:pt x="187" y="266"/>
                  </a:lnTo>
                  <a:lnTo>
                    <a:pt x="173" y="266"/>
                  </a:lnTo>
                  <a:lnTo>
                    <a:pt x="159" y="266"/>
                  </a:lnTo>
                  <a:lnTo>
                    <a:pt x="145" y="266"/>
                  </a:lnTo>
                  <a:lnTo>
                    <a:pt x="130" y="266"/>
                  </a:lnTo>
                  <a:lnTo>
                    <a:pt x="116" y="266"/>
                  </a:lnTo>
                  <a:lnTo>
                    <a:pt x="102" y="266"/>
                  </a:lnTo>
                  <a:lnTo>
                    <a:pt x="91" y="266"/>
                  </a:lnTo>
                  <a:lnTo>
                    <a:pt x="80" y="266"/>
                  </a:lnTo>
                  <a:lnTo>
                    <a:pt x="72" y="266"/>
                  </a:lnTo>
                  <a:lnTo>
                    <a:pt x="66" y="266"/>
                  </a:lnTo>
                  <a:lnTo>
                    <a:pt x="63" y="266"/>
                  </a:lnTo>
                  <a:lnTo>
                    <a:pt x="61" y="267"/>
                  </a:lnTo>
                  <a:lnTo>
                    <a:pt x="61" y="269"/>
                  </a:lnTo>
                  <a:lnTo>
                    <a:pt x="61" y="270"/>
                  </a:lnTo>
                  <a:lnTo>
                    <a:pt x="61" y="272"/>
                  </a:lnTo>
                  <a:lnTo>
                    <a:pt x="61" y="272"/>
                  </a:lnTo>
                  <a:lnTo>
                    <a:pt x="61" y="274"/>
                  </a:lnTo>
                  <a:lnTo>
                    <a:pt x="60" y="274"/>
                  </a:lnTo>
                  <a:lnTo>
                    <a:pt x="58" y="274"/>
                  </a:lnTo>
                  <a:lnTo>
                    <a:pt x="56" y="274"/>
                  </a:lnTo>
                  <a:lnTo>
                    <a:pt x="53" y="274"/>
                  </a:lnTo>
                  <a:lnTo>
                    <a:pt x="47" y="274"/>
                  </a:lnTo>
                  <a:lnTo>
                    <a:pt x="41" y="274"/>
                  </a:lnTo>
                  <a:lnTo>
                    <a:pt x="35" y="274"/>
                  </a:lnTo>
                  <a:lnTo>
                    <a:pt x="30" y="274"/>
                  </a:lnTo>
                  <a:lnTo>
                    <a:pt x="25" y="274"/>
                  </a:lnTo>
                  <a:lnTo>
                    <a:pt x="24" y="274"/>
                  </a:lnTo>
                  <a:lnTo>
                    <a:pt x="22" y="274"/>
                  </a:lnTo>
                  <a:lnTo>
                    <a:pt x="22" y="274"/>
                  </a:lnTo>
                  <a:lnTo>
                    <a:pt x="21" y="272"/>
                  </a:lnTo>
                  <a:lnTo>
                    <a:pt x="21" y="270"/>
                  </a:lnTo>
                  <a:lnTo>
                    <a:pt x="21" y="270"/>
                  </a:lnTo>
                  <a:lnTo>
                    <a:pt x="21" y="269"/>
                  </a:lnTo>
                  <a:lnTo>
                    <a:pt x="21" y="267"/>
                  </a:lnTo>
                  <a:lnTo>
                    <a:pt x="21" y="267"/>
                  </a:lnTo>
                  <a:lnTo>
                    <a:pt x="21" y="266"/>
                  </a:lnTo>
                  <a:lnTo>
                    <a:pt x="21" y="266"/>
                  </a:lnTo>
                  <a:lnTo>
                    <a:pt x="21" y="264"/>
                  </a:lnTo>
                  <a:lnTo>
                    <a:pt x="19" y="262"/>
                  </a:lnTo>
                  <a:lnTo>
                    <a:pt x="16" y="261"/>
                  </a:lnTo>
                  <a:lnTo>
                    <a:pt x="13" y="259"/>
                  </a:lnTo>
                  <a:lnTo>
                    <a:pt x="10" y="256"/>
                  </a:lnTo>
                  <a:lnTo>
                    <a:pt x="8" y="254"/>
                  </a:lnTo>
                  <a:lnTo>
                    <a:pt x="5" y="251"/>
                  </a:lnTo>
                  <a:lnTo>
                    <a:pt x="3" y="250"/>
                  </a:lnTo>
                  <a:lnTo>
                    <a:pt x="2" y="246"/>
                  </a:lnTo>
                  <a:lnTo>
                    <a:pt x="2" y="245"/>
                  </a:lnTo>
                  <a:lnTo>
                    <a:pt x="0" y="242"/>
                  </a:lnTo>
                  <a:lnTo>
                    <a:pt x="0" y="235"/>
                  </a:lnTo>
                  <a:lnTo>
                    <a:pt x="0" y="231"/>
                  </a:lnTo>
                  <a:lnTo>
                    <a:pt x="0" y="226"/>
                  </a:lnTo>
                  <a:lnTo>
                    <a:pt x="0" y="215"/>
                  </a:lnTo>
                  <a:lnTo>
                    <a:pt x="5" y="191"/>
                  </a:lnTo>
                  <a:lnTo>
                    <a:pt x="10" y="154"/>
                  </a:lnTo>
                  <a:lnTo>
                    <a:pt x="16" y="114"/>
                  </a:lnTo>
                  <a:lnTo>
                    <a:pt x="22" y="72"/>
                  </a:lnTo>
                  <a:lnTo>
                    <a:pt x="28" y="37"/>
                  </a:lnTo>
                  <a:lnTo>
                    <a:pt x="33" y="12"/>
                  </a:lnTo>
                  <a:lnTo>
                    <a:pt x="35" y="0"/>
                  </a:lnTo>
                  <a:lnTo>
                    <a:pt x="33" y="7"/>
                  </a:lnTo>
                  <a:lnTo>
                    <a:pt x="32" y="24"/>
                  </a:lnTo>
                  <a:lnTo>
                    <a:pt x="27" y="50"/>
                  </a:lnTo>
                  <a:lnTo>
                    <a:pt x="24" y="79"/>
                  </a:lnTo>
                  <a:lnTo>
                    <a:pt x="21" y="107"/>
                  </a:lnTo>
                  <a:lnTo>
                    <a:pt x="16" y="133"/>
                  </a:lnTo>
                  <a:lnTo>
                    <a:pt x="14" y="152"/>
                  </a:lnTo>
                  <a:lnTo>
                    <a:pt x="13" y="160"/>
                  </a:lnTo>
                  <a:lnTo>
                    <a:pt x="13" y="162"/>
                  </a:lnTo>
                  <a:lnTo>
                    <a:pt x="14" y="165"/>
                  </a:lnTo>
                  <a:lnTo>
                    <a:pt x="14" y="167"/>
                  </a:lnTo>
                  <a:lnTo>
                    <a:pt x="16" y="168"/>
                  </a:lnTo>
                  <a:lnTo>
                    <a:pt x="17" y="171"/>
                  </a:lnTo>
                  <a:lnTo>
                    <a:pt x="19" y="173"/>
                  </a:lnTo>
                  <a:lnTo>
                    <a:pt x="22" y="175"/>
                  </a:lnTo>
                  <a:lnTo>
                    <a:pt x="25" y="175"/>
                  </a:lnTo>
                  <a:lnTo>
                    <a:pt x="28" y="175"/>
                  </a:lnTo>
                  <a:lnTo>
                    <a:pt x="33" y="175"/>
                  </a:lnTo>
                  <a:lnTo>
                    <a:pt x="38" y="176"/>
                  </a:lnTo>
                  <a:lnTo>
                    <a:pt x="46" y="176"/>
                  </a:lnTo>
                  <a:lnTo>
                    <a:pt x="53" y="176"/>
                  </a:lnTo>
                  <a:lnTo>
                    <a:pt x="63" y="176"/>
                  </a:lnTo>
                  <a:lnTo>
                    <a:pt x="72" y="176"/>
                  </a:lnTo>
                  <a:lnTo>
                    <a:pt x="81" y="176"/>
                  </a:lnTo>
                  <a:lnTo>
                    <a:pt x="91" y="176"/>
                  </a:lnTo>
                  <a:lnTo>
                    <a:pt x="102" y="178"/>
                  </a:lnTo>
                  <a:lnTo>
                    <a:pt x="111" y="178"/>
                  </a:lnTo>
                  <a:lnTo>
                    <a:pt x="120" y="178"/>
                  </a:lnTo>
                  <a:lnTo>
                    <a:pt x="128" y="178"/>
                  </a:lnTo>
                  <a:lnTo>
                    <a:pt x="136" y="178"/>
                  </a:lnTo>
                  <a:lnTo>
                    <a:pt x="142" y="178"/>
                  </a:lnTo>
                  <a:lnTo>
                    <a:pt x="145" y="178"/>
                  </a:lnTo>
                  <a:lnTo>
                    <a:pt x="150" y="178"/>
                  </a:lnTo>
                  <a:lnTo>
                    <a:pt x="156" y="178"/>
                  </a:lnTo>
                  <a:lnTo>
                    <a:pt x="162" y="178"/>
                  </a:lnTo>
                  <a:lnTo>
                    <a:pt x="170" y="178"/>
                  </a:lnTo>
                  <a:lnTo>
                    <a:pt x="178" y="178"/>
                  </a:lnTo>
                  <a:lnTo>
                    <a:pt x="187" y="176"/>
                  </a:lnTo>
                  <a:lnTo>
                    <a:pt x="195" y="176"/>
                  </a:lnTo>
                  <a:lnTo>
                    <a:pt x="204" y="176"/>
                  </a:lnTo>
                  <a:lnTo>
                    <a:pt x="214" y="176"/>
                  </a:lnTo>
                  <a:lnTo>
                    <a:pt x="222" y="175"/>
                  </a:lnTo>
                  <a:lnTo>
                    <a:pt x="229" y="175"/>
                  </a:lnTo>
                  <a:lnTo>
                    <a:pt x="237" y="175"/>
                  </a:lnTo>
                  <a:lnTo>
                    <a:pt x="243" y="173"/>
                  </a:lnTo>
                  <a:lnTo>
                    <a:pt x="250" y="173"/>
                  </a:lnTo>
                  <a:lnTo>
                    <a:pt x="254" y="171"/>
                  </a:lnTo>
                  <a:lnTo>
                    <a:pt x="257" y="171"/>
                  </a:lnTo>
                  <a:lnTo>
                    <a:pt x="257" y="175"/>
                  </a:lnTo>
                  <a:lnTo>
                    <a:pt x="259" y="183"/>
                  </a:lnTo>
                  <a:lnTo>
                    <a:pt x="260" y="194"/>
                  </a:lnTo>
                  <a:lnTo>
                    <a:pt x="262" y="207"/>
                  </a:lnTo>
                  <a:lnTo>
                    <a:pt x="265" y="221"/>
                  </a:lnTo>
                  <a:lnTo>
                    <a:pt x="267" y="232"/>
                  </a:lnTo>
                  <a:lnTo>
                    <a:pt x="268" y="242"/>
                  </a:lnTo>
                  <a:lnTo>
                    <a:pt x="268" y="245"/>
                  </a:lnTo>
                  <a:lnTo>
                    <a:pt x="268" y="246"/>
                  </a:lnTo>
                  <a:lnTo>
                    <a:pt x="268" y="250"/>
                  </a:lnTo>
                  <a:lnTo>
                    <a:pt x="268" y="251"/>
                  </a:lnTo>
                  <a:lnTo>
                    <a:pt x="267" y="254"/>
                  </a:lnTo>
                  <a:lnTo>
                    <a:pt x="265" y="258"/>
                  </a:lnTo>
                  <a:lnTo>
                    <a:pt x="264" y="261"/>
                  </a:lnTo>
                  <a:lnTo>
                    <a:pt x="262" y="262"/>
                  </a:lnTo>
                  <a:lnTo>
                    <a:pt x="260" y="262"/>
                  </a:lnTo>
                  <a:lnTo>
                    <a:pt x="268" y="262"/>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2" name=""/>
            <p:cNvSpPr/>
            <p:nvPr/>
          </p:nvSpPr>
          <p:spPr>
            <a:xfrm>
              <a:off x="1828440" y="2490840"/>
              <a:ext cx="31680" cy="203040"/>
            </a:xfrm>
            <a:custGeom>
              <a:avLst/>
              <a:gdLst/>
              <a:ahLst/>
              <a:rect l="l" t="t" r="r" b="b"/>
              <a:pathLst>
                <a:path w="39" h="255">
                  <a:moveTo>
                    <a:pt x="0" y="0"/>
                  </a:moveTo>
                  <a:lnTo>
                    <a:pt x="1" y="11"/>
                  </a:lnTo>
                  <a:lnTo>
                    <a:pt x="6" y="38"/>
                  </a:lnTo>
                  <a:lnTo>
                    <a:pt x="12" y="76"/>
                  </a:lnTo>
                  <a:lnTo>
                    <a:pt x="18" y="119"/>
                  </a:lnTo>
                  <a:lnTo>
                    <a:pt x="26" y="163"/>
                  </a:lnTo>
                  <a:lnTo>
                    <a:pt x="32" y="201"/>
                  </a:lnTo>
                  <a:lnTo>
                    <a:pt x="37" y="228"/>
                  </a:lnTo>
                  <a:lnTo>
                    <a:pt x="39" y="238"/>
                  </a:lnTo>
                  <a:lnTo>
                    <a:pt x="37" y="239"/>
                  </a:lnTo>
                  <a:lnTo>
                    <a:pt x="37" y="244"/>
                  </a:lnTo>
                  <a:lnTo>
                    <a:pt x="34" y="250"/>
                  </a:lnTo>
                  <a:lnTo>
                    <a:pt x="31" y="255"/>
                  </a:lnTo>
                  <a:lnTo>
                    <a:pt x="31" y="254"/>
                  </a:lnTo>
                  <a:lnTo>
                    <a:pt x="31" y="252"/>
                  </a:lnTo>
                  <a:lnTo>
                    <a:pt x="31" y="249"/>
                  </a:lnTo>
                  <a:lnTo>
                    <a:pt x="31" y="246"/>
                  </a:lnTo>
                  <a:lnTo>
                    <a:pt x="29" y="241"/>
                  </a:lnTo>
                  <a:lnTo>
                    <a:pt x="28" y="231"/>
                  </a:lnTo>
                  <a:lnTo>
                    <a:pt x="25" y="219"/>
                  </a:lnTo>
                  <a:lnTo>
                    <a:pt x="22" y="206"/>
                  </a:lnTo>
                  <a:lnTo>
                    <a:pt x="18" y="193"/>
                  </a:lnTo>
                  <a:lnTo>
                    <a:pt x="15" y="180"/>
                  </a:lnTo>
                  <a:lnTo>
                    <a:pt x="14" y="172"/>
                  </a:lnTo>
                  <a:lnTo>
                    <a:pt x="14" y="169"/>
                  </a:lnTo>
                  <a:lnTo>
                    <a:pt x="14" y="169"/>
                  </a:lnTo>
                  <a:lnTo>
                    <a:pt x="15" y="167"/>
                  </a:lnTo>
                  <a:lnTo>
                    <a:pt x="17" y="166"/>
                  </a:lnTo>
                  <a:lnTo>
                    <a:pt x="18" y="161"/>
                  </a:lnTo>
                  <a:lnTo>
                    <a:pt x="17" y="153"/>
                  </a:lnTo>
                  <a:lnTo>
                    <a:pt x="15" y="134"/>
                  </a:lnTo>
                  <a:lnTo>
                    <a:pt x="12" y="108"/>
                  </a:lnTo>
                  <a:lnTo>
                    <a:pt x="9" y="78"/>
                  </a:lnTo>
                  <a:lnTo>
                    <a:pt x="4" y="49"/>
                  </a:lnTo>
                  <a:lnTo>
                    <a:pt x="1" y="24"/>
                  </a:lnTo>
                  <a:lnTo>
                    <a:pt x="0" y="6"/>
                  </a:lnTo>
                  <a:lnTo>
                    <a:pt x="0"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3" name=""/>
            <p:cNvSpPr/>
            <p:nvPr/>
          </p:nvSpPr>
          <p:spPr>
            <a:xfrm>
              <a:off x="1650960" y="2496960"/>
              <a:ext cx="182160" cy="127080"/>
            </a:xfrm>
            <a:custGeom>
              <a:avLst/>
              <a:gdLst/>
              <a:ahLst/>
              <a:rect l="l" t="t" r="r" b="b"/>
              <a:pathLst>
                <a:path w="229" h="161">
                  <a:moveTo>
                    <a:pt x="27" y="0"/>
                  </a:moveTo>
                  <a:lnTo>
                    <a:pt x="25" y="0"/>
                  </a:lnTo>
                  <a:lnTo>
                    <a:pt x="22" y="0"/>
                  </a:lnTo>
                  <a:lnTo>
                    <a:pt x="21" y="2"/>
                  </a:lnTo>
                  <a:lnTo>
                    <a:pt x="21" y="3"/>
                  </a:lnTo>
                  <a:lnTo>
                    <a:pt x="19" y="5"/>
                  </a:lnTo>
                  <a:lnTo>
                    <a:pt x="18" y="6"/>
                  </a:lnTo>
                  <a:lnTo>
                    <a:pt x="18" y="8"/>
                  </a:lnTo>
                  <a:lnTo>
                    <a:pt x="18" y="8"/>
                  </a:lnTo>
                  <a:lnTo>
                    <a:pt x="16" y="14"/>
                  </a:lnTo>
                  <a:lnTo>
                    <a:pt x="14" y="29"/>
                  </a:lnTo>
                  <a:lnTo>
                    <a:pt x="13" y="50"/>
                  </a:lnTo>
                  <a:lnTo>
                    <a:pt x="10" y="72"/>
                  </a:lnTo>
                  <a:lnTo>
                    <a:pt x="7" y="94"/>
                  </a:lnTo>
                  <a:lnTo>
                    <a:pt x="4" y="115"/>
                  </a:lnTo>
                  <a:lnTo>
                    <a:pt x="2" y="131"/>
                  </a:lnTo>
                  <a:lnTo>
                    <a:pt x="2" y="137"/>
                  </a:lnTo>
                  <a:lnTo>
                    <a:pt x="0" y="141"/>
                  </a:lnTo>
                  <a:lnTo>
                    <a:pt x="0" y="142"/>
                  </a:lnTo>
                  <a:lnTo>
                    <a:pt x="2" y="145"/>
                  </a:lnTo>
                  <a:lnTo>
                    <a:pt x="2" y="147"/>
                  </a:lnTo>
                  <a:lnTo>
                    <a:pt x="4" y="149"/>
                  </a:lnTo>
                  <a:lnTo>
                    <a:pt x="5" y="150"/>
                  </a:lnTo>
                  <a:lnTo>
                    <a:pt x="7" y="152"/>
                  </a:lnTo>
                  <a:lnTo>
                    <a:pt x="10" y="153"/>
                  </a:lnTo>
                  <a:lnTo>
                    <a:pt x="13" y="155"/>
                  </a:lnTo>
                  <a:lnTo>
                    <a:pt x="18" y="157"/>
                  </a:lnTo>
                  <a:lnTo>
                    <a:pt x="22" y="158"/>
                  </a:lnTo>
                  <a:lnTo>
                    <a:pt x="28" y="158"/>
                  </a:lnTo>
                  <a:lnTo>
                    <a:pt x="33" y="160"/>
                  </a:lnTo>
                  <a:lnTo>
                    <a:pt x="39" y="160"/>
                  </a:lnTo>
                  <a:lnTo>
                    <a:pt x="46" y="160"/>
                  </a:lnTo>
                  <a:lnTo>
                    <a:pt x="52" y="160"/>
                  </a:lnTo>
                  <a:lnTo>
                    <a:pt x="58" y="161"/>
                  </a:lnTo>
                  <a:lnTo>
                    <a:pt x="64" y="161"/>
                  </a:lnTo>
                  <a:lnTo>
                    <a:pt x="70" y="161"/>
                  </a:lnTo>
                  <a:lnTo>
                    <a:pt x="75" y="161"/>
                  </a:lnTo>
                  <a:lnTo>
                    <a:pt x="81" y="161"/>
                  </a:lnTo>
                  <a:lnTo>
                    <a:pt x="86" y="161"/>
                  </a:lnTo>
                  <a:lnTo>
                    <a:pt x="89" y="161"/>
                  </a:lnTo>
                  <a:lnTo>
                    <a:pt x="92" y="161"/>
                  </a:lnTo>
                  <a:lnTo>
                    <a:pt x="139" y="161"/>
                  </a:lnTo>
                  <a:lnTo>
                    <a:pt x="142" y="161"/>
                  </a:lnTo>
                  <a:lnTo>
                    <a:pt x="145" y="161"/>
                  </a:lnTo>
                  <a:lnTo>
                    <a:pt x="150" y="161"/>
                  </a:lnTo>
                  <a:lnTo>
                    <a:pt x="155" y="161"/>
                  </a:lnTo>
                  <a:lnTo>
                    <a:pt x="159" y="161"/>
                  </a:lnTo>
                  <a:lnTo>
                    <a:pt x="166" y="161"/>
                  </a:lnTo>
                  <a:lnTo>
                    <a:pt x="172" y="161"/>
                  </a:lnTo>
                  <a:lnTo>
                    <a:pt x="178" y="160"/>
                  </a:lnTo>
                  <a:lnTo>
                    <a:pt x="184" y="160"/>
                  </a:lnTo>
                  <a:lnTo>
                    <a:pt x="190" y="160"/>
                  </a:lnTo>
                  <a:lnTo>
                    <a:pt x="197" y="160"/>
                  </a:lnTo>
                  <a:lnTo>
                    <a:pt x="203" y="158"/>
                  </a:lnTo>
                  <a:lnTo>
                    <a:pt x="208" y="158"/>
                  </a:lnTo>
                  <a:lnTo>
                    <a:pt x="212" y="157"/>
                  </a:lnTo>
                  <a:lnTo>
                    <a:pt x="217" y="155"/>
                  </a:lnTo>
                  <a:lnTo>
                    <a:pt x="220" y="153"/>
                  </a:lnTo>
                  <a:lnTo>
                    <a:pt x="223" y="152"/>
                  </a:lnTo>
                  <a:lnTo>
                    <a:pt x="226" y="150"/>
                  </a:lnTo>
                  <a:lnTo>
                    <a:pt x="228" y="149"/>
                  </a:lnTo>
                  <a:lnTo>
                    <a:pt x="228" y="147"/>
                  </a:lnTo>
                  <a:lnTo>
                    <a:pt x="229" y="145"/>
                  </a:lnTo>
                  <a:lnTo>
                    <a:pt x="229" y="142"/>
                  </a:lnTo>
                  <a:lnTo>
                    <a:pt x="229" y="141"/>
                  </a:lnTo>
                  <a:lnTo>
                    <a:pt x="229" y="137"/>
                  </a:lnTo>
                  <a:lnTo>
                    <a:pt x="228" y="131"/>
                  </a:lnTo>
                  <a:lnTo>
                    <a:pt x="226" y="115"/>
                  </a:lnTo>
                  <a:lnTo>
                    <a:pt x="223" y="94"/>
                  </a:lnTo>
                  <a:lnTo>
                    <a:pt x="222" y="72"/>
                  </a:lnTo>
                  <a:lnTo>
                    <a:pt x="218" y="50"/>
                  </a:lnTo>
                  <a:lnTo>
                    <a:pt x="215" y="29"/>
                  </a:lnTo>
                  <a:lnTo>
                    <a:pt x="214" y="14"/>
                  </a:lnTo>
                  <a:lnTo>
                    <a:pt x="212" y="8"/>
                  </a:lnTo>
                  <a:lnTo>
                    <a:pt x="212" y="8"/>
                  </a:lnTo>
                  <a:lnTo>
                    <a:pt x="212" y="6"/>
                  </a:lnTo>
                  <a:lnTo>
                    <a:pt x="211" y="5"/>
                  </a:lnTo>
                  <a:lnTo>
                    <a:pt x="211" y="3"/>
                  </a:lnTo>
                  <a:lnTo>
                    <a:pt x="209" y="2"/>
                  </a:lnTo>
                  <a:lnTo>
                    <a:pt x="208" y="0"/>
                  </a:lnTo>
                  <a:lnTo>
                    <a:pt x="206" y="0"/>
                  </a:lnTo>
                  <a:lnTo>
                    <a:pt x="203" y="0"/>
                  </a:lnTo>
                  <a:lnTo>
                    <a:pt x="27"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4" name=""/>
            <p:cNvSpPr/>
            <p:nvPr/>
          </p:nvSpPr>
          <p:spPr>
            <a:xfrm>
              <a:off x="1665000" y="2494080"/>
              <a:ext cx="153720" cy="9360"/>
            </a:xfrm>
            <a:custGeom>
              <a:avLst/>
              <a:gdLst/>
              <a:ahLst/>
              <a:rect l="l" t="t" r="r" b="b"/>
              <a:pathLst>
                <a:path w="194" h="11">
                  <a:moveTo>
                    <a:pt x="194" y="8"/>
                  </a:moveTo>
                  <a:lnTo>
                    <a:pt x="194" y="6"/>
                  </a:lnTo>
                  <a:lnTo>
                    <a:pt x="194" y="5"/>
                  </a:lnTo>
                  <a:lnTo>
                    <a:pt x="193" y="3"/>
                  </a:lnTo>
                  <a:lnTo>
                    <a:pt x="193" y="3"/>
                  </a:lnTo>
                  <a:lnTo>
                    <a:pt x="191" y="1"/>
                  </a:lnTo>
                  <a:lnTo>
                    <a:pt x="190" y="0"/>
                  </a:lnTo>
                  <a:lnTo>
                    <a:pt x="188" y="0"/>
                  </a:lnTo>
                  <a:lnTo>
                    <a:pt x="185" y="0"/>
                  </a:lnTo>
                  <a:lnTo>
                    <a:pt x="9" y="0"/>
                  </a:lnTo>
                  <a:lnTo>
                    <a:pt x="7" y="0"/>
                  </a:lnTo>
                  <a:lnTo>
                    <a:pt x="4" y="0"/>
                  </a:lnTo>
                  <a:lnTo>
                    <a:pt x="4" y="1"/>
                  </a:lnTo>
                  <a:lnTo>
                    <a:pt x="3" y="3"/>
                  </a:lnTo>
                  <a:lnTo>
                    <a:pt x="1" y="5"/>
                  </a:lnTo>
                  <a:lnTo>
                    <a:pt x="1" y="5"/>
                  </a:lnTo>
                  <a:lnTo>
                    <a:pt x="0" y="6"/>
                  </a:lnTo>
                  <a:lnTo>
                    <a:pt x="0" y="8"/>
                  </a:lnTo>
                  <a:lnTo>
                    <a:pt x="0" y="11"/>
                  </a:lnTo>
                  <a:lnTo>
                    <a:pt x="0" y="11"/>
                  </a:lnTo>
                  <a:lnTo>
                    <a:pt x="0" y="9"/>
                  </a:lnTo>
                  <a:lnTo>
                    <a:pt x="1" y="8"/>
                  </a:lnTo>
                  <a:lnTo>
                    <a:pt x="3" y="6"/>
                  </a:lnTo>
                  <a:lnTo>
                    <a:pt x="3" y="5"/>
                  </a:lnTo>
                  <a:lnTo>
                    <a:pt x="4" y="3"/>
                  </a:lnTo>
                  <a:lnTo>
                    <a:pt x="7" y="3"/>
                  </a:lnTo>
                  <a:lnTo>
                    <a:pt x="9" y="3"/>
                  </a:lnTo>
                  <a:lnTo>
                    <a:pt x="185" y="3"/>
                  </a:lnTo>
                  <a:lnTo>
                    <a:pt x="188" y="3"/>
                  </a:lnTo>
                  <a:lnTo>
                    <a:pt x="190" y="3"/>
                  </a:lnTo>
                  <a:lnTo>
                    <a:pt x="191" y="5"/>
                  </a:lnTo>
                  <a:lnTo>
                    <a:pt x="193" y="6"/>
                  </a:lnTo>
                  <a:lnTo>
                    <a:pt x="193" y="8"/>
                  </a:lnTo>
                  <a:lnTo>
                    <a:pt x="194" y="9"/>
                  </a:lnTo>
                  <a:lnTo>
                    <a:pt x="194" y="11"/>
                  </a:lnTo>
                  <a:lnTo>
                    <a:pt x="194" y="11"/>
                  </a:lnTo>
                  <a:lnTo>
                    <a:pt x="194" y="8"/>
                  </a:lnTo>
                  <a:close/>
                </a:path>
              </a:pathLst>
            </a:custGeom>
            <a:solidFill>
              <a:srgbClr val="ffffff"/>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395" name=""/>
            <p:cNvSpPr/>
            <p:nvPr/>
          </p:nvSpPr>
          <p:spPr>
            <a:xfrm>
              <a:off x="1811160" y="2492280"/>
              <a:ext cx="9000" cy="7920"/>
            </a:xfrm>
            <a:custGeom>
              <a:avLst/>
              <a:gdLst/>
              <a:ahLst/>
              <a:rect l="l" t="t" r="r" b="b"/>
              <a:pathLst>
                <a:path w="11" h="10">
                  <a:moveTo>
                    <a:pt x="0" y="2"/>
                  </a:moveTo>
                  <a:lnTo>
                    <a:pt x="0" y="2"/>
                  </a:lnTo>
                  <a:lnTo>
                    <a:pt x="3" y="3"/>
                  </a:lnTo>
                  <a:lnTo>
                    <a:pt x="5" y="3"/>
                  </a:lnTo>
                  <a:lnTo>
                    <a:pt x="6" y="3"/>
                  </a:lnTo>
                  <a:lnTo>
                    <a:pt x="6" y="5"/>
                  </a:lnTo>
                  <a:lnTo>
                    <a:pt x="8" y="7"/>
                  </a:lnTo>
                  <a:lnTo>
                    <a:pt x="8" y="7"/>
                  </a:lnTo>
                  <a:lnTo>
                    <a:pt x="8" y="8"/>
                  </a:lnTo>
                  <a:lnTo>
                    <a:pt x="8" y="10"/>
                  </a:lnTo>
                  <a:lnTo>
                    <a:pt x="11" y="10"/>
                  </a:lnTo>
                  <a:lnTo>
                    <a:pt x="11" y="8"/>
                  </a:lnTo>
                  <a:lnTo>
                    <a:pt x="9" y="7"/>
                  </a:lnTo>
                  <a:lnTo>
                    <a:pt x="9" y="5"/>
                  </a:lnTo>
                  <a:lnTo>
                    <a:pt x="8" y="3"/>
                  </a:lnTo>
                  <a:lnTo>
                    <a:pt x="6" y="2"/>
                  </a:lnTo>
                  <a:lnTo>
                    <a:pt x="5" y="2"/>
                  </a:lnTo>
                  <a:lnTo>
                    <a:pt x="3" y="0"/>
                  </a:lnTo>
                  <a:lnTo>
                    <a:pt x="0" y="0"/>
                  </a:lnTo>
                  <a:lnTo>
                    <a:pt x="0" y="0"/>
                  </a:lnTo>
                  <a:lnTo>
                    <a:pt x="0" y="2"/>
                  </a:lnTo>
                  <a:close/>
                </a:path>
              </a:pathLst>
            </a:custGeom>
            <a:solidFill>
              <a:srgbClr val="000000"/>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396" name=""/>
            <p:cNvSpPr/>
            <p:nvPr/>
          </p:nvSpPr>
          <p:spPr>
            <a:xfrm>
              <a:off x="1671480" y="2492280"/>
              <a:ext cx="139320" cy="1800"/>
            </a:xfrm>
            <a:custGeom>
              <a:avLst/>
              <a:gdLst/>
              <a:ahLst/>
              <a:rect l="l" t="t" r="r" b="b"/>
              <a:pathLst>
                <a:path w="176" h="2">
                  <a:moveTo>
                    <a:pt x="0" y="2"/>
                  </a:moveTo>
                  <a:lnTo>
                    <a:pt x="0" y="2"/>
                  </a:lnTo>
                  <a:lnTo>
                    <a:pt x="176" y="2"/>
                  </a:lnTo>
                  <a:lnTo>
                    <a:pt x="176" y="0"/>
                  </a:lnTo>
                  <a:lnTo>
                    <a:pt x="0" y="0"/>
                  </a:lnTo>
                  <a:lnTo>
                    <a:pt x="0" y="0"/>
                  </a:lnTo>
                  <a:lnTo>
                    <a:pt x="0"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397" name=""/>
            <p:cNvSpPr/>
            <p:nvPr/>
          </p:nvSpPr>
          <p:spPr>
            <a:xfrm>
              <a:off x="1665000" y="2492280"/>
              <a:ext cx="6120" cy="7920"/>
            </a:xfrm>
            <a:custGeom>
              <a:avLst/>
              <a:gdLst/>
              <a:ahLst/>
              <a:rect l="l" t="t" r="r" b="b"/>
              <a:pathLst>
                <a:path w="9" h="10">
                  <a:moveTo>
                    <a:pt x="1" y="10"/>
                  </a:moveTo>
                  <a:lnTo>
                    <a:pt x="1" y="10"/>
                  </a:lnTo>
                  <a:lnTo>
                    <a:pt x="1" y="10"/>
                  </a:lnTo>
                  <a:lnTo>
                    <a:pt x="1" y="8"/>
                  </a:lnTo>
                  <a:lnTo>
                    <a:pt x="3" y="7"/>
                  </a:lnTo>
                  <a:lnTo>
                    <a:pt x="3" y="5"/>
                  </a:lnTo>
                  <a:lnTo>
                    <a:pt x="4" y="3"/>
                  </a:lnTo>
                  <a:lnTo>
                    <a:pt x="6" y="3"/>
                  </a:lnTo>
                  <a:lnTo>
                    <a:pt x="7" y="3"/>
                  </a:lnTo>
                  <a:lnTo>
                    <a:pt x="9" y="2"/>
                  </a:lnTo>
                  <a:lnTo>
                    <a:pt x="9" y="0"/>
                  </a:lnTo>
                  <a:lnTo>
                    <a:pt x="7" y="0"/>
                  </a:lnTo>
                  <a:lnTo>
                    <a:pt x="4" y="2"/>
                  </a:lnTo>
                  <a:lnTo>
                    <a:pt x="3" y="2"/>
                  </a:lnTo>
                  <a:lnTo>
                    <a:pt x="1" y="3"/>
                  </a:lnTo>
                  <a:lnTo>
                    <a:pt x="1" y="5"/>
                  </a:lnTo>
                  <a:lnTo>
                    <a:pt x="0" y="7"/>
                  </a:lnTo>
                  <a:lnTo>
                    <a:pt x="0" y="8"/>
                  </a:lnTo>
                  <a:lnTo>
                    <a:pt x="0" y="10"/>
                  </a:lnTo>
                  <a:lnTo>
                    <a:pt x="0" y="10"/>
                  </a:lnTo>
                  <a:lnTo>
                    <a:pt x="1" y="10"/>
                  </a:lnTo>
                  <a:close/>
                </a:path>
              </a:pathLst>
            </a:custGeom>
            <a:solidFill>
              <a:srgbClr val="000000"/>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398" name=""/>
            <p:cNvSpPr/>
            <p:nvPr/>
          </p:nvSpPr>
          <p:spPr>
            <a:xfrm>
              <a:off x="1663560" y="2500200"/>
              <a:ext cx="2880" cy="3240"/>
            </a:xfrm>
            <a:custGeom>
              <a:avLst/>
              <a:gdLst/>
              <a:ahLst/>
              <a:rect l="l" t="t" r="r" b="b"/>
              <a:pathLst>
                <a:path w="3" h="3">
                  <a:moveTo>
                    <a:pt x="0" y="3"/>
                  </a:moveTo>
                  <a:lnTo>
                    <a:pt x="3" y="3"/>
                  </a:lnTo>
                  <a:lnTo>
                    <a:pt x="3" y="0"/>
                  </a:lnTo>
                  <a:lnTo>
                    <a:pt x="2" y="0"/>
                  </a:lnTo>
                  <a:lnTo>
                    <a:pt x="0" y="3"/>
                  </a:lnTo>
                  <a:lnTo>
                    <a:pt x="3" y="3"/>
                  </a:lnTo>
                  <a:lnTo>
                    <a:pt x="0" y="3"/>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399" name=""/>
            <p:cNvSpPr/>
            <p:nvPr/>
          </p:nvSpPr>
          <p:spPr>
            <a:xfrm>
              <a:off x="1663560" y="2495520"/>
              <a:ext cx="7560" cy="7920"/>
            </a:xfrm>
            <a:custGeom>
              <a:avLst/>
              <a:gdLst/>
              <a:ahLst/>
              <a:rect l="l" t="t" r="r" b="b"/>
              <a:pathLst>
                <a:path w="11" h="10">
                  <a:moveTo>
                    <a:pt x="11" y="0"/>
                  </a:moveTo>
                  <a:lnTo>
                    <a:pt x="11" y="0"/>
                  </a:lnTo>
                  <a:lnTo>
                    <a:pt x="9" y="0"/>
                  </a:lnTo>
                  <a:lnTo>
                    <a:pt x="6" y="2"/>
                  </a:lnTo>
                  <a:lnTo>
                    <a:pt x="5" y="4"/>
                  </a:lnTo>
                  <a:lnTo>
                    <a:pt x="3" y="4"/>
                  </a:lnTo>
                  <a:lnTo>
                    <a:pt x="2" y="5"/>
                  </a:lnTo>
                  <a:lnTo>
                    <a:pt x="2" y="7"/>
                  </a:lnTo>
                  <a:lnTo>
                    <a:pt x="0" y="8"/>
                  </a:lnTo>
                  <a:lnTo>
                    <a:pt x="0" y="10"/>
                  </a:lnTo>
                  <a:lnTo>
                    <a:pt x="3" y="10"/>
                  </a:lnTo>
                  <a:lnTo>
                    <a:pt x="3" y="10"/>
                  </a:lnTo>
                  <a:lnTo>
                    <a:pt x="3" y="8"/>
                  </a:lnTo>
                  <a:lnTo>
                    <a:pt x="3" y="7"/>
                  </a:lnTo>
                  <a:lnTo>
                    <a:pt x="5" y="5"/>
                  </a:lnTo>
                  <a:lnTo>
                    <a:pt x="6" y="5"/>
                  </a:lnTo>
                  <a:lnTo>
                    <a:pt x="8" y="4"/>
                  </a:lnTo>
                  <a:lnTo>
                    <a:pt x="9" y="4"/>
                  </a:lnTo>
                  <a:lnTo>
                    <a:pt x="11" y="4"/>
                  </a:lnTo>
                  <a:lnTo>
                    <a:pt x="11" y="4"/>
                  </a:lnTo>
                  <a:lnTo>
                    <a:pt x="11" y="0"/>
                  </a:lnTo>
                  <a:close/>
                </a:path>
              </a:pathLst>
            </a:custGeom>
            <a:solidFill>
              <a:srgbClr val="000000"/>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400" name=""/>
            <p:cNvSpPr/>
            <p:nvPr/>
          </p:nvSpPr>
          <p:spPr>
            <a:xfrm>
              <a:off x="1671480" y="2495520"/>
              <a:ext cx="139320" cy="1440"/>
            </a:xfrm>
            <a:custGeom>
              <a:avLst/>
              <a:gdLst/>
              <a:ahLst/>
              <a:rect l="l" t="t" r="r" b="b"/>
              <a:pathLst>
                <a:path w="176" h="4">
                  <a:moveTo>
                    <a:pt x="176" y="0"/>
                  </a:moveTo>
                  <a:lnTo>
                    <a:pt x="176" y="0"/>
                  </a:lnTo>
                  <a:lnTo>
                    <a:pt x="0" y="0"/>
                  </a:lnTo>
                  <a:lnTo>
                    <a:pt x="0" y="4"/>
                  </a:lnTo>
                  <a:lnTo>
                    <a:pt x="176" y="4"/>
                  </a:lnTo>
                  <a:lnTo>
                    <a:pt x="176" y="4"/>
                  </a:lnTo>
                  <a:lnTo>
                    <a:pt x="176"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01" name=""/>
            <p:cNvSpPr/>
            <p:nvPr/>
          </p:nvSpPr>
          <p:spPr>
            <a:xfrm>
              <a:off x="1811160" y="2495520"/>
              <a:ext cx="9000" cy="7920"/>
            </a:xfrm>
            <a:custGeom>
              <a:avLst/>
              <a:gdLst/>
              <a:ahLst/>
              <a:rect l="l" t="t" r="r" b="b"/>
              <a:pathLst>
                <a:path w="11" h="10">
                  <a:moveTo>
                    <a:pt x="9" y="10"/>
                  </a:moveTo>
                  <a:lnTo>
                    <a:pt x="11" y="10"/>
                  </a:lnTo>
                  <a:lnTo>
                    <a:pt x="11" y="8"/>
                  </a:lnTo>
                  <a:lnTo>
                    <a:pt x="11" y="7"/>
                  </a:lnTo>
                  <a:lnTo>
                    <a:pt x="9" y="5"/>
                  </a:lnTo>
                  <a:lnTo>
                    <a:pt x="8" y="4"/>
                  </a:lnTo>
                  <a:lnTo>
                    <a:pt x="6" y="4"/>
                  </a:lnTo>
                  <a:lnTo>
                    <a:pt x="5" y="2"/>
                  </a:lnTo>
                  <a:lnTo>
                    <a:pt x="3" y="0"/>
                  </a:lnTo>
                  <a:lnTo>
                    <a:pt x="0" y="0"/>
                  </a:lnTo>
                  <a:lnTo>
                    <a:pt x="0" y="4"/>
                  </a:lnTo>
                  <a:lnTo>
                    <a:pt x="3" y="4"/>
                  </a:lnTo>
                  <a:lnTo>
                    <a:pt x="5" y="4"/>
                  </a:lnTo>
                  <a:lnTo>
                    <a:pt x="6" y="5"/>
                  </a:lnTo>
                  <a:lnTo>
                    <a:pt x="6" y="5"/>
                  </a:lnTo>
                  <a:lnTo>
                    <a:pt x="8" y="7"/>
                  </a:lnTo>
                  <a:lnTo>
                    <a:pt x="8" y="8"/>
                  </a:lnTo>
                  <a:lnTo>
                    <a:pt x="9" y="10"/>
                  </a:lnTo>
                  <a:lnTo>
                    <a:pt x="9" y="10"/>
                  </a:lnTo>
                  <a:lnTo>
                    <a:pt x="11" y="10"/>
                  </a:lnTo>
                  <a:lnTo>
                    <a:pt x="9" y="10"/>
                  </a:lnTo>
                  <a:close/>
                </a:path>
              </a:pathLst>
            </a:custGeom>
            <a:solidFill>
              <a:srgbClr val="000000"/>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402" name=""/>
            <p:cNvSpPr/>
            <p:nvPr/>
          </p:nvSpPr>
          <p:spPr>
            <a:xfrm>
              <a:off x="1817640" y="2500200"/>
              <a:ext cx="2520" cy="3240"/>
            </a:xfrm>
            <a:custGeom>
              <a:avLst/>
              <a:gdLst/>
              <a:ahLst/>
              <a:rect l="l" t="t" r="r" b="b"/>
              <a:pathLst>
                <a:path w="3" h="3">
                  <a:moveTo>
                    <a:pt x="0" y="0"/>
                  </a:moveTo>
                  <a:lnTo>
                    <a:pt x="0" y="0"/>
                  </a:lnTo>
                  <a:lnTo>
                    <a:pt x="1" y="3"/>
                  </a:lnTo>
                  <a:lnTo>
                    <a:pt x="3" y="3"/>
                  </a:lnTo>
                  <a:lnTo>
                    <a:pt x="3" y="0"/>
                  </a:lnTo>
                  <a:lnTo>
                    <a:pt x="3" y="0"/>
                  </a:lnTo>
                  <a:lnTo>
                    <a:pt x="0" y="0"/>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403" name=""/>
            <p:cNvSpPr/>
            <p:nvPr/>
          </p:nvSpPr>
          <p:spPr>
            <a:xfrm>
              <a:off x="1695240" y="2593800"/>
              <a:ext cx="93240" cy="17640"/>
            </a:xfrm>
            <a:custGeom>
              <a:avLst/>
              <a:gdLst/>
              <a:ahLst/>
              <a:rect l="l" t="t" r="r" b="b"/>
              <a:pathLst>
                <a:path w="117" h="22">
                  <a:moveTo>
                    <a:pt x="117" y="22"/>
                  </a:moveTo>
                  <a:lnTo>
                    <a:pt x="0" y="22"/>
                  </a:lnTo>
                  <a:lnTo>
                    <a:pt x="2" y="0"/>
                  </a:lnTo>
                  <a:lnTo>
                    <a:pt x="116" y="0"/>
                  </a:lnTo>
                  <a:lnTo>
                    <a:pt x="117" y="22"/>
                  </a:lnTo>
                  <a:close/>
                </a:path>
              </a:pathLst>
            </a:custGeom>
            <a:solidFill>
              <a:srgbClr val="ffffff"/>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2404" name=""/>
            <p:cNvSpPr/>
            <p:nvPr/>
          </p:nvSpPr>
          <p:spPr>
            <a:xfrm>
              <a:off x="1733400" y="2558880"/>
              <a:ext cx="16920" cy="12960"/>
            </a:xfrm>
            <a:prstGeom prst="rect">
              <a:avLst/>
            </a:prstGeom>
            <a:solidFill>
              <a:srgbClr val="f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405" name=""/>
            <p:cNvSpPr/>
            <p:nvPr/>
          </p:nvSpPr>
          <p:spPr>
            <a:xfrm>
              <a:off x="1749240" y="2558880"/>
              <a:ext cx="1080" cy="12960"/>
            </a:xfrm>
            <a:custGeom>
              <a:avLst/>
              <a:gdLst/>
              <a:ahLst/>
              <a:rect l="l" t="t" r="r" b="b"/>
              <a:pathLst>
                <a:path w="4" h="16">
                  <a:moveTo>
                    <a:pt x="2" y="2"/>
                  </a:moveTo>
                  <a:lnTo>
                    <a:pt x="0" y="0"/>
                  </a:lnTo>
                  <a:lnTo>
                    <a:pt x="0" y="16"/>
                  </a:lnTo>
                  <a:lnTo>
                    <a:pt x="4" y="16"/>
                  </a:lnTo>
                  <a:lnTo>
                    <a:pt x="4" y="0"/>
                  </a:lnTo>
                  <a:lnTo>
                    <a:pt x="2" y="0"/>
                  </a:lnTo>
                  <a:lnTo>
                    <a:pt x="4" y="0"/>
                  </a:lnTo>
                  <a:lnTo>
                    <a:pt x="4" y="0"/>
                  </a:lnTo>
                  <a:lnTo>
                    <a:pt x="2" y="0"/>
                  </a:lnTo>
                  <a:lnTo>
                    <a:pt x="2" y="2"/>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406" name=""/>
            <p:cNvSpPr/>
            <p:nvPr/>
          </p:nvSpPr>
          <p:spPr>
            <a:xfrm>
              <a:off x="1733400" y="2558880"/>
              <a:ext cx="16920" cy="1800"/>
            </a:xfrm>
            <a:custGeom>
              <a:avLst/>
              <a:gdLst/>
              <a:ahLst/>
              <a:rect l="l" t="t" r="r" b="b"/>
              <a:pathLst>
                <a:path w="22" h="2">
                  <a:moveTo>
                    <a:pt x="2" y="0"/>
                  </a:moveTo>
                  <a:lnTo>
                    <a:pt x="2" y="2"/>
                  </a:lnTo>
                  <a:lnTo>
                    <a:pt x="22" y="2"/>
                  </a:lnTo>
                  <a:lnTo>
                    <a:pt x="22" y="0"/>
                  </a:lnTo>
                  <a:lnTo>
                    <a:pt x="2" y="0"/>
                  </a:lnTo>
                  <a:lnTo>
                    <a:pt x="0" y="0"/>
                  </a:lnTo>
                  <a:lnTo>
                    <a:pt x="2" y="0"/>
                  </a:lnTo>
                  <a:lnTo>
                    <a:pt x="0" y="0"/>
                  </a:lnTo>
                  <a:lnTo>
                    <a:pt x="0" y="0"/>
                  </a:lnTo>
                  <a:lnTo>
                    <a:pt x="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407" name=""/>
            <p:cNvSpPr/>
            <p:nvPr/>
          </p:nvSpPr>
          <p:spPr>
            <a:xfrm>
              <a:off x="1733400" y="2558880"/>
              <a:ext cx="1080" cy="14400"/>
            </a:xfrm>
            <a:custGeom>
              <a:avLst/>
              <a:gdLst/>
              <a:ahLst/>
              <a:rect l="l" t="t" r="r" b="b"/>
              <a:pathLst>
                <a:path w="2" h="18">
                  <a:moveTo>
                    <a:pt x="2" y="14"/>
                  </a:moveTo>
                  <a:lnTo>
                    <a:pt x="2" y="16"/>
                  </a:lnTo>
                  <a:lnTo>
                    <a:pt x="2" y="0"/>
                  </a:lnTo>
                  <a:lnTo>
                    <a:pt x="0" y="0"/>
                  </a:lnTo>
                  <a:lnTo>
                    <a:pt x="0" y="16"/>
                  </a:lnTo>
                  <a:lnTo>
                    <a:pt x="2" y="18"/>
                  </a:lnTo>
                  <a:lnTo>
                    <a:pt x="0" y="16"/>
                  </a:lnTo>
                  <a:lnTo>
                    <a:pt x="0" y="18"/>
                  </a:lnTo>
                  <a:lnTo>
                    <a:pt x="2" y="18"/>
                  </a:lnTo>
                  <a:lnTo>
                    <a:pt x="2" y="14"/>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408" name=""/>
            <p:cNvSpPr/>
            <p:nvPr/>
          </p:nvSpPr>
          <p:spPr>
            <a:xfrm>
              <a:off x="1733400" y="2571840"/>
              <a:ext cx="16920" cy="1440"/>
            </a:xfrm>
            <a:custGeom>
              <a:avLst/>
              <a:gdLst/>
              <a:ahLst/>
              <a:rect l="l" t="t" r="r" b="b"/>
              <a:pathLst>
                <a:path w="22" h="4">
                  <a:moveTo>
                    <a:pt x="18" y="2"/>
                  </a:moveTo>
                  <a:lnTo>
                    <a:pt x="20" y="0"/>
                  </a:lnTo>
                  <a:lnTo>
                    <a:pt x="0" y="0"/>
                  </a:lnTo>
                  <a:lnTo>
                    <a:pt x="0" y="4"/>
                  </a:lnTo>
                  <a:lnTo>
                    <a:pt x="20" y="4"/>
                  </a:lnTo>
                  <a:lnTo>
                    <a:pt x="22" y="2"/>
                  </a:lnTo>
                  <a:lnTo>
                    <a:pt x="20" y="4"/>
                  </a:lnTo>
                  <a:lnTo>
                    <a:pt x="22" y="4"/>
                  </a:lnTo>
                  <a:lnTo>
                    <a:pt x="22" y="2"/>
                  </a:lnTo>
                  <a:lnTo>
                    <a:pt x="18"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09" name=""/>
            <p:cNvSpPr/>
            <p:nvPr/>
          </p:nvSpPr>
          <p:spPr>
            <a:xfrm>
              <a:off x="1733400" y="2571840"/>
              <a:ext cx="16920" cy="4680"/>
            </a:xfrm>
            <a:prstGeom prst="rect">
              <a:avLst/>
            </a:pr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410" name=""/>
            <p:cNvSpPr/>
            <p:nvPr/>
          </p:nvSpPr>
          <p:spPr>
            <a:xfrm>
              <a:off x="1749240" y="2571840"/>
              <a:ext cx="1080" cy="4680"/>
            </a:xfrm>
            <a:custGeom>
              <a:avLst/>
              <a:gdLst/>
              <a:ahLst/>
              <a:rect l="l" t="t" r="r" b="b"/>
              <a:pathLst>
                <a:path w="4" h="7">
                  <a:moveTo>
                    <a:pt x="2" y="4"/>
                  </a:moveTo>
                  <a:lnTo>
                    <a:pt x="0" y="2"/>
                  </a:lnTo>
                  <a:lnTo>
                    <a:pt x="0" y="7"/>
                  </a:lnTo>
                  <a:lnTo>
                    <a:pt x="4" y="7"/>
                  </a:lnTo>
                  <a:lnTo>
                    <a:pt x="4" y="2"/>
                  </a:lnTo>
                  <a:lnTo>
                    <a:pt x="2" y="0"/>
                  </a:lnTo>
                  <a:lnTo>
                    <a:pt x="4" y="2"/>
                  </a:lnTo>
                  <a:lnTo>
                    <a:pt x="4" y="0"/>
                  </a:lnTo>
                  <a:lnTo>
                    <a:pt x="2" y="0"/>
                  </a:lnTo>
                  <a:lnTo>
                    <a:pt x="2" y="4"/>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411" name=""/>
            <p:cNvSpPr/>
            <p:nvPr/>
          </p:nvSpPr>
          <p:spPr>
            <a:xfrm>
              <a:off x="1733400" y="2571840"/>
              <a:ext cx="16920" cy="1440"/>
            </a:xfrm>
            <a:custGeom>
              <a:avLst/>
              <a:gdLst/>
              <a:ahLst/>
              <a:rect l="l" t="t" r="r" b="b"/>
              <a:pathLst>
                <a:path w="22" h="4">
                  <a:moveTo>
                    <a:pt x="2" y="2"/>
                  </a:moveTo>
                  <a:lnTo>
                    <a:pt x="2" y="4"/>
                  </a:lnTo>
                  <a:lnTo>
                    <a:pt x="22" y="4"/>
                  </a:lnTo>
                  <a:lnTo>
                    <a:pt x="22" y="0"/>
                  </a:lnTo>
                  <a:lnTo>
                    <a:pt x="2" y="0"/>
                  </a:lnTo>
                  <a:lnTo>
                    <a:pt x="0" y="2"/>
                  </a:lnTo>
                  <a:lnTo>
                    <a:pt x="2" y="0"/>
                  </a:lnTo>
                  <a:lnTo>
                    <a:pt x="0" y="0"/>
                  </a:lnTo>
                  <a:lnTo>
                    <a:pt x="0" y="2"/>
                  </a:lnTo>
                  <a:lnTo>
                    <a:pt x="2"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12" name=""/>
            <p:cNvSpPr/>
            <p:nvPr/>
          </p:nvSpPr>
          <p:spPr>
            <a:xfrm>
              <a:off x="1733400" y="2571840"/>
              <a:ext cx="1080" cy="6120"/>
            </a:xfrm>
            <a:custGeom>
              <a:avLst/>
              <a:gdLst/>
              <a:ahLst/>
              <a:rect l="l" t="t" r="r" b="b"/>
              <a:pathLst>
                <a:path w="2" h="6">
                  <a:moveTo>
                    <a:pt x="2" y="3"/>
                  </a:moveTo>
                  <a:lnTo>
                    <a:pt x="2" y="5"/>
                  </a:lnTo>
                  <a:lnTo>
                    <a:pt x="2" y="0"/>
                  </a:lnTo>
                  <a:lnTo>
                    <a:pt x="0" y="0"/>
                  </a:lnTo>
                  <a:lnTo>
                    <a:pt x="0" y="5"/>
                  </a:lnTo>
                  <a:lnTo>
                    <a:pt x="2" y="6"/>
                  </a:lnTo>
                  <a:lnTo>
                    <a:pt x="0" y="5"/>
                  </a:lnTo>
                  <a:lnTo>
                    <a:pt x="0" y="6"/>
                  </a:lnTo>
                  <a:lnTo>
                    <a:pt x="2" y="6"/>
                  </a:lnTo>
                  <a:lnTo>
                    <a:pt x="2" y="3"/>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413" name=""/>
            <p:cNvSpPr/>
            <p:nvPr/>
          </p:nvSpPr>
          <p:spPr>
            <a:xfrm>
              <a:off x="1733400" y="2575080"/>
              <a:ext cx="16920" cy="2880"/>
            </a:xfrm>
            <a:custGeom>
              <a:avLst/>
              <a:gdLst/>
              <a:ahLst/>
              <a:rect l="l" t="t" r="r" b="b"/>
              <a:pathLst>
                <a:path w="22" h="3">
                  <a:moveTo>
                    <a:pt x="18" y="2"/>
                  </a:moveTo>
                  <a:lnTo>
                    <a:pt x="20" y="0"/>
                  </a:lnTo>
                  <a:lnTo>
                    <a:pt x="0" y="0"/>
                  </a:lnTo>
                  <a:lnTo>
                    <a:pt x="0" y="3"/>
                  </a:lnTo>
                  <a:lnTo>
                    <a:pt x="20" y="3"/>
                  </a:lnTo>
                  <a:lnTo>
                    <a:pt x="22" y="2"/>
                  </a:lnTo>
                  <a:lnTo>
                    <a:pt x="20" y="3"/>
                  </a:lnTo>
                  <a:lnTo>
                    <a:pt x="22" y="3"/>
                  </a:lnTo>
                  <a:lnTo>
                    <a:pt x="22" y="2"/>
                  </a:lnTo>
                  <a:lnTo>
                    <a:pt x="18" y="2"/>
                  </a:lnTo>
                  <a:close/>
                </a:path>
              </a:pathLst>
            </a:custGeom>
            <a:solidFill>
              <a:srgbClr val="000000"/>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2414" name=""/>
            <p:cNvSpPr/>
            <p:nvPr/>
          </p:nvSpPr>
          <p:spPr>
            <a:xfrm>
              <a:off x="1706400" y="2558880"/>
              <a:ext cx="16920" cy="12960"/>
            </a:xfrm>
            <a:prstGeom prst="rect">
              <a:avLst/>
            </a:prstGeom>
            <a:solidFill>
              <a:srgbClr val="f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415" name=""/>
            <p:cNvSpPr/>
            <p:nvPr/>
          </p:nvSpPr>
          <p:spPr>
            <a:xfrm>
              <a:off x="1722240" y="2558880"/>
              <a:ext cx="1080" cy="12960"/>
            </a:xfrm>
            <a:custGeom>
              <a:avLst/>
              <a:gdLst/>
              <a:ahLst/>
              <a:rect l="l" t="t" r="r" b="b"/>
              <a:pathLst>
                <a:path w="1" h="16">
                  <a:moveTo>
                    <a:pt x="1" y="2"/>
                  </a:moveTo>
                  <a:lnTo>
                    <a:pt x="0" y="0"/>
                  </a:lnTo>
                  <a:lnTo>
                    <a:pt x="0" y="16"/>
                  </a:lnTo>
                  <a:lnTo>
                    <a:pt x="1" y="16"/>
                  </a:lnTo>
                  <a:lnTo>
                    <a:pt x="1" y="0"/>
                  </a:lnTo>
                  <a:lnTo>
                    <a:pt x="1" y="0"/>
                  </a:lnTo>
                  <a:lnTo>
                    <a:pt x="1" y="0"/>
                  </a:lnTo>
                  <a:lnTo>
                    <a:pt x="1" y="0"/>
                  </a:lnTo>
                  <a:lnTo>
                    <a:pt x="1" y="0"/>
                  </a:lnTo>
                  <a:lnTo>
                    <a:pt x="1" y="2"/>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416" name=""/>
            <p:cNvSpPr/>
            <p:nvPr/>
          </p:nvSpPr>
          <p:spPr>
            <a:xfrm>
              <a:off x="1704960" y="2558880"/>
              <a:ext cx="18360" cy="1800"/>
            </a:xfrm>
            <a:custGeom>
              <a:avLst/>
              <a:gdLst/>
              <a:ahLst/>
              <a:rect l="l" t="t" r="r" b="b"/>
              <a:pathLst>
                <a:path w="23" h="2">
                  <a:moveTo>
                    <a:pt x="3" y="0"/>
                  </a:moveTo>
                  <a:lnTo>
                    <a:pt x="1" y="2"/>
                  </a:lnTo>
                  <a:lnTo>
                    <a:pt x="23" y="2"/>
                  </a:lnTo>
                  <a:lnTo>
                    <a:pt x="23" y="0"/>
                  </a:lnTo>
                  <a:lnTo>
                    <a:pt x="1" y="0"/>
                  </a:lnTo>
                  <a:lnTo>
                    <a:pt x="0" y="0"/>
                  </a:lnTo>
                  <a:lnTo>
                    <a:pt x="1" y="0"/>
                  </a:lnTo>
                  <a:lnTo>
                    <a:pt x="0" y="0"/>
                  </a:lnTo>
                  <a:lnTo>
                    <a:pt x="0" y="0"/>
                  </a:lnTo>
                  <a:lnTo>
                    <a:pt x="3"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417" name=""/>
            <p:cNvSpPr/>
            <p:nvPr/>
          </p:nvSpPr>
          <p:spPr>
            <a:xfrm>
              <a:off x="1704960" y="2558880"/>
              <a:ext cx="2520" cy="14400"/>
            </a:xfrm>
            <a:custGeom>
              <a:avLst/>
              <a:gdLst/>
              <a:ahLst/>
              <a:rect l="l" t="t" r="r" b="b"/>
              <a:pathLst>
                <a:path w="3" h="18">
                  <a:moveTo>
                    <a:pt x="1" y="14"/>
                  </a:moveTo>
                  <a:lnTo>
                    <a:pt x="3" y="16"/>
                  </a:lnTo>
                  <a:lnTo>
                    <a:pt x="3" y="0"/>
                  </a:lnTo>
                  <a:lnTo>
                    <a:pt x="0" y="0"/>
                  </a:lnTo>
                  <a:lnTo>
                    <a:pt x="0" y="16"/>
                  </a:lnTo>
                  <a:lnTo>
                    <a:pt x="1" y="18"/>
                  </a:lnTo>
                  <a:lnTo>
                    <a:pt x="0" y="16"/>
                  </a:lnTo>
                  <a:lnTo>
                    <a:pt x="0" y="18"/>
                  </a:lnTo>
                  <a:lnTo>
                    <a:pt x="1" y="18"/>
                  </a:lnTo>
                  <a:lnTo>
                    <a:pt x="1" y="14"/>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418" name=""/>
            <p:cNvSpPr/>
            <p:nvPr/>
          </p:nvSpPr>
          <p:spPr>
            <a:xfrm>
              <a:off x="1706400" y="2571840"/>
              <a:ext cx="16920" cy="1440"/>
            </a:xfrm>
            <a:custGeom>
              <a:avLst/>
              <a:gdLst/>
              <a:ahLst/>
              <a:rect l="l" t="t" r="r" b="b"/>
              <a:pathLst>
                <a:path w="22" h="4">
                  <a:moveTo>
                    <a:pt x="21" y="2"/>
                  </a:moveTo>
                  <a:lnTo>
                    <a:pt x="22" y="0"/>
                  </a:lnTo>
                  <a:lnTo>
                    <a:pt x="0" y="0"/>
                  </a:lnTo>
                  <a:lnTo>
                    <a:pt x="0" y="4"/>
                  </a:lnTo>
                  <a:lnTo>
                    <a:pt x="22" y="4"/>
                  </a:lnTo>
                  <a:lnTo>
                    <a:pt x="22" y="2"/>
                  </a:lnTo>
                  <a:lnTo>
                    <a:pt x="22" y="4"/>
                  </a:lnTo>
                  <a:lnTo>
                    <a:pt x="22" y="4"/>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19" name=""/>
            <p:cNvSpPr/>
            <p:nvPr/>
          </p:nvSpPr>
          <p:spPr>
            <a:xfrm>
              <a:off x="1706400" y="2571840"/>
              <a:ext cx="16920" cy="4680"/>
            </a:xfrm>
            <a:prstGeom prst="rect">
              <a:avLst/>
            </a:pr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420" name=""/>
            <p:cNvSpPr/>
            <p:nvPr/>
          </p:nvSpPr>
          <p:spPr>
            <a:xfrm>
              <a:off x="1722240" y="2571840"/>
              <a:ext cx="1080" cy="4680"/>
            </a:xfrm>
            <a:custGeom>
              <a:avLst/>
              <a:gdLst/>
              <a:ahLst/>
              <a:rect l="l" t="t" r="r" b="b"/>
              <a:pathLst>
                <a:path w="1" h="7">
                  <a:moveTo>
                    <a:pt x="1" y="4"/>
                  </a:moveTo>
                  <a:lnTo>
                    <a:pt x="0" y="2"/>
                  </a:lnTo>
                  <a:lnTo>
                    <a:pt x="0" y="7"/>
                  </a:lnTo>
                  <a:lnTo>
                    <a:pt x="1" y="7"/>
                  </a:lnTo>
                  <a:lnTo>
                    <a:pt x="1" y="2"/>
                  </a:lnTo>
                  <a:lnTo>
                    <a:pt x="1" y="0"/>
                  </a:lnTo>
                  <a:lnTo>
                    <a:pt x="1" y="2"/>
                  </a:lnTo>
                  <a:lnTo>
                    <a:pt x="1" y="0"/>
                  </a:lnTo>
                  <a:lnTo>
                    <a:pt x="1" y="0"/>
                  </a:lnTo>
                  <a:lnTo>
                    <a:pt x="1" y="4"/>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421" name=""/>
            <p:cNvSpPr/>
            <p:nvPr/>
          </p:nvSpPr>
          <p:spPr>
            <a:xfrm>
              <a:off x="1704960" y="2571840"/>
              <a:ext cx="18360" cy="1440"/>
            </a:xfrm>
            <a:custGeom>
              <a:avLst/>
              <a:gdLst/>
              <a:ahLst/>
              <a:rect l="l" t="t" r="r" b="b"/>
              <a:pathLst>
                <a:path w="23" h="4">
                  <a:moveTo>
                    <a:pt x="3" y="2"/>
                  </a:moveTo>
                  <a:lnTo>
                    <a:pt x="1" y="4"/>
                  </a:lnTo>
                  <a:lnTo>
                    <a:pt x="23" y="4"/>
                  </a:lnTo>
                  <a:lnTo>
                    <a:pt x="23"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22" name=""/>
            <p:cNvSpPr/>
            <p:nvPr/>
          </p:nvSpPr>
          <p:spPr>
            <a:xfrm>
              <a:off x="1704960" y="2571840"/>
              <a:ext cx="2520" cy="6120"/>
            </a:xfrm>
            <a:custGeom>
              <a:avLst/>
              <a:gdLst/>
              <a:ahLst/>
              <a:rect l="l" t="t" r="r" b="b"/>
              <a:pathLst>
                <a:path w="3" h="6">
                  <a:moveTo>
                    <a:pt x="1" y="3"/>
                  </a:moveTo>
                  <a:lnTo>
                    <a:pt x="3" y="5"/>
                  </a:lnTo>
                  <a:lnTo>
                    <a:pt x="3" y="0"/>
                  </a:lnTo>
                  <a:lnTo>
                    <a:pt x="0" y="0"/>
                  </a:lnTo>
                  <a:lnTo>
                    <a:pt x="0" y="5"/>
                  </a:lnTo>
                  <a:lnTo>
                    <a:pt x="1" y="6"/>
                  </a:lnTo>
                  <a:lnTo>
                    <a:pt x="0" y="5"/>
                  </a:lnTo>
                  <a:lnTo>
                    <a:pt x="0" y="6"/>
                  </a:lnTo>
                  <a:lnTo>
                    <a:pt x="1" y="6"/>
                  </a:lnTo>
                  <a:lnTo>
                    <a:pt x="1" y="3"/>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423" name=""/>
            <p:cNvSpPr/>
            <p:nvPr/>
          </p:nvSpPr>
          <p:spPr>
            <a:xfrm>
              <a:off x="1706400" y="2575080"/>
              <a:ext cx="16920" cy="2880"/>
            </a:xfrm>
            <a:custGeom>
              <a:avLst/>
              <a:gdLst/>
              <a:ahLst/>
              <a:rect l="l" t="t" r="r" b="b"/>
              <a:pathLst>
                <a:path w="22" h="3">
                  <a:moveTo>
                    <a:pt x="21" y="2"/>
                  </a:moveTo>
                  <a:lnTo>
                    <a:pt x="22" y="0"/>
                  </a:lnTo>
                  <a:lnTo>
                    <a:pt x="0" y="0"/>
                  </a:lnTo>
                  <a:lnTo>
                    <a:pt x="0" y="3"/>
                  </a:lnTo>
                  <a:lnTo>
                    <a:pt x="22" y="3"/>
                  </a:lnTo>
                  <a:lnTo>
                    <a:pt x="22" y="2"/>
                  </a:lnTo>
                  <a:lnTo>
                    <a:pt x="22" y="3"/>
                  </a:lnTo>
                  <a:lnTo>
                    <a:pt x="22" y="3"/>
                  </a:lnTo>
                  <a:lnTo>
                    <a:pt x="22" y="2"/>
                  </a:lnTo>
                  <a:lnTo>
                    <a:pt x="21" y="2"/>
                  </a:lnTo>
                  <a:close/>
                </a:path>
              </a:pathLst>
            </a:custGeom>
            <a:solidFill>
              <a:srgbClr val="000000"/>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2424" name=""/>
            <p:cNvSpPr/>
            <p:nvPr/>
          </p:nvSpPr>
          <p:spPr>
            <a:xfrm>
              <a:off x="1760400" y="2558880"/>
              <a:ext cx="15480" cy="12960"/>
            </a:xfrm>
            <a:prstGeom prst="rect">
              <a:avLst/>
            </a:prstGeom>
            <a:solidFill>
              <a:srgbClr val="f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425" name=""/>
            <p:cNvSpPr/>
            <p:nvPr/>
          </p:nvSpPr>
          <p:spPr>
            <a:xfrm>
              <a:off x="1776240" y="2558880"/>
              <a:ext cx="1080" cy="12960"/>
            </a:xfrm>
            <a:custGeom>
              <a:avLst/>
              <a:gdLst/>
              <a:ahLst/>
              <a:rect l="l" t="t" r="r" b="b"/>
              <a:pathLst>
                <a:path w="1" h="16">
                  <a:moveTo>
                    <a:pt x="0" y="2"/>
                  </a:moveTo>
                  <a:lnTo>
                    <a:pt x="0" y="0"/>
                  </a:lnTo>
                  <a:lnTo>
                    <a:pt x="0" y="16"/>
                  </a:lnTo>
                  <a:lnTo>
                    <a:pt x="1" y="16"/>
                  </a:lnTo>
                  <a:lnTo>
                    <a:pt x="1" y="0"/>
                  </a:lnTo>
                  <a:lnTo>
                    <a:pt x="0" y="0"/>
                  </a:lnTo>
                  <a:lnTo>
                    <a:pt x="1" y="0"/>
                  </a:lnTo>
                  <a:lnTo>
                    <a:pt x="1" y="0"/>
                  </a:lnTo>
                  <a:lnTo>
                    <a:pt x="0" y="0"/>
                  </a:lnTo>
                  <a:lnTo>
                    <a:pt x="0" y="2"/>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426" name=""/>
            <p:cNvSpPr/>
            <p:nvPr/>
          </p:nvSpPr>
          <p:spPr>
            <a:xfrm>
              <a:off x="1758600" y="2558880"/>
              <a:ext cx="17280" cy="1800"/>
            </a:xfrm>
            <a:custGeom>
              <a:avLst/>
              <a:gdLst/>
              <a:ahLst/>
              <a:rect l="l" t="t" r="r" b="b"/>
              <a:pathLst>
                <a:path w="22" h="2">
                  <a:moveTo>
                    <a:pt x="3" y="0"/>
                  </a:moveTo>
                  <a:lnTo>
                    <a:pt x="1" y="2"/>
                  </a:lnTo>
                  <a:lnTo>
                    <a:pt x="22" y="2"/>
                  </a:lnTo>
                  <a:lnTo>
                    <a:pt x="22" y="0"/>
                  </a:lnTo>
                  <a:lnTo>
                    <a:pt x="1" y="0"/>
                  </a:lnTo>
                  <a:lnTo>
                    <a:pt x="0" y="0"/>
                  </a:lnTo>
                  <a:lnTo>
                    <a:pt x="1" y="0"/>
                  </a:lnTo>
                  <a:lnTo>
                    <a:pt x="0" y="0"/>
                  </a:lnTo>
                  <a:lnTo>
                    <a:pt x="0" y="0"/>
                  </a:lnTo>
                  <a:lnTo>
                    <a:pt x="3"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427" name=""/>
            <p:cNvSpPr/>
            <p:nvPr/>
          </p:nvSpPr>
          <p:spPr>
            <a:xfrm>
              <a:off x="1758600" y="2558880"/>
              <a:ext cx="2880" cy="14400"/>
            </a:xfrm>
            <a:custGeom>
              <a:avLst/>
              <a:gdLst/>
              <a:ahLst/>
              <a:rect l="l" t="t" r="r" b="b"/>
              <a:pathLst>
                <a:path w="3" h="18">
                  <a:moveTo>
                    <a:pt x="1" y="14"/>
                  </a:moveTo>
                  <a:lnTo>
                    <a:pt x="3" y="16"/>
                  </a:lnTo>
                  <a:lnTo>
                    <a:pt x="3" y="0"/>
                  </a:lnTo>
                  <a:lnTo>
                    <a:pt x="0" y="0"/>
                  </a:lnTo>
                  <a:lnTo>
                    <a:pt x="0" y="16"/>
                  </a:lnTo>
                  <a:lnTo>
                    <a:pt x="1" y="18"/>
                  </a:lnTo>
                  <a:lnTo>
                    <a:pt x="0" y="16"/>
                  </a:lnTo>
                  <a:lnTo>
                    <a:pt x="0" y="18"/>
                  </a:lnTo>
                  <a:lnTo>
                    <a:pt x="1" y="18"/>
                  </a:lnTo>
                  <a:lnTo>
                    <a:pt x="1" y="14"/>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428" name=""/>
            <p:cNvSpPr/>
            <p:nvPr/>
          </p:nvSpPr>
          <p:spPr>
            <a:xfrm>
              <a:off x="1760400" y="2571840"/>
              <a:ext cx="16920" cy="1440"/>
            </a:xfrm>
            <a:custGeom>
              <a:avLst/>
              <a:gdLst/>
              <a:ahLst/>
              <a:rect l="l" t="t" r="r" b="b"/>
              <a:pathLst>
                <a:path w="22" h="4">
                  <a:moveTo>
                    <a:pt x="21" y="2"/>
                  </a:moveTo>
                  <a:lnTo>
                    <a:pt x="21" y="0"/>
                  </a:lnTo>
                  <a:lnTo>
                    <a:pt x="0" y="0"/>
                  </a:lnTo>
                  <a:lnTo>
                    <a:pt x="0" y="4"/>
                  </a:lnTo>
                  <a:lnTo>
                    <a:pt x="21" y="4"/>
                  </a:lnTo>
                  <a:lnTo>
                    <a:pt x="22" y="2"/>
                  </a:lnTo>
                  <a:lnTo>
                    <a:pt x="21" y="4"/>
                  </a:lnTo>
                  <a:lnTo>
                    <a:pt x="22" y="4"/>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29" name=""/>
            <p:cNvSpPr/>
            <p:nvPr/>
          </p:nvSpPr>
          <p:spPr>
            <a:xfrm>
              <a:off x="1760400" y="2571840"/>
              <a:ext cx="15480" cy="4680"/>
            </a:xfrm>
            <a:prstGeom prst="rect">
              <a:avLst/>
            </a:pr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430" name=""/>
            <p:cNvSpPr/>
            <p:nvPr/>
          </p:nvSpPr>
          <p:spPr>
            <a:xfrm>
              <a:off x="1776240" y="2571840"/>
              <a:ext cx="1080" cy="4680"/>
            </a:xfrm>
            <a:custGeom>
              <a:avLst/>
              <a:gdLst/>
              <a:ahLst/>
              <a:rect l="l" t="t" r="r" b="b"/>
              <a:pathLst>
                <a:path w="1" h="7">
                  <a:moveTo>
                    <a:pt x="0" y="4"/>
                  </a:moveTo>
                  <a:lnTo>
                    <a:pt x="0" y="2"/>
                  </a:lnTo>
                  <a:lnTo>
                    <a:pt x="0" y="7"/>
                  </a:lnTo>
                  <a:lnTo>
                    <a:pt x="1" y="7"/>
                  </a:lnTo>
                  <a:lnTo>
                    <a:pt x="1" y="2"/>
                  </a:lnTo>
                  <a:lnTo>
                    <a:pt x="0" y="0"/>
                  </a:lnTo>
                  <a:lnTo>
                    <a:pt x="1" y="2"/>
                  </a:lnTo>
                  <a:lnTo>
                    <a:pt x="1" y="0"/>
                  </a:lnTo>
                  <a:lnTo>
                    <a:pt x="0" y="0"/>
                  </a:lnTo>
                  <a:lnTo>
                    <a:pt x="0" y="4"/>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431" name=""/>
            <p:cNvSpPr/>
            <p:nvPr/>
          </p:nvSpPr>
          <p:spPr>
            <a:xfrm>
              <a:off x="1758600" y="2571840"/>
              <a:ext cx="17280" cy="1440"/>
            </a:xfrm>
            <a:custGeom>
              <a:avLst/>
              <a:gdLst/>
              <a:ahLst/>
              <a:rect l="l" t="t" r="r" b="b"/>
              <a:pathLst>
                <a:path w="22" h="4">
                  <a:moveTo>
                    <a:pt x="3" y="2"/>
                  </a:moveTo>
                  <a:lnTo>
                    <a:pt x="1" y="4"/>
                  </a:lnTo>
                  <a:lnTo>
                    <a:pt x="22" y="4"/>
                  </a:lnTo>
                  <a:lnTo>
                    <a:pt x="22"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32" name=""/>
            <p:cNvSpPr/>
            <p:nvPr/>
          </p:nvSpPr>
          <p:spPr>
            <a:xfrm>
              <a:off x="1758600" y="2571840"/>
              <a:ext cx="2880" cy="6120"/>
            </a:xfrm>
            <a:custGeom>
              <a:avLst/>
              <a:gdLst/>
              <a:ahLst/>
              <a:rect l="l" t="t" r="r" b="b"/>
              <a:pathLst>
                <a:path w="3" h="6">
                  <a:moveTo>
                    <a:pt x="1" y="3"/>
                  </a:moveTo>
                  <a:lnTo>
                    <a:pt x="3" y="5"/>
                  </a:lnTo>
                  <a:lnTo>
                    <a:pt x="3" y="0"/>
                  </a:lnTo>
                  <a:lnTo>
                    <a:pt x="0" y="0"/>
                  </a:lnTo>
                  <a:lnTo>
                    <a:pt x="0" y="5"/>
                  </a:lnTo>
                  <a:lnTo>
                    <a:pt x="1" y="6"/>
                  </a:lnTo>
                  <a:lnTo>
                    <a:pt x="0" y="5"/>
                  </a:lnTo>
                  <a:lnTo>
                    <a:pt x="0" y="6"/>
                  </a:lnTo>
                  <a:lnTo>
                    <a:pt x="1" y="6"/>
                  </a:lnTo>
                  <a:lnTo>
                    <a:pt x="1" y="3"/>
                  </a:lnTo>
                  <a:close/>
                </a:path>
              </a:pathLst>
            </a:cu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433" name=""/>
            <p:cNvSpPr/>
            <p:nvPr/>
          </p:nvSpPr>
          <p:spPr>
            <a:xfrm>
              <a:off x="1760400" y="2575080"/>
              <a:ext cx="16920" cy="2880"/>
            </a:xfrm>
            <a:custGeom>
              <a:avLst/>
              <a:gdLst/>
              <a:ahLst/>
              <a:rect l="l" t="t" r="r" b="b"/>
              <a:pathLst>
                <a:path w="22" h="3">
                  <a:moveTo>
                    <a:pt x="21" y="2"/>
                  </a:moveTo>
                  <a:lnTo>
                    <a:pt x="21" y="0"/>
                  </a:lnTo>
                  <a:lnTo>
                    <a:pt x="0" y="0"/>
                  </a:lnTo>
                  <a:lnTo>
                    <a:pt x="0" y="3"/>
                  </a:lnTo>
                  <a:lnTo>
                    <a:pt x="21" y="3"/>
                  </a:lnTo>
                  <a:lnTo>
                    <a:pt x="22" y="2"/>
                  </a:lnTo>
                  <a:lnTo>
                    <a:pt x="21" y="3"/>
                  </a:lnTo>
                  <a:lnTo>
                    <a:pt x="22" y="3"/>
                  </a:lnTo>
                  <a:lnTo>
                    <a:pt x="22" y="2"/>
                  </a:lnTo>
                  <a:lnTo>
                    <a:pt x="21" y="2"/>
                  </a:lnTo>
                  <a:close/>
                </a:path>
              </a:pathLst>
            </a:custGeom>
            <a:solidFill>
              <a:srgbClr val="000000"/>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2434" name=""/>
            <p:cNvSpPr/>
            <p:nvPr/>
          </p:nvSpPr>
          <p:spPr>
            <a:xfrm>
              <a:off x="1733400" y="2540160"/>
              <a:ext cx="16920" cy="12600"/>
            </a:xfrm>
            <a:prstGeom prst="rect">
              <a:avLst/>
            </a:pr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435" name=""/>
            <p:cNvSpPr/>
            <p:nvPr/>
          </p:nvSpPr>
          <p:spPr>
            <a:xfrm>
              <a:off x="1749240" y="2540160"/>
              <a:ext cx="1080" cy="12600"/>
            </a:xfrm>
            <a:custGeom>
              <a:avLst/>
              <a:gdLst/>
              <a:ahLst/>
              <a:rect l="l" t="t" r="r" b="b"/>
              <a:pathLst>
                <a:path w="4" h="18">
                  <a:moveTo>
                    <a:pt x="2" y="4"/>
                  </a:moveTo>
                  <a:lnTo>
                    <a:pt x="0" y="2"/>
                  </a:lnTo>
                  <a:lnTo>
                    <a:pt x="0" y="18"/>
                  </a:lnTo>
                  <a:lnTo>
                    <a:pt x="4" y="18"/>
                  </a:lnTo>
                  <a:lnTo>
                    <a:pt x="4" y="2"/>
                  </a:lnTo>
                  <a:lnTo>
                    <a:pt x="2" y="0"/>
                  </a:lnTo>
                  <a:lnTo>
                    <a:pt x="4" y="2"/>
                  </a:lnTo>
                  <a:lnTo>
                    <a:pt x="4" y="0"/>
                  </a:lnTo>
                  <a:lnTo>
                    <a:pt x="2" y="0"/>
                  </a:lnTo>
                  <a:lnTo>
                    <a:pt x="2" y="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436" name=""/>
            <p:cNvSpPr/>
            <p:nvPr/>
          </p:nvSpPr>
          <p:spPr>
            <a:xfrm>
              <a:off x="1733400" y="2540160"/>
              <a:ext cx="16920" cy="1440"/>
            </a:xfrm>
            <a:custGeom>
              <a:avLst/>
              <a:gdLst/>
              <a:ahLst/>
              <a:rect l="l" t="t" r="r" b="b"/>
              <a:pathLst>
                <a:path w="22" h="4">
                  <a:moveTo>
                    <a:pt x="2" y="2"/>
                  </a:moveTo>
                  <a:lnTo>
                    <a:pt x="2" y="4"/>
                  </a:lnTo>
                  <a:lnTo>
                    <a:pt x="22" y="4"/>
                  </a:lnTo>
                  <a:lnTo>
                    <a:pt x="22" y="0"/>
                  </a:lnTo>
                  <a:lnTo>
                    <a:pt x="2" y="0"/>
                  </a:lnTo>
                  <a:lnTo>
                    <a:pt x="0" y="2"/>
                  </a:lnTo>
                  <a:lnTo>
                    <a:pt x="2" y="0"/>
                  </a:lnTo>
                  <a:lnTo>
                    <a:pt x="0" y="0"/>
                  </a:lnTo>
                  <a:lnTo>
                    <a:pt x="0" y="2"/>
                  </a:lnTo>
                  <a:lnTo>
                    <a:pt x="2"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37" name=""/>
            <p:cNvSpPr/>
            <p:nvPr/>
          </p:nvSpPr>
          <p:spPr>
            <a:xfrm>
              <a:off x="1733400" y="2540160"/>
              <a:ext cx="1080" cy="14040"/>
            </a:xfrm>
            <a:custGeom>
              <a:avLst/>
              <a:gdLst/>
              <a:ahLst/>
              <a:rect l="l" t="t" r="r" b="b"/>
              <a:pathLst>
                <a:path w="2" h="18">
                  <a:moveTo>
                    <a:pt x="2" y="14"/>
                  </a:moveTo>
                  <a:lnTo>
                    <a:pt x="2" y="16"/>
                  </a:lnTo>
                  <a:lnTo>
                    <a:pt x="2" y="0"/>
                  </a:lnTo>
                  <a:lnTo>
                    <a:pt x="0" y="0"/>
                  </a:lnTo>
                  <a:lnTo>
                    <a:pt x="0" y="16"/>
                  </a:lnTo>
                  <a:lnTo>
                    <a:pt x="2" y="18"/>
                  </a:lnTo>
                  <a:lnTo>
                    <a:pt x="0" y="16"/>
                  </a:lnTo>
                  <a:lnTo>
                    <a:pt x="0" y="18"/>
                  </a:lnTo>
                  <a:lnTo>
                    <a:pt x="2" y="18"/>
                  </a:lnTo>
                  <a:lnTo>
                    <a:pt x="2" y="14"/>
                  </a:lnTo>
                  <a:close/>
                </a:path>
              </a:pathLst>
            </a:custGeom>
            <a:solidFill>
              <a:srgbClr val="000000"/>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438" name=""/>
            <p:cNvSpPr/>
            <p:nvPr/>
          </p:nvSpPr>
          <p:spPr>
            <a:xfrm>
              <a:off x="1733400" y="2552760"/>
              <a:ext cx="16920" cy="1440"/>
            </a:xfrm>
            <a:custGeom>
              <a:avLst/>
              <a:gdLst/>
              <a:ahLst/>
              <a:rect l="l" t="t" r="r" b="b"/>
              <a:pathLst>
                <a:path w="22" h="4">
                  <a:moveTo>
                    <a:pt x="18" y="2"/>
                  </a:moveTo>
                  <a:lnTo>
                    <a:pt x="20" y="0"/>
                  </a:lnTo>
                  <a:lnTo>
                    <a:pt x="0" y="0"/>
                  </a:lnTo>
                  <a:lnTo>
                    <a:pt x="0" y="4"/>
                  </a:lnTo>
                  <a:lnTo>
                    <a:pt x="20" y="4"/>
                  </a:lnTo>
                  <a:lnTo>
                    <a:pt x="22" y="2"/>
                  </a:lnTo>
                  <a:lnTo>
                    <a:pt x="20" y="4"/>
                  </a:lnTo>
                  <a:lnTo>
                    <a:pt x="22" y="4"/>
                  </a:lnTo>
                  <a:lnTo>
                    <a:pt x="22" y="2"/>
                  </a:lnTo>
                  <a:lnTo>
                    <a:pt x="18"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39" name=""/>
            <p:cNvSpPr/>
            <p:nvPr/>
          </p:nvSpPr>
          <p:spPr>
            <a:xfrm>
              <a:off x="1749240" y="2552760"/>
              <a:ext cx="1080" cy="4680"/>
            </a:xfrm>
            <a:custGeom>
              <a:avLst/>
              <a:gdLst/>
              <a:ahLst/>
              <a:rect l="l" t="t" r="r" b="b"/>
              <a:pathLst>
                <a:path w="4" h="7">
                  <a:moveTo>
                    <a:pt x="2" y="4"/>
                  </a:moveTo>
                  <a:lnTo>
                    <a:pt x="0" y="2"/>
                  </a:lnTo>
                  <a:lnTo>
                    <a:pt x="0" y="7"/>
                  </a:lnTo>
                  <a:lnTo>
                    <a:pt x="4" y="7"/>
                  </a:lnTo>
                  <a:lnTo>
                    <a:pt x="4" y="2"/>
                  </a:lnTo>
                  <a:lnTo>
                    <a:pt x="2" y="0"/>
                  </a:lnTo>
                  <a:lnTo>
                    <a:pt x="4" y="2"/>
                  </a:lnTo>
                  <a:lnTo>
                    <a:pt x="4" y="0"/>
                  </a:lnTo>
                  <a:lnTo>
                    <a:pt x="2" y="0"/>
                  </a:lnTo>
                  <a:lnTo>
                    <a:pt x="2" y="4"/>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440" name=""/>
            <p:cNvSpPr/>
            <p:nvPr/>
          </p:nvSpPr>
          <p:spPr>
            <a:xfrm>
              <a:off x="1733400" y="2552760"/>
              <a:ext cx="16920" cy="1440"/>
            </a:xfrm>
            <a:custGeom>
              <a:avLst/>
              <a:gdLst/>
              <a:ahLst/>
              <a:rect l="l" t="t" r="r" b="b"/>
              <a:pathLst>
                <a:path w="22" h="4">
                  <a:moveTo>
                    <a:pt x="2" y="2"/>
                  </a:moveTo>
                  <a:lnTo>
                    <a:pt x="2" y="4"/>
                  </a:lnTo>
                  <a:lnTo>
                    <a:pt x="22" y="4"/>
                  </a:lnTo>
                  <a:lnTo>
                    <a:pt x="22" y="0"/>
                  </a:lnTo>
                  <a:lnTo>
                    <a:pt x="2" y="0"/>
                  </a:lnTo>
                  <a:lnTo>
                    <a:pt x="0" y="2"/>
                  </a:lnTo>
                  <a:lnTo>
                    <a:pt x="2" y="0"/>
                  </a:lnTo>
                  <a:lnTo>
                    <a:pt x="0" y="0"/>
                  </a:lnTo>
                  <a:lnTo>
                    <a:pt x="0" y="2"/>
                  </a:lnTo>
                  <a:lnTo>
                    <a:pt x="2"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41" name=""/>
            <p:cNvSpPr/>
            <p:nvPr/>
          </p:nvSpPr>
          <p:spPr>
            <a:xfrm>
              <a:off x="1733400" y="2552760"/>
              <a:ext cx="1080" cy="4680"/>
            </a:xfrm>
            <a:custGeom>
              <a:avLst/>
              <a:gdLst/>
              <a:ahLst/>
              <a:rect l="l" t="t" r="r" b="b"/>
              <a:pathLst>
                <a:path w="2" h="5">
                  <a:moveTo>
                    <a:pt x="2" y="3"/>
                  </a:moveTo>
                  <a:lnTo>
                    <a:pt x="2" y="5"/>
                  </a:lnTo>
                  <a:lnTo>
                    <a:pt x="2" y="0"/>
                  </a:lnTo>
                  <a:lnTo>
                    <a:pt x="0" y="0"/>
                  </a:lnTo>
                  <a:lnTo>
                    <a:pt x="0" y="5"/>
                  </a:lnTo>
                  <a:lnTo>
                    <a:pt x="2" y="5"/>
                  </a:lnTo>
                  <a:lnTo>
                    <a:pt x="0" y="5"/>
                  </a:lnTo>
                  <a:lnTo>
                    <a:pt x="0" y="5"/>
                  </a:lnTo>
                  <a:lnTo>
                    <a:pt x="2" y="5"/>
                  </a:lnTo>
                  <a:lnTo>
                    <a:pt x="2"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442" name=""/>
            <p:cNvSpPr/>
            <p:nvPr/>
          </p:nvSpPr>
          <p:spPr>
            <a:xfrm>
              <a:off x="1733400" y="2556000"/>
              <a:ext cx="16920" cy="1440"/>
            </a:xfrm>
            <a:custGeom>
              <a:avLst/>
              <a:gdLst/>
              <a:ahLst/>
              <a:rect l="l" t="t" r="r" b="b"/>
              <a:pathLst>
                <a:path w="22" h="2">
                  <a:moveTo>
                    <a:pt x="18" y="2"/>
                  </a:moveTo>
                  <a:lnTo>
                    <a:pt x="20" y="0"/>
                  </a:lnTo>
                  <a:lnTo>
                    <a:pt x="0" y="0"/>
                  </a:lnTo>
                  <a:lnTo>
                    <a:pt x="0" y="2"/>
                  </a:lnTo>
                  <a:lnTo>
                    <a:pt x="20" y="2"/>
                  </a:lnTo>
                  <a:lnTo>
                    <a:pt x="22" y="2"/>
                  </a:lnTo>
                  <a:lnTo>
                    <a:pt x="20" y="2"/>
                  </a:lnTo>
                  <a:lnTo>
                    <a:pt x="22" y="2"/>
                  </a:lnTo>
                  <a:lnTo>
                    <a:pt x="22" y="2"/>
                  </a:lnTo>
                  <a:lnTo>
                    <a:pt x="18"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43" name=""/>
            <p:cNvSpPr/>
            <p:nvPr/>
          </p:nvSpPr>
          <p:spPr>
            <a:xfrm>
              <a:off x="1706400" y="2540160"/>
              <a:ext cx="16920" cy="12600"/>
            </a:xfrm>
            <a:prstGeom prst="rect">
              <a:avLst/>
            </a:pr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444" name=""/>
            <p:cNvSpPr/>
            <p:nvPr/>
          </p:nvSpPr>
          <p:spPr>
            <a:xfrm>
              <a:off x="1722240" y="2540160"/>
              <a:ext cx="1080" cy="12600"/>
            </a:xfrm>
            <a:custGeom>
              <a:avLst/>
              <a:gdLst/>
              <a:ahLst/>
              <a:rect l="l" t="t" r="r" b="b"/>
              <a:pathLst>
                <a:path w="1" h="18">
                  <a:moveTo>
                    <a:pt x="1" y="4"/>
                  </a:moveTo>
                  <a:lnTo>
                    <a:pt x="0" y="2"/>
                  </a:lnTo>
                  <a:lnTo>
                    <a:pt x="0" y="18"/>
                  </a:lnTo>
                  <a:lnTo>
                    <a:pt x="1" y="18"/>
                  </a:lnTo>
                  <a:lnTo>
                    <a:pt x="1" y="2"/>
                  </a:lnTo>
                  <a:lnTo>
                    <a:pt x="1" y="0"/>
                  </a:lnTo>
                  <a:lnTo>
                    <a:pt x="1" y="2"/>
                  </a:lnTo>
                  <a:lnTo>
                    <a:pt x="1" y="0"/>
                  </a:lnTo>
                  <a:lnTo>
                    <a:pt x="1" y="0"/>
                  </a:lnTo>
                  <a:lnTo>
                    <a:pt x="1" y="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445" name=""/>
            <p:cNvSpPr/>
            <p:nvPr/>
          </p:nvSpPr>
          <p:spPr>
            <a:xfrm>
              <a:off x="1704960" y="2540160"/>
              <a:ext cx="18360" cy="1440"/>
            </a:xfrm>
            <a:custGeom>
              <a:avLst/>
              <a:gdLst/>
              <a:ahLst/>
              <a:rect l="l" t="t" r="r" b="b"/>
              <a:pathLst>
                <a:path w="23" h="4">
                  <a:moveTo>
                    <a:pt x="3" y="2"/>
                  </a:moveTo>
                  <a:lnTo>
                    <a:pt x="1" y="4"/>
                  </a:lnTo>
                  <a:lnTo>
                    <a:pt x="23" y="4"/>
                  </a:lnTo>
                  <a:lnTo>
                    <a:pt x="23"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46" name=""/>
            <p:cNvSpPr/>
            <p:nvPr/>
          </p:nvSpPr>
          <p:spPr>
            <a:xfrm>
              <a:off x="1704960" y="2540160"/>
              <a:ext cx="2520" cy="14040"/>
            </a:xfrm>
            <a:custGeom>
              <a:avLst/>
              <a:gdLst/>
              <a:ahLst/>
              <a:rect l="l" t="t" r="r" b="b"/>
              <a:pathLst>
                <a:path w="3" h="18">
                  <a:moveTo>
                    <a:pt x="1" y="14"/>
                  </a:moveTo>
                  <a:lnTo>
                    <a:pt x="3" y="16"/>
                  </a:lnTo>
                  <a:lnTo>
                    <a:pt x="3" y="0"/>
                  </a:lnTo>
                  <a:lnTo>
                    <a:pt x="0" y="0"/>
                  </a:lnTo>
                  <a:lnTo>
                    <a:pt x="0" y="16"/>
                  </a:lnTo>
                  <a:lnTo>
                    <a:pt x="1" y="18"/>
                  </a:lnTo>
                  <a:lnTo>
                    <a:pt x="0" y="16"/>
                  </a:lnTo>
                  <a:lnTo>
                    <a:pt x="0" y="18"/>
                  </a:lnTo>
                  <a:lnTo>
                    <a:pt x="1" y="18"/>
                  </a:lnTo>
                  <a:lnTo>
                    <a:pt x="1" y="14"/>
                  </a:lnTo>
                  <a:close/>
                </a:path>
              </a:pathLst>
            </a:custGeom>
            <a:solidFill>
              <a:srgbClr val="000000"/>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447" name=""/>
            <p:cNvSpPr/>
            <p:nvPr/>
          </p:nvSpPr>
          <p:spPr>
            <a:xfrm>
              <a:off x="1706400" y="2552760"/>
              <a:ext cx="16920" cy="1440"/>
            </a:xfrm>
            <a:custGeom>
              <a:avLst/>
              <a:gdLst/>
              <a:ahLst/>
              <a:rect l="l" t="t" r="r" b="b"/>
              <a:pathLst>
                <a:path w="22" h="4">
                  <a:moveTo>
                    <a:pt x="21" y="2"/>
                  </a:moveTo>
                  <a:lnTo>
                    <a:pt x="22" y="0"/>
                  </a:lnTo>
                  <a:lnTo>
                    <a:pt x="0" y="0"/>
                  </a:lnTo>
                  <a:lnTo>
                    <a:pt x="0" y="4"/>
                  </a:lnTo>
                  <a:lnTo>
                    <a:pt x="22" y="4"/>
                  </a:lnTo>
                  <a:lnTo>
                    <a:pt x="22" y="2"/>
                  </a:lnTo>
                  <a:lnTo>
                    <a:pt x="22" y="4"/>
                  </a:lnTo>
                  <a:lnTo>
                    <a:pt x="22" y="4"/>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48" name=""/>
            <p:cNvSpPr/>
            <p:nvPr/>
          </p:nvSpPr>
          <p:spPr>
            <a:xfrm>
              <a:off x="1722240" y="2552760"/>
              <a:ext cx="1080" cy="4680"/>
            </a:xfrm>
            <a:custGeom>
              <a:avLst/>
              <a:gdLst/>
              <a:ahLst/>
              <a:rect l="l" t="t" r="r" b="b"/>
              <a:pathLst>
                <a:path w="1" h="7">
                  <a:moveTo>
                    <a:pt x="1" y="4"/>
                  </a:moveTo>
                  <a:lnTo>
                    <a:pt x="0" y="2"/>
                  </a:lnTo>
                  <a:lnTo>
                    <a:pt x="0" y="7"/>
                  </a:lnTo>
                  <a:lnTo>
                    <a:pt x="1" y="7"/>
                  </a:lnTo>
                  <a:lnTo>
                    <a:pt x="1" y="2"/>
                  </a:lnTo>
                  <a:lnTo>
                    <a:pt x="1" y="0"/>
                  </a:lnTo>
                  <a:lnTo>
                    <a:pt x="1" y="2"/>
                  </a:lnTo>
                  <a:lnTo>
                    <a:pt x="1" y="0"/>
                  </a:lnTo>
                  <a:lnTo>
                    <a:pt x="1" y="0"/>
                  </a:lnTo>
                  <a:lnTo>
                    <a:pt x="1" y="4"/>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449" name=""/>
            <p:cNvSpPr/>
            <p:nvPr/>
          </p:nvSpPr>
          <p:spPr>
            <a:xfrm>
              <a:off x="1704960" y="2552760"/>
              <a:ext cx="18360" cy="1440"/>
            </a:xfrm>
            <a:custGeom>
              <a:avLst/>
              <a:gdLst/>
              <a:ahLst/>
              <a:rect l="l" t="t" r="r" b="b"/>
              <a:pathLst>
                <a:path w="23" h="4">
                  <a:moveTo>
                    <a:pt x="3" y="2"/>
                  </a:moveTo>
                  <a:lnTo>
                    <a:pt x="1" y="4"/>
                  </a:lnTo>
                  <a:lnTo>
                    <a:pt x="23" y="4"/>
                  </a:lnTo>
                  <a:lnTo>
                    <a:pt x="23"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50" name=""/>
            <p:cNvSpPr/>
            <p:nvPr/>
          </p:nvSpPr>
          <p:spPr>
            <a:xfrm>
              <a:off x="1704960" y="2552760"/>
              <a:ext cx="2520" cy="4680"/>
            </a:xfrm>
            <a:custGeom>
              <a:avLst/>
              <a:gdLst/>
              <a:ahLst/>
              <a:rect l="l" t="t" r="r" b="b"/>
              <a:pathLst>
                <a:path w="3" h="5">
                  <a:moveTo>
                    <a:pt x="1" y="3"/>
                  </a:moveTo>
                  <a:lnTo>
                    <a:pt x="3" y="5"/>
                  </a:lnTo>
                  <a:lnTo>
                    <a:pt x="3" y="0"/>
                  </a:lnTo>
                  <a:lnTo>
                    <a:pt x="0" y="0"/>
                  </a:lnTo>
                  <a:lnTo>
                    <a:pt x="0" y="5"/>
                  </a:lnTo>
                  <a:lnTo>
                    <a:pt x="1" y="5"/>
                  </a:lnTo>
                  <a:lnTo>
                    <a:pt x="0" y="5"/>
                  </a:lnTo>
                  <a:lnTo>
                    <a:pt x="0" y="5"/>
                  </a:lnTo>
                  <a:lnTo>
                    <a:pt x="1" y="5"/>
                  </a:lnTo>
                  <a:lnTo>
                    <a:pt x="1"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451" name=""/>
            <p:cNvSpPr/>
            <p:nvPr/>
          </p:nvSpPr>
          <p:spPr>
            <a:xfrm>
              <a:off x="1706400" y="2556000"/>
              <a:ext cx="16920" cy="1440"/>
            </a:xfrm>
            <a:custGeom>
              <a:avLst/>
              <a:gdLst/>
              <a:ahLst/>
              <a:rect l="l" t="t" r="r" b="b"/>
              <a:pathLst>
                <a:path w="22" h="2">
                  <a:moveTo>
                    <a:pt x="21" y="2"/>
                  </a:moveTo>
                  <a:lnTo>
                    <a:pt x="22" y="0"/>
                  </a:lnTo>
                  <a:lnTo>
                    <a:pt x="0" y="0"/>
                  </a:lnTo>
                  <a:lnTo>
                    <a:pt x="0" y="2"/>
                  </a:lnTo>
                  <a:lnTo>
                    <a:pt x="22" y="2"/>
                  </a:lnTo>
                  <a:lnTo>
                    <a:pt x="22" y="2"/>
                  </a:lnTo>
                  <a:lnTo>
                    <a:pt x="22" y="2"/>
                  </a:lnTo>
                  <a:lnTo>
                    <a:pt x="22" y="2"/>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52" name=""/>
            <p:cNvSpPr/>
            <p:nvPr/>
          </p:nvSpPr>
          <p:spPr>
            <a:xfrm>
              <a:off x="1760400" y="2540160"/>
              <a:ext cx="15480" cy="12600"/>
            </a:xfrm>
            <a:prstGeom prst="rect">
              <a:avLst/>
            </a:pr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453" name=""/>
            <p:cNvSpPr/>
            <p:nvPr/>
          </p:nvSpPr>
          <p:spPr>
            <a:xfrm>
              <a:off x="1776240" y="2540160"/>
              <a:ext cx="1080" cy="12600"/>
            </a:xfrm>
            <a:custGeom>
              <a:avLst/>
              <a:gdLst/>
              <a:ahLst/>
              <a:rect l="l" t="t" r="r" b="b"/>
              <a:pathLst>
                <a:path w="1" h="18">
                  <a:moveTo>
                    <a:pt x="0" y="4"/>
                  </a:moveTo>
                  <a:lnTo>
                    <a:pt x="0" y="2"/>
                  </a:lnTo>
                  <a:lnTo>
                    <a:pt x="0" y="18"/>
                  </a:lnTo>
                  <a:lnTo>
                    <a:pt x="1" y="18"/>
                  </a:lnTo>
                  <a:lnTo>
                    <a:pt x="1" y="2"/>
                  </a:lnTo>
                  <a:lnTo>
                    <a:pt x="0" y="0"/>
                  </a:lnTo>
                  <a:lnTo>
                    <a:pt x="1" y="2"/>
                  </a:lnTo>
                  <a:lnTo>
                    <a:pt x="1" y="0"/>
                  </a:lnTo>
                  <a:lnTo>
                    <a:pt x="0" y="0"/>
                  </a:lnTo>
                  <a:lnTo>
                    <a:pt x="0" y="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454" name=""/>
            <p:cNvSpPr/>
            <p:nvPr/>
          </p:nvSpPr>
          <p:spPr>
            <a:xfrm>
              <a:off x="1758600" y="2540160"/>
              <a:ext cx="17280" cy="1440"/>
            </a:xfrm>
            <a:custGeom>
              <a:avLst/>
              <a:gdLst/>
              <a:ahLst/>
              <a:rect l="l" t="t" r="r" b="b"/>
              <a:pathLst>
                <a:path w="22" h="4">
                  <a:moveTo>
                    <a:pt x="3" y="2"/>
                  </a:moveTo>
                  <a:lnTo>
                    <a:pt x="1" y="4"/>
                  </a:lnTo>
                  <a:lnTo>
                    <a:pt x="22" y="4"/>
                  </a:lnTo>
                  <a:lnTo>
                    <a:pt x="22"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55" name=""/>
            <p:cNvSpPr/>
            <p:nvPr/>
          </p:nvSpPr>
          <p:spPr>
            <a:xfrm>
              <a:off x="1758600" y="2540160"/>
              <a:ext cx="2880" cy="14040"/>
            </a:xfrm>
            <a:custGeom>
              <a:avLst/>
              <a:gdLst/>
              <a:ahLst/>
              <a:rect l="l" t="t" r="r" b="b"/>
              <a:pathLst>
                <a:path w="3" h="18">
                  <a:moveTo>
                    <a:pt x="1" y="14"/>
                  </a:moveTo>
                  <a:lnTo>
                    <a:pt x="3" y="16"/>
                  </a:lnTo>
                  <a:lnTo>
                    <a:pt x="3" y="0"/>
                  </a:lnTo>
                  <a:lnTo>
                    <a:pt x="0" y="0"/>
                  </a:lnTo>
                  <a:lnTo>
                    <a:pt x="0" y="16"/>
                  </a:lnTo>
                  <a:lnTo>
                    <a:pt x="1" y="18"/>
                  </a:lnTo>
                  <a:lnTo>
                    <a:pt x="0" y="16"/>
                  </a:lnTo>
                  <a:lnTo>
                    <a:pt x="0" y="18"/>
                  </a:lnTo>
                  <a:lnTo>
                    <a:pt x="1" y="18"/>
                  </a:lnTo>
                  <a:lnTo>
                    <a:pt x="1" y="14"/>
                  </a:lnTo>
                  <a:close/>
                </a:path>
              </a:pathLst>
            </a:custGeom>
            <a:solidFill>
              <a:srgbClr val="000000"/>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456" name=""/>
            <p:cNvSpPr/>
            <p:nvPr/>
          </p:nvSpPr>
          <p:spPr>
            <a:xfrm>
              <a:off x="1760400" y="2552760"/>
              <a:ext cx="16920" cy="1440"/>
            </a:xfrm>
            <a:custGeom>
              <a:avLst/>
              <a:gdLst/>
              <a:ahLst/>
              <a:rect l="l" t="t" r="r" b="b"/>
              <a:pathLst>
                <a:path w="22" h="4">
                  <a:moveTo>
                    <a:pt x="21" y="2"/>
                  </a:moveTo>
                  <a:lnTo>
                    <a:pt x="21" y="0"/>
                  </a:lnTo>
                  <a:lnTo>
                    <a:pt x="0" y="0"/>
                  </a:lnTo>
                  <a:lnTo>
                    <a:pt x="0" y="4"/>
                  </a:lnTo>
                  <a:lnTo>
                    <a:pt x="21" y="4"/>
                  </a:lnTo>
                  <a:lnTo>
                    <a:pt x="22" y="2"/>
                  </a:lnTo>
                  <a:lnTo>
                    <a:pt x="21" y="4"/>
                  </a:lnTo>
                  <a:lnTo>
                    <a:pt x="22" y="4"/>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57" name=""/>
            <p:cNvSpPr/>
            <p:nvPr/>
          </p:nvSpPr>
          <p:spPr>
            <a:xfrm>
              <a:off x="1776240" y="2552760"/>
              <a:ext cx="1080" cy="4680"/>
            </a:xfrm>
            <a:custGeom>
              <a:avLst/>
              <a:gdLst/>
              <a:ahLst/>
              <a:rect l="l" t="t" r="r" b="b"/>
              <a:pathLst>
                <a:path w="1" h="7">
                  <a:moveTo>
                    <a:pt x="0" y="4"/>
                  </a:moveTo>
                  <a:lnTo>
                    <a:pt x="0" y="2"/>
                  </a:lnTo>
                  <a:lnTo>
                    <a:pt x="0" y="7"/>
                  </a:lnTo>
                  <a:lnTo>
                    <a:pt x="1" y="7"/>
                  </a:lnTo>
                  <a:lnTo>
                    <a:pt x="1" y="2"/>
                  </a:lnTo>
                  <a:lnTo>
                    <a:pt x="0" y="0"/>
                  </a:lnTo>
                  <a:lnTo>
                    <a:pt x="1" y="2"/>
                  </a:lnTo>
                  <a:lnTo>
                    <a:pt x="1" y="0"/>
                  </a:lnTo>
                  <a:lnTo>
                    <a:pt x="0" y="0"/>
                  </a:lnTo>
                  <a:lnTo>
                    <a:pt x="0" y="4"/>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458" name=""/>
            <p:cNvSpPr/>
            <p:nvPr/>
          </p:nvSpPr>
          <p:spPr>
            <a:xfrm>
              <a:off x="1758600" y="2552760"/>
              <a:ext cx="17280" cy="1440"/>
            </a:xfrm>
            <a:custGeom>
              <a:avLst/>
              <a:gdLst/>
              <a:ahLst/>
              <a:rect l="l" t="t" r="r" b="b"/>
              <a:pathLst>
                <a:path w="22" h="4">
                  <a:moveTo>
                    <a:pt x="3" y="2"/>
                  </a:moveTo>
                  <a:lnTo>
                    <a:pt x="1" y="4"/>
                  </a:lnTo>
                  <a:lnTo>
                    <a:pt x="22" y="4"/>
                  </a:lnTo>
                  <a:lnTo>
                    <a:pt x="22"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59" name=""/>
            <p:cNvSpPr/>
            <p:nvPr/>
          </p:nvSpPr>
          <p:spPr>
            <a:xfrm>
              <a:off x="1758600" y="2552760"/>
              <a:ext cx="2880" cy="4680"/>
            </a:xfrm>
            <a:custGeom>
              <a:avLst/>
              <a:gdLst/>
              <a:ahLst/>
              <a:rect l="l" t="t" r="r" b="b"/>
              <a:pathLst>
                <a:path w="3" h="5">
                  <a:moveTo>
                    <a:pt x="1" y="3"/>
                  </a:moveTo>
                  <a:lnTo>
                    <a:pt x="3" y="5"/>
                  </a:lnTo>
                  <a:lnTo>
                    <a:pt x="3" y="0"/>
                  </a:lnTo>
                  <a:lnTo>
                    <a:pt x="0" y="0"/>
                  </a:lnTo>
                  <a:lnTo>
                    <a:pt x="0" y="5"/>
                  </a:lnTo>
                  <a:lnTo>
                    <a:pt x="1" y="5"/>
                  </a:lnTo>
                  <a:lnTo>
                    <a:pt x="0" y="5"/>
                  </a:lnTo>
                  <a:lnTo>
                    <a:pt x="0" y="5"/>
                  </a:lnTo>
                  <a:lnTo>
                    <a:pt x="1" y="5"/>
                  </a:lnTo>
                  <a:lnTo>
                    <a:pt x="1"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460" name=""/>
            <p:cNvSpPr/>
            <p:nvPr/>
          </p:nvSpPr>
          <p:spPr>
            <a:xfrm>
              <a:off x="1760400" y="2556000"/>
              <a:ext cx="16920" cy="1440"/>
            </a:xfrm>
            <a:custGeom>
              <a:avLst/>
              <a:gdLst>
                <a:gd name="GluePoint1X" fmla="*/ 21 w 22"/>
                <a:gd name="GluePoint1Y" fmla="*/ 2 h 2"/>
              </a:gdLst>
              <a:ahLst/>
              <a:cxnLst>
                <a:cxn ang="0">
                  <a:pos x="GluePoint1X" y="GluePoint1Y"/>
                </a:cxn>
              </a:cxnLst>
              <a:rect l="l" t="t" r="r" b="b"/>
              <a:pathLst>
                <a:path w="22" h="2">
                  <a:moveTo>
                    <a:pt x="21" y="2"/>
                  </a:moveTo>
                  <a:lnTo>
                    <a:pt x="21" y="0"/>
                  </a:lnTo>
                  <a:lnTo>
                    <a:pt x="0" y="0"/>
                  </a:lnTo>
                  <a:lnTo>
                    <a:pt x="0" y="2"/>
                  </a:lnTo>
                  <a:lnTo>
                    <a:pt x="21" y="2"/>
                  </a:lnTo>
                  <a:lnTo>
                    <a:pt x="22" y="2"/>
                  </a:lnTo>
                  <a:lnTo>
                    <a:pt x="21" y="2"/>
                  </a:lnTo>
                  <a:lnTo>
                    <a:pt x="22" y="2"/>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61" name=""/>
            <p:cNvSpPr/>
            <p:nvPr/>
          </p:nvSpPr>
          <p:spPr>
            <a:xfrm>
              <a:off x="1733400" y="2522520"/>
              <a:ext cx="16920" cy="11160"/>
            </a:xfrm>
            <a:prstGeom prst="rect">
              <a:avLst/>
            </a:prstGeom>
            <a:solidFill>
              <a:srgbClr val="ffff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462" name=""/>
            <p:cNvSpPr/>
            <p:nvPr/>
          </p:nvSpPr>
          <p:spPr>
            <a:xfrm>
              <a:off x="1749240" y="2521080"/>
              <a:ext cx="1080" cy="12600"/>
            </a:xfrm>
            <a:custGeom>
              <a:avLst/>
              <a:gdLst/>
              <a:ahLst/>
              <a:rect l="l" t="t" r="r" b="b"/>
              <a:pathLst>
                <a:path w="4" h="18">
                  <a:moveTo>
                    <a:pt x="2" y="4"/>
                  </a:moveTo>
                  <a:lnTo>
                    <a:pt x="0" y="2"/>
                  </a:lnTo>
                  <a:lnTo>
                    <a:pt x="0" y="18"/>
                  </a:lnTo>
                  <a:lnTo>
                    <a:pt x="4" y="18"/>
                  </a:lnTo>
                  <a:lnTo>
                    <a:pt x="4" y="2"/>
                  </a:lnTo>
                  <a:lnTo>
                    <a:pt x="2" y="0"/>
                  </a:lnTo>
                  <a:lnTo>
                    <a:pt x="4" y="2"/>
                  </a:lnTo>
                  <a:lnTo>
                    <a:pt x="4" y="0"/>
                  </a:lnTo>
                  <a:lnTo>
                    <a:pt x="2" y="0"/>
                  </a:lnTo>
                  <a:lnTo>
                    <a:pt x="2" y="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463" name=""/>
            <p:cNvSpPr/>
            <p:nvPr/>
          </p:nvSpPr>
          <p:spPr>
            <a:xfrm>
              <a:off x="1733400" y="2521080"/>
              <a:ext cx="16920" cy="1440"/>
            </a:xfrm>
            <a:custGeom>
              <a:avLst/>
              <a:gdLst/>
              <a:ahLst/>
              <a:rect l="l" t="t" r="r" b="b"/>
              <a:pathLst>
                <a:path w="22" h="4">
                  <a:moveTo>
                    <a:pt x="2" y="2"/>
                  </a:moveTo>
                  <a:lnTo>
                    <a:pt x="2" y="4"/>
                  </a:lnTo>
                  <a:lnTo>
                    <a:pt x="22" y="4"/>
                  </a:lnTo>
                  <a:lnTo>
                    <a:pt x="22" y="0"/>
                  </a:lnTo>
                  <a:lnTo>
                    <a:pt x="2" y="0"/>
                  </a:lnTo>
                  <a:lnTo>
                    <a:pt x="0" y="2"/>
                  </a:lnTo>
                  <a:lnTo>
                    <a:pt x="2" y="0"/>
                  </a:lnTo>
                  <a:lnTo>
                    <a:pt x="0" y="0"/>
                  </a:lnTo>
                  <a:lnTo>
                    <a:pt x="0" y="2"/>
                  </a:lnTo>
                  <a:lnTo>
                    <a:pt x="2"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64" name=""/>
            <p:cNvSpPr/>
            <p:nvPr/>
          </p:nvSpPr>
          <p:spPr>
            <a:xfrm>
              <a:off x="1733400" y="2522520"/>
              <a:ext cx="1080" cy="12600"/>
            </a:xfrm>
            <a:custGeom>
              <a:avLst/>
              <a:gdLst/>
              <a:ahLst/>
              <a:rect l="l" t="t" r="r" b="b"/>
              <a:pathLst>
                <a:path w="2" h="18">
                  <a:moveTo>
                    <a:pt x="2" y="14"/>
                  </a:moveTo>
                  <a:lnTo>
                    <a:pt x="2" y="16"/>
                  </a:lnTo>
                  <a:lnTo>
                    <a:pt x="2" y="0"/>
                  </a:lnTo>
                  <a:lnTo>
                    <a:pt x="0" y="0"/>
                  </a:lnTo>
                  <a:lnTo>
                    <a:pt x="0" y="16"/>
                  </a:lnTo>
                  <a:lnTo>
                    <a:pt x="2" y="18"/>
                  </a:lnTo>
                  <a:lnTo>
                    <a:pt x="0" y="16"/>
                  </a:lnTo>
                  <a:lnTo>
                    <a:pt x="0" y="18"/>
                  </a:lnTo>
                  <a:lnTo>
                    <a:pt x="2" y="18"/>
                  </a:lnTo>
                  <a:lnTo>
                    <a:pt x="2" y="1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465" name=""/>
            <p:cNvSpPr/>
            <p:nvPr/>
          </p:nvSpPr>
          <p:spPr>
            <a:xfrm>
              <a:off x="1733400" y="2533680"/>
              <a:ext cx="16920" cy="1440"/>
            </a:xfrm>
            <a:custGeom>
              <a:avLst/>
              <a:gdLst/>
              <a:ahLst/>
              <a:rect l="l" t="t" r="r" b="b"/>
              <a:pathLst>
                <a:path w="22" h="4">
                  <a:moveTo>
                    <a:pt x="18" y="2"/>
                  </a:moveTo>
                  <a:lnTo>
                    <a:pt x="20" y="0"/>
                  </a:lnTo>
                  <a:lnTo>
                    <a:pt x="0" y="0"/>
                  </a:lnTo>
                  <a:lnTo>
                    <a:pt x="0" y="4"/>
                  </a:lnTo>
                  <a:lnTo>
                    <a:pt x="20" y="4"/>
                  </a:lnTo>
                  <a:lnTo>
                    <a:pt x="22" y="2"/>
                  </a:lnTo>
                  <a:lnTo>
                    <a:pt x="20" y="4"/>
                  </a:lnTo>
                  <a:lnTo>
                    <a:pt x="22" y="4"/>
                  </a:lnTo>
                  <a:lnTo>
                    <a:pt x="22" y="2"/>
                  </a:lnTo>
                  <a:lnTo>
                    <a:pt x="18"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66" name=""/>
            <p:cNvSpPr/>
            <p:nvPr/>
          </p:nvSpPr>
          <p:spPr>
            <a:xfrm>
              <a:off x="1733400" y="2533680"/>
              <a:ext cx="16920" cy="3240"/>
            </a:xfrm>
            <a:prstGeom prst="rect">
              <a:avLst/>
            </a:prstGeom>
            <a:solidFill>
              <a:srgbClr val="ffffff"/>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467" name=""/>
            <p:cNvSpPr/>
            <p:nvPr/>
          </p:nvSpPr>
          <p:spPr>
            <a:xfrm>
              <a:off x="1749240" y="2533680"/>
              <a:ext cx="1080" cy="3240"/>
            </a:xfrm>
            <a:custGeom>
              <a:avLst/>
              <a:gdLst/>
              <a:ahLst/>
              <a:rect l="l" t="t" r="r" b="b"/>
              <a:pathLst>
                <a:path w="4" h="5">
                  <a:moveTo>
                    <a:pt x="2" y="4"/>
                  </a:moveTo>
                  <a:lnTo>
                    <a:pt x="0" y="2"/>
                  </a:lnTo>
                  <a:lnTo>
                    <a:pt x="0" y="5"/>
                  </a:lnTo>
                  <a:lnTo>
                    <a:pt x="4" y="5"/>
                  </a:lnTo>
                  <a:lnTo>
                    <a:pt x="4" y="2"/>
                  </a:lnTo>
                  <a:lnTo>
                    <a:pt x="2" y="0"/>
                  </a:lnTo>
                  <a:lnTo>
                    <a:pt x="4" y="2"/>
                  </a:lnTo>
                  <a:lnTo>
                    <a:pt x="4" y="0"/>
                  </a:lnTo>
                  <a:lnTo>
                    <a:pt x="2" y="0"/>
                  </a:lnTo>
                  <a:lnTo>
                    <a:pt x="2" y="4"/>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468" name=""/>
            <p:cNvSpPr/>
            <p:nvPr/>
          </p:nvSpPr>
          <p:spPr>
            <a:xfrm>
              <a:off x="1733400" y="2533680"/>
              <a:ext cx="16920" cy="1440"/>
            </a:xfrm>
            <a:custGeom>
              <a:avLst/>
              <a:gdLst/>
              <a:ahLst/>
              <a:rect l="l" t="t" r="r" b="b"/>
              <a:pathLst>
                <a:path w="22" h="4">
                  <a:moveTo>
                    <a:pt x="2" y="2"/>
                  </a:moveTo>
                  <a:lnTo>
                    <a:pt x="2" y="4"/>
                  </a:lnTo>
                  <a:lnTo>
                    <a:pt x="22" y="4"/>
                  </a:lnTo>
                  <a:lnTo>
                    <a:pt x="22" y="0"/>
                  </a:lnTo>
                  <a:lnTo>
                    <a:pt x="2" y="0"/>
                  </a:lnTo>
                  <a:lnTo>
                    <a:pt x="0" y="2"/>
                  </a:lnTo>
                  <a:lnTo>
                    <a:pt x="2" y="0"/>
                  </a:lnTo>
                  <a:lnTo>
                    <a:pt x="0" y="0"/>
                  </a:lnTo>
                  <a:lnTo>
                    <a:pt x="0" y="2"/>
                  </a:lnTo>
                  <a:lnTo>
                    <a:pt x="2"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69" name=""/>
            <p:cNvSpPr/>
            <p:nvPr/>
          </p:nvSpPr>
          <p:spPr>
            <a:xfrm>
              <a:off x="1733400" y="2533680"/>
              <a:ext cx="1080" cy="4680"/>
            </a:xfrm>
            <a:custGeom>
              <a:avLst/>
              <a:gdLst/>
              <a:ahLst/>
              <a:rect l="l" t="t" r="r" b="b"/>
              <a:pathLst>
                <a:path w="2" h="5">
                  <a:moveTo>
                    <a:pt x="2" y="3"/>
                  </a:moveTo>
                  <a:lnTo>
                    <a:pt x="2" y="3"/>
                  </a:lnTo>
                  <a:lnTo>
                    <a:pt x="2" y="0"/>
                  </a:lnTo>
                  <a:lnTo>
                    <a:pt x="0" y="0"/>
                  </a:lnTo>
                  <a:lnTo>
                    <a:pt x="0" y="3"/>
                  </a:lnTo>
                  <a:lnTo>
                    <a:pt x="2" y="5"/>
                  </a:lnTo>
                  <a:lnTo>
                    <a:pt x="0" y="3"/>
                  </a:lnTo>
                  <a:lnTo>
                    <a:pt x="0" y="5"/>
                  </a:lnTo>
                  <a:lnTo>
                    <a:pt x="2" y="5"/>
                  </a:lnTo>
                  <a:lnTo>
                    <a:pt x="2"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470" name=""/>
            <p:cNvSpPr/>
            <p:nvPr/>
          </p:nvSpPr>
          <p:spPr>
            <a:xfrm>
              <a:off x="1733400" y="2536920"/>
              <a:ext cx="16920" cy="1440"/>
            </a:xfrm>
            <a:custGeom>
              <a:avLst/>
              <a:gdLst/>
              <a:ahLst/>
              <a:rect l="l" t="t" r="r" b="b"/>
              <a:pathLst>
                <a:path w="22" h="2">
                  <a:moveTo>
                    <a:pt x="18" y="0"/>
                  </a:moveTo>
                  <a:lnTo>
                    <a:pt x="20" y="0"/>
                  </a:lnTo>
                  <a:lnTo>
                    <a:pt x="0" y="0"/>
                  </a:lnTo>
                  <a:lnTo>
                    <a:pt x="0" y="2"/>
                  </a:lnTo>
                  <a:lnTo>
                    <a:pt x="20" y="2"/>
                  </a:lnTo>
                  <a:lnTo>
                    <a:pt x="22" y="0"/>
                  </a:lnTo>
                  <a:lnTo>
                    <a:pt x="20" y="2"/>
                  </a:lnTo>
                  <a:lnTo>
                    <a:pt x="22" y="2"/>
                  </a:lnTo>
                  <a:lnTo>
                    <a:pt x="22" y="0"/>
                  </a:lnTo>
                  <a:lnTo>
                    <a:pt x="18"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71" name=""/>
            <p:cNvSpPr/>
            <p:nvPr/>
          </p:nvSpPr>
          <p:spPr>
            <a:xfrm>
              <a:off x="1706400" y="2522520"/>
              <a:ext cx="16920" cy="11160"/>
            </a:xfrm>
            <a:prstGeom prst="rect">
              <a:avLst/>
            </a:prstGeom>
            <a:solidFill>
              <a:srgbClr val="ffff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472" name=""/>
            <p:cNvSpPr/>
            <p:nvPr/>
          </p:nvSpPr>
          <p:spPr>
            <a:xfrm>
              <a:off x="1722240" y="2521080"/>
              <a:ext cx="1080" cy="12600"/>
            </a:xfrm>
            <a:custGeom>
              <a:avLst/>
              <a:gdLst/>
              <a:ahLst/>
              <a:rect l="l" t="t" r="r" b="b"/>
              <a:pathLst>
                <a:path w="1" h="18">
                  <a:moveTo>
                    <a:pt x="1" y="4"/>
                  </a:moveTo>
                  <a:lnTo>
                    <a:pt x="0" y="2"/>
                  </a:lnTo>
                  <a:lnTo>
                    <a:pt x="0" y="18"/>
                  </a:lnTo>
                  <a:lnTo>
                    <a:pt x="1" y="18"/>
                  </a:lnTo>
                  <a:lnTo>
                    <a:pt x="1" y="2"/>
                  </a:lnTo>
                  <a:lnTo>
                    <a:pt x="1" y="0"/>
                  </a:lnTo>
                  <a:lnTo>
                    <a:pt x="1" y="2"/>
                  </a:lnTo>
                  <a:lnTo>
                    <a:pt x="1" y="0"/>
                  </a:lnTo>
                  <a:lnTo>
                    <a:pt x="1" y="0"/>
                  </a:lnTo>
                  <a:lnTo>
                    <a:pt x="1" y="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473" name=""/>
            <p:cNvSpPr/>
            <p:nvPr/>
          </p:nvSpPr>
          <p:spPr>
            <a:xfrm>
              <a:off x="1704960" y="2521080"/>
              <a:ext cx="18360" cy="1440"/>
            </a:xfrm>
            <a:custGeom>
              <a:avLst/>
              <a:gdLst/>
              <a:ahLst/>
              <a:rect l="l" t="t" r="r" b="b"/>
              <a:pathLst>
                <a:path w="23" h="4">
                  <a:moveTo>
                    <a:pt x="3" y="2"/>
                  </a:moveTo>
                  <a:lnTo>
                    <a:pt x="1" y="4"/>
                  </a:lnTo>
                  <a:lnTo>
                    <a:pt x="23" y="4"/>
                  </a:lnTo>
                  <a:lnTo>
                    <a:pt x="23"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74" name=""/>
            <p:cNvSpPr/>
            <p:nvPr/>
          </p:nvSpPr>
          <p:spPr>
            <a:xfrm>
              <a:off x="1704960" y="2522520"/>
              <a:ext cx="2520" cy="12600"/>
            </a:xfrm>
            <a:custGeom>
              <a:avLst/>
              <a:gdLst/>
              <a:ahLst/>
              <a:rect l="l" t="t" r="r" b="b"/>
              <a:pathLst>
                <a:path w="3" h="18">
                  <a:moveTo>
                    <a:pt x="1" y="14"/>
                  </a:moveTo>
                  <a:lnTo>
                    <a:pt x="3" y="16"/>
                  </a:lnTo>
                  <a:lnTo>
                    <a:pt x="3" y="0"/>
                  </a:lnTo>
                  <a:lnTo>
                    <a:pt x="0" y="0"/>
                  </a:lnTo>
                  <a:lnTo>
                    <a:pt x="0" y="16"/>
                  </a:lnTo>
                  <a:lnTo>
                    <a:pt x="1" y="18"/>
                  </a:lnTo>
                  <a:lnTo>
                    <a:pt x="0" y="16"/>
                  </a:lnTo>
                  <a:lnTo>
                    <a:pt x="0" y="18"/>
                  </a:lnTo>
                  <a:lnTo>
                    <a:pt x="1" y="18"/>
                  </a:lnTo>
                  <a:lnTo>
                    <a:pt x="1" y="1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475" name=""/>
            <p:cNvSpPr/>
            <p:nvPr/>
          </p:nvSpPr>
          <p:spPr>
            <a:xfrm>
              <a:off x="1706400" y="2533680"/>
              <a:ext cx="16920" cy="1440"/>
            </a:xfrm>
            <a:custGeom>
              <a:avLst/>
              <a:gdLst/>
              <a:ahLst/>
              <a:rect l="l" t="t" r="r" b="b"/>
              <a:pathLst>
                <a:path w="22" h="4">
                  <a:moveTo>
                    <a:pt x="21" y="2"/>
                  </a:moveTo>
                  <a:lnTo>
                    <a:pt x="22" y="0"/>
                  </a:lnTo>
                  <a:lnTo>
                    <a:pt x="0" y="0"/>
                  </a:lnTo>
                  <a:lnTo>
                    <a:pt x="0" y="4"/>
                  </a:lnTo>
                  <a:lnTo>
                    <a:pt x="22" y="4"/>
                  </a:lnTo>
                  <a:lnTo>
                    <a:pt x="22" y="2"/>
                  </a:lnTo>
                  <a:lnTo>
                    <a:pt x="22" y="4"/>
                  </a:lnTo>
                  <a:lnTo>
                    <a:pt x="22" y="4"/>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76" name=""/>
            <p:cNvSpPr/>
            <p:nvPr/>
          </p:nvSpPr>
          <p:spPr>
            <a:xfrm>
              <a:off x="1706400" y="2533680"/>
              <a:ext cx="16920" cy="3240"/>
            </a:xfrm>
            <a:prstGeom prst="rect">
              <a:avLst/>
            </a:prstGeom>
            <a:solidFill>
              <a:srgbClr val="ffffff"/>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477" name=""/>
            <p:cNvSpPr/>
            <p:nvPr/>
          </p:nvSpPr>
          <p:spPr>
            <a:xfrm>
              <a:off x="1722240" y="2533680"/>
              <a:ext cx="1080" cy="3240"/>
            </a:xfrm>
            <a:custGeom>
              <a:avLst/>
              <a:gdLst/>
              <a:ahLst/>
              <a:rect l="l" t="t" r="r" b="b"/>
              <a:pathLst>
                <a:path w="1" h="5">
                  <a:moveTo>
                    <a:pt x="1" y="4"/>
                  </a:moveTo>
                  <a:lnTo>
                    <a:pt x="0" y="2"/>
                  </a:lnTo>
                  <a:lnTo>
                    <a:pt x="0" y="5"/>
                  </a:lnTo>
                  <a:lnTo>
                    <a:pt x="1" y="5"/>
                  </a:lnTo>
                  <a:lnTo>
                    <a:pt x="1" y="2"/>
                  </a:lnTo>
                  <a:lnTo>
                    <a:pt x="1" y="0"/>
                  </a:lnTo>
                  <a:lnTo>
                    <a:pt x="1" y="2"/>
                  </a:lnTo>
                  <a:lnTo>
                    <a:pt x="1" y="0"/>
                  </a:lnTo>
                  <a:lnTo>
                    <a:pt x="1" y="0"/>
                  </a:lnTo>
                  <a:lnTo>
                    <a:pt x="1" y="4"/>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478" name=""/>
            <p:cNvSpPr/>
            <p:nvPr/>
          </p:nvSpPr>
          <p:spPr>
            <a:xfrm>
              <a:off x="1704960" y="2533680"/>
              <a:ext cx="18360" cy="1440"/>
            </a:xfrm>
            <a:custGeom>
              <a:avLst/>
              <a:gdLst/>
              <a:ahLst/>
              <a:rect l="l" t="t" r="r" b="b"/>
              <a:pathLst>
                <a:path w="23" h="4">
                  <a:moveTo>
                    <a:pt x="3" y="2"/>
                  </a:moveTo>
                  <a:lnTo>
                    <a:pt x="1" y="4"/>
                  </a:lnTo>
                  <a:lnTo>
                    <a:pt x="23" y="4"/>
                  </a:lnTo>
                  <a:lnTo>
                    <a:pt x="23"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79" name=""/>
            <p:cNvSpPr/>
            <p:nvPr/>
          </p:nvSpPr>
          <p:spPr>
            <a:xfrm>
              <a:off x="1704960" y="2533680"/>
              <a:ext cx="2520" cy="4680"/>
            </a:xfrm>
            <a:custGeom>
              <a:avLst/>
              <a:gdLst/>
              <a:ahLst/>
              <a:rect l="l" t="t" r="r" b="b"/>
              <a:pathLst>
                <a:path w="3" h="5">
                  <a:moveTo>
                    <a:pt x="1" y="3"/>
                  </a:moveTo>
                  <a:lnTo>
                    <a:pt x="3" y="3"/>
                  </a:lnTo>
                  <a:lnTo>
                    <a:pt x="3" y="0"/>
                  </a:lnTo>
                  <a:lnTo>
                    <a:pt x="0" y="0"/>
                  </a:lnTo>
                  <a:lnTo>
                    <a:pt x="0" y="3"/>
                  </a:lnTo>
                  <a:lnTo>
                    <a:pt x="1" y="5"/>
                  </a:lnTo>
                  <a:lnTo>
                    <a:pt x="0" y="3"/>
                  </a:lnTo>
                  <a:lnTo>
                    <a:pt x="0" y="5"/>
                  </a:lnTo>
                  <a:lnTo>
                    <a:pt x="1" y="5"/>
                  </a:lnTo>
                  <a:lnTo>
                    <a:pt x="1"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480" name=""/>
            <p:cNvSpPr/>
            <p:nvPr/>
          </p:nvSpPr>
          <p:spPr>
            <a:xfrm>
              <a:off x="1706400" y="2536920"/>
              <a:ext cx="16920" cy="1440"/>
            </a:xfrm>
            <a:custGeom>
              <a:avLst/>
              <a:gdLst/>
              <a:ahLst/>
              <a:rect l="l" t="t" r="r" b="b"/>
              <a:pathLst>
                <a:path w="22" h="2">
                  <a:moveTo>
                    <a:pt x="21" y="0"/>
                  </a:moveTo>
                  <a:lnTo>
                    <a:pt x="22" y="0"/>
                  </a:lnTo>
                  <a:lnTo>
                    <a:pt x="0" y="0"/>
                  </a:lnTo>
                  <a:lnTo>
                    <a:pt x="0" y="2"/>
                  </a:lnTo>
                  <a:lnTo>
                    <a:pt x="22" y="2"/>
                  </a:lnTo>
                  <a:lnTo>
                    <a:pt x="22" y="0"/>
                  </a:lnTo>
                  <a:lnTo>
                    <a:pt x="22" y="2"/>
                  </a:lnTo>
                  <a:lnTo>
                    <a:pt x="22" y="2"/>
                  </a:lnTo>
                  <a:lnTo>
                    <a:pt x="22" y="0"/>
                  </a:lnTo>
                  <a:lnTo>
                    <a:pt x="21"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81" name=""/>
            <p:cNvSpPr/>
            <p:nvPr/>
          </p:nvSpPr>
          <p:spPr>
            <a:xfrm>
              <a:off x="1760400" y="2522520"/>
              <a:ext cx="15480" cy="11160"/>
            </a:xfrm>
            <a:prstGeom prst="rect">
              <a:avLst/>
            </a:prstGeom>
            <a:solidFill>
              <a:srgbClr val="ffff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482" name=""/>
            <p:cNvSpPr/>
            <p:nvPr/>
          </p:nvSpPr>
          <p:spPr>
            <a:xfrm>
              <a:off x="1776240" y="2521080"/>
              <a:ext cx="1080" cy="12600"/>
            </a:xfrm>
            <a:custGeom>
              <a:avLst/>
              <a:gdLst/>
              <a:ahLst/>
              <a:rect l="l" t="t" r="r" b="b"/>
              <a:pathLst>
                <a:path w="1" h="18">
                  <a:moveTo>
                    <a:pt x="0" y="4"/>
                  </a:moveTo>
                  <a:lnTo>
                    <a:pt x="0" y="2"/>
                  </a:lnTo>
                  <a:lnTo>
                    <a:pt x="0" y="18"/>
                  </a:lnTo>
                  <a:lnTo>
                    <a:pt x="1" y="18"/>
                  </a:lnTo>
                  <a:lnTo>
                    <a:pt x="1" y="2"/>
                  </a:lnTo>
                  <a:lnTo>
                    <a:pt x="0" y="0"/>
                  </a:lnTo>
                  <a:lnTo>
                    <a:pt x="1" y="2"/>
                  </a:lnTo>
                  <a:lnTo>
                    <a:pt x="1" y="0"/>
                  </a:lnTo>
                  <a:lnTo>
                    <a:pt x="0" y="0"/>
                  </a:lnTo>
                  <a:lnTo>
                    <a:pt x="0" y="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483" name=""/>
            <p:cNvSpPr/>
            <p:nvPr/>
          </p:nvSpPr>
          <p:spPr>
            <a:xfrm>
              <a:off x="1758600" y="2521080"/>
              <a:ext cx="17280" cy="1440"/>
            </a:xfrm>
            <a:custGeom>
              <a:avLst/>
              <a:gdLst/>
              <a:ahLst/>
              <a:rect l="l" t="t" r="r" b="b"/>
              <a:pathLst>
                <a:path w="22" h="4">
                  <a:moveTo>
                    <a:pt x="3" y="2"/>
                  </a:moveTo>
                  <a:lnTo>
                    <a:pt x="1" y="4"/>
                  </a:lnTo>
                  <a:lnTo>
                    <a:pt x="22" y="4"/>
                  </a:lnTo>
                  <a:lnTo>
                    <a:pt x="22"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84" name=""/>
            <p:cNvSpPr/>
            <p:nvPr/>
          </p:nvSpPr>
          <p:spPr>
            <a:xfrm>
              <a:off x="1758600" y="2522520"/>
              <a:ext cx="2880" cy="12600"/>
            </a:xfrm>
            <a:custGeom>
              <a:avLst/>
              <a:gdLst/>
              <a:ahLst/>
              <a:rect l="l" t="t" r="r" b="b"/>
              <a:pathLst>
                <a:path w="3" h="18">
                  <a:moveTo>
                    <a:pt x="1" y="14"/>
                  </a:moveTo>
                  <a:lnTo>
                    <a:pt x="3" y="16"/>
                  </a:lnTo>
                  <a:lnTo>
                    <a:pt x="3" y="0"/>
                  </a:lnTo>
                  <a:lnTo>
                    <a:pt x="0" y="0"/>
                  </a:lnTo>
                  <a:lnTo>
                    <a:pt x="0" y="16"/>
                  </a:lnTo>
                  <a:lnTo>
                    <a:pt x="1" y="18"/>
                  </a:lnTo>
                  <a:lnTo>
                    <a:pt x="0" y="16"/>
                  </a:lnTo>
                  <a:lnTo>
                    <a:pt x="0" y="18"/>
                  </a:lnTo>
                  <a:lnTo>
                    <a:pt x="1" y="18"/>
                  </a:lnTo>
                  <a:lnTo>
                    <a:pt x="1" y="14"/>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485" name=""/>
            <p:cNvSpPr/>
            <p:nvPr/>
          </p:nvSpPr>
          <p:spPr>
            <a:xfrm>
              <a:off x="1760400" y="2533680"/>
              <a:ext cx="16920" cy="1440"/>
            </a:xfrm>
            <a:custGeom>
              <a:avLst/>
              <a:gdLst/>
              <a:ahLst/>
              <a:rect l="l" t="t" r="r" b="b"/>
              <a:pathLst>
                <a:path w="22" h="4">
                  <a:moveTo>
                    <a:pt x="21" y="2"/>
                  </a:moveTo>
                  <a:lnTo>
                    <a:pt x="21" y="0"/>
                  </a:lnTo>
                  <a:lnTo>
                    <a:pt x="0" y="0"/>
                  </a:lnTo>
                  <a:lnTo>
                    <a:pt x="0" y="4"/>
                  </a:lnTo>
                  <a:lnTo>
                    <a:pt x="21" y="4"/>
                  </a:lnTo>
                  <a:lnTo>
                    <a:pt x="22" y="2"/>
                  </a:lnTo>
                  <a:lnTo>
                    <a:pt x="21" y="4"/>
                  </a:lnTo>
                  <a:lnTo>
                    <a:pt x="22" y="4"/>
                  </a:lnTo>
                  <a:lnTo>
                    <a:pt x="22" y="2"/>
                  </a:lnTo>
                  <a:lnTo>
                    <a:pt x="21"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86" name=""/>
            <p:cNvSpPr/>
            <p:nvPr/>
          </p:nvSpPr>
          <p:spPr>
            <a:xfrm>
              <a:off x="1760400" y="2533680"/>
              <a:ext cx="15480" cy="3240"/>
            </a:xfrm>
            <a:prstGeom prst="rect">
              <a:avLst/>
            </a:prstGeom>
            <a:solidFill>
              <a:srgbClr val="ffffff"/>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487" name=""/>
            <p:cNvSpPr/>
            <p:nvPr/>
          </p:nvSpPr>
          <p:spPr>
            <a:xfrm>
              <a:off x="1776240" y="2533680"/>
              <a:ext cx="1080" cy="3240"/>
            </a:xfrm>
            <a:custGeom>
              <a:avLst/>
              <a:gdLst/>
              <a:ahLst/>
              <a:rect l="l" t="t" r="r" b="b"/>
              <a:pathLst>
                <a:path w="1" h="5">
                  <a:moveTo>
                    <a:pt x="0" y="4"/>
                  </a:moveTo>
                  <a:lnTo>
                    <a:pt x="0" y="2"/>
                  </a:lnTo>
                  <a:lnTo>
                    <a:pt x="0" y="5"/>
                  </a:lnTo>
                  <a:lnTo>
                    <a:pt x="1" y="5"/>
                  </a:lnTo>
                  <a:lnTo>
                    <a:pt x="1" y="2"/>
                  </a:lnTo>
                  <a:lnTo>
                    <a:pt x="0" y="0"/>
                  </a:lnTo>
                  <a:lnTo>
                    <a:pt x="1" y="2"/>
                  </a:lnTo>
                  <a:lnTo>
                    <a:pt x="1" y="0"/>
                  </a:lnTo>
                  <a:lnTo>
                    <a:pt x="0" y="0"/>
                  </a:lnTo>
                  <a:lnTo>
                    <a:pt x="0" y="4"/>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488" name=""/>
            <p:cNvSpPr/>
            <p:nvPr/>
          </p:nvSpPr>
          <p:spPr>
            <a:xfrm>
              <a:off x="1758600" y="2533680"/>
              <a:ext cx="17280" cy="1440"/>
            </a:xfrm>
            <a:custGeom>
              <a:avLst/>
              <a:gdLst/>
              <a:ahLst/>
              <a:rect l="l" t="t" r="r" b="b"/>
              <a:pathLst>
                <a:path w="22" h="4">
                  <a:moveTo>
                    <a:pt x="3" y="2"/>
                  </a:moveTo>
                  <a:lnTo>
                    <a:pt x="1" y="4"/>
                  </a:lnTo>
                  <a:lnTo>
                    <a:pt x="22" y="4"/>
                  </a:lnTo>
                  <a:lnTo>
                    <a:pt x="22"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89" name=""/>
            <p:cNvSpPr/>
            <p:nvPr/>
          </p:nvSpPr>
          <p:spPr>
            <a:xfrm>
              <a:off x="1758600" y="2533680"/>
              <a:ext cx="2880" cy="4680"/>
            </a:xfrm>
            <a:custGeom>
              <a:avLst/>
              <a:gdLst/>
              <a:ahLst/>
              <a:rect l="l" t="t" r="r" b="b"/>
              <a:pathLst>
                <a:path w="3" h="5">
                  <a:moveTo>
                    <a:pt x="1" y="3"/>
                  </a:moveTo>
                  <a:lnTo>
                    <a:pt x="3" y="3"/>
                  </a:lnTo>
                  <a:lnTo>
                    <a:pt x="3" y="0"/>
                  </a:lnTo>
                  <a:lnTo>
                    <a:pt x="0" y="0"/>
                  </a:lnTo>
                  <a:lnTo>
                    <a:pt x="0" y="3"/>
                  </a:lnTo>
                  <a:lnTo>
                    <a:pt x="1" y="5"/>
                  </a:lnTo>
                  <a:lnTo>
                    <a:pt x="0" y="3"/>
                  </a:lnTo>
                  <a:lnTo>
                    <a:pt x="0" y="5"/>
                  </a:lnTo>
                  <a:lnTo>
                    <a:pt x="1" y="5"/>
                  </a:lnTo>
                  <a:lnTo>
                    <a:pt x="1" y="3"/>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490" name=""/>
            <p:cNvSpPr/>
            <p:nvPr/>
          </p:nvSpPr>
          <p:spPr>
            <a:xfrm>
              <a:off x="1760400" y="2536920"/>
              <a:ext cx="16920" cy="1440"/>
            </a:xfrm>
            <a:custGeom>
              <a:avLst/>
              <a:gdLst/>
              <a:ahLst/>
              <a:rect l="l" t="t" r="r" b="b"/>
              <a:pathLst>
                <a:path w="22" h="2">
                  <a:moveTo>
                    <a:pt x="21" y="0"/>
                  </a:moveTo>
                  <a:lnTo>
                    <a:pt x="21" y="0"/>
                  </a:lnTo>
                  <a:lnTo>
                    <a:pt x="0" y="0"/>
                  </a:lnTo>
                  <a:lnTo>
                    <a:pt x="0" y="2"/>
                  </a:lnTo>
                  <a:lnTo>
                    <a:pt x="21" y="2"/>
                  </a:lnTo>
                  <a:lnTo>
                    <a:pt x="22" y="0"/>
                  </a:lnTo>
                  <a:lnTo>
                    <a:pt x="21" y="2"/>
                  </a:lnTo>
                  <a:lnTo>
                    <a:pt x="22" y="2"/>
                  </a:lnTo>
                  <a:lnTo>
                    <a:pt x="22" y="0"/>
                  </a:lnTo>
                  <a:lnTo>
                    <a:pt x="21"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91" name=""/>
            <p:cNvSpPr/>
            <p:nvPr/>
          </p:nvSpPr>
          <p:spPr>
            <a:xfrm>
              <a:off x="1733400" y="2503440"/>
              <a:ext cx="16920" cy="12600"/>
            </a:xfrm>
            <a:prstGeom prst="rect">
              <a:avLst/>
            </a:pr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492" name=""/>
            <p:cNvSpPr/>
            <p:nvPr/>
          </p:nvSpPr>
          <p:spPr>
            <a:xfrm>
              <a:off x="1749240" y="2503440"/>
              <a:ext cx="1080" cy="12600"/>
            </a:xfrm>
            <a:custGeom>
              <a:avLst/>
              <a:gdLst/>
              <a:ahLst/>
              <a:rect l="l" t="t" r="r" b="b"/>
              <a:pathLst>
                <a:path w="4" h="18">
                  <a:moveTo>
                    <a:pt x="2" y="3"/>
                  </a:moveTo>
                  <a:lnTo>
                    <a:pt x="0" y="2"/>
                  </a:lnTo>
                  <a:lnTo>
                    <a:pt x="0" y="18"/>
                  </a:lnTo>
                  <a:lnTo>
                    <a:pt x="4" y="18"/>
                  </a:lnTo>
                  <a:lnTo>
                    <a:pt x="4" y="2"/>
                  </a:lnTo>
                  <a:lnTo>
                    <a:pt x="2" y="0"/>
                  </a:lnTo>
                  <a:lnTo>
                    <a:pt x="4" y="2"/>
                  </a:lnTo>
                  <a:lnTo>
                    <a:pt x="4" y="0"/>
                  </a:lnTo>
                  <a:lnTo>
                    <a:pt x="2" y="0"/>
                  </a:lnTo>
                  <a:lnTo>
                    <a:pt x="2" y="3"/>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493" name=""/>
            <p:cNvSpPr/>
            <p:nvPr/>
          </p:nvSpPr>
          <p:spPr>
            <a:xfrm>
              <a:off x="1733400" y="2503440"/>
              <a:ext cx="16920" cy="1800"/>
            </a:xfrm>
            <a:custGeom>
              <a:avLst/>
              <a:gdLst/>
              <a:ahLst/>
              <a:rect l="l" t="t" r="r" b="b"/>
              <a:pathLst>
                <a:path w="22" h="3">
                  <a:moveTo>
                    <a:pt x="2" y="2"/>
                  </a:moveTo>
                  <a:lnTo>
                    <a:pt x="2" y="3"/>
                  </a:lnTo>
                  <a:lnTo>
                    <a:pt x="22" y="3"/>
                  </a:lnTo>
                  <a:lnTo>
                    <a:pt x="22" y="0"/>
                  </a:lnTo>
                  <a:lnTo>
                    <a:pt x="2" y="0"/>
                  </a:lnTo>
                  <a:lnTo>
                    <a:pt x="0" y="2"/>
                  </a:lnTo>
                  <a:lnTo>
                    <a:pt x="2" y="0"/>
                  </a:lnTo>
                  <a:lnTo>
                    <a:pt x="0" y="0"/>
                  </a:lnTo>
                  <a:lnTo>
                    <a:pt x="0" y="2"/>
                  </a:lnTo>
                  <a:lnTo>
                    <a:pt x="2"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494" name=""/>
            <p:cNvSpPr/>
            <p:nvPr/>
          </p:nvSpPr>
          <p:spPr>
            <a:xfrm>
              <a:off x="1733400" y="2503440"/>
              <a:ext cx="1080" cy="14400"/>
            </a:xfrm>
            <a:custGeom>
              <a:avLst/>
              <a:gdLst/>
              <a:ahLst/>
              <a:rect l="l" t="t" r="r" b="b"/>
              <a:pathLst>
                <a:path w="2" h="17">
                  <a:moveTo>
                    <a:pt x="2" y="14"/>
                  </a:moveTo>
                  <a:lnTo>
                    <a:pt x="2" y="16"/>
                  </a:lnTo>
                  <a:lnTo>
                    <a:pt x="2" y="0"/>
                  </a:lnTo>
                  <a:lnTo>
                    <a:pt x="0" y="0"/>
                  </a:lnTo>
                  <a:lnTo>
                    <a:pt x="0" y="16"/>
                  </a:lnTo>
                  <a:lnTo>
                    <a:pt x="2" y="17"/>
                  </a:lnTo>
                  <a:lnTo>
                    <a:pt x="0" y="16"/>
                  </a:lnTo>
                  <a:lnTo>
                    <a:pt x="0" y="17"/>
                  </a:lnTo>
                  <a:lnTo>
                    <a:pt x="2" y="17"/>
                  </a:lnTo>
                  <a:lnTo>
                    <a:pt x="2" y="14"/>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495" name=""/>
            <p:cNvSpPr/>
            <p:nvPr/>
          </p:nvSpPr>
          <p:spPr>
            <a:xfrm>
              <a:off x="1733400" y="2516040"/>
              <a:ext cx="16920" cy="1800"/>
            </a:xfrm>
            <a:custGeom>
              <a:avLst/>
              <a:gdLst/>
              <a:ahLst/>
              <a:rect l="l" t="t" r="r" b="b"/>
              <a:pathLst>
                <a:path w="22" h="3">
                  <a:moveTo>
                    <a:pt x="18" y="2"/>
                  </a:moveTo>
                  <a:lnTo>
                    <a:pt x="20" y="0"/>
                  </a:lnTo>
                  <a:lnTo>
                    <a:pt x="0" y="0"/>
                  </a:lnTo>
                  <a:lnTo>
                    <a:pt x="0" y="3"/>
                  </a:lnTo>
                  <a:lnTo>
                    <a:pt x="20" y="3"/>
                  </a:lnTo>
                  <a:lnTo>
                    <a:pt x="22" y="2"/>
                  </a:lnTo>
                  <a:lnTo>
                    <a:pt x="20" y="3"/>
                  </a:lnTo>
                  <a:lnTo>
                    <a:pt x="22" y="3"/>
                  </a:lnTo>
                  <a:lnTo>
                    <a:pt x="22" y="2"/>
                  </a:lnTo>
                  <a:lnTo>
                    <a:pt x="18"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496" name=""/>
            <p:cNvSpPr/>
            <p:nvPr/>
          </p:nvSpPr>
          <p:spPr>
            <a:xfrm>
              <a:off x="1749240" y="2516040"/>
              <a:ext cx="1080" cy="5040"/>
            </a:xfrm>
            <a:custGeom>
              <a:avLst/>
              <a:gdLst/>
              <a:ahLst/>
              <a:rect l="l" t="t" r="r" b="b"/>
              <a:pathLst>
                <a:path w="4" h="6">
                  <a:moveTo>
                    <a:pt x="2" y="3"/>
                  </a:moveTo>
                  <a:lnTo>
                    <a:pt x="0" y="2"/>
                  </a:lnTo>
                  <a:lnTo>
                    <a:pt x="0" y="6"/>
                  </a:lnTo>
                  <a:lnTo>
                    <a:pt x="4" y="6"/>
                  </a:lnTo>
                  <a:lnTo>
                    <a:pt x="4" y="2"/>
                  </a:lnTo>
                  <a:lnTo>
                    <a:pt x="2" y="0"/>
                  </a:lnTo>
                  <a:lnTo>
                    <a:pt x="4" y="2"/>
                  </a:lnTo>
                  <a:lnTo>
                    <a:pt x="4" y="0"/>
                  </a:lnTo>
                  <a:lnTo>
                    <a:pt x="2" y="0"/>
                  </a:lnTo>
                  <a:lnTo>
                    <a:pt x="2" y="3"/>
                  </a:lnTo>
                  <a:close/>
                </a:path>
              </a:pathLst>
            </a:custGeom>
            <a:solidFill>
              <a:srgbClr val="000000"/>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2497" name=""/>
            <p:cNvSpPr/>
            <p:nvPr/>
          </p:nvSpPr>
          <p:spPr>
            <a:xfrm>
              <a:off x="1733400" y="2516040"/>
              <a:ext cx="16920" cy="1800"/>
            </a:xfrm>
            <a:custGeom>
              <a:avLst/>
              <a:gdLst/>
              <a:ahLst/>
              <a:rect l="l" t="t" r="r" b="b"/>
              <a:pathLst>
                <a:path w="22" h="3">
                  <a:moveTo>
                    <a:pt x="2" y="2"/>
                  </a:moveTo>
                  <a:lnTo>
                    <a:pt x="2" y="3"/>
                  </a:lnTo>
                  <a:lnTo>
                    <a:pt x="22" y="3"/>
                  </a:lnTo>
                  <a:lnTo>
                    <a:pt x="22" y="0"/>
                  </a:lnTo>
                  <a:lnTo>
                    <a:pt x="2" y="0"/>
                  </a:lnTo>
                  <a:lnTo>
                    <a:pt x="0" y="2"/>
                  </a:lnTo>
                  <a:lnTo>
                    <a:pt x="2" y="0"/>
                  </a:lnTo>
                  <a:lnTo>
                    <a:pt x="0" y="0"/>
                  </a:lnTo>
                  <a:lnTo>
                    <a:pt x="0" y="2"/>
                  </a:lnTo>
                  <a:lnTo>
                    <a:pt x="2"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498" name=""/>
            <p:cNvSpPr/>
            <p:nvPr/>
          </p:nvSpPr>
          <p:spPr>
            <a:xfrm>
              <a:off x="1733400" y="2516040"/>
              <a:ext cx="1080" cy="6480"/>
            </a:xfrm>
            <a:custGeom>
              <a:avLst/>
              <a:gdLst/>
              <a:ahLst/>
              <a:rect l="l" t="t" r="r" b="b"/>
              <a:pathLst>
                <a:path w="2" h="6">
                  <a:moveTo>
                    <a:pt x="2" y="3"/>
                  </a:moveTo>
                  <a:lnTo>
                    <a:pt x="2" y="4"/>
                  </a:lnTo>
                  <a:lnTo>
                    <a:pt x="2" y="0"/>
                  </a:lnTo>
                  <a:lnTo>
                    <a:pt x="0" y="0"/>
                  </a:lnTo>
                  <a:lnTo>
                    <a:pt x="0" y="4"/>
                  </a:lnTo>
                  <a:lnTo>
                    <a:pt x="2" y="6"/>
                  </a:lnTo>
                  <a:lnTo>
                    <a:pt x="0" y="4"/>
                  </a:lnTo>
                  <a:lnTo>
                    <a:pt x="0" y="6"/>
                  </a:lnTo>
                  <a:lnTo>
                    <a:pt x="2" y="6"/>
                  </a:lnTo>
                  <a:lnTo>
                    <a:pt x="2" y="3"/>
                  </a:lnTo>
                  <a:close/>
                </a:path>
              </a:pathLst>
            </a:cu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499" name=""/>
            <p:cNvSpPr/>
            <p:nvPr/>
          </p:nvSpPr>
          <p:spPr>
            <a:xfrm>
              <a:off x="1733400" y="2519280"/>
              <a:ext cx="16920" cy="3240"/>
            </a:xfrm>
            <a:custGeom>
              <a:avLst/>
              <a:gdLst/>
              <a:ahLst/>
              <a:rect l="l" t="t" r="r" b="b"/>
              <a:pathLst>
                <a:path w="22" h="3">
                  <a:moveTo>
                    <a:pt x="18" y="1"/>
                  </a:moveTo>
                  <a:lnTo>
                    <a:pt x="20" y="0"/>
                  </a:lnTo>
                  <a:lnTo>
                    <a:pt x="0" y="0"/>
                  </a:lnTo>
                  <a:lnTo>
                    <a:pt x="0" y="3"/>
                  </a:lnTo>
                  <a:lnTo>
                    <a:pt x="20" y="3"/>
                  </a:lnTo>
                  <a:lnTo>
                    <a:pt x="22" y="1"/>
                  </a:lnTo>
                  <a:lnTo>
                    <a:pt x="20" y="3"/>
                  </a:lnTo>
                  <a:lnTo>
                    <a:pt x="22" y="3"/>
                  </a:lnTo>
                  <a:lnTo>
                    <a:pt x="22" y="1"/>
                  </a:lnTo>
                  <a:lnTo>
                    <a:pt x="18" y="1"/>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500" name=""/>
            <p:cNvSpPr/>
            <p:nvPr/>
          </p:nvSpPr>
          <p:spPr>
            <a:xfrm>
              <a:off x="1706400" y="2503440"/>
              <a:ext cx="16920" cy="12600"/>
            </a:xfrm>
            <a:prstGeom prst="rect">
              <a:avLst/>
            </a:pr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501" name=""/>
            <p:cNvSpPr/>
            <p:nvPr/>
          </p:nvSpPr>
          <p:spPr>
            <a:xfrm>
              <a:off x="1722240" y="2503440"/>
              <a:ext cx="1080" cy="12600"/>
            </a:xfrm>
            <a:custGeom>
              <a:avLst/>
              <a:gdLst/>
              <a:ahLst/>
              <a:rect l="l" t="t" r="r" b="b"/>
              <a:pathLst>
                <a:path w="1" h="18">
                  <a:moveTo>
                    <a:pt x="1" y="3"/>
                  </a:moveTo>
                  <a:lnTo>
                    <a:pt x="0" y="2"/>
                  </a:lnTo>
                  <a:lnTo>
                    <a:pt x="0" y="18"/>
                  </a:lnTo>
                  <a:lnTo>
                    <a:pt x="1" y="18"/>
                  </a:lnTo>
                  <a:lnTo>
                    <a:pt x="1" y="2"/>
                  </a:lnTo>
                  <a:lnTo>
                    <a:pt x="1" y="0"/>
                  </a:lnTo>
                  <a:lnTo>
                    <a:pt x="1" y="2"/>
                  </a:lnTo>
                  <a:lnTo>
                    <a:pt x="1" y="0"/>
                  </a:lnTo>
                  <a:lnTo>
                    <a:pt x="1" y="0"/>
                  </a:lnTo>
                  <a:lnTo>
                    <a:pt x="1" y="3"/>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502" name=""/>
            <p:cNvSpPr/>
            <p:nvPr/>
          </p:nvSpPr>
          <p:spPr>
            <a:xfrm>
              <a:off x="1704960" y="2503440"/>
              <a:ext cx="18360" cy="1800"/>
            </a:xfrm>
            <a:custGeom>
              <a:avLst/>
              <a:gdLst/>
              <a:ahLst/>
              <a:rect l="l" t="t" r="r" b="b"/>
              <a:pathLst>
                <a:path w="23" h="3">
                  <a:moveTo>
                    <a:pt x="3" y="2"/>
                  </a:moveTo>
                  <a:lnTo>
                    <a:pt x="1" y="3"/>
                  </a:lnTo>
                  <a:lnTo>
                    <a:pt x="23" y="3"/>
                  </a:lnTo>
                  <a:lnTo>
                    <a:pt x="23"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503" name=""/>
            <p:cNvSpPr/>
            <p:nvPr/>
          </p:nvSpPr>
          <p:spPr>
            <a:xfrm>
              <a:off x="1704960" y="2503440"/>
              <a:ext cx="2520" cy="14400"/>
            </a:xfrm>
            <a:custGeom>
              <a:avLst/>
              <a:gdLst/>
              <a:ahLst/>
              <a:rect l="l" t="t" r="r" b="b"/>
              <a:pathLst>
                <a:path w="3" h="17">
                  <a:moveTo>
                    <a:pt x="1" y="14"/>
                  </a:moveTo>
                  <a:lnTo>
                    <a:pt x="3" y="16"/>
                  </a:lnTo>
                  <a:lnTo>
                    <a:pt x="3" y="0"/>
                  </a:lnTo>
                  <a:lnTo>
                    <a:pt x="0" y="0"/>
                  </a:lnTo>
                  <a:lnTo>
                    <a:pt x="0" y="16"/>
                  </a:lnTo>
                  <a:lnTo>
                    <a:pt x="1" y="17"/>
                  </a:lnTo>
                  <a:lnTo>
                    <a:pt x="0" y="16"/>
                  </a:lnTo>
                  <a:lnTo>
                    <a:pt x="0" y="17"/>
                  </a:lnTo>
                  <a:lnTo>
                    <a:pt x="1" y="17"/>
                  </a:lnTo>
                  <a:lnTo>
                    <a:pt x="1" y="14"/>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504" name=""/>
            <p:cNvSpPr/>
            <p:nvPr/>
          </p:nvSpPr>
          <p:spPr>
            <a:xfrm>
              <a:off x="1706400" y="2516040"/>
              <a:ext cx="16920" cy="1800"/>
            </a:xfrm>
            <a:custGeom>
              <a:avLst/>
              <a:gdLst/>
              <a:ahLst/>
              <a:rect l="l" t="t" r="r" b="b"/>
              <a:pathLst>
                <a:path w="22" h="3">
                  <a:moveTo>
                    <a:pt x="21" y="2"/>
                  </a:moveTo>
                  <a:lnTo>
                    <a:pt x="22" y="0"/>
                  </a:lnTo>
                  <a:lnTo>
                    <a:pt x="0" y="0"/>
                  </a:lnTo>
                  <a:lnTo>
                    <a:pt x="0" y="3"/>
                  </a:lnTo>
                  <a:lnTo>
                    <a:pt x="22" y="3"/>
                  </a:lnTo>
                  <a:lnTo>
                    <a:pt x="22" y="2"/>
                  </a:lnTo>
                  <a:lnTo>
                    <a:pt x="22" y="3"/>
                  </a:lnTo>
                  <a:lnTo>
                    <a:pt x="22" y="3"/>
                  </a:lnTo>
                  <a:lnTo>
                    <a:pt x="22" y="2"/>
                  </a:lnTo>
                  <a:lnTo>
                    <a:pt x="21"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505" name=""/>
            <p:cNvSpPr/>
            <p:nvPr/>
          </p:nvSpPr>
          <p:spPr>
            <a:xfrm>
              <a:off x="1722240" y="2516040"/>
              <a:ext cx="1080" cy="5040"/>
            </a:xfrm>
            <a:custGeom>
              <a:avLst/>
              <a:gdLst/>
              <a:ahLst/>
              <a:rect l="l" t="t" r="r" b="b"/>
              <a:pathLst>
                <a:path w="1" h="6">
                  <a:moveTo>
                    <a:pt x="1" y="3"/>
                  </a:moveTo>
                  <a:lnTo>
                    <a:pt x="0" y="2"/>
                  </a:lnTo>
                  <a:lnTo>
                    <a:pt x="0" y="6"/>
                  </a:lnTo>
                  <a:lnTo>
                    <a:pt x="1" y="6"/>
                  </a:lnTo>
                  <a:lnTo>
                    <a:pt x="1" y="2"/>
                  </a:lnTo>
                  <a:lnTo>
                    <a:pt x="1" y="0"/>
                  </a:lnTo>
                  <a:lnTo>
                    <a:pt x="1" y="2"/>
                  </a:lnTo>
                  <a:lnTo>
                    <a:pt x="1" y="0"/>
                  </a:lnTo>
                  <a:lnTo>
                    <a:pt x="1" y="0"/>
                  </a:lnTo>
                  <a:lnTo>
                    <a:pt x="1" y="3"/>
                  </a:lnTo>
                  <a:close/>
                </a:path>
              </a:pathLst>
            </a:custGeom>
            <a:solidFill>
              <a:srgbClr val="000000"/>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2506" name=""/>
            <p:cNvSpPr/>
            <p:nvPr/>
          </p:nvSpPr>
          <p:spPr>
            <a:xfrm>
              <a:off x="1704960" y="2516040"/>
              <a:ext cx="18360" cy="1800"/>
            </a:xfrm>
            <a:custGeom>
              <a:avLst/>
              <a:gdLst/>
              <a:ahLst/>
              <a:rect l="l" t="t" r="r" b="b"/>
              <a:pathLst>
                <a:path w="23" h="3">
                  <a:moveTo>
                    <a:pt x="3" y="2"/>
                  </a:moveTo>
                  <a:lnTo>
                    <a:pt x="1" y="3"/>
                  </a:lnTo>
                  <a:lnTo>
                    <a:pt x="23" y="3"/>
                  </a:lnTo>
                  <a:lnTo>
                    <a:pt x="23"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507" name=""/>
            <p:cNvSpPr/>
            <p:nvPr/>
          </p:nvSpPr>
          <p:spPr>
            <a:xfrm>
              <a:off x="1704960" y="2516040"/>
              <a:ext cx="2520" cy="6480"/>
            </a:xfrm>
            <a:custGeom>
              <a:avLst/>
              <a:gdLst/>
              <a:ahLst/>
              <a:rect l="l" t="t" r="r" b="b"/>
              <a:pathLst>
                <a:path w="3" h="6">
                  <a:moveTo>
                    <a:pt x="1" y="3"/>
                  </a:moveTo>
                  <a:lnTo>
                    <a:pt x="3" y="4"/>
                  </a:lnTo>
                  <a:lnTo>
                    <a:pt x="3" y="0"/>
                  </a:lnTo>
                  <a:lnTo>
                    <a:pt x="0" y="0"/>
                  </a:lnTo>
                  <a:lnTo>
                    <a:pt x="0" y="4"/>
                  </a:lnTo>
                  <a:lnTo>
                    <a:pt x="1" y="6"/>
                  </a:lnTo>
                  <a:lnTo>
                    <a:pt x="0" y="4"/>
                  </a:lnTo>
                  <a:lnTo>
                    <a:pt x="0" y="6"/>
                  </a:lnTo>
                  <a:lnTo>
                    <a:pt x="1" y="6"/>
                  </a:lnTo>
                  <a:lnTo>
                    <a:pt x="1" y="3"/>
                  </a:lnTo>
                  <a:close/>
                </a:path>
              </a:pathLst>
            </a:cu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508" name=""/>
            <p:cNvSpPr/>
            <p:nvPr/>
          </p:nvSpPr>
          <p:spPr>
            <a:xfrm>
              <a:off x="1706400" y="2519280"/>
              <a:ext cx="16920" cy="3240"/>
            </a:xfrm>
            <a:custGeom>
              <a:avLst/>
              <a:gdLst/>
              <a:ahLst/>
              <a:rect l="l" t="t" r="r" b="b"/>
              <a:pathLst>
                <a:path w="22" h="3">
                  <a:moveTo>
                    <a:pt x="21" y="1"/>
                  </a:moveTo>
                  <a:lnTo>
                    <a:pt x="22" y="0"/>
                  </a:lnTo>
                  <a:lnTo>
                    <a:pt x="0" y="0"/>
                  </a:lnTo>
                  <a:lnTo>
                    <a:pt x="0" y="3"/>
                  </a:lnTo>
                  <a:lnTo>
                    <a:pt x="22" y="3"/>
                  </a:lnTo>
                  <a:lnTo>
                    <a:pt x="22" y="1"/>
                  </a:lnTo>
                  <a:lnTo>
                    <a:pt x="22" y="3"/>
                  </a:lnTo>
                  <a:lnTo>
                    <a:pt x="22" y="3"/>
                  </a:lnTo>
                  <a:lnTo>
                    <a:pt x="22" y="1"/>
                  </a:lnTo>
                  <a:lnTo>
                    <a:pt x="21" y="1"/>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509" name=""/>
            <p:cNvSpPr/>
            <p:nvPr/>
          </p:nvSpPr>
          <p:spPr>
            <a:xfrm>
              <a:off x="1760400" y="2503440"/>
              <a:ext cx="15480" cy="12600"/>
            </a:xfrm>
            <a:prstGeom prst="rect">
              <a:avLst/>
            </a:prstGeom>
            <a:solidFill>
              <a:srgbClr val="f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510" name=""/>
            <p:cNvSpPr/>
            <p:nvPr/>
          </p:nvSpPr>
          <p:spPr>
            <a:xfrm>
              <a:off x="1776240" y="2503440"/>
              <a:ext cx="1080" cy="12600"/>
            </a:xfrm>
            <a:custGeom>
              <a:avLst/>
              <a:gdLst/>
              <a:ahLst/>
              <a:rect l="l" t="t" r="r" b="b"/>
              <a:pathLst>
                <a:path w="1" h="18">
                  <a:moveTo>
                    <a:pt x="0" y="3"/>
                  </a:moveTo>
                  <a:lnTo>
                    <a:pt x="0" y="2"/>
                  </a:lnTo>
                  <a:lnTo>
                    <a:pt x="0" y="18"/>
                  </a:lnTo>
                  <a:lnTo>
                    <a:pt x="1" y="18"/>
                  </a:lnTo>
                  <a:lnTo>
                    <a:pt x="1" y="2"/>
                  </a:lnTo>
                  <a:lnTo>
                    <a:pt x="0" y="0"/>
                  </a:lnTo>
                  <a:lnTo>
                    <a:pt x="1" y="2"/>
                  </a:lnTo>
                  <a:lnTo>
                    <a:pt x="1" y="0"/>
                  </a:lnTo>
                  <a:lnTo>
                    <a:pt x="0" y="0"/>
                  </a:lnTo>
                  <a:lnTo>
                    <a:pt x="0" y="3"/>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511" name=""/>
            <p:cNvSpPr/>
            <p:nvPr/>
          </p:nvSpPr>
          <p:spPr>
            <a:xfrm>
              <a:off x="1758600" y="2503440"/>
              <a:ext cx="17280" cy="1800"/>
            </a:xfrm>
            <a:custGeom>
              <a:avLst/>
              <a:gdLst/>
              <a:ahLst/>
              <a:rect l="l" t="t" r="r" b="b"/>
              <a:pathLst>
                <a:path w="22" h="3">
                  <a:moveTo>
                    <a:pt x="3" y="2"/>
                  </a:moveTo>
                  <a:lnTo>
                    <a:pt x="1" y="3"/>
                  </a:lnTo>
                  <a:lnTo>
                    <a:pt x="22" y="3"/>
                  </a:lnTo>
                  <a:lnTo>
                    <a:pt x="22"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512" name=""/>
            <p:cNvSpPr/>
            <p:nvPr/>
          </p:nvSpPr>
          <p:spPr>
            <a:xfrm>
              <a:off x="1758600" y="2503440"/>
              <a:ext cx="2880" cy="14400"/>
            </a:xfrm>
            <a:custGeom>
              <a:avLst/>
              <a:gdLst/>
              <a:ahLst/>
              <a:rect l="l" t="t" r="r" b="b"/>
              <a:pathLst>
                <a:path w="3" h="17">
                  <a:moveTo>
                    <a:pt x="1" y="14"/>
                  </a:moveTo>
                  <a:lnTo>
                    <a:pt x="3" y="16"/>
                  </a:lnTo>
                  <a:lnTo>
                    <a:pt x="3" y="0"/>
                  </a:lnTo>
                  <a:lnTo>
                    <a:pt x="0" y="0"/>
                  </a:lnTo>
                  <a:lnTo>
                    <a:pt x="0" y="16"/>
                  </a:lnTo>
                  <a:lnTo>
                    <a:pt x="1" y="17"/>
                  </a:lnTo>
                  <a:lnTo>
                    <a:pt x="0" y="16"/>
                  </a:lnTo>
                  <a:lnTo>
                    <a:pt x="0" y="17"/>
                  </a:lnTo>
                  <a:lnTo>
                    <a:pt x="1" y="17"/>
                  </a:lnTo>
                  <a:lnTo>
                    <a:pt x="1" y="14"/>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513" name=""/>
            <p:cNvSpPr/>
            <p:nvPr/>
          </p:nvSpPr>
          <p:spPr>
            <a:xfrm>
              <a:off x="1760400" y="2516040"/>
              <a:ext cx="16920" cy="1800"/>
            </a:xfrm>
            <a:custGeom>
              <a:avLst/>
              <a:gdLst/>
              <a:ahLst/>
              <a:rect l="l" t="t" r="r" b="b"/>
              <a:pathLst>
                <a:path w="22" h="3">
                  <a:moveTo>
                    <a:pt x="21" y="2"/>
                  </a:moveTo>
                  <a:lnTo>
                    <a:pt x="21" y="0"/>
                  </a:lnTo>
                  <a:lnTo>
                    <a:pt x="0" y="0"/>
                  </a:lnTo>
                  <a:lnTo>
                    <a:pt x="0" y="3"/>
                  </a:lnTo>
                  <a:lnTo>
                    <a:pt x="21" y="3"/>
                  </a:lnTo>
                  <a:lnTo>
                    <a:pt x="22" y="2"/>
                  </a:lnTo>
                  <a:lnTo>
                    <a:pt x="21" y="3"/>
                  </a:lnTo>
                  <a:lnTo>
                    <a:pt x="22" y="3"/>
                  </a:lnTo>
                  <a:lnTo>
                    <a:pt x="22" y="2"/>
                  </a:lnTo>
                  <a:lnTo>
                    <a:pt x="21"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514" name=""/>
            <p:cNvSpPr/>
            <p:nvPr/>
          </p:nvSpPr>
          <p:spPr>
            <a:xfrm>
              <a:off x="1776240" y="2516040"/>
              <a:ext cx="1080" cy="5040"/>
            </a:xfrm>
            <a:custGeom>
              <a:avLst/>
              <a:gdLst/>
              <a:ahLst/>
              <a:rect l="l" t="t" r="r" b="b"/>
              <a:pathLst>
                <a:path w="1" h="6">
                  <a:moveTo>
                    <a:pt x="0" y="3"/>
                  </a:moveTo>
                  <a:lnTo>
                    <a:pt x="0" y="2"/>
                  </a:lnTo>
                  <a:lnTo>
                    <a:pt x="0" y="6"/>
                  </a:lnTo>
                  <a:lnTo>
                    <a:pt x="1" y="6"/>
                  </a:lnTo>
                  <a:lnTo>
                    <a:pt x="1" y="2"/>
                  </a:lnTo>
                  <a:lnTo>
                    <a:pt x="0" y="0"/>
                  </a:lnTo>
                  <a:lnTo>
                    <a:pt x="1" y="2"/>
                  </a:lnTo>
                  <a:lnTo>
                    <a:pt x="1" y="0"/>
                  </a:lnTo>
                  <a:lnTo>
                    <a:pt x="0" y="0"/>
                  </a:lnTo>
                  <a:lnTo>
                    <a:pt x="0" y="3"/>
                  </a:lnTo>
                  <a:close/>
                </a:path>
              </a:pathLst>
            </a:custGeom>
            <a:solidFill>
              <a:srgbClr val="000000"/>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2515" name=""/>
            <p:cNvSpPr/>
            <p:nvPr/>
          </p:nvSpPr>
          <p:spPr>
            <a:xfrm>
              <a:off x="1758600" y="2516040"/>
              <a:ext cx="17280" cy="1800"/>
            </a:xfrm>
            <a:custGeom>
              <a:avLst/>
              <a:gdLst/>
              <a:ahLst/>
              <a:rect l="l" t="t" r="r" b="b"/>
              <a:pathLst>
                <a:path w="22" h="3">
                  <a:moveTo>
                    <a:pt x="3" y="2"/>
                  </a:moveTo>
                  <a:lnTo>
                    <a:pt x="1" y="3"/>
                  </a:lnTo>
                  <a:lnTo>
                    <a:pt x="22" y="3"/>
                  </a:lnTo>
                  <a:lnTo>
                    <a:pt x="22" y="0"/>
                  </a:lnTo>
                  <a:lnTo>
                    <a:pt x="1" y="0"/>
                  </a:lnTo>
                  <a:lnTo>
                    <a:pt x="0" y="2"/>
                  </a:lnTo>
                  <a:lnTo>
                    <a:pt x="1" y="0"/>
                  </a:lnTo>
                  <a:lnTo>
                    <a:pt x="0" y="0"/>
                  </a:lnTo>
                  <a:lnTo>
                    <a:pt x="0" y="2"/>
                  </a:lnTo>
                  <a:lnTo>
                    <a:pt x="3" y="2"/>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516" name=""/>
            <p:cNvSpPr/>
            <p:nvPr/>
          </p:nvSpPr>
          <p:spPr>
            <a:xfrm>
              <a:off x="1758600" y="2516040"/>
              <a:ext cx="2880" cy="6480"/>
            </a:xfrm>
            <a:custGeom>
              <a:avLst/>
              <a:gdLst/>
              <a:ahLst/>
              <a:rect l="l" t="t" r="r" b="b"/>
              <a:pathLst>
                <a:path w="3" h="6">
                  <a:moveTo>
                    <a:pt x="1" y="3"/>
                  </a:moveTo>
                  <a:lnTo>
                    <a:pt x="3" y="4"/>
                  </a:lnTo>
                  <a:lnTo>
                    <a:pt x="3" y="0"/>
                  </a:lnTo>
                  <a:lnTo>
                    <a:pt x="0" y="0"/>
                  </a:lnTo>
                  <a:lnTo>
                    <a:pt x="0" y="4"/>
                  </a:lnTo>
                  <a:lnTo>
                    <a:pt x="1" y="6"/>
                  </a:lnTo>
                  <a:lnTo>
                    <a:pt x="0" y="4"/>
                  </a:lnTo>
                  <a:lnTo>
                    <a:pt x="0" y="6"/>
                  </a:lnTo>
                  <a:lnTo>
                    <a:pt x="1" y="6"/>
                  </a:lnTo>
                  <a:lnTo>
                    <a:pt x="1" y="3"/>
                  </a:lnTo>
                  <a:close/>
                </a:path>
              </a:pathLst>
            </a:cu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517" name=""/>
            <p:cNvSpPr/>
            <p:nvPr/>
          </p:nvSpPr>
          <p:spPr>
            <a:xfrm>
              <a:off x="1760400" y="2519280"/>
              <a:ext cx="16920" cy="3240"/>
            </a:xfrm>
            <a:custGeom>
              <a:avLst/>
              <a:gdLst/>
              <a:ahLst/>
              <a:rect l="l" t="t" r="r" b="b"/>
              <a:pathLst>
                <a:path w="22" h="3">
                  <a:moveTo>
                    <a:pt x="21" y="1"/>
                  </a:moveTo>
                  <a:lnTo>
                    <a:pt x="21" y="0"/>
                  </a:lnTo>
                  <a:lnTo>
                    <a:pt x="0" y="0"/>
                  </a:lnTo>
                  <a:lnTo>
                    <a:pt x="0" y="3"/>
                  </a:lnTo>
                  <a:lnTo>
                    <a:pt x="21" y="3"/>
                  </a:lnTo>
                  <a:lnTo>
                    <a:pt x="22" y="1"/>
                  </a:lnTo>
                  <a:lnTo>
                    <a:pt x="21" y="3"/>
                  </a:lnTo>
                  <a:lnTo>
                    <a:pt x="22" y="3"/>
                  </a:lnTo>
                  <a:lnTo>
                    <a:pt x="22" y="1"/>
                  </a:lnTo>
                  <a:lnTo>
                    <a:pt x="21" y="1"/>
                  </a:lnTo>
                  <a:close/>
                </a:path>
              </a:pathLst>
            </a:custGeom>
            <a:solidFill>
              <a:srgbClr val="000000"/>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grpSp>
      <p:sp>
        <p:nvSpPr>
          <p:cNvPr id="2518" name=""/>
          <p:cNvSpPr/>
          <p:nvPr/>
        </p:nvSpPr>
        <p:spPr>
          <a:xfrm>
            <a:off x="1679760" y="3149640"/>
            <a:ext cx="55044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ea typeface="ＭＳ ゴシック"/>
              </a:rPr>
              <a:t>Voice and Data</a:t>
            </a:r>
            <a:endParaRPr b="0" lang="en-US" sz="700" strike="noStrike" u="none">
              <a:solidFill>
                <a:srgbClr val="000000"/>
              </a:solidFill>
              <a:effectLst/>
              <a:uFillTx/>
              <a:latin typeface="Times New Roman"/>
            </a:endParaRPr>
          </a:p>
        </p:txBody>
      </p:sp>
      <p:sp>
        <p:nvSpPr>
          <p:cNvPr id="2519" name=""/>
          <p:cNvSpPr/>
          <p:nvPr/>
        </p:nvSpPr>
        <p:spPr>
          <a:xfrm>
            <a:off x="1877400" y="3733920"/>
            <a:ext cx="34668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ea typeface="ＭＳ ゴシック"/>
              </a:rPr>
              <a:t>Data only</a:t>
            </a:r>
            <a:endParaRPr b="0" lang="en-US" sz="700" strike="noStrike" u="none">
              <a:solidFill>
                <a:srgbClr val="000000"/>
              </a:solidFill>
              <a:effectLst/>
              <a:uFillTx/>
              <a:latin typeface="Times New Roman"/>
            </a:endParaRPr>
          </a:p>
        </p:txBody>
      </p:sp>
      <p:sp>
        <p:nvSpPr>
          <p:cNvPr id="2520" name=""/>
          <p:cNvSpPr/>
          <p:nvPr/>
        </p:nvSpPr>
        <p:spPr>
          <a:xfrm>
            <a:off x="523080" y="2384280"/>
            <a:ext cx="7732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ea typeface="ＭＳ ゴシック"/>
              </a:rPr>
              <a:t>Household</a:t>
            </a:r>
            <a:endParaRPr b="0" lang="en-US" sz="1400" strike="noStrike" u="none">
              <a:solidFill>
                <a:srgbClr val="000000"/>
              </a:solidFill>
              <a:effectLst/>
              <a:uFillTx/>
              <a:latin typeface="Times New Roman"/>
            </a:endParaRPr>
          </a:p>
        </p:txBody>
      </p:sp>
      <p:sp>
        <p:nvSpPr>
          <p:cNvPr id="2521" name=""/>
          <p:cNvSpPr/>
          <p:nvPr/>
        </p:nvSpPr>
        <p:spPr>
          <a:xfrm>
            <a:off x="685800" y="2971800"/>
            <a:ext cx="609480" cy="0"/>
          </a:xfrm>
          <a:prstGeom prst="line">
            <a:avLst/>
          </a:prstGeom>
          <a:ln w="28440">
            <a:solidFill>
              <a:srgbClr val="3333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522" name="" descr=""/>
          <p:cNvPicPr/>
          <p:nvPr/>
        </p:nvPicPr>
        <p:blipFill>
          <a:blip r:embed="rId1"/>
          <a:stretch/>
        </p:blipFill>
        <p:spPr>
          <a:xfrm>
            <a:off x="533520" y="2629080"/>
            <a:ext cx="514080" cy="533160"/>
          </a:xfrm>
          <a:prstGeom prst="rect">
            <a:avLst/>
          </a:prstGeom>
          <a:noFill/>
          <a:ln w="0">
            <a:noFill/>
          </a:ln>
        </p:spPr>
      </p:pic>
      <p:pic>
        <p:nvPicPr>
          <p:cNvPr id="2523" name="" descr=""/>
          <p:cNvPicPr/>
          <p:nvPr/>
        </p:nvPicPr>
        <p:blipFill>
          <a:blip r:embed="rId2"/>
          <a:stretch/>
        </p:blipFill>
        <p:spPr>
          <a:xfrm>
            <a:off x="457200" y="2590920"/>
            <a:ext cx="609480" cy="609480"/>
          </a:xfrm>
          <a:prstGeom prst="rect">
            <a:avLst/>
          </a:prstGeom>
          <a:noFill/>
          <a:ln w="0">
            <a:noFill/>
          </a:ln>
        </p:spPr>
      </p:pic>
      <p:pic>
        <p:nvPicPr>
          <p:cNvPr id="2524" name="" descr=""/>
          <p:cNvPicPr/>
          <p:nvPr/>
        </p:nvPicPr>
        <p:blipFill>
          <a:blip r:embed="rId3"/>
          <a:stretch/>
        </p:blipFill>
        <p:spPr>
          <a:xfrm>
            <a:off x="1143000" y="2801880"/>
            <a:ext cx="584280" cy="274680"/>
          </a:xfrm>
          <a:prstGeom prst="rect">
            <a:avLst/>
          </a:prstGeom>
          <a:noFill/>
          <a:ln w="0">
            <a:noFill/>
          </a:ln>
        </p:spPr>
      </p:pic>
      <p:pic>
        <p:nvPicPr>
          <p:cNvPr id="2525" name="" descr=""/>
          <p:cNvPicPr/>
          <p:nvPr/>
        </p:nvPicPr>
        <p:blipFill>
          <a:blip r:embed="rId4"/>
          <a:stretch/>
        </p:blipFill>
        <p:spPr>
          <a:xfrm>
            <a:off x="1143000" y="2692440"/>
            <a:ext cx="584280" cy="584280"/>
          </a:xfrm>
          <a:prstGeom prst="rect">
            <a:avLst/>
          </a:prstGeom>
          <a:noFill/>
          <a:ln w="0">
            <a:noFill/>
          </a:ln>
        </p:spPr>
      </p:pic>
      <p:sp>
        <p:nvSpPr>
          <p:cNvPr id="2526" name=""/>
          <p:cNvSpPr/>
          <p:nvPr/>
        </p:nvSpPr>
        <p:spPr>
          <a:xfrm>
            <a:off x="1612800" y="2921040"/>
            <a:ext cx="216000" cy="92160"/>
          </a:xfrm>
          <a:custGeom>
            <a:avLst/>
            <a:gdLst/>
            <a:ahLst/>
            <a:rect l="l" t="t" r="r" b="b"/>
            <a:pathLst>
              <a:path w="184" h="0">
                <a:moveTo>
                  <a:pt x="184" y="0"/>
                </a:moveTo>
                <a:lnTo>
                  <a:pt x="92" y="0"/>
                </a:lnTo>
                <a:lnTo>
                  <a:pt x="0" y="0"/>
                </a:lnTo>
              </a:path>
            </a:pathLst>
          </a:custGeom>
          <a:solidFill>
            <a:srgbClr val="800000"/>
          </a:solidFill>
          <a:ln w="28440">
            <a:solidFill>
              <a:srgbClr val="333333"/>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527" name=""/>
          <p:cNvSpPr/>
          <p:nvPr/>
        </p:nvSpPr>
        <p:spPr>
          <a:xfrm flipH="1">
            <a:off x="2286000" y="2971800"/>
            <a:ext cx="1828800" cy="0"/>
          </a:xfrm>
          <a:prstGeom prst="line">
            <a:avLst/>
          </a:prstGeom>
          <a:ln w="28440">
            <a:solidFill>
              <a:srgbClr val="3333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cxnSp>
        <p:nvCxnSpPr>
          <p:cNvPr id="2528" name=""/>
          <p:cNvCxnSpPr>
            <a:stCxn id="2460" idx="0"/>
            <a:endCxn id="2529" idx="0"/>
          </p:cNvCxnSpPr>
          <p:nvPr/>
        </p:nvCxnSpPr>
        <p:spPr>
          <a:xfrm>
            <a:off x="1778040" y="2557440"/>
            <a:ext cx="317880" cy="364320"/>
          </a:xfrm>
          <a:prstGeom prst="curvedConnector2">
            <a:avLst/>
          </a:prstGeom>
          <a:ln w="19080">
            <a:solidFill>
              <a:srgbClr val="000000"/>
            </a:solidFill>
            <a:miter/>
          </a:ln>
        </p:spPr>
      </p:cxnSp>
      <p:grpSp>
        <p:nvGrpSpPr>
          <p:cNvPr id="2530" name=""/>
          <p:cNvGrpSpPr/>
          <p:nvPr/>
        </p:nvGrpSpPr>
        <p:grpSpPr>
          <a:xfrm>
            <a:off x="1828800" y="2844720"/>
            <a:ext cx="533520" cy="228600"/>
            <a:chOff x="1828800" y="2844720"/>
            <a:chExt cx="533520" cy="228600"/>
          </a:xfrm>
        </p:grpSpPr>
        <p:sp>
          <p:nvSpPr>
            <p:cNvPr id="2531" name=""/>
            <p:cNvSpPr/>
            <p:nvPr/>
          </p:nvSpPr>
          <p:spPr>
            <a:xfrm>
              <a:off x="1828800" y="2844720"/>
              <a:ext cx="533520" cy="228600"/>
            </a:xfrm>
            <a:prstGeom prst="rect">
              <a:avLst/>
            </a:prstGeom>
            <a:gradFill rotWithShape="0">
              <a:gsLst>
                <a:gs pos="0">
                  <a:srgbClr val="426842"/>
                </a:gs>
                <a:gs pos="50000">
                  <a:srgbClr val="003300"/>
                </a:gs>
                <a:gs pos="100000">
                  <a:srgbClr val="426842"/>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9" name=""/>
            <p:cNvSpPr/>
            <p:nvPr/>
          </p:nvSpPr>
          <p:spPr>
            <a:xfrm>
              <a:off x="1828800" y="2920680"/>
              <a:ext cx="533520" cy="9180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ffffff"/>
                  </a:solidFill>
                  <a:effectLst/>
                  <a:uFillTx/>
                  <a:latin typeface="Times New Roman"/>
                  <a:ea typeface="ＭＳ ゴシック"/>
                </a:rPr>
                <a:t>Splitter</a:t>
              </a:r>
              <a:endParaRPr b="0" lang="en-US" sz="600" strike="noStrike" u="none">
                <a:solidFill>
                  <a:srgbClr val="000000"/>
                </a:solidFill>
                <a:effectLst/>
                <a:uFillTx/>
                <a:latin typeface="Times New Roman"/>
              </a:endParaRPr>
            </a:p>
          </p:txBody>
        </p:sp>
      </p:grpSp>
      <p:sp>
        <p:nvSpPr>
          <p:cNvPr id="2532" name=""/>
          <p:cNvSpPr/>
          <p:nvPr/>
        </p:nvSpPr>
        <p:spPr>
          <a:xfrm>
            <a:off x="685800" y="3657600"/>
            <a:ext cx="609480" cy="0"/>
          </a:xfrm>
          <a:prstGeom prst="line">
            <a:avLst/>
          </a:prstGeom>
          <a:ln w="28440">
            <a:solidFill>
              <a:srgbClr val="3333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533" name="" descr=""/>
          <p:cNvPicPr/>
          <p:nvPr/>
        </p:nvPicPr>
        <p:blipFill>
          <a:blip r:embed="rId5"/>
          <a:stretch/>
        </p:blipFill>
        <p:spPr>
          <a:xfrm>
            <a:off x="533520" y="3340080"/>
            <a:ext cx="514080" cy="533520"/>
          </a:xfrm>
          <a:prstGeom prst="rect">
            <a:avLst/>
          </a:prstGeom>
          <a:noFill/>
          <a:ln w="0">
            <a:noFill/>
          </a:ln>
        </p:spPr>
      </p:pic>
      <p:pic>
        <p:nvPicPr>
          <p:cNvPr id="2534" name="" descr=""/>
          <p:cNvPicPr/>
          <p:nvPr/>
        </p:nvPicPr>
        <p:blipFill>
          <a:blip r:embed="rId6"/>
          <a:stretch/>
        </p:blipFill>
        <p:spPr>
          <a:xfrm>
            <a:off x="457200" y="3301920"/>
            <a:ext cx="609480" cy="609840"/>
          </a:xfrm>
          <a:prstGeom prst="rect">
            <a:avLst/>
          </a:prstGeom>
          <a:noFill/>
          <a:ln w="0">
            <a:noFill/>
          </a:ln>
        </p:spPr>
      </p:pic>
      <p:sp>
        <p:nvSpPr>
          <p:cNvPr id="2535" name=""/>
          <p:cNvSpPr/>
          <p:nvPr/>
        </p:nvSpPr>
        <p:spPr>
          <a:xfrm flipV="1">
            <a:off x="3429000" y="1981080"/>
            <a:ext cx="152280" cy="99072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pic>
        <p:nvPicPr>
          <p:cNvPr id="2536" name="" descr=""/>
          <p:cNvPicPr/>
          <p:nvPr/>
        </p:nvPicPr>
        <p:blipFill>
          <a:blip r:embed="rId7"/>
          <a:stretch/>
        </p:blipFill>
        <p:spPr>
          <a:xfrm>
            <a:off x="1143000" y="3487680"/>
            <a:ext cx="584280" cy="274680"/>
          </a:xfrm>
          <a:prstGeom prst="rect">
            <a:avLst/>
          </a:prstGeom>
          <a:noFill/>
          <a:ln w="0">
            <a:noFill/>
          </a:ln>
        </p:spPr>
      </p:pic>
      <p:sp>
        <p:nvSpPr>
          <p:cNvPr id="2537" name=""/>
          <p:cNvSpPr/>
          <p:nvPr/>
        </p:nvSpPr>
        <p:spPr>
          <a:xfrm>
            <a:off x="3276720" y="1371600"/>
            <a:ext cx="685800" cy="838080"/>
          </a:xfrm>
          <a:custGeom>
            <a:avLst/>
            <a:gdLst/>
            <a:ahLst/>
            <a:rect l="l" t="t" r="r" b="b"/>
            <a:pathLst>
              <a:path w="921" h="754">
                <a:moveTo>
                  <a:pt x="135" y="559"/>
                </a:moveTo>
                <a:lnTo>
                  <a:pt x="151" y="599"/>
                </a:lnTo>
                <a:lnTo>
                  <a:pt x="168" y="636"/>
                </a:lnTo>
                <a:lnTo>
                  <a:pt x="187" y="668"/>
                </a:lnTo>
                <a:lnTo>
                  <a:pt x="209" y="695"/>
                </a:lnTo>
                <a:lnTo>
                  <a:pt x="232" y="717"/>
                </a:lnTo>
                <a:lnTo>
                  <a:pt x="257" y="735"/>
                </a:lnTo>
                <a:lnTo>
                  <a:pt x="283" y="748"/>
                </a:lnTo>
                <a:lnTo>
                  <a:pt x="310" y="753"/>
                </a:lnTo>
                <a:lnTo>
                  <a:pt x="336" y="754"/>
                </a:lnTo>
                <a:lnTo>
                  <a:pt x="363" y="748"/>
                </a:lnTo>
                <a:lnTo>
                  <a:pt x="389" y="737"/>
                </a:lnTo>
                <a:lnTo>
                  <a:pt x="414" y="721"/>
                </a:lnTo>
                <a:lnTo>
                  <a:pt x="439" y="698"/>
                </a:lnTo>
                <a:lnTo>
                  <a:pt x="461" y="671"/>
                </a:lnTo>
                <a:lnTo>
                  <a:pt x="483" y="698"/>
                </a:lnTo>
                <a:lnTo>
                  <a:pt x="506" y="721"/>
                </a:lnTo>
                <a:lnTo>
                  <a:pt x="531" y="737"/>
                </a:lnTo>
                <a:lnTo>
                  <a:pt x="558" y="748"/>
                </a:lnTo>
                <a:lnTo>
                  <a:pt x="584" y="754"/>
                </a:lnTo>
                <a:lnTo>
                  <a:pt x="611" y="753"/>
                </a:lnTo>
                <a:lnTo>
                  <a:pt x="639" y="748"/>
                </a:lnTo>
                <a:lnTo>
                  <a:pt x="663" y="735"/>
                </a:lnTo>
                <a:lnTo>
                  <a:pt x="688" y="717"/>
                </a:lnTo>
                <a:lnTo>
                  <a:pt x="712" y="695"/>
                </a:lnTo>
                <a:lnTo>
                  <a:pt x="734" y="668"/>
                </a:lnTo>
                <a:lnTo>
                  <a:pt x="754" y="636"/>
                </a:lnTo>
                <a:lnTo>
                  <a:pt x="771" y="599"/>
                </a:lnTo>
                <a:lnTo>
                  <a:pt x="785" y="559"/>
                </a:lnTo>
                <a:lnTo>
                  <a:pt x="805" y="566"/>
                </a:lnTo>
                <a:lnTo>
                  <a:pt x="824" y="564"/>
                </a:lnTo>
                <a:lnTo>
                  <a:pt x="844" y="558"/>
                </a:lnTo>
                <a:lnTo>
                  <a:pt x="861" y="545"/>
                </a:lnTo>
                <a:lnTo>
                  <a:pt x="878" y="526"/>
                </a:lnTo>
                <a:lnTo>
                  <a:pt x="892" y="503"/>
                </a:lnTo>
                <a:lnTo>
                  <a:pt x="905" y="475"/>
                </a:lnTo>
                <a:lnTo>
                  <a:pt x="913" y="444"/>
                </a:lnTo>
                <a:lnTo>
                  <a:pt x="919" y="411"/>
                </a:lnTo>
                <a:lnTo>
                  <a:pt x="921" y="377"/>
                </a:lnTo>
                <a:lnTo>
                  <a:pt x="919" y="342"/>
                </a:lnTo>
                <a:lnTo>
                  <a:pt x="913" y="310"/>
                </a:lnTo>
                <a:lnTo>
                  <a:pt x="905" y="278"/>
                </a:lnTo>
                <a:lnTo>
                  <a:pt x="892" y="251"/>
                </a:lnTo>
                <a:lnTo>
                  <a:pt x="878" y="227"/>
                </a:lnTo>
                <a:lnTo>
                  <a:pt x="861" y="209"/>
                </a:lnTo>
                <a:lnTo>
                  <a:pt x="844" y="197"/>
                </a:lnTo>
                <a:lnTo>
                  <a:pt x="824" y="189"/>
                </a:lnTo>
                <a:lnTo>
                  <a:pt x="805" y="189"/>
                </a:lnTo>
                <a:lnTo>
                  <a:pt x="785" y="193"/>
                </a:lnTo>
                <a:lnTo>
                  <a:pt x="771" y="155"/>
                </a:lnTo>
                <a:lnTo>
                  <a:pt x="754" y="118"/>
                </a:lnTo>
                <a:lnTo>
                  <a:pt x="734" y="86"/>
                </a:lnTo>
                <a:lnTo>
                  <a:pt x="712" y="59"/>
                </a:lnTo>
                <a:lnTo>
                  <a:pt x="688" y="37"/>
                </a:lnTo>
                <a:lnTo>
                  <a:pt x="663" y="19"/>
                </a:lnTo>
                <a:lnTo>
                  <a:pt x="639" y="7"/>
                </a:lnTo>
                <a:lnTo>
                  <a:pt x="611" y="0"/>
                </a:lnTo>
                <a:lnTo>
                  <a:pt x="584" y="0"/>
                </a:lnTo>
                <a:lnTo>
                  <a:pt x="558" y="5"/>
                </a:lnTo>
                <a:lnTo>
                  <a:pt x="531" y="16"/>
                </a:lnTo>
                <a:lnTo>
                  <a:pt x="506" y="34"/>
                </a:lnTo>
                <a:lnTo>
                  <a:pt x="483" y="56"/>
                </a:lnTo>
                <a:lnTo>
                  <a:pt x="461" y="82"/>
                </a:lnTo>
                <a:lnTo>
                  <a:pt x="439" y="56"/>
                </a:lnTo>
                <a:lnTo>
                  <a:pt x="414" y="34"/>
                </a:lnTo>
                <a:lnTo>
                  <a:pt x="389" y="16"/>
                </a:lnTo>
                <a:lnTo>
                  <a:pt x="363" y="5"/>
                </a:lnTo>
                <a:lnTo>
                  <a:pt x="336" y="0"/>
                </a:lnTo>
                <a:lnTo>
                  <a:pt x="310" y="0"/>
                </a:lnTo>
                <a:lnTo>
                  <a:pt x="283" y="7"/>
                </a:lnTo>
                <a:lnTo>
                  <a:pt x="257" y="19"/>
                </a:lnTo>
                <a:lnTo>
                  <a:pt x="232" y="37"/>
                </a:lnTo>
                <a:lnTo>
                  <a:pt x="209" y="59"/>
                </a:lnTo>
                <a:lnTo>
                  <a:pt x="187" y="86"/>
                </a:lnTo>
                <a:lnTo>
                  <a:pt x="168" y="118"/>
                </a:lnTo>
                <a:lnTo>
                  <a:pt x="151" y="155"/>
                </a:lnTo>
                <a:lnTo>
                  <a:pt x="135" y="193"/>
                </a:lnTo>
                <a:lnTo>
                  <a:pt x="117" y="189"/>
                </a:lnTo>
                <a:lnTo>
                  <a:pt x="96" y="189"/>
                </a:lnTo>
                <a:lnTo>
                  <a:pt x="78" y="197"/>
                </a:lnTo>
                <a:lnTo>
                  <a:pt x="59" y="209"/>
                </a:lnTo>
                <a:lnTo>
                  <a:pt x="42" y="227"/>
                </a:lnTo>
                <a:lnTo>
                  <a:pt x="28" y="251"/>
                </a:lnTo>
                <a:lnTo>
                  <a:pt x="17" y="278"/>
                </a:lnTo>
                <a:lnTo>
                  <a:pt x="8" y="310"/>
                </a:lnTo>
                <a:lnTo>
                  <a:pt x="3" y="342"/>
                </a:lnTo>
                <a:lnTo>
                  <a:pt x="0" y="377"/>
                </a:lnTo>
                <a:lnTo>
                  <a:pt x="3" y="411"/>
                </a:lnTo>
                <a:lnTo>
                  <a:pt x="8" y="444"/>
                </a:lnTo>
                <a:lnTo>
                  <a:pt x="17" y="475"/>
                </a:lnTo>
                <a:lnTo>
                  <a:pt x="28" y="503"/>
                </a:lnTo>
                <a:lnTo>
                  <a:pt x="42" y="526"/>
                </a:lnTo>
                <a:lnTo>
                  <a:pt x="59" y="545"/>
                </a:lnTo>
                <a:lnTo>
                  <a:pt x="78" y="558"/>
                </a:lnTo>
                <a:lnTo>
                  <a:pt x="96" y="564"/>
                </a:lnTo>
                <a:lnTo>
                  <a:pt x="117" y="566"/>
                </a:lnTo>
                <a:lnTo>
                  <a:pt x="135" y="559"/>
                </a:lnTo>
                <a:close/>
              </a:path>
            </a:pathLst>
          </a:custGeom>
          <a:gradFill rotWithShape="0">
            <a:gsLst>
              <a:gs pos="0">
                <a:srgbClr val="869eb6"/>
              </a:gs>
              <a:gs pos="100000">
                <a:srgbClr val="003366"/>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pic>
        <p:nvPicPr>
          <p:cNvPr id="2538" name="" descr=""/>
          <p:cNvPicPr/>
          <p:nvPr/>
        </p:nvPicPr>
        <p:blipFill>
          <a:blip r:embed="rId8"/>
          <a:stretch/>
        </p:blipFill>
        <p:spPr>
          <a:xfrm>
            <a:off x="1143000" y="3378240"/>
            <a:ext cx="584280" cy="584280"/>
          </a:xfrm>
          <a:prstGeom prst="rect">
            <a:avLst/>
          </a:prstGeom>
          <a:noFill/>
          <a:ln w="0">
            <a:noFill/>
          </a:ln>
        </p:spPr>
      </p:pic>
      <p:sp>
        <p:nvSpPr>
          <p:cNvPr id="2539" name=""/>
          <p:cNvSpPr/>
          <p:nvPr/>
        </p:nvSpPr>
        <p:spPr>
          <a:xfrm>
            <a:off x="1600200" y="3657600"/>
            <a:ext cx="2552760" cy="0"/>
          </a:xfrm>
          <a:prstGeom prst="line">
            <a:avLst/>
          </a:prstGeom>
          <a:ln w="28440">
            <a:solidFill>
              <a:srgbClr val="333333"/>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0" name=""/>
          <p:cNvSpPr/>
          <p:nvPr/>
        </p:nvSpPr>
        <p:spPr>
          <a:xfrm>
            <a:off x="1154520" y="3048120"/>
            <a:ext cx="515160" cy="3373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ea typeface="ＭＳ Ｐゴシック"/>
              </a:rPr>
              <a:t>ADSL</a:t>
            </a:r>
            <a:endParaRPr b="0" lang="en-US" sz="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ea typeface="ＭＳ Ｐゴシック"/>
              </a:rPr>
              <a:t>Modem</a:t>
            </a:r>
            <a:endParaRPr b="0" lang="en-US" sz="800" strike="noStrike" u="none">
              <a:solidFill>
                <a:srgbClr val="000000"/>
              </a:solidFill>
              <a:effectLst/>
              <a:uFillTx/>
              <a:latin typeface="Times New Roman"/>
            </a:endParaRPr>
          </a:p>
        </p:txBody>
      </p:sp>
      <p:sp>
        <p:nvSpPr>
          <p:cNvPr id="2541" name=""/>
          <p:cNvSpPr/>
          <p:nvPr/>
        </p:nvSpPr>
        <p:spPr>
          <a:xfrm>
            <a:off x="1154520" y="3733920"/>
            <a:ext cx="515160" cy="3373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ea typeface="ＭＳ Ｐゴシック"/>
              </a:rPr>
              <a:t>ADSL</a:t>
            </a:r>
            <a:endParaRPr b="0" lang="en-US" sz="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ea typeface="ＭＳ Ｐゴシック"/>
              </a:rPr>
              <a:t>Modem</a:t>
            </a:r>
            <a:endParaRPr b="0" lang="en-US" sz="800" strike="noStrike" u="none">
              <a:solidFill>
                <a:srgbClr val="000000"/>
              </a:solidFill>
              <a:effectLst/>
              <a:uFillTx/>
              <a:latin typeface="Times New Roman"/>
            </a:endParaRPr>
          </a:p>
        </p:txBody>
      </p:sp>
      <p:sp>
        <p:nvSpPr>
          <p:cNvPr id="2542" name=""/>
          <p:cNvSpPr/>
          <p:nvPr/>
        </p:nvSpPr>
        <p:spPr>
          <a:xfrm>
            <a:off x="3352680" y="1523880"/>
            <a:ext cx="509760" cy="45828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Times New Roman"/>
                <a:ea typeface="ＭＳ ゴシック"/>
              </a:rPr>
              <a:t>Public Phone Network</a:t>
            </a:r>
            <a:endParaRPr b="0" lang="en-US" sz="1000" strike="noStrike" u="none">
              <a:solidFill>
                <a:srgbClr val="000000"/>
              </a:solidFill>
              <a:effectLst/>
              <a:uFillTx/>
              <a:latin typeface="Times New Roman"/>
            </a:endParaRPr>
          </a:p>
        </p:txBody>
      </p:sp>
      <p:sp>
        <p:nvSpPr>
          <p:cNvPr id="2543" name=""/>
          <p:cNvSpPr/>
          <p:nvPr/>
        </p:nvSpPr>
        <p:spPr>
          <a:xfrm>
            <a:off x="2895480" y="2438280"/>
            <a:ext cx="228600" cy="1676520"/>
          </a:xfrm>
          <a:prstGeom prst="rect">
            <a:avLst/>
          </a:prstGeom>
          <a:gradFill rotWithShape="0">
            <a:gsLst>
              <a:gs pos="0">
                <a:srgbClr val="ffffff"/>
              </a:gs>
              <a:gs pos="100000">
                <a:srgbClr val="797979"/>
              </a:gs>
            </a:gsLst>
            <a:lin ang="13500000"/>
          </a:gradFill>
          <a:ln w="38160">
            <a:solidFill>
              <a:srgbClr val="0033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44" name=""/>
          <p:cNvSpPr/>
          <p:nvPr/>
        </p:nvSpPr>
        <p:spPr>
          <a:xfrm>
            <a:off x="2593080" y="3048120"/>
            <a:ext cx="607320" cy="476280"/>
          </a:xfrm>
          <a:prstGeom prst="rect">
            <a:avLst/>
          </a:prstGeom>
          <a:noFill/>
          <a:ln w="0">
            <a:noFill/>
          </a:ln>
        </p:spPr>
        <p:style>
          <a:lnRef idx="0"/>
          <a:fillRef idx="0"/>
          <a:effectRef idx="0"/>
          <a:fontRef idx="minor"/>
        </p:style>
        <p:txBody>
          <a:bodyPr lIns="46800" rIns="46800" tIns="90000" bIns="90000" anchor="t" anchorCtr="1" vert="eaVe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ea typeface="ＭＳ Ｐゴシック"/>
              </a:rPr>
              <a:t>MDF</a:t>
            </a:r>
            <a:endParaRPr b="0" lang="en-US" sz="1400" strike="noStrike" u="none">
              <a:solidFill>
                <a:srgbClr val="000000"/>
              </a:solidFill>
              <a:effectLst/>
              <a:uFillTx/>
              <a:latin typeface="Times New Roman"/>
            </a:endParaRPr>
          </a:p>
        </p:txBody>
      </p:sp>
      <p:sp>
        <p:nvSpPr>
          <p:cNvPr id="2545" name=""/>
          <p:cNvSpPr/>
          <p:nvPr/>
        </p:nvSpPr>
        <p:spPr>
          <a:xfrm>
            <a:off x="6705720" y="3200400"/>
            <a:ext cx="990360" cy="457200"/>
          </a:xfrm>
          <a:prstGeom prst="line">
            <a:avLst/>
          </a:prstGeom>
          <a:ln w="28440">
            <a:solidFill>
              <a:srgbClr val="3333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546" name="" descr=""/>
          <p:cNvPicPr/>
          <p:nvPr/>
        </p:nvPicPr>
        <p:blipFill>
          <a:blip r:embed="rId9"/>
          <a:stretch/>
        </p:blipFill>
        <p:spPr>
          <a:xfrm>
            <a:off x="7324560" y="3276720"/>
            <a:ext cx="771840" cy="799920"/>
          </a:xfrm>
          <a:prstGeom prst="rect">
            <a:avLst/>
          </a:prstGeom>
          <a:noFill/>
          <a:ln w="0">
            <a:noFill/>
          </a:ln>
        </p:spPr>
      </p:pic>
      <p:pic>
        <p:nvPicPr>
          <p:cNvPr id="2547" name="" descr=""/>
          <p:cNvPicPr/>
          <p:nvPr/>
        </p:nvPicPr>
        <p:blipFill>
          <a:blip r:embed="rId10"/>
          <a:stretch/>
        </p:blipFill>
        <p:spPr>
          <a:xfrm>
            <a:off x="7238880" y="3276720"/>
            <a:ext cx="914400" cy="914400"/>
          </a:xfrm>
          <a:prstGeom prst="rect">
            <a:avLst/>
          </a:prstGeom>
          <a:noFill/>
          <a:ln w="0">
            <a:noFill/>
          </a:ln>
        </p:spPr>
      </p:pic>
      <p:sp>
        <p:nvSpPr>
          <p:cNvPr id="2548" name=""/>
          <p:cNvSpPr/>
          <p:nvPr/>
        </p:nvSpPr>
        <p:spPr>
          <a:xfrm>
            <a:off x="6705720" y="2438280"/>
            <a:ext cx="152280" cy="152640"/>
          </a:xfrm>
          <a:prstGeom prst="ellipse">
            <a:avLst/>
          </a:prstGeom>
          <a:solidFill>
            <a:srgbClr val="333333"/>
          </a:solidFill>
          <a:ln w="9360">
            <a:solidFill>
              <a:srgbClr val="333333"/>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49" name=""/>
          <p:cNvSpPr/>
          <p:nvPr/>
        </p:nvSpPr>
        <p:spPr>
          <a:xfrm flipV="1">
            <a:off x="6781680" y="2438280"/>
            <a:ext cx="762120" cy="76320"/>
          </a:xfrm>
          <a:prstGeom prst="line">
            <a:avLst/>
          </a:prstGeom>
          <a:ln w="76320">
            <a:solidFill>
              <a:srgbClr val="333333"/>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pic>
        <p:nvPicPr>
          <p:cNvPr id="2550" name="" descr=""/>
          <p:cNvPicPr/>
          <p:nvPr/>
        </p:nvPicPr>
        <p:blipFill>
          <a:blip r:embed="rId11"/>
          <a:stretch/>
        </p:blipFill>
        <p:spPr>
          <a:xfrm>
            <a:off x="7415280" y="1905120"/>
            <a:ext cx="690480" cy="761760"/>
          </a:xfrm>
          <a:prstGeom prst="rect">
            <a:avLst/>
          </a:prstGeom>
          <a:noFill/>
          <a:ln w="0">
            <a:noFill/>
          </a:ln>
        </p:spPr>
      </p:pic>
      <p:pic>
        <p:nvPicPr>
          <p:cNvPr id="2551" name="" descr=""/>
          <p:cNvPicPr/>
          <p:nvPr/>
        </p:nvPicPr>
        <p:blipFill>
          <a:blip r:embed="rId12"/>
          <a:stretch/>
        </p:blipFill>
        <p:spPr>
          <a:xfrm>
            <a:off x="7391520" y="1905120"/>
            <a:ext cx="761760" cy="761760"/>
          </a:xfrm>
          <a:prstGeom prst="rect">
            <a:avLst/>
          </a:prstGeom>
          <a:noFill/>
          <a:ln w="0">
            <a:noFill/>
          </a:ln>
        </p:spPr>
      </p:pic>
      <p:grpSp>
        <p:nvGrpSpPr>
          <p:cNvPr id="2552" name=""/>
          <p:cNvGrpSpPr/>
          <p:nvPr/>
        </p:nvGrpSpPr>
        <p:grpSpPr>
          <a:xfrm>
            <a:off x="3200400" y="2844720"/>
            <a:ext cx="533520" cy="228600"/>
            <a:chOff x="3200400" y="2844720"/>
            <a:chExt cx="533520" cy="228600"/>
          </a:xfrm>
        </p:grpSpPr>
        <p:sp>
          <p:nvSpPr>
            <p:cNvPr id="2553" name=""/>
            <p:cNvSpPr/>
            <p:nvPr/>
          </p:nvSpPr>
          <p:spPr>
            <a:xfrm>
              <a:off x="3200400" y="2844720"/>
              <a:ext cx="533520" cy="228600"/>
            </a:xfrm>
            <a:prstGeom prst="rect">
              <a:avLst/>
            </a:prstGeom>
            <a:gradFill rotWithShape="0">
              <a:gsLst>
                <a:gs pos="0">
                  <a:srgbClr val="426842"/>
                </a:gs>
                <a:gs pos="50000">
                  <a:srgbClr val="003300"/>
                </a:gs>
                <a:gs pos="100000">
                  <a:srgbClr val="426842"/>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4" name=""/>
            <p:cNvSpPr/>
            <p:nvPr/>
          </p:nvSpPr>
          <p:spPr>
            <a:xfrm>
              <a:off x="3200400" y="2920680"/>
              <a:ext cx="533520" cy="9180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ffffff"/>
                  </a:solidFill>
                  <a:effectLst/>
                  <a:uFillTx/>
                  <a:latin typeface="Times New Roman"/>
                  <a:ea typeface="ＭＳ ゴシック"/>
                </a:rPr>
                <a:t>Splitter</a:t>
              </a:r>
              <a:endParaRPr b="0" lang="en-US" sz="600" strike="noStrike" u="none">
                <a:solidFill>
                  <a:srgbClr val="000000"/>
                </a:solidFill>
                <a:effectLst/>
                <a:uFillTx/>
                <a:latin typeface="Times New Roman"/>
              </a:endParaRPr>
            </a:p>
          </p:txBody>
        </p:sp>
      </p:grpSp>
      <p:sp>
        <p:nvSpPr>
          <p:cNvPr id="2555" name=""/>
          <p:cNvSpPr/>
          <p:nvPr/>
        </p:nvSpPr>
        <p:spPr>
          <a:xfrm>
            <a:off x="4495680" y="2743200"/>
            <a:ext cx="152640" cy="152280"/>
          </a:xfrm>
          <a:prstGeom prst="ellipse">
            <a:avLst/>
          </a:prstGeom>
          <a:solidFill>
            <a:srgbClr val="b2b2b2"/>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56" name=""/>
          <p:cNvSpPr/>
          <p:nvPr/>
        </p:nvSpPr>
        <p:spPr>
          <a:xfrm>
            <a:off x="4495680" y="3124080"/>
            <a:ext cx="152640" cy="152640"/>
          </a:xfrm>
          <a:prstGeom prst="ellipse">
            <a:avLst/>
          </a:prstGeom>
          <a:solidFill>
            <a:srgbClr val="b2b2b2"/>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57" name=""/>
          <p:cNvSpPr/>
          <p:nvPr/>
        </p:nvSpPr>
        <p:spPr>
          <a:xfrm>
            <a:off x="4114800" y="2895480"/>
            <a:ext cx="152280" cy="152640"/>
          </a:xfrm>
          <a:prstGeom prst="ellipse">
            <a:avLst/>
          </a:prstGeom>
          <a:solidFill>
            <a:srgbClr val="b2b2b2"/>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58" name=""/>
          <p:cNvSpPr/>
          <p:nvPr/>
        </p:nvSpPr>
        <p:spPr>
          <a:xfrm>
            <a:off x="4114800" y="3581280"/>
            <a:ext cx="152280" cy="152640"/>
          </a:xfrm>
          <a:prstGeom prst="ellipse">
            <a:avLst/>
          </a:prstGeom>
          <a:solidFill>
            <a:srgbClr val="b2b2b2"/>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59" name=""/>
          <p:cNvSpPr/>
          <p:nvPr/>
        </p:nvSpPr>
        <p:spPr>
          <a:xfrm>
            <a:off x="8075880" y="3505320"/>
            <a:ext cx="4662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66"/>
                </a:solidFill>
                <a:effectLst/>
                <a:uFillTx/>
                <a:latin typeface="Times New Roman"/>
                <a:ea typeface="ＭＳ ゴシック"/>
              </a:rPr>
              <a:t>ISP-A</a:t>
            </a:r>
            <a:endParaRPr b="0" lang="en-US" sz="1400" strike="noStrike" u="none">
              <a:solidFill>
                <a:srgbClr val="000000"/>
              </a:solidFill>
              <a:effectLst/>
              <a:uFillTx/>
              <a:latin typeface="Times New Roman"/>
            </a:endParaRPr>
          </a:p>
        </p:txBody>
      </p:sp>
      <p:sp>
        <p:nvSpPr>
          <p:cNvPr id="2560" name=""/>
          <p:cNvSpPr/>
          <p:nvPr/>
        </p:nvSpPr>
        <p:spPr>
          <a:xfrm flipV="1">
            <a:off x="4191120" y="2819160"/>
            <a:ext cx="380880" cy="152280"/>
          </a:xfrm>
          <a:prstGeom prst="line">
            <a:avLst/>
          </a:prstGeom>
          <a:ln w="2844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61" name=""/>
          <p:cNvSpPr/>
          <p:nvPr/>
        </p:nvSpPr>
        <p:spPr>
          <a:xfrm flipV="1">
            <a:off x="4191120" y="3200400"/>
            <a:ext cx="380880" cy="457200"/>
          </a:xfrm>
          <a:prstGeom prst="line">
            <a:avLst/>
          </a:prstGeom>
          <a:ln w="2844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62" name=""/>
          <p:cNvSpPr/>
          <p:nvPr/>
        </p:nvSpPr>
        <p:spPr>
          <a:xfrm>
            <a:off x="380880" y="4343400"/>
            <a:ext cx="1067040" cy="304920"/>
          </a:xfrm>
          <a:prstGeom prst="leftRightArrow">
            <a:avLst>
              <a:gd name="adj1" fmla="val 50000"/>
              <a:gd name="adj2" fmla="val 69664"/>
            </a:avLst>
          </a:prstGeom>
          <a:gradFill rotWithShape="0">
            <a:gsLst>
              <a:gs pos="0">
                <a:srgbClr val="003366"/>
              </a:gs>
              <a:gs pos="100000">
                <a:srgbClr val="00172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63" name=""/>
          <p:cNvSpPr/>
          <p:nvPr/>
        </p:nvSpPr>
        <p:spPr>
          <a:xfrm>
            <a:off x="1447920" y="4343400"/>
            <a:ext cx="2743200" cy="304920"/>
          </a:xfrm>
          <a:prstGeom prst="leftRightArrow">
            <a:avLst>
              <a:gd name="adj1" fmla="val 45833"/>
              <a:gd name="adj2" fmla="val 132239"/>
            </a:avLst>
          </a:prstGeom>
          <a:gradFill rotWithShape="0">
            <a:gsLst>
              <a:gs pos="0">
                <a:srgbClr val="006699"/>
              </a:gs>
              <a:gs pos="100000">
                <a:srgbClr val="002f4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64" name=""/>
          <p:cNvSpPr/>
          <p:nvPr/>
        </p:nvSpPr>
        <p:spPr>
          <a:xfrm>
            <a:off x="6477120" y="4343400"/>
            <a:ext cx="838080" cy="304920"/>
          </a:xfrm>
          <a:prstGeom prst="leftRightArrow">
            <a:avLst>
              <a:gd name="adj1" fmla="val 45833"/>
              <a:gd name="adj2" fmla="val 74439"/>
            </a:avLst>
          </a:prstGeom>
          <a:gradFill rotWithShape="0">
            <a:gsLst>
              <a:gs pos="0">
                <a:srgbClr val="33ccff"/>
              </a:gs>
              <a:gs pos="100000">
                <a:srgbClr val="175e75"/>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65" name=""/>
          <p:cNvSpPr/>
          <p:nvPr/>
        </p:nvSpPr>
        <p:spPr>
          <a:xfrm>
            <a:off x="4572000" y="4343400"/>
            <a:ext cx="1905120" cy="304920"/>
          </a:xfrm>
          <a:prstGeom prst="leftRightArrow">
            <a:avLst>
              <a:gd name="adj1" fmla="val 50000"/>
              <a:gd name="adj2" fmla="val 124380"/>
            </a:avLst>
          </a:prstGeom>
          <a:gradFill rotWithShape="0">
            <a:gsLst>
              <a:gs pos="0">
                <a:srgbClr val="0099cc"/>
              </a:gs>
              <a:gs pos="100000">
                <a:srgbClr val="00465e"/>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66" name=""/>
          <p:cNvSpPr/>
          <p:nvPr/>
        </p:nvSpPr>
        <p:spPr>
          <a:xfrm>
            <a:off x="1447920" y="4952880"/>
            <a:ext cx="5029200" cy="304920"/>
          </a:xfrm>
          <a:prstGeom prst="leftRightArrow">
            <a:avLst>
              <a:gd name="adj1" fmla="val 41667"/>
              <a:gd name="adj2" fmla="val 142333"/>
            </a:avLst>
          </a:prstGeom>
          <a:gradFill rotWithShape="0">
            <a:gsLst>
              <a:gs pos="0">
                <a:srgbClr val="0099cc"/>
              </a:gs>
              <a:gs pos="100000">
                <a:srgbClr val="00465e"/>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67" name=""/>
          <p:cNvSpPr/>
          <p:nvPr/>
        </p:nvSpPr>
        <p:spPr>
          <a:xfrm>
            <a:off x="1447920" y="1996920"/>
            <a:ext cx="0" cy="4343400"/>
          </a:xfrm>
          <a:prstGeom prst="line">
            <a:avLst/>
          </a:prstGeom>
          <a:ln w="19080">
            <a:solidFill>
              <a:srgbClr val="ffcc99"/>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68" name=""/>
          <p:cNvSpPr/>
          <p:nvPr/>
        </p:nvSpPr>
        <p:spPr>
          <a:xfrm>
            <a:off x="4191120" y="2057400"/>
            <a:ext cx="0" cy="2743200"/>
          </a:xfrm>
          <a:prstGeom prst="line">
            <a:avLst/>
          </a:prstGeom>
          <a:ln w="19080">
            <a:solidFill>
              <a:srgbClr val="ffcc99"/>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69" name=""/>
          <p:cNvSpPr/>
          <p:nvPr/>
        </p:nvSpPr>
        <p:spPr>
          <a:xfrm>
            <a:off x="4572000" y="2057400"/>
            <a:ext cx="0" cy="2743200"/>
          </a:xfrm>
          <a:prstGeom prst="line">
            <a:avLst/>
          </a:prstGeom>
          <a:ln w="19080">
            <a:solidFill>
              <a:srgbClr val="ffcc99"/>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70" name=""/>
          <p:cNvSpPr/>
          <p:nvPr/>
        </p:nvSpPr>
        <p:spPr>
          <a:xfrm>
            <a:off x="7315200" y="3048120"/>
            <a:ext cx="0" cy="3368520"/>
          </a:xfrm>
          <a:prstGeom prst="line">
            <a:avLst/>
          </a:prstGeom>
          <a:ln w="19080">
            <a:solidFill>
              <a:srgbClr val="ffcc99"/>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71" name=""/>
          <p:cNvSpPr/>
          <p:nvPr/>
        </p:nvSpPr>
        <p:spPr>
          <a:xfrm>
            <a:off x="6477120" y="2057400"/>
            <a:ext cx="0" cy="4359240"/>
          </a:xfrm>
          <a:prstGeom prst="line">
            <a:avLst/>
          </a:prstGeom>
          <a:ln w="19080">
            <a:solidFill>
              <a:srgbClr val="ffcc99"/>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72" name=""/>
          <p:cNvSpPr/>
          <p:nvPr/>
        </p:nvSpPr>
        <p:spPr>
          <a:xfrm>
            <a:off x="5029200" y="4591080"/>
            <a:ext cx="990720" cy="27684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Ｐゴシック"/>
              </a:rPr>
              <a:t>ATM</a:t>
            </a:r>
            <a:endParaRPr b="0" lang="en-US" sz="1200" strike="noStrike" u="none">
              <a:solidFill>
                <a:srgbClr val="000000"/>
              </a:solidFill>
              <a:effectLst/>
              <a:uFillTx/>
              <a:latin typeface="Times New Roman"/>
            </a:endParaRPr>
          </a:p>
        </p:txBody>
      </p:sp>
      <p:sp>
        <p:nvSpPr>
          <p:cNvPr id="2573" name=""/>
          <p:cNvSpPr/>
          <p:nvPr/>
        </p:nvSpPr>
        <p:spPr>
          <a:xfrm>
            <a:off x="1981080" y="4572000"/>
            <a:ext cx="1676520" cy="27684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Ｐゴシック"/>
              </a:rPr>
              <a:t>ATM over ADSL</a:t>
            </a:r>
            <a:endParaRPr b="0" lang="en-US" sz="1200" strike="noStrike" u="none">
              <a:solidFill>
                <a:srgbClr val="000000"/>
              </a:solidFill>
              <a:effectLst/>
              <a:uFillTx/>
              <a:latin typeface="Times New Roman"/>
            </a:endParaRPr>
          </a:p>
        </p:txBody>
      </p:sp>
      <p:sp>
        <p:nvSpPr>
          <p:cNvPr id="2574" name=""/>
          <p:cNvSpPr/>
          <p:nvPr/>
        </p:nvSpPr>
        <p:spPr>
          <a:xfrm>
            <a:off x="6248520" y="4541760"/>
            <a:ext cx="1295280" cy="64260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Ｐゴシック"/>
              </a:rPr>
              <a:t>ATM</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Ｐゴシック"/>
              </a:rPr>
              <a:t>or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Ｐゴシック"/>
              </a:rPr>
              <a:t>100Base-X</a:t>
            </a:r>
            <a:endParaRPr b="0" lang="en-US" sz="1200" strike="noStrike" u="none">
              <a:solidFill>
                <a:srgbClr val="000000"/>
              </a:solidFill>
              <a:effectLst/>
              <a:uFillTx/>
              <a:latin typeface="Times New Roman"/>
            </a:endParaRPr>
          </a:p>
        </p:txBody>
      </p:sp>
      <p:sp>
        <p:nvSpPr>
          <p:cNvPr id="2575" name=""/>
          <p:cNvSpPr/>
          <p:nvPr/>
        </p:nvSpPr>
        <p:spPr>
          <a:xfrm>
            <a:off x="380880" y="4572000"/>
            <a:ext cx="1067040" cy="64260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1200" strike="noStrike" u="none">
                <a:solidFill>
                  <a:srgbClr val="000000"/>
                </a:solidFill>
                <a:effectLst/>
                <a:uFillTx/>
                <a:latin typeface="Times New Roman"/>
                <a:ea typeface="ＭＳ Ｐゴシック"/>
              </a:rPr>
              <a:t>10</a:t>
            </a:r>
            <a:r>
              <a:rPr b="0" lang="en-US" sz="1200" strike="noStrike" u="none">
                <a:solidFill>
                  <a:srgbClr val="000000"/>
                </a:solidFill>
                <a:effectLst/>
                <a:uFillTx/>
                <a:latin typeface="Times New Roman"/>
                <a:ea typeface="ＭＳ Ｐゴシック"/>
              </a:rPr>
              <a:t>Base-T</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Ｐゴシック"/>
              </a:rPr>
              <a:t>or</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Ｐゴシック"/>
              </a:rPr>
              <a:t>USB</a:t>
            </a:r>
            <a:endParaRPr b="0" lang="en-US" sz="1200" strike="noStrike" u="none">
              <a:solidFill>
                <a:srgbClr val="000000"/>
              </a:solidFill>
              <a:effectLst/>
              <a:uFillTx/>
              <a:latin typeface="Times New Roman"/>
            </a:endParaRPr>
          </a:p>
        </p:txBody>
      </p:sp>
      <p:sp>
        <p:nvSpPr>
          <p:cNvPr id="2576" name=""/>
          <p:cNvSpPr/>
          <p:nvPr/>
        </p:nvSpPr>
        <p:spPr>
          <a:xfrm>
            <a:off x="1981080" y="5135400"/>
            <a:ext cx="3733920" cy="27684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Ｐゴシック"/>
              </a:rPr>
              <a:t>PPPoA, IPoA, Bridge over ATM, PPPoE</a:t>
            </a:r>
            <a:endParaRPr b="0" lang="en-US" sz="1200" strike="noStrike" u="none">
              <a:solidFill>
                <a:srgbClr val="000000"/>
              </a:solidFill>
              <a:effectLst/>
              <a:uFillTx/>
              <a:latin typeface="Times New Roman"/>
            </a:endParaRPr>
          </a:p>
        </p:txBody>
      </p:sp>
      <p:sp>
        <p:nvSpPr>
          <p:cNvPr id="2577" name=""/>
          <p:cNvSpPr/>
          <p:nvPr/>
        </p:nvSpPr>
        <p:spPr>
          <a:xfrm>
            <a:off x="7771320" y="3048120"/>
            <a:ext cx="121392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ea typeface="ＭＳ ゴシック"/>
              </a:rPr>
              <a:t>KDD</a:t>
            </a:r>
            <a:r>
              <a:rPr b="0" lang="ja-JP" sz="1400" strike="noStrike" u="none">
                <a:solidFill>
                  <a:srgbClr val="000000"/>
                </a:solidFill>
                <a:effectLst/>
                <a:uFillTx/>
                <a:latin typeface="Times New Roman"/>
                <a:ea typeface="ＭＳ ゴシック"/>
              </a:rPr>
              <a:t> </a:t>
            </a:r>
            <a:r>
              <a:rPr b="0" lang="en-US" sz="1400" strike="noStrike" u="none">
                <a:solidFill>
                  <a:srgbClr val="000000"/>
                </a:solidFill>
                <a:effectLst/>
                <a:uFillTx/>
                <a:latin typeface="Times New Roman"/>
                <a:ea typeface="ＭＳ ゴシック"/>
              </a:rPr>
              <a:t>Ohtemachi</a:t>
            </a:r>
            <a:endParaRPr b="0" lang="en-US" sz="1400" strike="noStrike" u="none">
              <a:solidFill>
                <a:srgbClr val="000000"/>
              </a:solidFill>
              <a:effectLst/>
              <a:uFillTx/>
              <a:latin typeface="Times New Roman"/>
            </a:endParaRPr>
          </a:p>
        </p:txBody>
      </p:sp>
      <p:sp>
        <p:nvSpPr>
          <p:cNvPr id="2578" name=""/>
          <p:cNvSpPr/>
          <p:nvPr/>
        </p:nvSpPr>
        <p:spPr>
          <a:xfrm>
            <a:off x="3422160" y="3733920"/>
            <a:ext cx="394560" cy="45756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ＭＳ Ｐゴシック"/>
              </a:rPr>
              <a:t>NTT</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ea typeface="ＭＳ Ｐゴシック"/>
              </a:rPr>
              <a:t>CO</a:t>
            </a:r>
            <a:endParaRPr b="0" lang="en-US" sz="1400" strike="noStrike" u="none">
              <a:solidFill>
                <a:srgbClr val="000000"/>
              </a:solidFill>
              <a:effectLst/>
              <a:uFillTx/>
              <a:latin typeface="Times New Roman"/>
            </a:endParaRPr>
          </a:p>
        </p:txBody>
      </p:sp>
      <p:sp>
        <p:nvSpPr>
          <p:cNvPr id="2579" name=""/>
          <p:cNvSpPr/>
          <p:nvPr/>
        </p:nvSpPr>
        <p:spPr>
          <a:xfrm>
            <a:off x="304920" y="5425920"/>
            <a:ext cx="8305560" cy="0"/>
          </a:xfrm>
          <a:prstGeom prst="line">
            <a:avLst/>
          </a:prstGeom>
          <a:ln w="1908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80" name=""/>
          <p:cNvSpPr/>
          <p:nvPr/>
        </p:nvSpPr>
        <p:spPr>
          <a:xfrm>
            <a:off x="1447920" y="5548320"/>
            <a:ext cx="5029200" cy="304920"/>
          </a:xfrm>
          <a:prstGeom prst="leftRightArrow">
            <a:avLst>
              <a:gd name="adj1" fmla="val 41667"/>
              <a:gd name="adj2" fmla="val 145082"/>
            </a:avLst>
          </a:prstGeom>
          <a:gradFill rotWithShape="0">
            <a:gsLst>
              <a:gs pos="0">
                <a:srgbClr val="678567"/>
              </a:gs>
              <a:gs pos="100000">
                <a:srgbClr val="003300"/>
              </a:gs>
            </a:gsLst>
            <a:lin ang="135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81" name=""/>
          <p:cNvSpPr/>
          <p:nvPr/>
        </p:nvSpPr>
        <p:spPr>
          <a:xfrm>
            <a:off x="6477120" y="5548320"/>
            <a:ext cx="838080" cy="304920"/>
          </a:xfrm>
          <a:prstGeom prst="leftRightArrow">
            <a:avLst>
              <a:gd name="adj1" fmla="val 45833"/>
              <a:gd name="adj2" fmla="val 72352"/>
            </a:avLst>
          </a:prstGeom>
          <a:gradFill rotWithShape="0">
            <a:gsLst>
              <a:gs pos="0">
                <a:srgbClr val="678567"/>
              </a:gs>
              <a:gs pos="100000">
                <a:srgbClr val="003300"/>
              </a:gs>
            </a:gsLst>
            <a:lin ang="135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82" name=""/>
          <p:cNvSpPr/>
          <p:nvPr/>
        </p:nvSpPr>
        <p:spPr>
          <a:xfrm>
            <a:off x="380880" y="5548320"/>
            <a:ext cx="1067040" cy="304920"/>
          </a:xfrm>
          <a:prstGeom prst="leftRightArrow">
            <a:avLst>
              <a:gd name="adj1" fmla="val 41667"/>
              <a:gd name="adj2" fmla="val 69777"/>
            </a:avLst>
          </a:prstGeom>
          <a:gradFill rotWithShape="0">
            <a:gsLst>
              <a:gs pos="0">
                <a:srgbClr val="678567"/>
              </a:gs>
              <a:gs pos="100000">
                <a:srgbClr val="003300"/>
              </a:gs>
            </a:gsLst>
            <a:lin ang="135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83" name=""/>
          <p:cNvSpPr/>
          <p:nvPr/>
        </p:nvSpPr>
        <p:spPr>
          <a:xfrm>
            <a:off x="1981080" y="5807160"/>
            <a:ext cx="3733920" cy="27684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Ｐゴシック"/>
              </a:rPr>
              <a:t>WAN Segment (ex: 172.16.1.0/24)</a:t>
            </a:r>
            <a:endParaRPr b="0" lang="en-US" sz="1200" strike="noStrike" u="none">
              <a:solidFill>
                <a:srgbClr val="000000"/>
              </a:solidFill>
              <a:effectLst/>
              <a:uFillTx/>
              <a:latin typeface="Times New Roman"/>
            </a:endParaRPr>
          </a:p>
        </p:txBody>
      </p:sp>
      <p:sp>
        <p:nvSpPr>
          <p:cNvPr id="2584" name=""/>
          <p:cNvSpPr/>
          <p:nvPr/>
        </p:nvSpPr>
        <p:spPr>
          <a:xfrm>
            <a:off x="6172200" y="5776920"/>
            <a:ext cx="1600200" cy="39924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ＭＳ Ｐゴシック"/>
              </a:rPr>
              <a:t>Interwork Segment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ＭＳ Ｐゴシック"/>
              </a:rPr>
              <a:t>(ex: 172.16.0.252/30)</a:t>
            </a:r>
            <a:endParaRPr b="0" lang="en-US" sz="1000" strike="noStrike" u="none">
              <a:solidFill>
                <a:srgbClr val="000000"/>
              </a:solidFill>
              <a:effectLst/>
              <a:uFillTx/>
              <a:latin typeface="Times New Roman"/>
            </a:endParaRPr>
          </a:p>
        </p:txBody>
      </p:sp>
      <p:sp>
        <p:nvSpPr>
          <p:cNvPr id="2585" name=""/>
          <p:cNvSpPr/>
          <p:nvPr/>
        </p:nvSpPr>
        <p:spPr>
          <a:xfrm>
            <a:off x="7620120" y="4602240"/>
            <a:ext cx="1218960" cy="5209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ea typeface="ＭＳ Ｐゴシック"/>
              </a:rPr>
              <a:t>L1/L2</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ea typeface="ＭＳ Ｐゴシック"/>
              </a:rPr>
              <a:t>Protocol</a:t>
            </a:r>
            <a:endParaRPr b="0" lang="en-US" sz="1400" strike="noStrike" u="none">
              <a:solidFill>
                <a:srgbClr val="000000"/>
              </a:solidFill>
              <a:effectLst/>
              <a:uFillTx/>
              <a:latin typeface="Times New Roman"/>
            </a:endParaRPr>
          </a:p>
        </p:txBody>
      </p:sp>
      <p:sp>
        <p:nvSpPr>
          <p:cNvPr id="2586" name=""/>
          <p:cNvSpPr/>
          <p:nvPr/>
        </p:nvSpPr>
        <p:spPr>
          <a:xfrm>
            <a:off x="1447920" y="6021360"/>
            <a:ext cx="7162560" cy="304920"/>
          </a:xfrm>
          <a:prstGeom prst="leftRightArrow">
            <a:avLst>
              <a:gd name="adj1" fmla="val 41667"/>
              <a:gd name="adj2" fmla="val 145725"/>
            </a:avLst>
          </a:prstGeom>
          <a:gradFill rotWithShape="0">
            <a:gsLst>
              <a:gs pos="0">
                <a:srgbClr val="a38567"/>
              </a:gs>
              <a:gs pos="100000">
                <a:srgbClr val="663300"/>
              </a:gs>
            </a:gsLst>
            <a:lin ang="135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87" name=""/>
          <p:cNvSpPr/>
          <p:nvPr/>
        </p:nvSpPr>
        <p:spPr>
          <a:xfrm>
            <a:off x="1905120" y="6265800"/>
            <a:ext cx="6248160" cy="27684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Ｐゴシック"/>
              </a:rPr>
              <a:t>ISP-A CIDR Block (ex: 172.16.0.0/16)</a:t>
            </a:r>
            <a:endParaRPr b="0" lang="en-US" sz="1200" strike="noStrike" u="none">
              <a:solidFill>
                <a:srgbClr val="000000"/>
              </a:solidFill>
              <a:effectLst/>
              <a:uFillTx/>
              <a:latin typeface="Times New Roman"/>
            </a:endParaRPr>
          </a:p>
        </p:txBody>
      </p:sp>
      <p:sp>
        <p:nvSpPr>
          <p:cNvPr id="2588" name=""/>
          <p:cNvSpPr/>
          <p:nvPr/>
        </p:nvSpPr>
        <p:spPr>
          <a:xfrm>
            <a:off x="7620120" y="5502240"/>
            <a:ext cx="1295280" cy="27684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Ｐゴシック"/>
              </a:rPr>
              <a:t>IP Segment</a:t>
            </a:r>
            <a:endParaRPr b="0" lang="en-US" sz="1200" strike="noStrike" u="none">
              <a:solidFill>
                <a:srgbClr val="000000"/>
              </a:solidFill>
              <a:effectLst/>
              <a:uFillTx/>
              <a:latin typeface="Times New Roman"/>
            </a:endParaRPr>
          </a:p>
        </p:txBody>
      </p:sp>
      <p:sp>
        <p:nvSpPr>
          <p:cNvPr id="2589" name=""/>
          <p:cNvSpPr/>
          <p:nvPr/>
        </p:nvSpPr>
        <p:spPr>
          <a:xfrm>
            <a:off x="76320" y="5851440"/>
            <a:ext cx="1600200" cy="55188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ＭＳ Ｐゴシック"/>
              </a:rPr>
              <a:t>User Segment</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ＭＳ Ｐゴシック"/>
              </a:rPr>
              <a:t>Private Address Block</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ＭＳ Ｐゴシック"/>
              </a:rPr>
              <a:t>(ex: 192.168.0.0/24)</a:t>
            </a:r>
            <a:endParaRPr b="0" lang="en-US" sz="1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D9AD8300-9316-460A-9433-91A4274D36D1}"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90" name=""/>
          <p:cNvSpPr/>
          <p:nvPr/>
        </p:nvSpPr>
        <p:spPr>
          <a:xfrm>
            <a:off x="457200" y="4952880"/>
            <a:ext cx="5638680" cy="838440"/>
          </a:xfrm>
          <a:prstGeom prst="ellipse">
            <a:avLst/>
          </a:prstGeom>
          <a:gradFill rotWithShape="0">
            <a:gsLst>
              <a:gs pos="0">
                <a:srgbClr val="ffffff"/>
              </a:gs>
              <a:gs pos="100000">
                <a:srgbClr val="99ccff"/>
              </a:gs>
            </a:gsLst>
            <a:path path="rect">
              <a:fillToRect l="50000" t="50000" r="50000" b="50000"/>
            </a:path>
          </a:gradFill>
          <a:ln w="38160">
            <a:solidFill>
              <a:srgbClr val="3366ff"/>
            </a:solidFill>
            <a:miter/>
          </a:ln>
        </p:spPr>
        <p:style>
          <a:lnRef idx="0"/>
          <a:fillRef idx="0"/>
          <a:effectRef idx="0"/>
          <a:fontRef idx="minor"/>
        </p:style>
        <p:txBody>
          <a:bodyPr wrap="none" lIns="91800" rIns="91800" anchor="ctr">
            <a:spAutoFit/>
          </a:bodyPr>
          <a:p>
            <a:endParaRPr b="0" lang="en-US" sz="2400" strike="noStrike" u="none">
              <a:solidFill>
                <a:srgbClr val="000000"/>
              </a:solidFill>
              <a:effectLst/>
              <a:uFillTx/>
              <a:latin typeface="Times New Roman"/>
            </a:endParaRPr>
          </a:p>
        </p:txBody>
      </p:sp>
      <p:sp>
        <p:nvSpPr>
          <p:cNvPr id="2591" name=""/>
          <p:cNvSpPr/>
          <p:nvPr/>
        </p:nvSpPr>
        <p:spPr>
          <a:xfrm>
            <a:off x="2328840" y="351000"/>
            <a:ext cx="5213520" cy="51948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66cc"/>
                </a:solidFill>
                <a:effectLst/>
                <a:uFillTx/>
                <a:latin typeface="Times New Roman"/>
                <a:ea typeface="HG丸ｺﾞｼｯｸM-PRO"/>
              </a:rPr>
              <a:t>eAccess ADSL Trial Service Areas</a:t>
            </a:r>
            <a:endParaRPr b="0" lang="en-US" sz="2800" strike="noStrike" u="none">
              <a:solidFill>
                <a:srgbClr val="000000"/>
              </a:solidFill>
              <a:effectLst/>
              <a:uFillTx/>
              <a:latin typeface="Times New Roman"/>
            </a:endParaRPr>
          </a:p>
        </p:txBody>
      </p:sp>
      <p:sp>
        <p:nvSpPr>
          <p:cNvPr id="2592" name=""/>
          <p:cNvSpPr/>
          <p:nvPr/>
        </p:nvSpPr>
        <p:spPr>
          <a:xfrm>
            <a:off x="0" y="2209680"/>
            <a:ext cx="8991720" cy="3006720"/>
          </a:xfrm>
          <a:prstGeom prst="rect">
            <a:avLst/>
          </a:prstGeom>
          <a:noFill/>
          <a:ln w="0">
            <a:noFill/>
          </a:ln>
        </p:spPr>
        <p:style>
          <a:lnRef idx="0"/>
          <a:fillRef idx="0"/>
          <a:effectRef idx="0"/>
          <a:fontRef idx="minor"/>
        </p:style>
        <p:txBody>
          <a:bodyPr lIns="90000" rIns="90000" tIns="46800" bIns="46800" anchor="t">
            <a:noAutofit/>
          </a:bodyPr>
          <a:p>
            <a:pPr marL="2567160" indent="-2567160">
              <a:lnSpc>
                <a:spcPct val="110000"/>
              </a:lnSpc>
              <a:spcBef>
                <a:spcPts val="1250"/>
              </a:spcBef>
              <a:tabLst>
                <a:tab algn="l" pos="0"/>
                <a:tab algn="l" pos="57168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ea typeface="HG丸ｺﾞｼｯｸM-PRO"/>
              </a:rPr>
              <a:t>	</a:t>
            </a:r>
            <a:r>
              <a:rPr b="0" lang="en-US" sz="2000" strike="noStrike" u="none">
                <a:solidFill>
                  <a:srgbClr val="0000ff"/>
                </a:solidFill>
                <a:effectLst/>
                <a:uFillTx/>
                <a:latin typeface="Times New Roman"/>
                <a:ea typeface="HG丸ｺﾞｼｯｸM-PRO"/>
              </a:rPr>
              <a:t>April 2000</a:t>
            </a:r>
            <a:r>
              <a:rPr b="0" lang="en-US" sz="2000" strike="noStrike" u="none">
                <a:solidFill>
                  <a:srgbClr val="0000ff"/>
                </a:solidFill>
                <a:effectLst/>
                <a:uFillTx/>
                <a:latin typeface="Times New Roman"/>
                <a:ea typeface="HG丸ｺﾞｼｯｸM-PRO"/>
              </a:rPr>
              <a:t>	</a:t>
            </a:r>
            <a:r>
              <a:rPr b="0" lang="en-US" sz="2000" strike="noStrike" u="none">
                <a:solidFill>
                  <a:srgbClr val="0000ff"/>
                </a:solidFill>
                <a:effectLst/>
                <a:uFillTx/>
                <a:latin typeface="Times New Roman"/>
                <a:ea typeface="HG丸ｺﾞｼｯｸM-PRO"/>
              </a:rPr>
              <a:t>Trial service in Tokyo - 2 COs (Mita/Aoyama)</a:t>
            </a:r>
            <a:endParaRPr b="0" lang="en-US" sz="2000" strike="noStrike" u="none">
              <a:solidFill>
                <a:srgbClr val="000000"/>
              </a:solidFill>
              <a:effectLst/>
              <a:uFillTx/>
              <a:latin typeface="Times New Roman"/>
            </a:endParaRPr>
          </a:p>
          <a:p>
            <a:pPr marL="2567160" indent="-2567160">
              <a:lnSpc>
                <a:spcPct val="110000"/>
              </a:lnSpc>
              <a:spcBef>
                <a:spcPts val="1250"/>
              </a:spcBef>
              <a:tabLst>
                <a:tab algn="l" pos="0"/>
                <a:tab algn="l" pos="57168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ea typeface="HG丸ｺﾞｼｯｸM-PRO"/>
              </a:rPr>
              <a:t>	</a:t>
            </a:r>
            <a:r>
              <a:rPr b="0" lang="en-US" sz="2000" strike="noStrike" u="none">
                <a:solidFill>
                  <a:srgbClr val="0000ff"/>
                </a:solidFill>
                <a:effectLst/>
                <a:uFillTx/>
                <a:latin typeface="Times New Roman"/>
                <a:ea typeface="HG丸ｺﾞｼｯｸM-PRO"/>
              </a:rPr>
              <a:t>June 2000</a:t>
            </a:r>
            <a:r>
              <a:rPr b="0" lang="en-US" sz="2000" strike="noStrike" u="none">
                <a:solidFill>
                  <a:srgbClr val="0000ff"/>
                </a:solidFill>
                <a:effectLst/>
                <a:uFillTx/>
                <a:latin typeface="Times New Roman"/>
                <a:ea typeface="HG丸ｺﾞｼｯｸM-PRO"/>
              </a:rPr>
              <a:t>	</a:t>
            </a:r>
            <a:r>
              <a:rPr b="0" lang="en-US" sz="2000" strike="noStrike" u="none">
                <a:solidFill>
                  <a:srgbClr val="0000ff"/>
                </a:solidFill>
                <a:effectLst/>
                <a:uFillTx/>
                <a:latin typeface="Times New Roman"/>
                <a:ea typeface="HG丸ｺﾞｼｯｸM-PRO"/>
              </a:rPr>
              <a:t>Trial service in Osaka - 2 COs (Yodogawa/Osaka Chuo)  </a:t>
            </a:r>
            <a:endParaRPr b="0" lang="en-US" sz="2000" strike="noStrike" u="none">
              <a:solidFill>
                <a:srgbClr val="000000"/>
              </a:solidFill>
              <a:effectLst/>
              <a:uFillTx/>
              <a:latin typeface="Times New Roman"/>
            </a:endParaRPr>
          </a:p>
          <a:p>
            <a:pPr marL="2567160" indent="-2567160">
              <a:lnSpc>
                <a:spcPct val="110000"/>
              </a:lnSpc>
              <a:spcBef>
                <a:spcPts val="1250"/>
              </a:spcBef>
              <a:tabLst>
                <a:tab algn="l" pos="0"/>
                <a:tab algn="l" pos="57168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ea typeface="HG丸ｺﾞｼｯｸM-PRO"/>
              </a:rPr>
              <a:t>	</a:t>
            </a:r>
            <a:r>
              <a:rPr b="0" lang="en-US" sz="2000" strike="noStrike" u="none">
                <a:solidFill>
                  <a:srgbClr val="0000ff"/>
                </a:solidFill>
                <a:effectLst/>
                <a:uFillTx/>
                <a:latin typeface="Times New Roman"/>
                <a:ea typeface="HG丸ｺﾞｼｯｸM-PRO"/>
              </a:rPr>
              <a:t>July 2000</a:t>
            </a:r>
            <a:r>
              <a:rPr b="0" lang="en-US" sz="2000" strike="noStrike" u="none">
                <a:solidFill>
                  <a:srgbClr val="0000ff"/>
                </a:solidFill>
                <a:effectLst/>
                <a:uFillTx/>
                <a:latin typeface="Times New Roman"/>
                <a:ea typeface="HG丸ｺﾞｼｯｸM-PRO"/>
              </a:rPr>
              <a:t>	</a:t>
            </a:r>
            <a:r>
              <a:rPr b="0" lang="en-US" sz="2000" strike="noStrike" u="none">
                <a:solidFill>
                  <a:srgbClr val="0000ff"/>
                </a:solidFill>
                <a:effectLst/>
                <a:uFillTx/>
                <a:latin typeface="Times New Roman"/>
                <a:ea typeface="HG丸ｺﾞｼｯｸM-PRO"/>
              </a:rPr>
              <a:t>Trial service in Osaka - 3 COs (Osaka Higashi/Kita/Higashi)        </a:t>
            </a:r>
            <a:endParaRPr b="0" lang="en-US" sz="2000" strike="noStrike" u="none">
              <a:solidFill>
                <a:srgbClr val="000000"/>
              </a:solidFill>
              <a:effectLst/>
              <a:uFillTx/>
              <a:latin typeface="Times New Roman"/>
            </a:endParaRPr>
          </a:p>
          <a:p>
            <a:pPr marL="2567160" indent="-2567160">
              <a:lnSpc>
                <a:spcPct val="110000"/>
              </a:lnSpc>
              <a:spcBef>
                <a:spcPts val="1250"/>
              </a:spcBef>
              <a:tabLst>
                <a:tab algn="l" pos="0"/>
                <a:tab algn="l" pos="57168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ea typeface="HG丸ｺﾞｼｯｸM-PRO"/>
              </a:rPr>
              <a:t>	</a:t>
            </a:r>
            <a:r>
              <a:rPr b="0" lang="en-US" sz="2000" strike="noStrike" u="none">
                <a:solidFill>
                  <a:srgbClr val="0000ff"/>
                </a:solidFill>
                <a:effectLst/>
                <a:uFillTx/>
                <a:latin typeface="Times New Roman"/>
                <a:ea typeface="HG丸ｺﾞｼｯｸM-PRO"/>
              </a:rPr>
              <a:t>August 2000</a:t>
            </a:r>
            <a:r>
              <a:rPr b="0" lang="en-US" sz="2000" strike="noStrike" u="none">
                <a:solidFill>
                  <a:srgbClr val="0000ff"/>
                </a:solidFill>
                <a:effectLst/>
                <a:uFillTx/>
                <a:latin typeface="Times New Roman"/>
                <a:ea typeface="HG丸ｺﾞｼｯｸM-PRO"/>
              </a:rPr>
              <a:t>	</a:t>
            </a:r>
            <a:r>
              <a:rPr b="0" lang="en-US" sz="2000" strike="noStrike" u="none">
                <a:solidFill>
                  <a:srgbClr val="0000ff"/>
                </a:solidFill>
                <a:effectLst/>
                <a:uFillTx/>
                <a:latin typeface="Times New Roman"/>
                <a:ea typeface="HG丸ｺﾞｼｯｸM-PRO"/>
              </a:rPr>
              <a:t>Trial service in Tokyo - 4 COs (Yotsuya/Ikebukuro</a:t>
            </a:r>
            <a:endParaRPr b="0" lang="en-US" sz="2000" strike="noStrike" u="none">
              <a:solidFill>
                <a:srgbClr val="000000"/>
              </a:solidFill>
              <a:effectLst/>
              <a:uFillTx/>
              <a:latin typeface="Times New Roman"/>
            </a:endParaRPr>
          </a:p>
          <a:p>
            <a:pPr marL="2567160" indent="-2567160">
              <a:lnSpc>
                <a:spcPct val="110000"/>
              </a:lnSpc>
              <a:spcBef>
                <a:spcPts val="1250"/>
              </a:spcBef>
              <a:tabLst>
                <a:tab algn="l" pos="0"/>
                <a:tab algn="l" pos="57168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ea typeface="HG丸ｺﾞｼｯｸM-PRO"/>
              </a:rPr>
              <a:t>	</a:t>
            </a:r>
            <a:r>
              <a:rPr b="0" lang="en-US" sz="2000" strike="noStrike" u="none">
                <a:solidFill>
                  <a:srgbClr val="0000ff"/>
                </a:solidFill>
                <a:effectLst/>
                <a:uFillTx/>
                <a:latin typeface="Times New Roman"/>
                <a:ea typeface="HG丸ｺﾞｼｯｸM-PRO"/>
              </a:rPr>
              <a:t>	</a:t>
            </a:r>
            <a:r>
              <a:rPr b="0" lang="en-US" sz="2000" strike="noStrike" u="none">
                <a:solidFill>
                  <a:srgbClr val="0000ff"/>
                </a:solidFill>
                <a:effectLst/>
                <a:uFillTx/>
                <a:latin typeface="Times New Roman"/>
                <a:ea typeface="HG丸ｺﾞｼｯｸM-PRO"/>
              </a:rPr>
              <a:t>	</a:t>
            </a:r>
            <a:r>
              <a:rPr b="0" lang="en-US" sz="2000" strike="noStrike" u="none">
                <a:solidFill>
                  <a:srgbClr val="0000ff"/>
                </a:solidFill>
                <a:effectLst/>
                <a:uFillTx/>
                <a:latin typeface="Times New Roman"/>
                <a:ea typeface="HG丸ｺﾞｼｯｸM-PRO"/>
              </a:rPr>
              <a:t>	</a:t>
            </a:r>
            <a:r>
              <a:rPr b="0" lang="en-US" sz="2000" strike="noStrike" u="none">
                <a:solidFill>
                  <a:srgbClr val="0000ff"/>
                </a:solidFill>
                <a:effectLst/>
                <a:uFillTx/>
                <a:latin typeface="Times New Roman"/>
                <a:ea typeface="HG丸ｺﾞｼｯｸM-PRO"/>
              </a:rPr>
              <a:t>	</a:t>
            </a:r>
            <a:r>
              <a:rPr b="0" lang="en-US" sz="2000" strike="noStrike" u="none">
                <a:solidFill>
                  <a:srgbClr val="0000ff"/>
                </a:solidFill>
                <a:effectLst/>
                <a:uFillTx/>
                <a:latin typeface="Times New Roman"/>
                <a:ea typeface="HG丸ｺﾞｼｯｸM-PRO"/>
              </a:rPr>
              <a:t>     /Kayaba Kabuto/Yodogawa)</a:t>
            </a:r>
            <a:endParaRPr b="0" lang="en-US" sz="2000" strike="noStrike" u="none">
              <a:solidFill>
                <a:srgbClr val="000000"/>
              </a:solidFill>
              <a:effectLst/>
              <a:uFillTx/>
              <a:latin typeface="Times New Roman"/>
            </a:endParaRPr>
          </a:p>
          <a:p>
            <a:pPr marL="2567160" indent="-2567160">
              <a:spcBef>
                <a:spcPts val="1250"/>
              </a:spcBef>
              <a:tabLst>
                <a:tab algn="l" pos="0"/>
                <a:tab algn="l" pos="57168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66"/>
                </a:solidFill>
                <a:effectLst/>
                <a:uFillTx/>
                <a:latin typeface="Times New Roman"/>
                <a:ea typeface="HG丸ｺﾞｼｯｸM-PRO"/>
              </a:rPr>
              <a:t>	</a:t>
            </a:r>
            <a:endParaRPr b="0" lang="en-US" sz="2000" strike="noStrike" u="none">
              <a:solidFill>
                <a:srgbClr val="000000"/>
              </a:solidFill>
              <a:effectLst/>
              <a:uFillTx/>
              <a:latin typeface="Times New Roman"/>
            </a:endParaRPr>
          </a:p>
          <a:p>
            <a:pPr marL="2567160" indent="-2567160">
              <a:spcBef>
                <a:spcPts val="1250"/>
              </a:spcBef>
              <a:tabLst>
                <a:tab algn="l" pos="0"/>
                <a:tab algn="l" pos="57168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66"/>
                </a:solidFill>
                <a:effectLst/>
                <a:uFillTx/>
                <a:latin typeface="Times New Roman"/>
                <a:ea typeface="HG丸ｺﾞｼｯｸM-PRO"/>
              </a:rPr>
              <a:t>	</a:t>
            </a:r>
            <a:r>
              <a:rPr b="0" lang="en-US" sz="2000" strike="noStrike" u="none">
                <a:solidFill>
                  <a:srgbClr val="ff0066"/>
                </a:solidFill>
                <a:effectLst/>
                <a:uFillTx/>
                <a:latin typeface="Times New Roman"/>
                <a:ea typeface="HG丸ｺﾞｼｯｸM-PRO"/>
              </a:rPr>
              <a:t>October2000</a:t>
            </a:r>
            <a:r>
              <a:rPr b="0" lang="en-US" sz="2000" strike="noStrike" u="none">
                <a:solidFill>
                  <a:srgbClr val="ff0066"/>
                </a:solidFill>
                <a:effectLst/>
                <a:uFillTx/>
                <a:latin typeface="Times New Roman"/>
                <a:ea typeface="HG丸ｺﾞｼｯｸM-PRO"/>
              </a:rPr>
              <a:t>	</a:t>
            </a:r>
            <a:r>
              <a:rPr b="0" lang="en-US" sz="2000" strike="noStrike" u="none">
                <a:solidFill>
                  <a:srgbClr val="ff0066"/>
                </a:solidFill>
                <a:effectLst/>
                <a:uFillTx/>
                <a:latin typeface="Times New Roman"/>
                <a:ea typeface="HG丸ｺﾞｼｯｸM-PRO"/>
              </a:rPr>
              <a:t>ADSL commercial service starts</a:t>
            </a:r>
            <a:r>
              <a:rPr b="0" lang="en-US" sz="2000" strike="noStrike" u="none">
                <a:solidFill>
                  <a:srgbClr val="000000"/>
                </a:solidFill>
                <a:effectLst/>
                <a:uFillTx/>
                <a:latin typeface="Times New Roman"/>
                <a:ea typeface="HG丸ｺﾞｼｯｸM-PRO"/>
              </a:rPr>
              <a:t>	</a:t>
            </a:r>
            <a:r>
              <a:rPr b="0" lang="en-US" sz="2000" strike="noStrike" u="none">
                <a:solidFill>
                  <a:srgbClr val="000000"/>
                </a:solidFill>
                <a:effectLst/>
                <a:uFillTx/>
                <a:latin typeface="Times New Roman"/>
                <a:ea typeface="HG丸ｺﾞｼｯｸM-PRO"/>
              </a:rPr>
              <a:t>	</a:t>
            </a:r>
            <a:r>
              <a:rPr b="0" lang="en-US" sz="2000" strike="noStrike" u="none">
                <a:solidFill>
                  <a:srgbClr val="000000"/>
                </a:solidFill>
                <a:effectLst/>
                <a:uFillTx/>
                <a:latin typeface="Times New Roman"/>
                <a:ea typeface="HG丸ｺﾞｼｯｸM-PRO"/>
              </a:rPr>
              <a:t>	</a:t>
            </a:r>
            <a:endParaRPr b="0" lang="en-US" sz="2000" strike="noStrike" u="none">
              <a:solidFill>
                <a:srgbClr val="000000"/>
              </a:solidFill>
              <a:effectLst/>
              <a:uFillTx/>
              <a:latin typeface="Times New Roman"/>
            </a:endParaRPr>
          </a:p>
        </p:txBody>
      </p:sp>
      <p:sp>
        <p:nvSpPr>
          <p:cNvPr id="2593" name=""/>
          <p:cNvSpPr/>
          <p:nvPr/>
        </p:nvSpPr>
        <p:spPr>
          <a:xfrm>
            <a:off x="304920" y="2133720"/>
            <a:ext cx="8458200" cy="0"/>
          </a:xfrm>
          <a:prstGeom prst="line">
            <a:avLst/>
          </a:prstGeom>
          <a:ln w="57240">
            <a:solidFill>
              <a:srgbClr val="3333cc"/>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2594" name=""/>
          <p:cNvSpPr/>
          <p:nvPr/>
        </p:nvSpPr>
        <p:spPr>
          <a:xfrm>
            <a:off x="343080" y="5943600"/>
            <a:ext cx="8458200" cy="0"/>
          </a:xfrm>
          <a:prstGeom prst="line">
            <a:avLst/>
          </a:prstGeom>
          <a:ln w="57240">
            <a:solidFill>
              <a:srgbClr val="3333cc"/>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2595" name=""/>
          <p:cNvSpPr/>
          <p:nvPr/>
        </p:nvSpPr>
        <p:spPr>
          <a:xfrm>
            <a:off x="304920" y="4724280"/>
            <a:ext cx="8458200" cy="0"/>
          </a:xfrm>
          <a:prstGeom prst="line">
            <a:avLst/>
          </a:prstGeom>
          <a:ln w="57240">
            <a:solidFill>
              <a:srgbClr val="3333cc"/>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0046FE66-35C6-4602-863B-54D14720267E}"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96" name=""/>
          <p:cNvSpPr/>
          <p:nvPr/>
        </p:nvSpPr>
        <p:spPr>
          <a:xfrm>
            <a:off x="609480" y="1295280"/>
            <a:ext cx="7772400" cy="441972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597" name=""/>
          <p:cNvSpPr/>
          <p:nvPr/>
        </p:nvSpPr>
        <p:spPr>
          <a:xfrm>
            <a:off x="2398320" y="380880"/>
            <a:ext cx="491400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66cc"/>
                </a:solidFill>
                <a:effectLst/>
                <a:uFillTx/>
                <a:latin typeface="Times New Roman"/>
                <a:ea typeface="ＭＳ Ｐゴシック"/>
              </a:rPr>
              <a:t>Interim Statistics of Trial Service</a:t>
            </a:r>
            <a:endParaRPr b="0" lang="en-US" sz="2800" strike="noStrike" u="none">
              <a:solidFill>
                <a:srgbClr val="000000"/>
              </a:solidFill>
              <a:effectLst/>
              <a:uFillTx/>
              <a:latin typeface="Times New Roman"/>
            </a:endParaRPr>
          </a:p>
        </p:txBody>
      </p:sp>
      <p:sp>
        <p:nvSpPr>
          <p:cNvPr id="2598" name=""/>
          <p:cNvSpPr/>
          <p:nvPr/>
        </p:nvSpPr>
        <p:spPr>
          <a:xfrm>
            <a:off x="457200" y="1374840"/>
            <a:ext cx="8229600" cy="4506840"/>
          </a:xfrm>
          <a:prstGeom prst="rect">
            <a:avLst/>
          </a:prstGeom>
          <a:noFill/>
          <a:ln w="0">
            <a:noFill/>
          </a:ln>
        </p:spPr>
        <p:style>
          <a:lnRef idx="0"/>
          <a:fillRef idx="0"/>
          <a:effectRef idx="0"/>
          <a:fontRef idx="minor"/>
        </p:style>
        <p:txBody>
          <a:bodyPr lIns="90000" rIns="90000" tIns="46800" bIns="46800" anchor="t">
            <a:spAutoFit/>
          </a:bodyPr>
          <a:p>
            <a:pPr marL="284040" indent="-284040">
              <a:spcBef>
                <a:spcPts val="451"/>
              </a:spcBef>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Transmission quality and speed</a:t>
            </a:r>
            <a:endParaRPr b="0" lang="en-US" sz="1800" strike="noStrike" u="none">
              <a:solidFill>
                <a:srgbClr val="000000"/>
              </a:solidFill>
              <a:effectLst/>
              <a:uFillTx/>
              <a:latin typeface="Times New Roman"/>
            </a:endParaRPr>
          </a:p>
          <a:p>
            <a:pPr lvl="1" marL="768240" indent="-293400">
              <a:lnSpc>
                <a:spcPct val="10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Transmission quality was not uniform due to transmission distance and background noise, but all lines achieved greater than 512kbps</a:t>
            </a:r>
            <a:endParaRPr b="0" lang="en-US" sz="1800" strike="noStrike" u="none">
              <a:solidFill>
                <a:srgbClr val="000000"/>
              </a:solidFill>
              <a:effectLst/>
              <a:uFillTx/>
              <a:latin typeface="Times New Roman"/>
            </a:endParaRPr>
          </a:p>
          <a:p>
            <a:pPr marL="284040" indent="-284040">
              <a:spcBef>
                <a:spcPts val="451"/>
              </a:spcBef>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Maximum transmission speed   </a:t>
            </a:r>
            <a:endParaRPr b="0" lang="en-US" sz="1800" strike="noStrike" u="none">
              <a:solidFill>
                <a:srgbClr val="000000"/>
              </a:solidFill>
              <a:effectLst/>
              <a:uFillTx/>
              <a:latin typeface="Times New Roman"/>
            </a:endParaRPr>
          </a:p>
          <a:p>
            <a:pPr lvl="1" marL="768240" indent="-293400">
              <a:lnSpc>
                <a:spcPct val="10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Downward:1.54Mbps / Upward:512kbps</a:t>
            </a:r>
            <a:endParaRPr b="0" lang="en-US" sz="1800" strike="noStrike" u="none">
              <a:solidFill>
                <a:srgbClr val="000000"/>
              </a:solidFill>
              <a:effectLst/>
              <a:uFillTx/>
              <a:latin typeface="Times New Roman"/>
            </a:endParaRPr>
          </a:p>
          <a:p>
            <a:pPr marL="284040" indent="-284040">
              <a:spcBef>
                <a:spcPts val="451"/>
              </a:spcBef>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Average transmission speed   </a:t>
            </a:r>
            <a:endParaRPr b="0" lang="en-US" sz="1800" strike="noStrike" u="none">
              <a:solidFill>
                <a:srgbClr val="000000"/>
              </a:solidFill>
              <a:effectLst/>
              <a:uFillTx/>
              <a:latin typeface="Times New Roman"/>
            </a:endParaRPr>
          </a:p>
          <a:p>
            <a:pPr lvl="1" marL="768240" indent="-293400">
              <a:lnSpc>
                <a:spcPct val="10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Downward:1.35Mbps / Upward:508kbps</a:t>
            </a:r>
            <a:endParaRPr b="0" lang="en-US" sz="1800" strike="noStrike" u="none">
              <a:solidFill>
                <a:srgbClr val="000000"/>
              </a:solidFill>
              <a:effectLst/>
              <a:uFillTx/>
              <a:latin typeface="Times New Roman"/>
            </a:endParaRPr>
          </a:p>
          <a:p>
            <a:pPr marL="284040" indent="-284040">
              <a:spcBef>
                <a:spcPts val="451"/>
              </a:spcBef>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Interference with ISDN</a:t>
            </a:r>
            <a:endParaRPr b="0" lang="en-US" sz="1800" strike="noStrike" u="none">
              <a:solidFill>
                <a:srgbClr val="000000"/>
              </a:solidFill>
              <a:effectLst/>
              <a:uFillTx/>
              <a:latin typeface="Times New Roman"/>
            </a:endParaRPr>
          </a:p>
          <a:p>
            <a:pPr lvl="1" marL="768240" indent="-293400">
              <a:lnSpc>
                <a:spcPct val="10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Deterioration of transmission speed from ISDN interference was negligible</a:t>
            </a:r>
            <a:endParaRPr b="0" lang="en-US" sz="1800" strike="noStrike" u="none">
              <a:solidFill>
                <a:srgbClr val="000000"/>
              </a:solidFill>
              <a:effectLst/>
              <a:uFillTx/>
              <a:latin typeface="Times New Roman"/>
            </a:endParaRPr>
          </a:p>
          <a:p>
            <a:pPr lvl="1" marL="768240" indent="-293400">
              <a:lnSpc>
                <a:spcPct val="10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The longest transmission distance among the trial service participant was 2.81km; attained average downward transmission speed of 989 Kbps</a:t>
            </a:r>
            <a:endParaRPr b="0" lang="en-US" sz="1800" strike="noStrike" u="none">
              <a:solidFill>
                <a:srgbClr val="000000"/>
              </a:solidFill>
              <a:effectLst/>
              <a:uFillTx/>
              <a:latin typeface="Times New Roman"/>
            </a:endParaRPr>
          </a:p>
          <a:p>
            <a:pPr marL="284040" indent="-284040">
              <a:spcBef>
                <a:spcPts val="451"/>
              </a:spcBef>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Compatibility of ADSL lines with the environment</a:t>
            </a:r>
            <a:endParaRPr b="0" lang="en-US" sz="1800" strike="noStrike" u="none">
              <a:solidFill>
                <a:srgbClr val="000000"/>
              </a:solidFill>
              <a:effectLst/>
              <a:uFillTx/>
              <a:latin typeface="Times New Roman"/>
            </a:endParaRPr>
          </a:p>
          <a:p>
            <a:pPr lvl="1" marL="768240" indent="-293400">
              <a:lnSpc>
                <a:spcPct val="10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ea typeface="HG丸ｺﾞｼｯｸM-PRO"/>
              </a:rPr>
              <a:t>NTT ADSL compatibility investigation failure rate was 4.3% (reason:  most of them were equipped with optical fiber)</a:t>
            </a:r>
            <a:endParaRPr b="0" lang="en-US" sz="18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7B17A526-C9F5-4312-BAB9-CFD0037B1798}"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99" name=""/>
          <p:cNvSpPr/>
          <p:nvPr/>
        </p:nvSpPr>
        <p:spPr>
          <a:xfrm>
            <a:off x="1371600" y="1066680"/>
            <a:ext cx="6477120" cy="5410440"/>
          </a:xfrm>
          <a:prstGeom prst="rect">
            <a:avLst/>
          </a:prstGeom>
          <a:gradFill rotWithShape="0">
            <a:gsLst>
              <a:gs pos="0">
                <a:srgbClr val="f9fbfe"/>
              </a:gs>
              <a:gs pos="100000">
                <a:srgbClr val="99ccff"/>
              </a:gs>
            </a:gsLst>
            <a:path path="rect">
              <a:fillToRect l="50000" t="50000" r="50000" b="50000"/>
            </a:path>
          </a:gradFill>
          <a:ln w="38160">
            <a:solidFill>
              <a:srgbClr val="3366ff"/>
            </a:solidFill>
            <a:miter/>
          </a:ln>
          <a:effectLst>
            <a:outerShdw dist="107932" dir="2700000" blurRad="0" rotWithShape="0">
              <a:srgbClr val="808080"/>
            </a:outerShdw>
          </a:effectLst>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graphicFrame>
        <p:nvGraphicFramePr>
          <p:cNvPr id="2600" name=""/>
          <p:cNvGraphicFramePr/>
          <p:nvPr/>
        </p:nvGraphicFramePr>
        <p:xfrm>
          <a:off x="914400" y="903240"/>
          <a:ext cx="8229600" cy="5105520"/>
        </p:xfrm>
        <a:graphic>
          <a:graphicData uri="http://schemas.openxmlformats.org/presentationml/2006/ole">
            <p:oleObj progId="Excel.Sheet.12" r:id="rId1" spid="">
              <p:embed/>
              <p:pic>
                <p:nvPicPr>
                  <p:cNvPr id="2601" name="" descr=""/>
                  <p:cNvPicPr/>
                  <p:nvPr/>
                </p:nvPicPr>
                <p:blipFill>
                  <a:blip r:embed="rId2"/>
                  <a:stretch/>
                </p:blipFill>
                <p:spPr>
                  <a:xfrm>
                    <a:off x="914400" y="903240"/>
                    <a:ext cx="8229600" cy="5105520"/>
                  </a:xfrm>
                  <a:prstGeom prst="rect">
                    <a:avLst/>
                  </a:prstGeom>
                  <a:noFill/>
                  <a:ln w="0">
                    <a:noFill/>
                  </a:ln>
                </p:spPr>
              </p:pic>
            </p:oleObj>
          </a:graphicData>
        </a:graphic>
      </p:graphicFrame>
      <p:sp>
        <p:nvSpPr>
          <p:cNvPr id="2602" name=""/>
          <p:cNvSpPr/>
          <p:nvPr/>
        </p:nvSpPr>
        <p:spPr>
          <a:xfrm>
            <a:off x="2697840" y="76320"/>
            <a:ext cx="4083120" cy="8254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66cc"/>
                </a:solidFill>
                <a:effectLst/>
                <a:uFillTx/>
                <a:latin typeface="Times New Roman"/>
                <a:ea typeface="ＭＳ Ｐゴシック"/>
              </a:rPr>
              <a:t>Transmission Speeds Achieved </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66cc"/>
                </a:solidFill>
                <a:effectLst/>
                <a:uFillTx/>
                <a:latin typeface="Times New Roman"/>
                <a:ea typeface="ＭＳ Ｐゴシック"/>
              </a:rPr>
              <a:t>During Trial Service</a:t>
            </a:r>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93D1B0D9-C218-4596-9E9D-CDD418B97118}"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03" name=""/>
          <p:cNvSpPr/>
          <p:nvPr/>
        </p:nvSpPr>
        <p:spPr>
          <a:xfrm>
            <a:off x="304920" y="1066680"/>
            <a:ext cx="8534160" cy="5410440"/>
          </a:xfrm>
          <a:prstGeom prst="rect">
            <a:avLst/>
          </a:prstGeom>
          <a:gradFill rotWithShape="0">
            <a:gsLst>
              <a:gs pos="0">
                <a:srgbClr val="f9fbfe"/>
              </a:gs>
              <a:gs pos="100000">
                <a:srgbClr val="99ccff"/>
              </a:gs>
            </a:gsLst>
            <a:path path="rect">
              <a:fillToRect l="50000" t="50000" r="50000" b="50000"/>
            </a:path>
          </a:gradFill>
          <a:ln w="38160">
            <a:solidFill>
              <a:srgbClr val="3366ff"/>
            </a:solidFill>
            <a:miter/>
          </a:ln>
          <a:effectLst>
            <a:outerShdw dist="107932" dir="2700000" blurRad="0" rotWithShape="0">
              <a:srgbClr val="808080"/>
            </a:outerShdw>
          </a:effectLst>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2604" name=""/>
          <p:cNvSpPr/>
          <p:nvPr/>
        </p:nvSpPr>
        <p:spPr>
          <a:xfrm>
            <a:off x="3597120" y="1963800"/>
            <a:ext cx="2633760" cy="1643040"/>
          </a:xfrm>
          <a:prstGeom prst="ellipse">
            <a:avLst/>
          </a:prstGeom>
          <a:solidFill>
            <a:srgbClr val="cc99ff"/>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605" name=""/>
          <p:cNvSpPr/>
          <p:nvPr/>
        </p:nvSpPr>
        <p:spPr>
          <a:xfrm>
            <a:off x="4164840" y="2095560"/>
            <a:ext cx="16448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ea typeface="ＭＳ Ｐゴシック"/>
              </a:rPr>
              <a:t>Data Center</a:t>
            </a:r>
            <a:endParaRPr b="0" lang="en-US" sz="2400" strike="noStrike" u="none">
              <a:solidFill>
                <a:srgbClr val="000000"/>
              </a:solidFill>
              <a:effectLst/>
              <a:uFillTx/>
              <a:latin typeface="Times New Roman"/>
            </a:endParaRPr>
          </a:p>
        </p:txBody>
      </p:sp>
      <p:sp>
        <p:nvSpPr>
          <p:cNvPr id="2606" name=""/>
          <p:cNvSpPr/>
          <p:nvPr/>
        </p:nvSpPr>
        <p:spPr>
          <a:xfrm>
            <a:off x="5824440" y="3081240"/>
            <a:ext cx="2633760" cy="3090960"/>
          </a:xfrm>
          <a:prstGeom prst="ellipse">
            <a:avLst/>
          </a:prstGeom>
          <a:solidFill>
            <a:srgbClr val="ff99ff"/>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607" name=""/>
          <p:cNvSpPr/>
          <p:nvPr/>
        </p:nvSpPr>
        <p:spPr>
          <a:xfrm>
            <a:off x="830160" y="1503360"/>
            <a:ext cx="2632320" cy="4668840"/>
          </a:xfrm>
          <a:prstGeom prst="ellipse">
            <a:avLst/>
          </a:prstGeom>
          <a:solidFill>
            <a:srgbClr val="33cccc"/>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608" name=""/>
          <p:cNvSpPr/>
          <p:nvPr/>
        </p:nvSpPr>
        <p:spPr>
          <a:xfrm>
            <a:off x="830160" y="4067280"/>
            <a:ext cx="2632320" cy="2104920"/>
          </a:xfrm>
          <a:prstGeom prst="ellipse">
            <a:avLst/>
          </a:prstGeom>
          <a:solidFill>
            <a:srgbClr val="3366ff"/>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ea typeface="ＭＳ Ｐゴシック"/>
              </a:rPr>
              <a:t>DSL access network</a:t>
            </a:r>
            <a:endParaRPr b="0" lang="en-US" sz="2400" strike="noStrike" u="none">
              <a:solidFill>
                <a:srgbClr val="000000"/>
              </a:solidFill>
              <a:effectLst/>
              <a:uFillTx/>
              <a:latin typeface="Times New Roman"/>
            </a:endParaRPr>
          </a:p>
        </p:txBody>
      </p:sp>
      <p:sp>
        <p:nvSpPr>
          <p:cNvPr id="2609" name=""/>
          <p:cNvSpPr/>
          <p:nvPr/>
        </p:nvSpPr>
        <p:spPr>
          <a:xfrm>
            <a:off x="5824440" y="4067280"/>
            <a:ext cx="2633760" cy="2104920"/>
          </a:xfrm>
          <a:prstGeom prst="ellipse">
            <a:avLst/>
          </a:prstGeom>
          <a:solidFill>
            <a:srgbClr val="ff7c80"/>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ea typeface="ＭＳ Ｐゴシック"/>
              </a:rPr>
              <a:t>DSL access network</a:t>
            </a:r>
            <a:endParaRPr b="0" lang="en-US" sz="2400" strike="noStrike" u="none">
              <a:solidFill>
                <a:srgbClr val="000000"/>
              </a:solidFill>
              <a:effectLst/>
              <a:uFillTx/>
              <a:latin typeface="Times New Roman"/>
            </a:endParaRPr>
          </a:p>
        </p:txBody>
      </p:sp>
      <p:sp>
        <p:nvSpPr>
          <p:cNvPr id="2610" name="Cloud"/>
          <p:cNvSpPr/>
          <p:nvPr/>
        </p:nvSpPr>
        <p:spPr>
          <a:xfrm>
            <a:off x="695160" y="1295280"/>
            <a:ext cx="3038760" cy="855720"/>
          </a:xfrm>
          <a:custGeom>
            <a:avLst/>
            <a:gdLst>
              <a:gd name="textAreaLeft" fmla="*/ 418680 w 3038760"/>
              <a:gd name="textAreaRight" fmla="*/ 2404080 w 3038760"/>
              <a:gd name="textAreaTop" fmla="*/ 129240 h 855720"/>
              <a:gd name="textAreaBottom" fmla="*/ 686880 h 855720"/>
              <a:gd name="GluePoint1X" fmla="*/ 67 w 21597"/>
              <a:gd name="GluePoint1Y" fmla="*/ 10800 h 21597"/>
              <a:gd name="GluePoint2X" fmla="*/ 10800 w 21597"/>
              <a:gd name="GluePoint2Y" fmla="*/ 21577 h 21597"/>
              <a:gd name="GluePoint3X" fmla="*/ 21582 w 21597"/>
              <a:gd name="GluePoint3Y" fmla="*/ 10800 h 21597"/>
              <a:gd name="GluePoint4X" fmla="*/ 10800 w 21597"/>
              <a:gd name="GluePoint4Y" fmla="*/ 1235 h 21597"/>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597" h="21597">
                <a:moveTo>
                  <a:pt x="1950" y="7181"/>
                </a:moveTo>
                <a:arcTo wR="2173" hR="2973" stAng="-5658579" swAng="-9151131"/>
                <a:lnTo>
                  <a:pt x="1063" y="12669"/>
                </a:lnTo>
                <a:arcTo wR="2180" hR="2959" stAng="-7692391" swAng="-8804134"/>
                <a:lnTo>
                  <a:pt x="2898" y="17649"/>
                </a:lnTo>
                <a:arcTo wR="3860" hR="5272" stAng="8517219" swAng="-4542661"/>
                <a:lnTo>
                  <a:pt x="8229" y="19550"/>
                </a:lnTo>
                <a:arcTo wR="3376" hR="4608" stAng="8257449" swAng="-6910353"/>
                <a:lnTo>
                  <a:pt x="14271" y="18350"/>
                </a:lnTo>
                <a:arcTo wR="2893" hR="3934" stAng="6879501" swAng="-6842000"/>
                <a:lnTo>
                  <a:pt x="18689" y="15036"/>
                </a:lnTo>
                <a:arcTo wR="3388" hR="4610" stAng="5040105" swAng="-7816140"/>
                <a:lnTo>
                  <a:pt x="20889" y="7662"/>
                </a:lnTo>
                <a:arcTo wR="2667" hR="3637" stAng="1819082" swAng="-6541615"/>
                <a:lnTo>
                  <a:pt x="19149" y="2713"/>
                </a:lnTo>
                <a:arcTo wR="2429" hR="3298" stAng="-824660" swAng="-7034504"/>
                <a:lnTo>
                  <a:pt x="14910" y="1170"/>
                </a:lnTo>
                <a:arcTo wR="2183" hR="2973" stAng="-2765094" swAng="-5983381"/>
                <a:lnTo>
                  <a:pt x="11229" y="1694"/>
                </a:lnTo>
                <a:arcTo wR="2667" hR="3634" stAng="-3249429" swAng="-5396714"/>
                <a:lnTo>
                  <a:pt x="6995" y="2602"/>
                </a:lnTo>
                <a:arcTo wR="3377" hR="4595" stAng="-4002417" swAng="-7426832"/>
                <a:close/>
              </a:path>
              <a:path fill="none" w="21597" h="21597">
                <a:moveTo>
                  <a:pt x="1075" y="12703"/>
                </a:moveTo>
                <a:arcTo wR="2173" hR="2973" stAng="6790290" swAng="-1585770"/>
              </a:path>
              <a:path fill="none" w="21597" h="21597">
                <a:moveTo>
                  <a:pt x="2909" y="17630"/>
                </a:moveTo>
                <a:arcTo wR="2180" hR="2959" stAng="5103476" swAng="-686848"/>
              </a:path>
              <a:path fill="none" w="21597" h="21597">
                <a:moveTo>
                  <a:pt x="7895" y="18680"/>
                </a:moveTo>
                <a:arcTo wR="3376" hR="4608" stAng="9102315" swAng="-844866"/>
              </a:path>
              <a:path fill="none" w="21597" h="21597">
                <a:moveTo>
                  <a:pt x="14267" y="18325"/>
                </a:moveTo>
                <a:arcTo wR="3376" hR="4608" stAng="1347097" swAng="-959901"/>
              </a:path>
              <a:path fill="none" w="21597" h="21597">
                <a:moveTo>
                  <a:pt x="18695" y="15045"/>
                </a:moveTo>
                <a:arcTo wR="2893" hR="3934" stAng="37501" swAng="-4255042"/>
              </a:path>
              <a:path fill="none" w="21597" h="21597">
                <a:moveTo>
                  <a:pt x="20165" y="8999"/>
                </a:moveTo>
                <a:arcTo wR="2667" hR="3637" stAng="3484172" swAng="-1665090"/>
              </a:path>
              <a:path fill="none" w="21597" h="21597">
                <a:moveTo>
                  <a:pt x="19187" y="3345"/>
                </a:moveTo>
                <a:arcTo wR="2429" hR="3298" stAng="66874" swAng="-891534"/>
              </a:path>
              <a:path fill="none" w="21597" h="21597">
                <a:moveTo>
                  <a:pt x="14906" y="1165"/>
                </a:moveTo>
                <a:arcTo wR="2429" hR="3298" stAng="-7859165" swAng="-1091722"/>
              </a:path>
              <a:path fill="none" w="21597" h="21597">
                <a:moveTo>
                  <a:pt x="11222" y="1646"/>
                </a:moveTo>
                <a:arcTo wR="2183" hR="2973" stAng="-8748475" swAng="-1061181"/>
              </a:path>
              <a:path fill="none" w="21597" h="21597">
                <a:moveTo>
                  <a:pt x="7645" y="3277"/>
                </a:moveTo>
                <a:arcTo wR="3377" hR="4595" stAng="-3263256" swAng="-739161"/>
              </a:path>
              <a:path fill="none" w="21597" h="21597">
                <a:moveTo>
                  <a:pt x="1943" y="7186"/>
                </a:moveTo>
                <a:arcTo wR="3377" hR="4595" stAng="10170751" swAng="-711490"/>
              </a:path>
            </a:pathLst>
          </a:custGeom>
          <a:solidFill>
            <a:srgbClr val="ccff33"/>
          </a:solidFill>
          <a:ln w="0">
            <a:noFill/>
          </a:ln>
          <a:effectLst>
            <a:outerShdw dist="107932" dir="2700000" blurRad="0" rotWithShape="0">
              <a:srgbClr val="808080"/>
            </a:outerShdw>
          </a:effectLst>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ea typeface="ＭＳ Ｐゴシック"/>
              </a:rPr>
              <a:t>Internet</a:t>
            </a:r>
            <a:endParaRPr b="0" lang="en-US" sz="2400" strike="noStrike" u="none">
              <a:solidFill>
                <a:srgbClr val="000000"/>
              </a:solidFill>
              <a:effectLst/>
              <a:uFillTx/>
              <a:latin typeface="Times New Roman"/>
            </a:endParaRPr>
          </a:p>
        </p:txBody>
      </p:sp>
      <p:pic>
        <p:nvPicPr>
          <p:cNvPr id="2611" name="bd06446_" descr=""/>
          <p:cNvPicPr/>
          <p:nvPr/>
        </p:nvPicPr>
        <p:blipFill>
          <a:blip r:embed="rId1"/>
          <a:stretch/>
        </p:blipFill>
        <p:spPr>
          <a:xfrm>
            <a:off x="6688080" y="5383080"/>
            <a:ext cx="825480" cy="650880"/>
          </a:xfrm>
          <a:prstGeom prst="rect">
            <a:avLst/>
          </a:prstGeom>
          <a:noFill/>
          <a:ln w="0">
            <a:noFill/>
          </a:ln>
        </p:spPr>
      </p:pic>
      <p:pic>
        <p:nvPicPr>
          <p:cNvPr id="2612" name="bd06453_" descr=""/>
          <p:cNvPicPr/>
          <p:nvPr/>
        </p:nvPicPr>
        <p:blipFill>
          <a:blip r:embed="rId2"/>
          <a:stretch/>
        </p:blipFill>
        <p:spPr>
          <a:xfrm>
            <a:off x="5961240" y="4227480"/>
            <a:ext cx="809280" cy="785880"/>
          </a:xfrm>
          <a:prstGeom prst="rect">
            <a:avLst/>
          </a:prstGeom>
          <a:noFill/>
          <a:ln w="0">
            <a:noFill/>
          </a:ln>
        </p:spPr>
      </p:pic>
      <p:pic>
        <p:nvPicPr>
          <p:cNvPr id="2613" name="bl00102_" descr=""/>
          <p:cNvPicPr/>
          <p:nvPr/>
        </p:nvPicPr>
        <p:blipFill>
          <a:blip r:embed="rId3"/>
          <a:stretch/>
        </p:blipFill>
        <p:spPr>
          <a:xfrm>
            <a:off x="7243920" y="4265640"/>
            <a:ext cx="922320" cy="739800"/>
          </a:xfrm>
          <a:prstGeom prst="rect">
            <a:avLst/>
          </a:prstGeom>
          <a:noFill/>
          <a:ln w="0">
            <a:noFill/>
          </a:ln>
        </p:spPr>
      </p:pic>
      <p:sp>
        <p:nvSpPr>
          <p:cNvPr id="2614" name=""/>
          <p:cNvSpPr/>
          <p:nvPr/>
        </p:nvSpPr>
        <p:spPr>
          <a:xfrm>
            <a:off x="6647760" y="3081240"/>
            <a:ext cx="11286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ea typeface="ＭＳ Ｐゴシック"/>
              </a:rPr>
              <a:t>Intranet</a:t>
            </a:r>
            <a:endParaRPr b="0" lang="en-US" sz="2400" strike="noStrike" u="none">
              <a:solidFill>
                <a:srgbClr val="000000"/>
              </a:solidFill>
              <a:effectLst/>
              <a:uFillTx/>
              <a:latin typeface="Times New Roman"/>
            </a:endParaRPr>
          </a:p>
        </p:txBody>
      </p:sp>
      <p:pic>
        <p:nvPicPr>
          <p:cNvPr id="2615" name="bd07073_" descr=""/>
          <p:cNvPicPr/>
          <p:nvPr/>
        </p:nvPicPr>
        <p:blipFill>
          <a:blip r:embed="rId4"/>
          <a:stretch/>
        </p:blipFill>
        <p:spPr>
          <a:xfrm>
            <a:off x="1370160" y="4330800"/>
            <a:ext cx="795240" cy="658800"/>
          </a:xfrm>
          <a:prstGeom prst="rect">
            <a:avLst/>
          </a:prstGeom>
          <a:noFill/>
          <a:ln w="0">
            <a:noFill/>
          </a:ln>
        </p:spPr>
      </p:pic>
      <p:pic>
        <p:nvPicPr>
          <p:cNvPr id="2616" name="bd07098_" descr=""/>
          <p:cNvPicPr/>
          <p:nvPr/>
        </p:nvPicPr>
        <p:blipFill>
          <a:blip r:embed="rId5"/>
          <a:stretch/>
        </p:blipFill>
        <p:spPr>
          <a:xfrm>
            <a:off x="2517840" y="4397400"/>
            <a:ext cx="735120" cy="722160"/>
          </a:xfrm>
          <a:prstGeom prst="rect">
            <a:avLst/>
          </a:prstGeom>
          <a:noFill/>
          <a:ln w="0">
            <a:noFill/>
          </a:ln>
        </p:spPr>
      </p:pic>
      <p:pic>
        <p:nvPicPr>
          <p:cNvPr id="2617" name="bd07102_" descr=""/>
          <p:cNvPicPr/>
          <p:nvPr/>
        </p:nvPicPr>
        <p:blipFill>
          <a:blip r:embed="rId6"/>
          <a:stretch/>
        </p:blipFill>
        <p:spPr>
          <a:xfrm>
            <a:off x="2112840" y="5316480"/>
            <a:ext cx="876600" cy="731880"/>
          </a:xfrm>
          <a:prstGeom prst="rect">
            <a:avLst/>
          </a:prstGeom>
          <a:noFill/>
          <a:ln w="0">
            <a:noFill/>
          </a:ln>
        </p:spPr>
      </p:pic>
      <p:pic>
        <p:nvPicPr>
          <p:cNvPr id="2618" name="bd07165_" descr=""/>
          <p:cNvPicPr/>
          <p:nvPr/>
        </p:nvPicPr>
        <p:blipFill>
          <a:blip r:embed="rId7"/>
          <a:stretch/>
        </p:blipFill>
        <p:spPr>
          <a:xfrm>
            <a:off x="1098720" y="5383080"/>
            <a:ext cx="742680" cy="528840"/>
          </a:xfrm>
          <a:prstGeom prst="rect">
            <a:avLst/>
          </a:prstGeom>
          <a:noFill/>
          <a:ln w="0">
            <a:noFill/>
          </a:ln>
        </p:spPr>
      </p:pic>
      <p:sp>
        <p:nvSpPr>
          <p:cNvPr id="2619" name=""/>
          <p:cNvSpPr/>
          <p:nvPr/>
        </p:nvSpPr>
        <p:spPr>
          <a:xfrm>
            <a:off x="1639800" y="2685960"/>
            <a:ext cx="944640" cy="64260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ffff"/>
                </a:solidFill>
                <a:effectLst/>
                <a:uFillTx/>
                <a:latin typeface="Times New Roman"/>
                <a:ea typeface="ＭＳ Ｐゴシック"/>
              </a:rPr>
              <a:t>ISP</a:t>
            </a:r>
            <a:endParaRPr b="0" lang="en-US" sz="3600" strike="noStrike" u="none">
              <a:solidFill>
                <a:srgbClr val="000000"/>
              </a:solidFill>
              <a:effectLst/>
              <a:uFillTx/>
              <a:latin typeface="Times New Roman"/>
            </a:endParaRPr>
          </a:p>
        </p:txBody>
      </p:sp>
      <p:pic>
        <p:nvPicPr>
          <p:cNvPr id="2620" name="idc_diagram" descr=""/>
          <p:cNvPicPr/>
          <p:nvPr/>
        </p:nvPicPr>
        <p:blipFill>
          <a:blip r:embed="rId8"/>
          <a:stretch/>
        </p:blipFill>
        <p:spPr>
          <a:xfrm>
            <a:off x="5149800" y="2685960"/>
            <a:ext cx="1174680" cy="676440"/>
          </a:xfrm>
          <a:prstGeom prst="rect">
            <a:avLst/>
          </a:prstGeom>
          <a:noFill/>
          <a:ln w="0">
            <a:noFill/>
          </a:ln>
        </p:spPr>
      </p:pic>
      <p:pic>
        <p:nvPicPr>
          <p:cNvPr id="2621" name="snyvl_datacenter" descr=""/>
          <p:cNvPicPr/>
          <p:nvPr/>
        </p:nvPicPr>
        <p:blipFill>
          <a:blip r:embed="rId9"/>
          <a:stretch/>
        </p:blipFill>
        <p:spPr>
          <a:xfrm>
            <a:off x="3665520" y="2489040"/>
            <a:ext cx="1258920" cy="695520"/>
          </a:xfrm>
          <a:prstGeom prst="rect">
            <a:avLst/>
          </a:prstGeom>
          <a:noFill/>
          <a:ln w="0">
            <a:noFill/>
          </a:ln>
        </p:spPr>
      </p:pic>
      <p:sp>
        <p:nvSpPr>
          <p:cNvPr id="2622" name=""/>
          <p:cNvSpPr/>
          <p:nvPr/>
        </p:nvSpPr>
        <p:spPr>
          <a:xfrm>
            <a:off x="2129400" y="380520"/>
            <a:ext cx="5416920" cy="45828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66cc"/>
                </a:solidFill>
                <a:effectLst/>
                <a:uFillTx/>
                <a:latin typeface="Times New Roman"/>
                <a:ea typeface="HG丸ｺﾞｼｯｸM-PRO"/>
              </a:rPr>
              <a:t>Phase 2  Contents &amp; Applications Services</a:t>
            </a:r>
            <a:endParaRPr b="0" lang="en-US" sz="2400" strike="noStrike" u="none">
              <a:solidFill>
                <a:srgbClr val="000000"/>
              </a:solidFill>
              <a:effectLst/>
              <a:uFillTx/>
              <a:latin typeface="Times New Roman"/>
            </a:endParaRPr>
          </a:p>
        </p:txBody>
      </p:sp>
      <p:sp>
        <p:nvSpPr>
          <p:cNvPr id="2623" name=""/>
          <p:cNvSpPr/>
          <p:nvPr/>
        </p:nvSpPr>
        <p:spPr>
          <a:xfrm>
            <a:off x="380880" y="3505320"/>
            <a:ext cx="8382240" cy="533160"/>
          </a:xfrm>
          <a:prstGeom prst="ellipse">
            <a:avLst/>
          </a:prstGeom>
          <a:gradFill rotWithShape="0">
            <a:gsLst>
              <a:gs pos="0">
                <a:srgbClr val="ffffff"/>
              </a:gs>
              <a:gs pos="100000">
                <a:srgbClr val="00cc99"/>
              </a:gs>
            </a:gsLst>
            <a:path path="rect">
              <a:fillToRect l="50000" t="50000" r="50000" b="50000"/>
            </a:path>
          </a:gradFill>
          <a:ln cap="sq" w="88920">
            <a:solidFill>
              <a:srgbClr val="3366cc"/>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ea typeface="ＭＳ Ｐゴシック"/>
              </a:rPr>
              <a:t>eAccess IP backbone</a:t>
            </a:r>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4495D57B-7F0A-4FC5-B86B-CE2EBEF9919B}"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
          <p:cNvSpPr/>
          <p:nvPr/>
        </p:nvSpPr>
        <p:spPr>
          <a:xfrm>
            <a:off x="1143000" y="1752480"/>
            <a:ext cx="6324480" cy="990720"/>
          </a:xfrm>
          <a:custGeom>
            <a:avLst/>
            <a:gdLst>
              <a:gd name="textAreaLeft" fmla="*/ 0 w 6324480"/>
              <a:gd name="textAreaRight" fmla="*/ 6324840 w 6324480"/>
              <a:gd name="textAreaTop" fmla="*/ 0 h 990720"/>
              <a:gd name="textAreaBottom" fmla="*/ 991080 h 990720"/>
            </a:gdLst>
            <a:ahLst/>
            <a:cxnLst/>
            <a:rect l="textAreaLeft" t="textAreaTop" r="textAreaRight" b="textAreaBottom"/>
            <a:pathLst>
              <a:path w="21600" h="21600">
                <a:moveTo>
                  <a:pt x="0" y="0"/>
                </a:moveTo>
                <a:lnTo>
                  <a:pt x="20020" y="0"/>
                </a:lnTo>
                <a:lnTo>
                  <a:pt x="21600" y="10800"/>
                </a:lnTo>
                <a:lnTo>
                  <a:pt x="20020" y="21600"/>
                </a:lnTo>
                <a:lnTo>
                  <a:pt x="0" y="21600"/>
                </a:lnTo>
                <a:close/>
              </a:path>
            </a:pathLst>
          </a:custGeom>
          <a:gradFill rotWithShape="0">
            <a:gsLst>
              <a:gs pos="0">
                <a:srgbClr val="0066cc"/>
              </a:gs>
              <a:gs pos="100000">
                <a:srgbClr val="33ccff"/>
              </a:gs>
            </a:gsLst>
            <a:path path="rect">
              <a:fillToRect l="50000" t="50000" r="50000" b="50000"/>
            </a:path>
          </a:gradFill>
          <a:ln w="7632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26" name=""/>
          <p:cNvSpPr/>
          <p:nvPr/>
        </p:nvSpPr>
        <p:spPr>
          <a:xfrm>
            <a:off x="1065600" y="1934640"/>
            <a:ext cx="3720600" cy="580320"/>
          </a:xfrm>
          <a:prstGeom prst="rect">
            <a:avLst/>
          </a:prstGeom>
          <a:noFill/>
          <a:ln w="0">
            <a:noFill/>
          </a:ln>
        </p:spPr>
        <p:style>
          <a:lnRef idx="0"/>
          <a:fillRef idx="0"/>
          <a:effectRef idx="0"/>
          <a:fontRef idx="minor"/>
        </p:style>
        <p:txBody>
          <a:bodyPr wrap="none" lIns="92160" rIns="92160" tIns="46080" bIns="46080" anchor="ctr">
            <a:spAutoFit/>
          </a:bodyPr>
          <a:p>
            <a:pPr marL="609480" indent="-60948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ea typeface="HG丸ｺﾞｼｯｸM-PRO"/>
              </a:rPr>
              <a:t>The Company</a:t>
            </a:r>
            <a:endParaRPr b="0" lang="en-US" sz="3200" strike="noStrike" u="none">
              <a:solidFill>
                <a:srgbClr val="000000"/>
              </a:solidFill>
              <a:effectLst/>
              <a:uFillTx/>
              <a:latin typeface="Times New Roman"/>
            </a:endParaRPr>
          </a:p>
        </p:txBody>
      </p:sp>
      <p:sp>
        <p:nvSpPr>
          <p:cNvPr id="27" name=""/>
          <p:cNvSpPr/>
          <p:nvPr/>
        </p:nvSpPr>
        <p:spPr>
          <a:xfrm>
            <a:off x="1143000" y="3048120"/>
            <a:ext cx="6324480" cy="990360"/>
          </a:xfrm>
          <a:custGeom>
            <a:avLst/>
            <a:gdLst>
              <a:gd name="textAreaLeft" fmla="*/ 0 w 6324480"/>
              <a:gd name="textAreaRight" fmla="*/ 6324840 w 6324480"/>
              <a:gd name="textAreaTop" fmla="*/ 0 h 990360"/>
              <a:gd name="textAreaBottom" fmla="*/ 990720 h 990360"/>
            </a:gdLst>
            <a:ahLst/>
            <a:cxnLst/>
            <a:rect l="textAreaLeft" t="textAreaTop" r="textAreaRight" b="textAreaBottom"/>
            <a:pathLst>
              <a:path w="21600" h="21600">
                <a:moveTo>
                  <a:pt x="0" y="0"/>
                </a:moveTo>
                <a:lnTo>
                  <a:pt x="20020" y="0"/>
                </a:lnTo>
                <a:lnTo>
                  <a:pt x="21600" y="10800"/>
                </a:lnTo>
                <a:lnTo>
                  <a:pt x="20020" y="21600"/>
                </a:lnTo>
                <a:lnTo>
                  <a:pt x="0" y="21600"/>
                </a:lnTo>
                <a:close/>
              </a:path>
            </a:pathLst>
          </a:custGeom>
          <a:solidFill>
            <a:srgbClr val="b2b2b2"/>
          </a:solidFill>
          <a:ln w="76320">
            <a:solidFill>
              <a:srgbClr val="808080"/>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28" name=""/>
          <p:cNvSpPr/>
          <p:nvPr/>
        </p:nvSpPr>
        <p:spPr>
          <a:xfrm>
            <a:off x="1123920" y="3230280"/>
            <a:ext cx="4942080" cy="580320"/>
          </a:xfrm>
          <a:prstGeom prst="rect">
            <a:avLst/>
          </a:prstGeom>
          <a:noFill/>
          <a:ln w="0">
            <a:noFill/>
          </a:ln>
        </p:spPr>
        <p:style>
          <a:lnRef idx="0"/>
          <a:fillRef idx="0"/>
          <a:effectRef idx="0"/>
          <a:fontRef idx="minor"/>
        </p:style>
        <p:txBody>
          <a:bodyPr wrap="none" lIns="92160" rIns="92160" tIns="46080" bIns="46080" anchor="ctr">
            <a:spAutoFit/>
          </a:bodyPr>
          <a:p>
            <a:pPr marL="609480" indent="-60948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ea typeface="HG丸ｺﾞｼｯｸM-PRO"/>
              </a:rPr>
              <a:t>Business Opportunity</a:t>
            </a:r>
            <a:endParaRPr b="0" lang="en-US" sz="3200" strike="noStrike" u="none">
              <a:solidFill>
                <a:srgbClr val="000000"/>
              </a:solidFill>
              <a:effectLst/>
              <a:uFillTx/>
              <a:latin typeface="Times New Roman"/>
            </a:endParaRPr>
          </a:p>
        </p:txBody>
      </p:sp>
      <p:sp>
        <p:nvSpPr>
          <p:cNvPr id="29" name=""/>
          <p:cNvSpPr/>
          <p:nvPr/>
        </p:nvSpPr>
        <p:spPr>
          <a:xfrm>
            <a:off x="1143000" y="4343400"/>
            <a:ext cx="6324480" cy="990720"/>
          </a:xfrm>
          <a:custGeom>
            <a:avLst/>
            <a:gdLst>
              <a:gd name="textAreaLeft" fmla="*/ 0 w 6324480"/>
              <a:gd name="textAreaRight" fmla="*/ 6324840 w 6324480"/>
              <a:gd name="textAreaTop" fmla="*/ 0 h 990720"/>
              <a:gd name="textAreaBottom" fmla="*/ 991080 h 990720"/>
            </a:gdLst>
            <a:ahLst/>
            <a:cxnLst/>
            <a:rect l="textAreaLeft" t="textAreaTop" r="textAreaRight" b="textAreaBottom"/>
            <a:pathLst>
              <a:path w="21600" h="21600">
                <a:moveTo>
                  <a:pt x="0" y="0"/>
                </a:moveTo>
                <a:lnTo>
                  <a:pt x="20020" y="0"/>
                </a:lnTo>
                <a:lnTo>
                  <a:pt x="21600" y="10800"/>
                </a:lnTo>
                <a:lnTo>
                  <a:pt x="20020" y="21600"/>
                </a:lnTo>
                <a:lnTo>
                  <a:pt x="0" y="21600"/>
                </a:lnTo>
                <a:close/>
              </a:path>
            </a:pathLst>
          </a:custGeom>
          <a:solidFill>
            <a:srgbClr val="b2b2b2"/>
          </a:solidFill>
          <a:ln w="76320">
            <a:solidFill>
              <a:srgbClr val="808080"/>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30" name=""/>
          <p:cNvSpPr/>
          <p:nvPr/>
        </p:nvSpPr>
        <p:spPr>
          <a:xfrm>
            <a:off x="1178640" y="4525560"/>
            <a:ext cx="4308840" cy="580320"/>
          </a:xfrm>
          <a:prstGeom prst="rect">
            <a:avLst/>
          </a:prstGeom>
          <a:noFill/>
          <a:ln w="0">
            <a:noFill/>
          </a:ln>
        </p:spPr>
        <p:style>
          <a:lnRef idx="0"/>
          <a:fillRef idx="0"/>
          <a:effectRef idx="0"/>
          <a:fontRef idx="minor"/>
        </p:style>
        <p:txBody>
          <a:bodyPr wrap="none" lIns="92160" rIns="92160" tIns="46080" bIns="46080" anchor="ctr">
            <a:spAutoFit/>
          </a:bodyPr>
          <a:p>
            <a:pPr marL="609480" indent="-60948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ea typeface="HG丸ｺﾞｼｯｸM-PRO"/>
              </a:rPr>
              <a:t>Business Strategy</a:t>
            </a:r>
            <a:endParaRPr b="0" lang="en-US" sz="3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85029543-FB07-4A3F-B1FD-F06568B7F402}"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24" name=""/>
          <p:cNvSpPr/>
          <p:nvPr/>
        </p:nvSpPr>
        <p:spPr>
          <a:xfrm>
            <a:off x="152280" y="1066680"/>
            <a:ext cx="8839440" cy="5410440"/>
          </a:xfrm>
          <a:prstGeom prst="rect">
            <a:avLst/>
          </a:prstGeom>
          <a:gradFill rotWithShape="0">
            <a:gsLst>
              <a:gs pos="0">
                <a:srgbClr val="f9fbfe"/>
              </a:gs>
              <a:gs pos="100000">
                <a:srgbClr val="99ccff"/>
              </a:gs>
            </a:gsLst>
            <a:path path="rect">
              <a:fillToRect l="50000" t="50000" r="50000" b="50000"/>
            </a:path>
          </a:gradFill>
          <a:ln w="38160">
            <a:solidFill>
              <a:srgbClr val="3366ff"/>
            </a:solidFill>
            <a:miter/>
          </a:ln>
          <a:effectLst>
            <a:outerShdw dist="107932" dir="2700000" blurRad="0" rotWithShape="0">
              <a:srgbClr val="808080"/>
            </a:outerShdw>
          </a:effectLst>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2625" name=""/>
          <p:cNvSpPr/>
          <p:nvPr/>
        </p:nvSpPr>
        <p:spPr>
          <a:xfrm>
            <a:off x="2846880" y="320400"/>
            <a:ext cx="3631680" cy="58032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66cc"/>
                </a:solidFill>
                <a:effectLst/>
                <a:uFillTx/>
                <a:latin typeface="Times New Roman"/>
                <a:ea typeface="HG丸ｺﾞｼｯｸM-PRO"/>
              </a:rPr>
              <a:t>Phase 3 IP Backbone</a:t>
            </a:r>
            <a:endParaRPr b="0" lang="en-US" sz="3200" strike="noStrike" u="none">
              <a:solidFill>
                <a:srgbClr val="000000"/>
              </a:solidFill>
              <a:effectLst/>
              <a:uFillTx/>
              <a:latin typeface="Times New Roman"/>
            </a:endParaRPr>
          </a:p>
        </p:txBody>
      </p:sp>
      <p:sp>
        <p:nvSpPr>
          <p:cNvPr id="2626" name=""/>
          <p:cNvSpPr/>
          <p:nvPr/>
        </p:nvSpPr>
        <p:spPr>
          <a:xfrm>
            <a:off x="457200" y="1600200"/>
            <a:ext cx="5867280" cy="1676520"/>
          </a:xfrm>
          <a:prstGeom prst="ellipse">
            <a:avLst/>
          </a:prstGeom>
          <a:gradFill rotWithShape="0">
            <a:gsLst>
              <a:gs pos="0">
                <a:srgbClr val="00cc99"/>
              </a:gs>
              <a:gs pos="100000">
                <a:srgbClr val="fefefe"/>
              </a:gs>
            </a:gsLst>
            <a:path path="rect">
              <a:fillToRect l="50000" t="50000" r="50000" b="50000"/>
            </a:path>
          </a:gradFill>
          <a:ln cap="sq" w="190440">
            <a:solidFill>
              <a:srgbClr val="00cc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2627" name="bl00687_" descr=""/>
          <p:cNvPicPr/>
          <p:nvPr/>
        </p:nvPicPr>
        <p:blipFill>
          <a:blip r:embed="rId1"/>
          <a:stretch/>
        </p:blipFill>
        <p:spPr>
          <a:xfrm>
            <a:off x="1646280" y="2209680"/>
            <a:ext cx="1225440" cy="1208160"/>
          </a:xfrm>
          <a:prstGeom prst="rect">
            <a:avLst/>
          </a:prstGeom>
          <a:noFill/>
          <a:ln w="0">
            <a:noFill/>
          </a:ln>
        </p:spPr>
      </p:pic>
      <p:pic>
        <p:nvPicPr>
          <p:cNvPr id="2628" name="bs00537_" descr=""/>
          <p:cNvPicPr/>
          <p:nvPr/>
        </p:nvPicPr>
        <p:blipFill>
          <a:blip r:embed="rId2"/>
          <a:stretch/>
        </p:blipFill>
        <p:spPr>
          <a:xfrm>
            <a:off x="426960" y="1166760"/>
            <a:ext cx="1149480" cy="1042920"/>
          </a:xfrm>
          <a:prstGeom prst="rect">
            <a:avLst/>
          </a:prstGeom>
          <a:noFill/>
          <a:ln w="0">
            <a:noFill/>
          </a:ln>
        </p:spPr>
      </p:pic>
      <p:pic>
        <p:nvPicPr>
          <p:cNvPr id="2629" name="j0244969" descr=""/>
          <p:cNvPicPr/>
          <p:nvPr/>
        </p:nvPicPr>
        <p:blipFill>
          <a:blip r:embed="rId3"/>
          <a:stretch/>
        </p:blipFill>
        <p:spPr>
          <a:xfrm>
            <a:off x="5943600" y="1600200"/>
            <a:ext cx="1096920" cy="1198440"/>
          </a:xfrm>
          <a:prstGeom prst="rect">
            <a:avLst/>
          </a:prstGeom>
          <a:noFill/>
          <a:ln w="0">
            <a:noFill/>
          </a:ln>
        </p:spPr>
      </p:pic>
      <p:pic>
        <p:nvPicPr>
          <p:cNvPr id="2630" name="j0126781" descr=""/>
          <p:cNvPicPr/>
          <p:nvPr/>
        </p:nvPicPr>
        <p:blipFill>
          <a:blip r:embed="rId4"/>
          <a:stretch/>
        </p:blipFill>
        <p:spPr>
          <a:xfrm>
            <a:off x="4505400" y="838080"/>
            <a:ext cx="1057320" cy="1143000"/>
          </a:xfrm>
          <a:prstGeom prst="rect">
            <a:avLst/>
          </a:prstGeom>
          <a:noFill/>
          <a:ln w="0">
            <a:noFill/>
          </a:ln>
        </p:spPr>
      </p:pic>
      <p:sp>
        <p:nvSpPr>
          <p:cNvPr id="2631" name=""/>
          <p:cNvSpPr/>
          <p:nvPr/>
        </p:nvSpPr>
        <p:spPr>
          <a:xfrm>
            <a:off x="304920" y="3630600"/>
            <a:ext cx="5715000" cy="2651040"/>
          </a:xfrm>
          <a:prstGeom prst="rect">
            <a:avLst/>
          </a:prstGeom>
          <a:gradFill rotWithShape="0">
            <a:gsLst>
              <a:gs pos="0">
                <a:srgbClr val="ffffff"/>
              </a:gs>
              <a:gs pos="100000">
                <a:srgbClr val="ffff00"/>
              </a:gs>
            </a:gsLst>
            <a:path path="rect">
              <a:fillToRect l="50000" t="50000" r="50000" b="50000"/>
            </a:path>
          </a:gradFill>
          <a:ln w="38160">
            <a:solidFill>
              <a:srgbClr val="0000ff"/>
            </a:solidFill>
            <a:miter/>
          </a:ln>
        </p:spPr>
        <p:style>
          <a:lnRef idx="0"/>
          <a:fillRef idx="0"/>
          <a:effectRef idx="0"/>
          <a:fontRef idx="minor"/>
        </p:style>
        <p:txBody>
          <a:bodyPr wrap="none" lIns="92160" rIns="92160" tIns="46080" bIns="46080" anchor="ctr">
            <a:noAutofit/>
          </a:bodyPr>
          <a:p>
            <a:pPr marL="384120" indent="-384120">
              <a:lnSpc>
                <a:spcPct val="90000"/>
              </a:lnSpc>
              <a:spcBef>
                <a:spcPts val="499"/>
              </a:spcBef>
              <a:buClr>
                <a:srgbClr val="0066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ff"/>
                </a:solidFill>
                <a:effectLst/>
                <a:uFillTx/>
                <a:latin typeface="Times New Roman"/>
                <a:ea typeface="HG丸ｺﾞｼｯｸM-PRO"/>
              </a:rPr>
              <a:t>Metropolitan areas</a:t>
            </a:r>
            <a:r>
              <a:rPr b="1" lang="en-US" sz="2000" strike="noStrike" u="none">
                <a:solidFill>
                  <a:srgbClr val="0000ff"/>
                </a:solidFill>
                <a:effectLst/>
                <a:uFillTx/>
                <a:latin typeface="Times New Roman"/>
                <a:ea typeface="HG丸ｺﾞｼｯｸM-PRO"/>
              </a:rPr>
              <a:t>、</a:t>
            </a:r>
            <a:r>
              <a:rPr b="1" lang="en-US" sz="2000" strike="noStrike" u="none">
                <a:solidFill>
                  <a:srgbClr val="0000ff"/>
                </a:solidFill>
                <a:effectLst/>
                <a:uFillTx/>
                <a:latin typeface="Times New Roman"/>
                <a:ea typeface="HG丸ｺﾞｼｯｸM-PRO"/>
              </a:rPr>
              <a:t>NTT</a:t>
            </a:r>
            <a:r>
              <a:rPr b="1" lang="ja-JP" sz="2000" strike="noStrike" u="none">
                <a:solidFill>
                  <a:srgbClr val="0000ff"/>
                </a:solidFill>
                <a:effectLst/>
                <a:uFillTx/>
                <a:latin typeface="Times New Roman"/>
                <a:ea typeface="HG丸ｺﾞｼｯｸM-PRO"/>
              </a:rPr>
              <a:t> </a:t>
            </a:r>
            <a:r>
              <a:rPr b="1" lang="en-US" sz="2000" strike="noStrike" u="none">
                <a:solidFill>
                  <a:srgbClr val="0000ff"/>
                </a:solidFill>
                <a:effectLst/>
                <a:uFillTx/>
                <a:latin typeface="Times New Roman"/>
                <a:ea typeface="HG丸ｺﾞｼｯｸM-PRO"/>
              </a:rPr>
              <a:t>COs</a:t>
            </a:r>
            <a:r>
              <a:rPr b="1" lang="en-US" sz="2000" strike="noStrike" u="none">
                <a:solidFill>
                  <a:srgbClr val="0000ff"/>
                </a:solidFill>
                <a:effectLst/>
                <a:uFillTx/>
                <a:latin typeface="Times New Roman"/>
                <a:ea typeface="HG丸ｺﾞｼｯｸM-PRO"/>
              </a:rPr>
              <a:t>、</a:t>
            </a:r>
            <a:r>
              <a:rPr b="1" lang="en-US" sz="2000" strike="noStrike" u="none">
                <a:solidFill>
                  <a:srgbClr val="0000ff"/>
                </a:solidFill>
                <a:effectLst/>
                <a:uFillTx/>
                <a:latin typeface="Times New Roman"/>
                <a:ea typeface="HG丸ｺﾞｼｯｸM-PRO"/>
              </a:rPr>
              <a:t>data centers</a:t>
            </a:r>
            <a:endParaRPr b="0" lang="en-US" sz="2000" strike="noStrike" u="none">
              <a:solidFill>
                <a:srgbClr val="000000"/>
              </a:solidFill>
              <a:effectLst/>
              <a:uFillTx/>
              <a:latin typeface="Times New Roman"/>
            </a:endParaRPr>
          </a:p>
          <a:p>
            <a:pPr marL="384120" indent="-384120">
              <a:lnSpc>
                <a:spcPct val="90000"/>
              </a:lnSpc>
              <a:spcBef>
                <a:spcPts val="499"/>
              </a:spcBef>
              <a:buClr>
                <a:srgbClr val="0066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ff"/>
                </a:solidFill>
                <a:effectLst/>
                <a:uFillTx/>
                <a:latin typeface="Times New Roman"/>
                <a:ea typeface="HG丸ｺﾞｼｯｸM-PRO"/>
              </a:rPr>
              <a:t>Cut major source of cost</a:t>
            </a:r>
            <a:endParaRPr b="0" lang="en-US" sz="2000" strike="noStrike" u="none">
              <a:solidFill>
                <a:srgbClr val="000000"/>
              </a:solidFill>
              <a:effectLst/>
              <a:uFillTx/>
              <a:latin typeface="Times New Roman"/>
            </a:endParaRPr>
          </a:p>
          <a:p>
            <a:pPr marL="384120" indent="-384120">
              <a:lnSpc>
                <a:spcPct val="90000"/>
              </a:lnSpc>
              <a:spcBef>
                <a:spcPts val="499"/>
              </a:spcBef>
              <a:buClr>
                <a:srgbClr val="0066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ff"/>
                </a:solidFill>
                <a:effectLst/>
                <a:uFillTx/>
                <a:latin typeface="Times New Roman"/>
                <a:ea typeface="HG丸ｺﾞｼｯｸM-PRO"/>
              </a:rPr>
              <a:t>Reduce bottlenecks</a:t>
            </a:r>
            <a:endParaRPr b="0" lang="en-US" sz="2000" strike="noStrike" u="none">
              <a:solidFill>
                <a:srgbClr val="000000"/>
              </a:solidFill>
              <a:effectLst/>
              <a:uFillTx/>
              <a:latin typeface="Times New Roman"/>
            </a:endParaRPr>
          </a:p>
          <a:p>
            <a:pPr lvl="1" marL="952560" indent="-378000">
              <a:lnSpc>
                <a:spcPct val="90000"/>
              </a:lnSpc>
              <a:spcBef>
                <a:spcPts val="499"/>
              </a:spcBef>
              <a:buClr>
                <a:srgbClr val="0066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ff"/>
                </a:solidFill>
                <a:effectLst/>
                <a:uFillTx/>
                <a:latin typeface="Times New Roman"/>
                <a:ea typeface="HG丸ｺﾞｼｯｸM-PRO"/>
              </a:rPr>
              <a:t>Can provide a variety of IP services</a:t>
            </a:r>
            <a:endParaRPr b="0" lang="en-US" sz="2000" strike="noStrike" u="none">
              <a:solidFill>
                <a:srgbClr val="000000"/>
              </a:solidFill>
              <a:effectLst/>
              <a:uFillTx/>
              <a:latin typeface="Times New Roman"/>
            </a:endParaRPr>
          </a:p>
          <a:p>
            <a:pPr lvl="1" marL="952560" indent="-378000">
              <a:lnSpc>
                <a:spcPct val="90000"/>
              </a:lnSpc>
              <a:spcBef>
                <a:spcPts val="499"/>
              </a:spcBef>
              <a:buClr>
                <a:srgbClr val="0066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ff"/>
                </a:solidFill>
                <a:effectLst/>
                <a:uFillTx/>
                <a:latin typeface="Times New Roman"/>
                <a:ea typeface="HG丸ｺﾞｼｯｸM-PRO"/>
              </a:rPr>
              <a:t>New business model can be added atop current services </a:t>
            </a:r>
            <a:endParaRPr b="0" lang="en-US" sz="2000" strike="noStrike" u="none">
              <a:solidFill>
                <a:srgbClr val="000000"/>
              </a:solidFill>
              <a:effectLst/>
              <a:uFillTx/>
              <a:latin typeface="Times New Roman"/>
            </a:endParaRPr>
          </a:p>
          <a:p>
            <a:pPr lvl="1" marL="952560" indent="-378000">
              <a:lnSpc>
                <a:spcPct val="90000"/>
              </a:lnSpc>
              <a:spcBef>
                <a:spcPts val="499"/>
              </a:spcBef>
              <a:buClr>
                <a:srgbClr val="0066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ff"/>
                </a:solidFill>
                <a:effectLst/>
                <a:uFillTx/>
                <a:latin typeface="Times New Roman"/>
                <a:ea typeface="HG丸ｺﾞｼｯｸM-PRO"/>
              </a:rPr>
              <a:t>Increase in actual usage speed per user</a:t>
            </a:r>
            <a:endParaRPr b="0" lang="en-US" sz="2000" strike="noStrike" u="none">
              <a:solidFill>
                <a:srgbClr val="000000"/>
              </a:solidFill>
              <a:effectLst/>
              <a:uFillTx/>
              <a:latin typeface="Times New Roman"/>
            </a:endParaRPr>
          </a:p>
          <a:p>
            <a:pPr marL="384120" indent="-384120">
              <a:lnSpc>
                <a:spcPct val="90000"/>
              </a:lnSpc>
              <a:spcBef>
                <a:spcPts val="499"/>
              </a:spcBef>
              <a:buClr>
                <a:srgbClr val="0066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ff"/>
                </a:solidFill>
                <a:effectLst/>
                <a:uFillTx/>
                <a:latin typeface="Times New Roman"/>
                <a:ea typeface="HG丸ｺﾞｼｯｸM-PRO"/>
              </a:rPr>
              <a:t>Increase in service reliability</a:t>
            </a:r>
            <a:endParaRPr b="0" lang="en-US" sz="2000" strike="noStrike" u="none">
              <a:solidFill>
                <a:srgbClr val="000000"/>
              </a:solidFill>
              <a:effectLst/>
              <a:uFillTx/>
              <a:latin typeface="Times New Roman"/>
            </a:endParaRPr>
          </a:p>
        </p:txBody>
      </p:sp>
      <p:sp>
        <p:nvSpPr>
          <p:cNvPr id="2632" name=""/>
          <p:cNvSpPr/>
          <p:nvPr/>
        </p:nvSpPr>
        <p:spPr>
          <a:xfrm>
            <a:off x="6324480" y="3924360"/>
            <a:ext cx="2514600" cy="1311120"/>
          </a:xfrm>
          <a:prstGeom prst="rect">
            <a:avLst/>
          </a:prstGeom>
          <a:solidFill>
            <a:srgbClr val="3333cc"/>
          </a:solidFill>
          <a:ln cap="sq" w="38160">
            <a:solidFill>
              <a:srgbClr val="3366ff"/>
            </a:solidFill>
            <a:miter/>
          </a:ln>
        </p:spPr>
        <p:style>
          <a:lnRef idx="0"/>
          <a:fillRef idx="0"/>
          <a:effectRef idx="0"/>
          <a:fontRef idx="minor"/>
        </p:style>
        <p:txBody>
          <a:bodyPr lIns="90000" rIns="90000" tIns="46800" bIns="46800" anchor="t">
            <a:spAutoFit/>
          </a:bodyPr>
          <a:p>
            <a:pPr marL="384120" indent="-384120">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84120" indent="-384120" algn="ctr">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Times New Roman"/>
                <a:ea typeface="HG丸ｺﾞｼｯｸM-PRO"/>
              </a:rPr>
              <a:t> </a:t>
            </a:r>
            <a:r>
              <a:rPr b="1" lang="en-US" sz="1800" strike="noStrike" u="none">
                <a:solidFill>
                  <a:srgbClr val="ffffff"/>
                </a:solidFill>
                <a:effectLst/>
                <a:uFillTx/>
                <a:latin typeface="Times New Roman"/>
                <a:ea typeface="HG丸ｺﾞｼｯｸM-PRO"/>
              </a:rPr>
              <a:t>Subscriber Growth /</a:t>
            </a:r>
            <a:endParaRPr b="0" lang="en-US" sz="1800" strike="noStrike" u="none">
              <a:solidFill>
                <a:srgbClr val="000000"/>
              </a:solidFill>
              <a:effectLst/>
              <a:uFillTx/>
              <a:latin typeface="Times New Roman"/>
            </a:endParaRPr>
          </a:p>
          <a:p>
            <a:pPr marL="384120" indent="-384120" algn="ctr">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Times New Roman"/>
                <a:ea typeface="HG丸ｺﾞｼｯｸM-PRO"/>
              </a:rPr>
              <a:t> Market Expansion </a:t>
            </a:r>
            <a:endParaRPr b="0" lang="en-US" sz="1800" strike="noStrike" u="none">
              <a:solidFill>
                <a:srgbClr val="000000"/>
              </a:solidFill>
              <a:effectLst/>
              <a:uFillTx/>
              <a:latin typeface="Times New Roman"/>
            </a:endParaRPr>
          </a:p>
          <a:p>
            <a:pPr marL="384120" indent="-38412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2633" name=""/>
          <p:cNvSpPr/>
          <p:nvPr/>
        </p:nvSpPr>
        <p:spPr>
          <a:xfrm>
            <a:off x="5791320" y="4659480"/>
            <a:ext cx="1523880" cy="979200"/>
          </a:xfrm>
          <a:custGeom>
            <a:avLst/>
            <a:gdLst/>
            <a:ahLst/>
            <a:rect l="l" t="t" r="r" b="b"/>
            <a:pathLst>
              <a:path w="595" h="325">
                <a:moveTo>
                  <a:pt x="16" y="0"/>
                </a:moveTo>
                <a:lnTo>
                  <a:pt x="21" y="6"/>
                </a:lnTo>
                <a:lnTo>
                  <a:pt x="28" y="15"/>
                </a:lnTo>
                <a:lnTo>
                  <a:pt x="36" y="24"/>
                </a:lnTo>
                <a:lnTo>
                  <a:pt x="45" y="34"/>
                </a:lnTo>
                <a:lnTo>
                  <a:pt x="51" y="45"/>
                </a:lnTo>
                <a:lnTo>
                  <a:pt x="59" y="55"/>
                </a:lnTo>
                <a:lnTo>
                  <a:pt x="66" y="64"/>
                </a:lnTo>
                <a:lnTo>
                  <a:pt x="72" y="72"/>
                </a:lnTo>
                <a:lnTo>
                  <a:pt x="77" y="79"/>
                </a:lnTo>
                <a:lnTo>
                  <a:pt x="82" y="84"/>
                </a:lnTo>
                <a:lnTo>
                  <a:pt x="87" y="89"/>
                </a:lnTo>
                <a:lnTo>
                  <a:pt x="93" y="92"/>
                </a:lnTo>
                <a:lnTo>
                  <a:pt x="97" y="96"/>
                </a:lnTo>
                <a:lnTo>
                  <a:pt x="102" y="98"/>
                </a:lnTo>
                <a:lnTo>
                  <a:pt x="106" y="100"/>
                </a:lnTo>
                <a:lnTo>
                  <a:pt x="110" y="102"/>
                </a:lnTo>
                <a:lnTo>
                  <a:pt x="117" y="106"/>
                </a:lnTo>
                <a:lnTo>
                  <a:pt x="124" y="107"/>
                </a:lnTo>
                <a:lnTo>
                  <a:pt x="131" y="110"/>
                </a:lnTo>
                <a:lnTo>
                  <a:pt x="138" y="117"/>
                </a:lnTo>
                <a:lnTo>
                  <a:pt x="142" y="125"/>
                </a:lnTo>
                <a:lnTo>
                  <a:pt x="144" y="128"/>
                </a:lnTo>
                <a:lnTo>
                  <a:pt x="147" y="130"/>
                </a:lnTo>
                <a:lnTo>
                  <a:pt x="155" y="132"/>
                </a:lnTo>
                <a:lnTo>
                  <a:pt x="162" y="135"/>
                </a:lnTo>
                <a:lnTo>
                  <a:pt x="169" y="137"/>
                </a:lnTo>
                <a:lnTo>
                  <a:pt x="177" y="140"/>
                </a:lnTo>
                <a:lnTo>
                  <a:pt x="184" y="145"/>
                </a:lnTo>
                <a:lnTo>
                  <a:pt x="191" y="150"/>
                </a:lnTo>
                <a:lnTo>
                  <a:pt x="195" y="154"/>
                </a:lnTo>
                <a:lnTo>
                  <a:pt x="199" y="159"/>
                </a:lnTo>
                <a:lnTo>
                  <a:pt x="200" y="163"/>
                </a:lnTo>
                <a:lnTo>
                  <a:pt x="196" y="169"/>
                </a:lnTo>
                <a:lnTo>
                  <a:pt x="190" y="170"/>
                </a:lnTo>
                <a:lnTo>
                  <a:pt x="182" y="170"/>
                </a:lnTo>
                <a:lnTo>
                  <a:pt x="172" y="170"/>
                </a:lnTo>
                <a:lnTo>
                  <a:pt x="167" y="172"/>
                </a:lnTo>
                <a:lnTo>
                  <a:pt x="160" y="174"/>
                </a:lnTo>
                <a:lnTo>
                  <a:pt x="152" y="175"/>
                </a:lnTo>
                <a:lnTo>
                  <a:pt x="142" y="176"/>
                </a:lnTo>
                <a:lnTo>
                  <a:pt x="132" y="177"/>
                </a:lnTo>
                <a:lnTo>
                  <a:pt x="122" y="177"/>
                </a:lnTo>
                <a:lnTo>
                  <a:pt x="111" y="177"/>
                </a:lnTo>
                <a:lnTo>
                  <a:pt x="102" y="175"/>
                </a:lnTo>
                <a:lnTo>
                  <a:pt x="110" y="183"/>
                </a:lnTo>
                <a:lnTo>
                  <a:pt x="123" y="192"/>
                </a:lnTo>
                <a:lnTo>
                  <a:pt x="139" y="201"/>
                </a:lnTo>
                <a:lnTo>
                  <a:pt x="157" y="211"/>
                </a:lnTo>
                <a:lnTo>
                  <a:pt x="176" y="220"/>
                </a:lnTo>
                <a:lnTo>
                  <a:pt x="196" y="228"/>
                </a:lnTo>
                <a:lnTo>
                  <a:pt x="215" y="234"/>
                </a:lnTo>
                <a:lnTo>
                  <a:pt x="232" y="237"/>
                </a:lnTo>
                <a:lnTo>
                  <a:pt x="240" y="236"/>
                </a:lnTo>
                <a:lnTo>
                  <a:pt x="252" y="236"/>
                </a:lnTo>
                <a:lnTo>
                  <a:pt x="263" y="238"/>
                </a:lnTo>
                <a:lnTo>
                  <a:pt x="277" y="242"/>
                </a:lnTo>
                <a:lnTo>
                  <a:pt x="291" y="245"/>
                </a:lnTo>
                <a:lnTo>
                  <a:pt x="302" y="249"/>
                </a:lnTo>
                <a:lnTo>
                  <a:pt x="313" y="252"/>
                </a:lnTo>
                <a:lnTo>
                  <a:pt x="320" y="254"/>
                </a:lnTo>
                <a:lnTo>
                  <a:pt x="325" y="254"/>
                </a:lnTo>
                <a:lnTo>
                  <a:pt x="331" y="256"/>
                </a:lnTo>
                <a:lnTo>
                  <a:pt x="338" y="254"/>
                </a:lnTo>
                <a:lnTo>
                  <a:pt x="345" y="254"/>
                </a:lnTo>
                <a:lnTo>
                  <a:pt x="352" y="253"/>
                </a:lnTo>
                <a:lnTo>
                  <a:pt x="358" y="253"/>
                </a:lnTo>
                <a:lnTo>
                  <a:pt x="363" y="253"/>
                </a:lnTo>
                <a:lnTo>
                  <a:pt x="369" y="253"/>
                </a:lnTo>
                <a:lnTo>
                  <a:pt x="374" y="253"/>
                </a:lnTo>
                <a:lnTo>
                  <a:pt x="380" y="252"/>
                </a:lnTo>
                <a:lnTo>
                  <a:pt x="384" y="252"/>
                </a:lnTo>
                <a:lnTo>
                  <a:pt x="391" y="251"/>
                </a:lnTo>
                <a:lnTo>
                  <a:pt x="397" y="250"/>
                </a:lnTo>
                <a:lnTo>
                  <a:pt x="403" y="249"/>
                </a:lnTo>
                <a:lnTo>
                  <a:pt x="409" y="249"/>
                </a:lnTo>
                <a:lnTo>
                  <a:pt x="415" y="248"/>
                </a:lnTo>
                <a:lnTo>
                  <a:pt x="420" y="248"/>
                </a:lnTo>
                <a:lnTo>
                  <a:pt x="424" y="248"/>
                </a:lnTo>
                <a:lnTo>
                  <a:pt x="429" y="248"/>
                </a:lnTo>
                <a:lnTo>
                  <a:pt x="432" y="248"/>
                </a:lnTo>
                <a:lnTo>
                  <a:pt x="437" y="246"/>
                </a:lnTo>
                <a:lnTo>
                  <a:pt x="443" y="245"/>
                </a:lnTo>
                <a:lnTo>
                  <a:pt x="450" y="242"/>
                </a:lnTo>
                <a:lnTo>
                  <a:pt x="458" y="237"/>
                </a:lnTo>
                <a:lnTo>
                  <a:pt x="468" y="231"/>
                </a:lnTo>
                <a:lnTo>
                  <a:pt x="477" y="227"/>
                </a:lnTo>
                <a:lnTo>
                  <a:pt x="488" y="223"/>
                </a:lnTo>
                <a:lnTo>
                  <a:pt x="498" y="221"/>
                </a:lnTo>
                <a:lnTo>
                  <a:pt x="506" y="218"/>
                </a:lnTo>
                <a:lnTo>
                  <a:pt x="514" y="213"/>
                </a:lnTo>
                <a:lnTo>
                  <a:pt x="520" y="208"/>
                </a:lnTo>
                <a:lnTo>
                  <a:pt x="525" y="201"/>
                </a:lnTo>
                <a:lnTo>
                  <a:pt x="528" y="195"/>
                </a:lnTo>
                <a:lnTo>
                  <a:pt x="533" y="186"/>
                </a:lnTo>
                <a:lnTo>
                  <a:pt x="538" y="180"/>
                </a:lnTo>
                <a:lnTo>
                  <a:pt x="544" y="173"/>
                </a:lnTo>
                <a:lnTo>
                  <a:pt x="550" y="167"/>
                </a:lnTo>
                <a:lnTo>
                  <a:pt x="556" y="162"/>
                </a:lnTo>
                <a:lnTo>
                  <a:pt x="561" y="158"/>
                </a:lnTo>
                <a:lnTo>
                  <a:pt x="567" y="155"/>
                </a:lnTo>
                <a:lnTo>
                  <a:pt x="574" y="144"/>
                </a:lnTo>
                <a:lnTo>
                  <a:pt x="582" y="130"/>
                </a:lnTo>
                <a:lnTo>
                  <a:pt x="588" y="116"/>
                </a:lnTo>
                <a:lnTo>
                  <a:pt x="593" y="106"/>
                </a:lnTo>
                <a:lnTo>
                  <a:pt x="595" y="112"/>
                </a:lnTo>
                <a:lnTo>
                  <a:pt x="595" y="124"/>
                </a:lnTo>
                <a:lnTo>
                  <a:pt x="589" y="142"/>
                </a:lnTo>
                <a:lnTo>
                  <a:pt x="576" y="158"/>
                </a:lnTo>
                <a:lnTo>
                  <a:pt x="574" y="162"/>
                </a:lnTo>
                <a:lnTo>
                  <a:pt x="572" y="169"/>
                </a:lnTo>
                <a:lnTo>
                  <a:pt x="568" y="177"/>
                </a:lnTo>
                <a:lnTo>
                  <a:pt x="565" y="185"/>
                </a:lnTo>
                <a:lnTo>
                  <a:pt x="559" y="193"/>
                </a:lnTo>
                <a:lnTo>
                  <a:pt x="553" y="201"/>
                </a:lnTo>
                <a:lnTo>
                  <a:pt x="546" y="207"/>
                </a:lnTo>
                <a:lnTo>
                  <a:pt x="538" y="212"/>
                </a:lnTo>
                <a:lnTo>
                  <a:pt x="534" y="218"/>
                </a:lnTo>
                <a:lnTo>
                  <a:pt x="529" y="223"/>
                </a:lnTo>
                <a:lnTo>
                  <a:pt x="523" y="229"/>
                </a:lnTo>
                <a:lnTo>
                  <a:pt x="518" y="235"/>
                </a:lnTo>
                <a:lnTo>
                  <a:pt x="512" y="241"/>
                </a:lnTo>
                <a:lnTo>
                  <a:pt x="507" y="246"/>
                </a:lnTo>
                <a:lnTo>
                  <a:pt x="502" y="251"/>
                </a:lnTo>
                <a:lnTo>
                  <a:pt x="497" y="254"/>
                </a:lnTo>
                <a:lnTo>
                  <a:pt x="492" y="258"/>
                </a:lnTo>
                <a:lnTo>
                  <a:pt x="488" y="264"/>
                </a:lnTo>
                <a:lnTo>
                  <a:pt x="482" y="269"/>
                </a:lnTo>
                <a:lnTo>
                  <a:pt x="476" y="275"/>
                </a:lnTo>
                <a:lnTo>
                  <a:pt x="468" y="282"/>
                </a:lnTo>
                <a:lnTo>
                  <a:pt x="458" y="289"/>
                </a:lnTo>
                <a:lnTo>
                  <a:pt x="445" y="295"/>
                </a:lnTo>
                <a:lnTo>
                  <a:pt x="429" y="301"/>
                </a:lnTo>
                <a:lnTo>
                  <a:pt x="438" y="303"/>
                </a:lnTo>
                <a:lnTo>
                  <a:pt x="431" y="305"/>
                </a:lnTo>
                <a:lnTo>
                  <a:pt x="424" y="307"/>
                </a:lnTo>
                <a:lnTo>
                  <a:pt x="418" y="310"/>
                </a:lnTo>
                <a:lnTo>
                  <a:pt x="411" y="311"/>
                </a:lnTo>
                <a:lnTo>
                  <a:pt x="403" y="313"/>
                </a:lnTo>
                <a:lnTo>
                  <a:pt x="393" y="314"/>
                </a:lnTo>
                <a:lnTo>
                  <a:pt x="384" y="315"/>
                </a:lnTo>
                <a:lnTo>
                  <a:pt x="374" y="318"/>
                </a:lnTo>
                <a:lnTo>
                  <a:pt x="362" y="319"/>
                </a:lnTo>
                <a:lnTo>
                  <a:pt x="353" y="320"/>
                </a:lnTo>
                <a:lnTo>
                  <a:pt x="344" y="320"/>
                </a:lnTo>
                <a:lnTo>
                  <a:pt x="337" y="320"/>
                </a:lnTo>
                <a:lnTo>
                  <a:pt x="329" y="320"/>
                </a:lnTo>
                <a:lnTo>
                  <a:pt x="322" y="320"/>
                </a:lnTo>
                <a:lnTo>
                  <a:pt x="316" y="321"/>
                </a:lnTo>
                <a:lnTo>
                  <a:pt x="309" y="322"/>
                </a:lnTo>
                <a:lnTo>
                  <a:pt x="302" y="324"/>
                </a:lnTo>
                <a:lnTo>
                  <a:pt x="294" y="325"/>
                </a:lnTo>
                <a:lnTo>
                  <a:pt x="286" y="325"/>
                </a:lnTo>
                <a:lnTo>
                  <a:pt x="278" y="325"/>
                </a:lnTo>
                <a:lnTo>
                  <a:pt x="270" y="324"/>
                </a:lnTo>
                <a:lnTo>
                  <a:pt x="262" y="322"/>
                </a:lnTo>
                <a:lnTo>
                  <a:pt x="253" y="321"/>
                </a:lnTo>
                <a:lnTo>
                  <a:pt x="244" y="319"/>
                </a:lnTo>
                <a:lnTo>
                  <a:pt x="233" y="317"/>
                </a:lnTo>
                <a:lnTo>
                  <a:pt x="222" y="314"/>
                </a:lnTo>
                <a:lnTo>
                  <a:pt x="209" y="311"/>
                </a:lnTo>
                <a:lnTo>
                  <a:pt x="196" y="306"/>
                </a:lnTo>
                <a:lnTo>
                  <a:pt x="183" y="301"/>
                </a:lnTo>
                <a:lnTo>
                  <a:pt x="169" y="292"/>
                </a:lnTo>
                <a:lnTo>
                  <a:pt x="156" y="284"/>
                </a:lnTo>
                <a:lnTo>
                  <a:pt x="145" y="273"/>
                </a:lnTo>
                <a:lnTo>
                  <a:pt x="133" y="273"/>
                </a:lnTo>
                <a:lnTo>
                  <a:pt x="124" y="265"/>
                </a:lnTo>
                <a:lnTo>
                  <a:pt x="114" y="254"/>
                </a:lnTo>
                <a:lnTo>
                  <a:pt x="103" y="243"/>
                </a:lnTo>
                <a:lnTo>
                  <a:pt x="92" y="229"/>
                </a:lnTo>
                <a:lnTo>
                  <a:pt x="81" y="215"/>
                </a:lnTo>
                <a:lnTo>
                  <a:pt x="72" y="200"/>
                </a:lnTo>
                <a:lnTo>
                  <a:pt x="64" y="186"/>
                </a:lnTo>
                <a:lnTo>
                  <a:pt x="58" y="173"/>
                </a:lnTo>
                <a:lnTo>
                  <a:pt x="53" y="166"/>
                </a:lnTo>
                <a:lnTo>
                  <a:pt x="45" y="165"/>
                </a:lnTo>
                <a:lnTo>
                  <a:pt x="36" y="169"/>
                </a:lnTo>
                <a:lnTo>
                  <a:pt x="33" y="182"/>
                </a:lnTo>
                <a:lnTo>
                  <a:pt x="32" y="197"/>
                </a:lnTo>
                <a:lnTo>
                  <a:pt x="28" y="213"/>
                </a:lnTo>
                <a:lnTo>
                  <a:pt x="23" y="228"/>
                </a:lnTo>
                <a:lnTo>
                  <a:pt x="13" y="238"/>
                </a:lnTo>
                <a:lnTo>
                  <a:pt x="8" y="241"/>
                </a:lnTo>
                <a:lnTo>
                  <a:pt x="9" y="235"/>
                </a:lnTo>
                <a:lnTo>
                  <a:pt x="12" y="226"/>
                </a:lnTo>
                <a:lnTo>
                  <a:pt x="17" y="215"/>
                </a:lnTo>
                <a:lnTo>
                  <a:pt x="17" y="207"/>
                </a:lnTo>
                <a:lnTo>
                  <a:pt x="15" y="200"/>
                </a:lnTo>
                <a:lnTo>
                  <a:pt x="12" y="193"/>
                </a:lnTo>
                <a:lnTo>
                  <a:pt x="13" y="185"/>
                </a:lnTo>
                <a:lnTo>
                  <a:pt x="16" y="175"/>
                </a:lnTo>
                <a:lnTo>
                  <a:pt x="15" y="163"/>
                </a:lnTo>
                <a:lnTo>
                  <a:pt x="12" y="152"/>
                </a:lnTo>
                <a:lnTo>
                  <a:pt x="10" y="143"/>
                </a:lnTo>
                <a:lnTo>
                  <a:pt x="7" y="135"/>
                </a:lnTo>
                <a:lnTo>
                  <a:pt x="2" y="125"/>
                </a:lnTo>
                <a:lnTo>
                  <a:pt x="0" y="115"/>
                </a:lnTo>
                <a:lnTo>
                  <a:pt x="1" y="105"/>
                </a:lnTo>
                <a:lnTo>
                  <a:pt x="4" y="89"/>
                </a:lnTo>
                <a:lnTo>
                  <a:pt x="5" y="62"/>
                </a:lnTo>
                <a:lnTo>
                  <a:pt x="9" y="31"/>
                </a:lnTo>
                <a:lnTo>
                  <a:pt x="16" y="0"/>
                </a:lnTo>
                <a:close/>
              </a:path>
            </a:pathLst>
          </a:custGeom>
          <a:gradFill rotWithShape="0">
            <a:gsLst>
              <a:gs pos="0">
                <a:srgbClr val="fefefe"/>
              </a:gs>
              <a:gs pos="100000">
                <a:srgbClr val="0000ff"/>
              </a:gs>
            </a:gsLst>
            <a:lin ang="10800000"/>
          </a:gradFill>
          <a:ln w="1260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4" name=""/>
          <p:cNvSpPr/>
          <p:nvPr/>
        </p:nvSpPr>
        <p:spPr>
          <a:xfrm>
            <a:off x="5791320" y="3200400"/>
            <a:ext cx="1523880" cy="1042920"/>
          </a:xfrm>
          <a:custGeom>
            <a:avLst/>
            <a:gdLst/>
            <a:ahLst/>
            <a:rect l="l" t="t" r="r" b="b"/>
            <a:pathLst>
              <a:path w="635" h="348">
                <a:moveTo>
                  <a:pt x="0" y="274"/>
                </a:moveTo>
                <a:lnTo>
                  <a:pt x="7" y="264"/>
                </a:lnTo>
                <a:lnTo>
                  <a:pt x="14" y="253"/>
                </a:lnTo>
                <a:lnTo>
                  <a:pt x="18" y="239"/>
                </a:lnTo>
                <a:lnTo>
                  <a:pt x="21" y="222"/>
                </a:lnTo>
                <a:lnTo>
                  <a:pt x="26" y="214"/>
                </a:lnTo>
                <a:lnTo>
                  <a:pt x="33" y="205"/>
                </a:lnTo>
                <a:lnTo>
                  <a:pt x="39" y="196"/>
                </a:lnTo>
                <a:lnTo>
                  <a:pt x="45" y="185"/>
                </a:lnTo>
                <a:lnTo>
                  <a:pt x="51" y="175"/>
                </a:lnTo>
                <a:lnTo>
                  <a:pt x="56" y="165"/>
                </a:lnTo>
                <a:lnTo>
                  <a:pt x="62" y="157"/>
                </a:lnTo>
                <a:lnTo>
                  <a:pt x="67" y="148"/>
                </a:lnTo>
                <a:lnTo>
                  <a:pt x="72" y="142"/>
                </a:lnTo>
                <a:lnTo>
                  <a:pt x="78" y="136"/>
                </a:lnTo>
                <a:lnTo>
                  <a:pt x="85" y="131"/>
                </a:lnTo>
                <a:lnTo>
                  <a:pt x="93" y="125"/>
                </a:lnTo>
                <a:lnTo>
                  <a:pt x="100" y="122"/>
                </a:lnTo>
                <a:lnTo>
                  <a:pt x="107" y="119"/>
                </a:lnTo>
                <a:lnTo>
                  <a:pt x="114" y="116"/>
                </a:lnTo>
                <a:lnTo>
                  <a:pt x="120" y="114"/>
                </a:lnTo>
                <a:lnTo>
                  <a:pt x="130" y="108"/>
                </a:lnTo>
                <a:lnTo>
                  <a:pt x="140" y="100"/>
                </a:lnTo>
                <a:lnTo>
                  <a:pt x="147" y="94"/>
                </a:lnTo>
                <a:lnTo>
                  <a:pt x="151" y="91"/>
                </a:lnTo>
                <a:lnTo>
                  <a:pt x="166" y="86"/>
                </a:lnTo>
                <a:lnTo>
                  <a:pt x="184" y="83"/>
                </a:lnTo>
                <a:lnTo>
                  <a:pt x="205" y="78"/>
                </a:lnTo>
                <a:lnTo>
                  <a:pt x="227" y="75"/>
                </a:lnTo>
                <a:lnTo>
                  <a:pt x="250" y="72"/>
                </a:lnTo>
                <a:lnTo>
                  <a:pt x="272" y="70"/>
                </a:lnTo>
                <a:lnTo>
                  <a:pt x="291" y="70"/>
                </a:lnTo>
                <a:lnTo>
                  <a:pt x="308" y="70"/>
                </a:lnTo>
                <a:lnTo>
                  <a:pt x="316" y="75"/>
                </a:lnTo>
                <a:lnTo>
                  <a:pt x="325" y="78"/>
                </a:lnTo>
                <a:lnTo>
                  <a:pt x="335" y="83"/>
                </a:lnTo>
                <a:lnTo>
                  <a:pt x="346" y="87"/>
                </a:lnTo>
                <a:lnTo>
                  <a:pt x="360" y="91"/>
                </a:lnTo>
                <a:lnTo>
                  <a:pt x="374" y="94"/>
                </a:lnTo>
                <a:lnTo>
                  <a:pt x="390" y="96"/>
                </a:lnTo>
                <a:lnTo>
                  <a:pt x="407" y="97"/>
                </a:lnTo>
                <a:lnTo>
                  <a:pt x="420" y="102"/>
                </a:lnTo>
                <a:lnTo>
                  <a:pt x="439" y="113"/>
                </a:lnTo>
                <a:lnTo>
                  <a:pt x="462" y="127"/>
                </a:lnTo>
                <a:lnTo>
                  <a:pt x="486" y="144"/>
                </a:lnTo>
                <a:lnTo>
                  <a:pt x="510" y="165"/>
                </a:lnTo>
                <a:lnTo>
                  <a:pt x="533" y="188"/>
                </a:lnTo>
                <a:lnTo>
                  <a:pt x="554" y="213"/>
                </a:lnTo>
                <a:lnTo>
                  <a:pt x="570" y="239"/>
                </a:lnTo>
                <a:lnTo>
                  <a:pt x="565" y="238"/>
                </a:lnTo>
                <a:lnTo>
                  <a:pt x="561" y="237"/>
                </a:lnTo>
                <a:lnTo>
                  <a:pt x="557" y="236"/>
                </a:lnTo>
                <a:lnTo>
                  <a:pt x="553" y="235"/>
                </a:lnTo>
                <a:lnTo>
                  <a:pt x="548" y="235"/>
                </a:lnTo>
                <a:lnTo>
                  <a:pt x="543" y="235"/>
                </a:lnTo>
                <a:lnTo>
                  <a:pt x="538" y="235"/>
                </a:lnTo>
                <a:lnTo>
                  <a:pt x="531" y="235"/>
                </a:lnTo>
                <a:lnTo>
                  <a:pt x="524" y="234"/>
                </a:lnTo>
                <a:lnTo>
                  <a:pt x="516" y="233"/>
                </a:lnTo>
                <a:lnTo>
                  <a:pt x="508" y="231"/>
                </a:lnTo>
                <a:lnTo>
                  <a:pt x="500" y="230"/>
                </a:lnTo>
                <a:lnTo>
                  <a:pt x="491" y="229"/>
                </a:lnTo>
                <a:lnTo>
                  <a:pt x="483" y="228"/>
                </a:lnTo>
                <a:lnTo>
                  <a:pt x="477" y="228"/>
                </a:lnTo>
                <a:lnTo>
                  <a:pt x="470" y="228"/>
                </a:lnTo>
                <a:lnTo>
                  <a:pt x="463" y="228"/>
                </a:lnTo>
                <a:lnTo>
                  <a:pt x="456" y="228"/>
                </a:lnTo>
                <a:lnTo>
                  <a:pt x="449" y="227"/>
                </a:lnTo>
                <a:lnTo>
                  <a:pt x="442" y="226"/>
                </a:lnTo>
                <a:lnTo>
                  <a:pt x="435" y="226"/>
                </a:lnTo>
                <a:lnTo>
                  <a:pt x="430" y="224"/>
                </a:lnTo>
                <a:lnTo>
                  <a:pt x="427" y="224"/>
                </a:lnTo>
                <a:lnTo>
                  <a:pt x="426" y="224"/>
                </a:lnTo>
                <a:lnTo>
                  <a:pt x="432" y="231"/>
                </a:lnTo>
                <a:lnTo>
                  <a:pt x="440" y="239"/>
                </a:lnTo>
                <a:lnTo>
                  <a:pt x="448" y="248"/>
                </a:lnTo>
                <a:lnTo>
                  <a:pt x="455" y="258"/>
                </a:lnTo>
                <a:lnTo>
                  <a:pt x="459" y="264"/>
                </a:lnTo>
                <a:lnTo>
                  <a:pt x="465" y="268"/>
                </a:lnTo>
                <a:lnTo>
                  <a:pt x="472" y="273"/>
                </a:lnTo>
                <a:lnTo>
                  <a:pt x="480" y="277"/>
                </a:lnTo>
                <a:lnTo>
                  <a:pt x="488" y="282"/>
                </a:lnTo>
                <a:lnTo>
                  <a:pt x="496" y="286"/>
                </a:lnTo>
                <a:lnTo>
                  <a:pt x="503" y="288"/>
                </a:lnTo>
                <a:lnTo>
                  <a:pt x="509" y="289"/>
                </a:lnTo>
                <a:lnTo>
                  <a:pt x="518" y="291"/>
                </a:lnTo>
                <a:lnTo>
                  <a:pt x="527" y="295"/>
                </a:lnTo>
                <a:lnTo>
                  <a:pt x="535" y="299"/>
                </a:lnTo>
                <a:lnTo>
                  <a:pt x="542" y="306"/>
                </a:lnTo>
                <a:lnTo>
                  <a:pt x="547" y="311"/>
                </a:lnTo>
                <a:lnTo>
                  <a:pt x="551" y="314"/>
                </a:lnTo>
                <a:lnTo>
                  <a:pt x="558" y="318"/>
                </a:lnTo>
                <a:lnTo>
                  <a:pt x="564" y="321"/>
                </a:lnTo>
                <a:lnTo>
                  <a:pt x="571" y="325"/>
                </a:lnTo>
                <a:lnTo>
                  <a:pt x="578" y="328"/>
                </a:lnTo>
                <a:lnTo>
                  <a:pt x="584" y="332"/>
                </a:lnTo>
                <a:lnTo>
                  <a:pt x="588" y="334"/>
                </a:lnTo>
                <a:lnTo>
                  <a:pt x="593" y="336"/>
                </a:lnTo>
                <a:lnTo>
                  <a:pt x="597" y="339"/>
                </a:lnTo>
                <a:lnTo>
                  <a:pt x="603" y="341"/>
                </a:lnTo>
                <a:lnTo>
                  <a:pt x="609" y="343"/>
                </a:lnTo>
                <a:lnTo>
                  <a:pt x="615" y="345"/>
                </a:lnTo>
                <a:lnTo>
                  <a:pt x="619" y="347"/>
                </a:lnTo>
                <a:lnTo>
                  <a:pt x="622" y="348"/>
                </a:lnTo>
                <a:lnTo>
                  <a:pt x="623" y="348"/>
                </a:lnTo>
                <a:lnTo>
                  <a:pt x="630" y="329"/>
                </a:lnTo>
                <a:lnTo>
                  <a:pt x="634" y="307"/>
                </a:lnTo>
                <a:lnTo>
                  <a:pt x="635" y="288"/>
                </a:lnTo>
                <a:lnTo>
                  <a:pt x="633" y="276"/>
                </a:lnTo>
                <a:lnTo>
                  <a:pt x="632" y="265"/>
                </a:lnTo>
                <a:lnTo>
                  <a:pt x="632" y="254"/>
                </a:lnTo>
                <a:lnTo>
                  <a:pt x="631" y="245"/>
                </a:lnTo>
                <a:lnTo>
                  <a:pt x="630" y="236"/>
                </a:lnTo>
                <a:lnTo>
                  <a:pt x="627" y="228"/>
                </a:lnTo>
                <a:lnTo>
                  <a:pt x="627" y="223"/>
                </a:lnTo>
                <a:lnTo>
                  <a:pt x="630" y="219"/>
                </a:lnTo>
                <a:lnTo>
                  <a:pt x="632" y="214"/>
                </a:lnTo>
                <a:lnTo>
                  <a:pt x="633" y="208"/>
                </a:lnTo>
                <a:lnTo>
                  <a:pt x="633" y="200"/>
                </a:lnTo>
                <a:lnTo>
                  <a:pt x="631" y="191"/>
                </a:lnTo>
                <a:lnTo>
                  <a:pt x="631" y="178"/>
                </a:lnTo>
                <a:lnTo>
                  <a:pt x="631" y="169"/>
                </a:lnTo>
                <a:lnTo>
                  <a:pt x="630" y="167"/>
                </a:lnTo>
                <a:lnTo>
                  <a:pt x="627" y="170"/>
                </a:lnTo>
                <a:lnTo>
                  <a:pt x="625" y="178"/>
                </a:lnTo>
                <a:lnTo>
                  <a:pt x="622" y="188"/>
                </a:lnTo>
                <a:lnTo>
                  <a:pt x="618" y="197"/>
                </a:lnTo>
                <a:lnTo>
                  <a:pt x="615" y="206"/>
                </a:lnTo>
                <a:lnTo>
                  <a:pt x="612" y="215"/>
                </a:lnTo>
                <a:lnTo>
                  <a:pt x="609" y="222"/>
                </a:lnTo>
                <a:lnTo>
                  <a:pt x="603" y="227"/>
                </a:lnTo>
                <a:lnTo>
                  <a:pt x="597" y="237"/>
                </a:lnTo>
                <a:lnTo>
                  <a:pt x="592" y="257"/>
                </a:lnTo>
                <a:lnTo>
                  <a:pt x="588" y="231"/>
                </a:lnTo>
                <a:lnTo>
                  <a:pt x="582" y="211"/>
                </a:lnTo>
                <a:lnTo>
                  <a:pt x="576" y="192"/>
                </a:lnTo>
                <a:lnTo>
                  <a:pt x="570" y="175"/>
                </a:lnTo>
                <a:lnTo>
                  <a:pt x="566" y="166"/>
                </a:lnTo>
                <a:lnTo>
                  <a:pt x="563" y="154"/>
                </a:lnTo>
                <a:lnTo>
                  <a:pt x="558" y="143"/>
                </a:lnTo>
                <a:lnTo>
                  <a:pt x="553" y="130"/>
                </a:lnTo>
                <a:lnTo>
                  <a:pt x="547" y="119"/>
                </a:lnTo>
                <a:lnTo>
                  <a:pt x="539" y="106"/>
                </a:lnTo>
                <a:lnTo>
                  <a:pt x="529" y="96"/>
                </a:lnTo>
                <a:lnTo>
                  <a:pt x="520" y="85"/>
                </a:lnTo>
                <a:lnTo>
                  <a:pt x="511" y="77"/>
                </a:lnTo>
                <a:lnTo>
                  <a:pt x="503" y="71"/>
                </a:lnTo>
                <a:lnTo>
                  <a:pt x="495" y="66"/>
                </a:lnTo>
                <a:lnTo>
                  <a:pt x="488" y="62"/>
                </a:lnTo>
                <a:lnTo>
                  <a:pt x="481" y="57"/>
                </a:lnTo>
                <a:lnTo>
                  <a:pt x="474" y="54"/>
                </a:lnTo>
                <a:lnTo>
                  <a:pt x="466" y="48"/>
                </a:lnTo>
                <a:lnTo>
                  <a:pt x="458" y="43"/>
                </a:lnTo>
                <a:lnTo>
                  <a:pt x="449" y="36"/>
                </a:lnTo>
                <a:lnTo>
                  <a:pt x="437" y="30"/>
                </a:lnTo>
                <a:lnTo>
                  <a:pt x="427" y="25"/>
                </a:lnTo>
                <a:lnTo>
                  <a:pt x="415" y="21"/>
                </a:lnTo>
                <a:lnTo>
                  <a:pt x="404" y="17"/>
                </a:lnTo>
                <a:lnTo>
                  <a:pt x="394" y="14"/>
                </a:lnTo>
                <a:lnTo>
                  <a:pt x="383" y="11"/>
                </a:lnTo>
                <a:lnTo>
                  <a:pt x="375" y="10"/>
                </a:lnTo>
                <a:lnTo>
                  <a:pt x="368" y="9"/>
                </a:lnTo>
                <a:lnTo>
                  <a:pt x="363" y="7"/>
                </a:lnTo>
                <a:lnTo>
                  <a:pt x="356" y="5"/>
                </a:lnTo>
                <a:lnTo>
                  <a:pt x="349" y="2"/>
                </a:lnTo>
                <a:lnTo>
                  <a:pt x="342" y="1"/>
                </a:lnTo>
                <a:lnTo>
                  <a:pt x="333" y="0"/>
                </a:lnTo>
                <a:lnTo>
                  <a:pt x="322" y="1"/>
                </a:lnTo>
                <a:lnTo>
                  <a:pt x="308" y="5"/>
                </a:lnTo>
                <a:lnTo>
                  <a:pt x="299" y="3"/>
                </a:lnTo>
                <a:lnTo>
                  <a:pt x="291" y="3"/>
                </a:lnTo>
                <a:lnTo>
                  <a:pt x="284" y="2"/>
                </a:lnTo>
                <a:lnTo>
                  <a:pt x="278" y="2"/>
                </a:lnTo>
                <a:lnTo>
                  <a:pt x="273" y="2"/>
                </a:lnTo>
                <a:lnTo>
                  <a:pt x="267" y="2"/>
                </a:lnTo>
                <a:lnTo>
                  <a:pt x="260" y="3"/>
                </a:lnTo>
                <a:lnTo>
                  <a:pt x="253" y="6"/>
                </a:lnTo>
                <a:lnTo>
                  <a:pt x="245" y="7"/>
                </a:lnTo>
                <a:lnTo>
                  <a:pt x="235" y="7"/>
                </a:lnTo>
                <a:lnTo>
                  <a:pt x="223" y="8"/>
                </a:lnTo>
                <a:lnTo>
                  <a:pt x="211" y="8"/>
                </a:lnTo>
                <a:lnTo>
                  <a:pt x="198" y="9"/>
                </a:lnTo>
                <a:lnTo>
                  <a:pt x="186" y="13"/>
                </a:lnTo>
                <a:lnTo>
                  <a:pt x="175" y="17"/>
                </a:lnTo>
                <a:lnTo>
                  <a:pt x="166" y="24"/>
                </a:lnTo>
                <a:lnTo>
                  <a:pt x="173" y="30"/>
                </a:lnTo>
                <a:lnTo>
                  <a:pt x="167" y="32"/>
                </a:lnTo>
                <a:lnTo>
                  <a:pt x="160" y="36"/>
                </a:lnTo>
                <a:lnTo>
                  <a:pt x="154" y="38"/>
                </a:lnTo>
                <a:lnTo>
                  <a:pt x="147" y="41"/>
                </a:lnTo>
                <a:lnTo>
                  <a:pt x="141" y="45"/>
                </a:lnTo>
                <a:lnTo>
                  <a:pt x="135" y="49"/>
                </a:lnTo>
                <a:lnTo>
                  <a:pt x="128" y="56"/>
                </a:lnTo>
                <a:lnTo>
                  <a:pt x="121" y="63"/>
                </a:lnTo>
                <a:lnTo>
                  <a:pt x="114" y="71"/>
                </a:lnTo>
                <a:lnTo>
                  <a:pt x="107" y="78"/>
                </a:lnTo>
                <a:lnTo>
                  <a:pt x="100" y="84"/>
                </a:lnTo>
                <a:lnTo>
                  <a:pt x="93" y="90"/>
                </a:lnTo>
                <a:lnTo>
                  <a:pt x="85" y="94"/>
                </a:lnTo>
                <a:lnTo>
                  <a:pt x="78" y="99"/>
                </a:lnTo>
                <a:lnTo>
                  <a:pt x="71" y="104"/>
                </a:lnTo>
                <a:lnTo>
                  <a:pt x="64" y="109"/>
                </a:lnTo>
                <a:lnTo>
                  <a:pt x="56" y="120"/>
                </a:lnTo>
                <a:lnTo>
                  <a:pt x="55" y="127"/>
                </a:lnTo>
                <a:lnTo>
                  <a:pt x="55" y="134"/>
                </a:lnTo>
                <a:lnTo>
                  <a:pt x="53" y="142"/>
                </a:lnTo>
                <a:lnTo>
                  <a:pt x="44" y="153"/>
                </a:lnTo>
                <a:lnTo>
                  <a:pt x="34" y="167"/>
                </a:lnTo>
                <a:lnTo>
                  <a:pt x="25" y="181"/>
                </a:lnTo>
                <a:lnTo>
                  <a:pt x="22" y="193"/>
                </a:lnTo>
                <a:lnTo>
                  <a:pt x="17" y="207"/>
                </a:lnTo>
                <a:lnTo>
                  <a:pt x="9" y="227"/>
                </a:lnTo>
                <a:lnTo>
                  <a:pt x="1" y="250"/>
                </a:lnTo>
                <a:lnTo>
                  <a:pt x="0" y="274"/>
                </a:lnTo>
                <a:close/>
              </a:path>
            </a:pathLst>
          </a:custGeom>
          <a:gradFill rotWithShape="0">
            <a:gsLst>
              <a:gs pos="0">
                <a:srgbClr val="ff0000"/>
              </a:gs>
              <a:gs pos="100000">
                <a:srgbClr val="fefefe"/>
              </a:gs>
            </a:gsLst>
            <a:lin ang="10800000"/>
          </a:gradFill>
          <a:ln w="12600">
            <a:solidFill>
              <a:srgbClr val="33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pic>
        <p:nvPicPr>
          <p:cNvPr id="2635" name="idc_diagram" descr=""/>
          <p:cNvPicPr/>
          <p:nvPr/>
        </p:nvPicPr>
        <p:blipFill>
          <a:blip r:embed="rId5"/>
          <a:stretch/>
        </p:blipFill>
        <p:spPr>
          <a:xfrm>
            <a:off x="4770360" y="2895480"/>
            <a:ext cx="792360" cy="468360"/>
          </a:xfrm>
          <a:prstGeom prst="rect">
            <a:avLst/>
          </a:prstGeom>
          <a:noFill/>
          <a:ln w="0">
            <a:noFill/>
          </a:ln>
        </p:spPr>
      </p:pic>
      <p:pic>
        <p:nvPicPr>
          <p:cNvPr id="2636" name="idc_diagram" descr=""/>
          <p:cNvPicPr/>
          <p:nvPr/>
        </p:nvPicPr>
        <p:blipFill>
          <a:blip r:embed="rId6"/>
          <a:stretch/>
        </p:blipFill>
        <p:spPr>
          <a:xfrm>
            <a:off x="2789280" y="1371600"/>
            <a:ext cx="792000" cy="468360"/>
          </a:xfrm>
          <a:prstGeom prst="rect">
            <a:avLst/>
          </a:prstGeom>
          <a:noFill/>
          <a:ln w="0">
            <a:noFill/>
          </a:ln>
        </p:spPr>
      </p:pic>
      <p:sp>
        <p:nvSpPr>
          <p:cNvPr id="2637" name=""/>
          <p:cNvSpPr/>
          <p:nvPr/>
        </p:nvSpPr>
        <p:spPr>
          <a:xfrm>
            <a:off x="6325560" y="685440"/>
            <a:ext cx="3389040" cy="275400"/>
          </a:xfrm>
          <a:prstGeom prst="rect">
            <a:avLst/>
          </a:prstGeom>
          <a:noFill/>
          <a:ln w="0">
            <a:noFill/>
          </a:ln>
        </p:spPr>
        <p:style>
          <a:lnRef idx="0"/>
          <a:fillRef idx="0"/>
          <a:effectRef idx="0"/>
          <a:fontRef idx="minor"/>
        </p:style>
        <p:txBody>
          <a:bodyPr wrap="none" lIns="92160" rIns="92160" tIns="46080" bIns="46080" anchor="ctr">
            <a:spAutoFit/>
          </a:bodyPr>
          <a:p>
            <a:pPr marL="609480" indent="-60948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Times New Roman"/>
                <a:ea typeface="HG丸ｺﾞｼｯｸM-PRO"/>
              </a:rPr>
              <a:t>Business Overview and Strategy</a:t>
            </a: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5DD6D889-0162-43F0-8FB1-EE4C306E8205}"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38" name=""/>
          <p:cNvSpPr/>
          <p:nvPr/>
        </p:nvSpPr>
        <p:spPr>
          <a:xfrm>
            <a:off x="1219320" y="1295280"/>
            <a:ext cx="6781680" cy="30492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639" name=""/>
          <p:cNvSpPr/>
          <p:nvPr/>
        </p:nvSpPr>
        <p:spPr>
          <a:xfrm>
            <a:off x="1295280" y="1969920"/>
            <a:ext cx="6553440" cy="3296880"/>
          </a:xfrm>
          <a:prstGeom prst="rect">
            <a:avLst/>
          </a:prstGeom>
          <a:noFill/>
          <a:ln w="0">
            <a:noFill/>
          </a:ln>
        </p:spPr>
        <p:style>
          <a:lnRef idx="0"/>
          <a:fillRef idx="0"/>
          <a:effectRef idx="0"/>
          <a:fontRef idx="minor"/>
        </p:style>
        <p:txBody>
          <a:bodyPr lIns="92160" rIns="92160" tIns="46080" bIns="46080" anchor="t">
            <a:spAutoFit/>
          </a:bodyPr>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66cc"/>
                </a:solidFill>
                <a:effectLst/>
                <a:uFillTx/>
                <a:latin typeface="Times New Roman"/>
                <a:ea typeface="ＭＳ Ｐゴシック"/>
              </a:rPr>
              <a:t>This document has been prepared by eAccess solely for use at the presentation and may not be distributed to any other person.</a:t>
            </a:r>
            <a:endParaRPr b="0" lang="en-US" sz="12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66cc"/>
                </a:solidFill>
                <a:effectLst/>
                <a:uFillTx/>
                <a:latin typeface="Times New Roman"/>
                <a:ea typeface="ＭＳ Ｐゴシック"/>
              </a:rPr>
              <a:t>The information contained in this document has not been independently verified.  No representation or warranty expressed or implied is made as to and no reliance should be placed on, the fairness, accuracy, completeness or correctness of the information or opinions contained herein.  None of eAccess or any of their respective advisors or representatives shall have any liability whatsoever (in negligence or otherwise) for any loss howsoever arising from any use of this document or its contents or otherwise arising in connection with the document.</a:t>
            </a:r>
            <a:endParaRPr b="0" lang="en-US" sz="12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66cc"/>
                </a:solidFill>
                <a:effectLst/>
                <a:uFillTx/>
                <a:latin typeface="Times New Roman"/>
                <a:ea typeface="ＭＳ Ｐゴシック"/>
              </a:rPr>
              <a:t>This document does not constitute an offer or invitation to purchase or subscribe for any shares and neither any part of it shall form the basis of or be relied upon  connection with any contract or commitment whatsoever.  </a:t>
            </a:r>
            <a:endParaRPr b="0" lang="en-US" sz="12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66cc"/>
                </a:solidFill>
                <a:effectLst/>
                <a:uFillTx/>
                <a:latin typeface="Times New Roman"/>
                <a:ea typeface="ＭＳ Ｐゴシック"/>
              </a:rPr>
              <a:t>This document and its content are confidential and should not be distributed, published, reproduced or disclosed (in whole or in part) by recipients to any other person.</a:t>
            </a:r>
            <a:endParaRPr b="0" lang="en-US" sz="1200" strike="noStrike" u="none">
              <a:solidFill>
                <a:srgbClr val="000000"/>
              </a:solidFill>
              <a:effectLst/>
              <a:uFillTx/>
              <a:latin typeface="Times New Roman"/>
            </a:endParaRPr>
          </a:p>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2640" name=""/>
          <p:cNvSpPr/>
          <p:nvPr/>
        </p:nvSpPr>
        <p:spPr>
          <a:xfrm>
            <a:off x="2514600" y="304920"/>
            <a:ext cx="4343400" cy="580320"/>
          </a:xfrm>
          <a:prstGeom prst="rect">
            <a:avLst/>
          </a:prstGeom>
          <a:noFill/>
          <a:ln w="0">
            <a:noFill/>
          </a:ln>
        </p:spPr>
        <p:style>
          <a:lnRef idx="0"/>
          <a:fillRef idx="0"/>
          <a:effectRef idx="0"/>
          <a:fontRef idx="minor"/>
        </p:style>
        <p:txBody>
          <a:bodyPr lIns="92160" rIns="92160" tIns="46080" bIns="46080" anchor="t">
            <a:spAutoFit/>
          </a:bodyPr>
          <a:p>
            <a:pPr algn="ctr">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66cc"/>
                </a:solidFill>
                <a:effectLst/>
                <a:uFillTx/>
                <a:latin typeface="Times New Roman"/>
                <a:ea typeface="ＭＳ Ｐゴシック"/>
              </a:rPr>
              <a:t>Disclaimer</a:t>
            </a:r>
            <a:endParaRPr b="0" lang="en-US" sz="3200" strike="noStrike" u="none">
              <a:solidFill>
                <a:srgbClr val="000000"/>
              </a:solidFill>
              <a:effectLst/>
              <a:uFillTx/>
              <a:latin typeface="Times New Roman"/>
            </a:endParaRPr>
          </a:p>
        </p:txBody>
      </p:sp>
      <p:sp>
        <p:nvSpPr>
          <p:cNvPr id="2641" name=""/>
          <p:cNvSpPr/>
          <p:nvPr/>
        </p:nvSpPr>
        <p:spPr>
          <a:xfrm>
            <a:off x="304920" y="1371600"/>
            <a:ext cx="8458200" cy="0"/>
          </a:xfrm>
          <a:prstGeom prst="line">
            <a:avLst/>
          </a:prstGeom>
          <a:ln w="57240">
            <a:solidFill>
              <a:srgbClr val="3333cc"/>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2642" name=""/>
          <p:cNvSpPr/>
          <p:nvPr/>
        </p:nvSpPr>
        <p:spPr>
          <a:xfrm>
            <a:off x="304920" y="5562720"/>
            <a:ext cx="8458200" cy="0"/>
          </a:xfrm>
          <a:prstGeom prst="line">
            <a:avLst/>
          </a:prstGeom>
          <a:ln w="57240">
            <a:solidFill>
              <a:srgbClr val="3333cc"/>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7930B9D9-4B97-477A-9091-2F0C035DBF2F}" type="slidenum">
              <a:t>31</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
          <p:cNvSpPr/>
          <p:nvPr/>
        </p:nvSpPr>
        <p:spPr>
          <a:xfrm>
            <a:off x="3135960" y="320400"/>
            <a:ext cx="3495960" cy="58032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66cc"/>
                </a:solidFill>
                <a:effectLst/>
                <a:uFillTx/>
                <a:latin typeface="Times New Roman"/>
                <a:ea typeface="HG丸ｺﾞｼｯｸM-PRO"/>
              </a:rPr>
              <a:t>Corporate Summary</a:t>
            </a:r>
            <a:endParaRPr b="0" lang="en-US" sz="3200" strike="noStrike" u="none">
              <a:solidFill>
                <a:srgbClr val="000000"/>
              </a:solidFill>
              <a:effectLst/>
              <a:uFillTx/>
              <a:latin typeface="Times New Roman"/>
            </a:endParaRPr>
          </a:p>
        </p:txBody>
      </p:sp>
      <p:sp>
        <p:nvSpPr>
          <p:cNvPr id="32" name=""/>
          <p:cNvSpPr/>
          <p:nvPr/>
        </p:nvSpPr>
        <p:spPr>
          <a:xfrm>
            <a:off x="228600" y="1447920"/>
            <a:ext cx="1676520" cy="838080"/>
          </a:xfrm>
          <a:prstGeom prst="rect">
            <a:avLst/>
          </a:prstGeom>
          <a:gradFill rotWithShape="0">
            <a:gsLst>
              <a:gs pos="0">
                <a:srgbClr val="33ccff"/>
              </a:gs>
              <a:gs pos="100000">
                <a:srgbClr val="002f76"/>
              </a:gs>
            </a:gsLst>
            <a:path path="rect">
              <a:fillToRect l="50000" t="50000" r="50000" b="50000"/>
            </a:path>
          </a:gradFill>
          <a:ln w="0">
            <a:noFill/>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33" name=""/>
          <p:cNvSpPr/>
          <p:nvPr/>
        </p:nvSpPr>
        <p:spPr>
          <a:xfrm>
            <a:off x="470160" y="1544760"/>
            <a:ext cx="1174680" cy="70236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ea typeface="HG丸ｺﾞｼｯｸM-PRO"/>
              </a:rPr>
              <a:t>Company</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ea typeface="HG丸ｺﾞｼｯｸM-PRO"/>
              </a:rPr>
              <a:t> Name</a:t>
            </a:r>
            <a:endParaRPr b="0" lang="en-US" sz="2000" strike="noStrike" u="none">
              <a:solidFill>
                <a:srgbClr val="000000"/>
              </a:solidFill>
              <a:effectLst/>
              <a:uFillTx/>
              <a:latin typeface="Times New Roman"/>
            </a:endParaRPr>
          </a:p>
        </p:txBody>
      </p:sp>
      <p:sp>
        <p:nvSpPr>
          <p:cNvPr id="34" name=""/>
          <p:cNvSpPr/>
          <p:nvPr/>
        </p:nvSpPr>
        <p:spPr>
          <a:xfrm>
            <a:off x="2436480" y="1722600"/>
            <a:ext cx="1499400" cy="39744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ea typeface="HG丸ｺﾞｼｯｸM-PRO"/>
              </a:rPr>
              <a:t>eAccess Ltd.</a:t>
            </a:r>
            <a:endParaRPr b="0" lang="en-US" sz="2000" strike="noStrike" u="none">
              <a:solidFill>
                <a:srgbClr val="000000"/>
              </a:solidFill>
              <a:effectLst/>
              <a:uFillTx/>
              <a:latin typeface="Times New Roman"/>
            </a:endParaRPr>
          </a:p>
        </p:txBody>
      </p:sp>
      <p:sp>
        <p:nvSpPr>
          <p:cNvPr id="35" name=""/>
          <p:cNvSpPr/>
          <p:nvPr/>
        </p:nvSpPr>
        <p:spPr>
          <a:xfrm>
            <a:off x="228600" y="2362320"/>
            <a:ext cx="1676520" cy="838080"/>
          </a:xfrm>
          <a:prstGeom prst="rect">
            <a:avLst/>
          </a:prstGeom>
          <a:gradFill rotWithShape="0">
            <a:gsLst>
              <a:gs pos="0">
                <a:srgbClr val="33ccff"/>
              </a:gs>
              <a:gs pos="100000">
                <a:srgbClr val="002f76"/>
              </a:gs>
            </a:gsLst>
            <a:path path="rect">
              <a:fillToRect l="50000" t="50000" r="50000" b="50000"/>
            </a:path>
          </a:gradFill>
          <a:ln w="0">
            <a:noFill/>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36" name=""/>
          <p:cNvSpPr/>
          <p:nvPr/>
        </p:nvSpPr>
        <p:spPr>
          <a:xfrm>
            <a:off x="384480" y="2438280"/>
            <a:ext cx="1358280" cy="70236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ea typeface="HG丸ｺﾞｼｯｸM-PRO"/>
              </a:rPr>
              <a:t>Established</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ea typeface="HG丸ｺﾞｼｯｸM-PRO"/>
              </a:rPr>
              <a:t>Date</a:t>
            </a:r>
            <a:endParaRPr b="0" lang="en-US" sz="2000" strike="noStrike" u="none">
              <a:solidFill>
                <a:srgbClr val="000000"/>
              </a:solidFill>
              <a:effectLst/>
              <a:uFillTx/>
              <a:latin typeface="Times New Roman"/>
            </a:endParaRPr>
          </a:p>
        </p:txBody>
      </p:sp>
      <p:sp>
        <p:nvSpPr>
          <p:cNvPr id="37" name=""/>
          <p:cNvSpPr/>
          <p:nvPr/>
        </p:nvSpPr>
        <p:spPr>
          <a:xfrm>
            <a:off x="2437560" y="2584440"/>
            <a:ext cx="2086560" cy="39744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ea typeface="HG丸ｺﾞｼｯｸM-PRO"/>
              </a:rPr>
              <a:t>November 1, 1999</a:t>
            </a:r>
            <a:endParaRPr b="0" lang="en-US" sz="2000" strike="noStrike" u="none">
              <a:solidFill>
                <a:srgbClr val="000000"/>
              </a:solidFill>
              <a:effectLst/>
              <a:uFillTx/>
              <a:latin typeface="Times New Roman"/>
            </a:endParaRPr>
          </a:p>
        </p:txBody>
      </p:sp>
      <p:sp>
        <p:nvSpPr>
          <p:cNvPr id="38" name=""/>
          <p:cNvSpPr/>
          <p:nvPr/>
        </p:nvSpPr>
        <p:spPr>
          <a:xfrm>
            <a:off x="228600" y="3276720"/>
            <a:ext cx="1676520" cy="838080"/>
          </a:xfrm>
          <a:prstGeom prst="rect">
            <a:avLst/>
          </a:prstGeom>
          <a:gradFill rotWithShape="0">
            <a:gsLst>
              <a:gs pos="0">
                <a:srgbClr val="33ccff"/>
              </a:gs>
              <a:gs pos="100000">
                <a:srgbClr val="002f76"/>
              </a:gs>
            </a:gsLst>
            <a:path path="rect">
              <a:fillToRect l="50000" t="50000" r="50000" b="50000"/>
            </a:path>
          </a:gradFill>
          <a:ln w="0">
            <a:noFill/>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39" name=""/>
          <p:cNvSpPr/>
          <p:nvPr/>
        </p:nvSpPr>
        <p:spPr>
          <a:xfrm>
            <a:off x="597960" y="3489480"/>
            <a:ext cx="920160" cy="39744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ea typeface="HG丸ｺﾞｼｯｸM-PRO"/>
              </a:rPr>
              <a:t>Capital</a:t>
            </a:r>
            <a:endParaRPr b="0" lang="en-US" sz="2000" strike="noStrike" u="none">
              <a:solidFill>
                <a:srgbClr val="000000"/>
              </a:solidFill>
              <a:effectLst/>
              <a:uFillTx/>
              <a:latin typeface="Times New Roman"/>
            </a:endParaRPr>
          </a:p>
        </p:txBody>
      </p:sp>
      <p:sp>
        <p:nvSpPr>
          <p:cNvPr id="40" name=""/>
          <p:cNvSpPr/>
          <p:nvPr/>
        </p:nvSpPr>
        <p:spPr>
          <a:xfrm>
            <a:off x="2397600" y="3505320"/>
            <a:ext cx="5959080" cy="39744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2000" strike="noStrike" u="none">
                <a:solidFill>
                  <a:srgbClr val="0000ff"/>
                </a:solidFill>
                <a:effectLst/>
                <a:uFillTx/>
                <a:latin typeface="Times New Roman"/>
                <a:ea typeface="HG丸ｺﾞｼｯｸM-PRO"/>
              </a:rPr>
              <a:t>\2.475 </a:t>
            </a:r>
            <a:r>
              <a:rPr b="0" lang="en-US" sz="2000" strike="noStrike" u="none">
                <a:solidFill>
                  <a:srgbClr val="0000ff"/>
                </a:solidFill>
                <a:effectLst/>
                <a:uFillTx/>
                <a:latin typeface="Times New Roman"/>
                <a:ea typeface="HG丸ｺﾞｼｯｸM-PRO"/>
              </a:rPr>
              <a:t>billion</a:t>
            </a:r>
            <a:r>
              <a:rPr b="0" lang="ja-JP" sz="2000" strike="noStrike" u="none">
                <a:solidFill>
                  <a:srgbClr val="0000ff"/>
                </a:solidFill>
                <a:effectLst/>
                <a:uFillTx/>
                <a:latin typeface="Times New Roman"/>
                <a:ea typeface="HG丸ｺﾞｼｯｸM-PRO"/>
              </a:rPr>
              <a:t>【</a:t>
            </a:r>
            <a:r>
              <a:rPr b="0" lang="en-US" sz="2000" strike="noStrike" u="none">
                <a:solidFill>
                  <a:srgbClr val="0000ff"/>
                </a:solidFill>
                <a:effectLst/>
                <a:uFillTx/>
                <a:latin typeface="Times New Roman"/>
                <a:ea typeface="HG丸ｺﾞｼｯｸM-PRO"/>
              </a:rPr>
              <a:t>Shareholders Capital - </a:t>
            </a:r>
            <a:r>
              <a:rPr b="0" lang="ja-JP" sz="2000" strike="noStrike" u="none">
                <a:solidFill>
                  <a:srgbClr val="0000ff"/>
                </a:solidFill>
                <a:effectLst/>
                <a:uFillTx/>
                <a:latin typeface="Times New Roman"/>
                <a:ea typeface="HG丸ｺﾞｼｯｸM-PRO"/>
              </a:rPr>
              <a:t>\4.725 </a:t>
            </a:r>
            <a:r>
              <a:rPr b="0" lang="en-US" sz="2000" strike="noStrike" u="none">
                <a:solidFill>
                  <a:srgbClr val="0000ff"/>
                </a:solidFill>
                <a:effectLst/>
                <a:uFillTx/>
                <a:latin typeface="Times New Roman"/>
                <a:ea typeface="HG丸ｺﾞｼｯｸM-PRO"/>
              </a:rPr>
              <a:t>billion</a:t>
            </a:r>
            <a:r>
              <a:rPr b="0" lang="en-US" sz="2000" strike="noStrike" u="none">
                <a:solidFill>
                  <a:srgbClr val="0000ff"/>
                </a:solidFill>
                <a:effectLst/>
                <a:uFillTx/>
                <a:latin typeface="Times New Roman"/>
                <a:ea typeface="HG丸ｺﾞｼｯｸM-PRO"/>
              </a:rPr>
              <a:t>】</a:t>
            </a:r>
            <a:endParaRPr b="0" lang="en-US" sz="2000" strike="noStrike" u="none">
              <a:solidFill>
                <a:srgbClr val="000000"/>
              </a:solidFill>
              <a:effectLst/>
              <a:uFillTx/>
              <a:latin typeface="Times New Roman"/>
            </a:endParaRPr>
          </a:p>
        </p:txBody>
      </p:sp>
      <p:sp>
        <p:nvSpPr>
          <p:cNvPr id="41" name=""/>
          <p:cNvSpPr/>
          <p:nvPr/>
        </p:nvSpPr>
        <p:spPr>
          <a:xfrm>
            <a:off x="228600" y="4191120"/>
            <a:ext cx="1676520" cy="838080"/>
          </a:xfrm>
          <a:prstGeom prst="rect">
            <a:avLst/>
          </a:prstGeom>
          <a:gradFill rotWithShape="0">
            <a:gsLst>
              <a:gs pos="0">
                <a:srgbClr val="33ccff"/>
              </a:gs>
              <a:gs pos="100000">
                <a:srgbClr val="002f76"/>
              </a:gs>
            </a:gsLst>
            <a:path path="rect">
              <a:fillToRect l="50000" t="50000" r="50000" b="50000"/>
            </a:path>
          </a:gradFill>
          <a:ln w="0">
            <a:noFill/>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42" name=""/>
          <p:cNvSpPr/>
          <p:nvPr/>
        </p:nvSpPr>
        <p:spPr>
          <a:xfrm>
            <a:off x="404280" y="4419720"/>
            <a:ext cx="1315800" cy="39744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ea typeface="HG丸ｺﾞｼｯｸM-PRO"/>
              </a:rPr>
              <a:t>Employees</a:t>
            </a:r>
            <a:endParaRPr b="0" lang="en-US" sz="2000" strike="noStrike" u="none">
              <a:solidFill>
                <a:srgbClr val="000000"/>
              </a:solidFill>
              <a:effectLst/>
              <a:uFillTx/>
              <a:latin typeface="Times New Roman"/>
            </a:endParaRPr>
          </a:p>
        </p:txBody>
      </p:sp>
      <p:sp>
        <p:nvSpPr>
          <p:cNvPr id="43" name=""/>
          <p:cNvSpPr/>
          <p:nvPr/>
        </p:nvSpPr>
        <p:spPr>
          <a:xfrm>
            <a:off x="2486520" y="4452840"/>
            <a:ext cx="2831040" cy="366840"/>
          </a:xfrm>
          <a:prstGeom prst="rect">
            <a:avLst/>
          </a:prstGeom>
          <a:noFill/>
          <a:ln w="0">
            <a:noFill/>
          </a:ln>
        </p:spPr>
        <p:style>
          <a:lnRef idx="0"/>
          <a:fillRef idx="0"/>
          <a:effectRef idx="0"/>
          <a:fontRef idx="minor"/>
        </p:style>
        <p:txBody>
          <a:bodyPr wrap="none" lIns="92160" rIns="92160" tIns="46080" bIns="46080" anchor="t">
            <a:spAutoFit/>
          </a:bodyPr>
          <a:p>
            <a:pPr algn="ct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2000" strike="noStrike" u="none">
                <a:solidFill>
                  <a:srgbClr val="0000ff"/>
                </a:solidFill>
                <a:effectLst/>
                <a:uFillTx/>
                <a:latin typeface="Times New Roman"/>
                <a:ea typeface="HG丸ｺﾞｼｯｸM-PRO"/>
              </a:rPr>
              <a:t>105</a:t>
            </a:r>
            <a:r>
              <a:rPr b="0" lang="en-US" sz="2000" strike="noStrike" u="none">
                <a:solidFill>
                  <a:srgbClr val="0000ff"/>
                </a:solidFill>
                <a:effectLst/>
                <a:uFillTx/>
                <a:latin typeface="Times New Roman"/>
                <a:ea typeface="HG丸ｺﾞｼｯｸM-PRO"/>
              </a:rPr>
              <a:t>（</a:t>
            </a:r>
            <a:r>
              <a:rPr b="0" lang="en-US" sz="2000" strike="noStrike" u="none">
                <a:solidFill>
                  <a:srgbClr val="0000ff"/>
                </a:solidFill>
                <a:effectLst/>
                <a:uFillTx/>
                <a:latin typeface="Times New Roman"/>
                <a:ea typeface="HG丸ｺﾞｼｯｸM-PRO"/>
              </a:rPr>
              <a:t>as of August 2000</a:t>
            </a:r>
            <a:r>
              <a:rPr b="0" lang="ja-JP" sz="2000" strike="noStrike" u="none">
                <a:solidFill>
                  <a:srgbClr val="0000ff"/>
                </a:solidFill>
                <a:effectLst/>
                <a:uFillTx/>
                <a:latin typeface="Times New Roman"/>
                <a:ea typeface="HG丸ｺﾞｼｯｸM-PRO"/>
              </a:rPr>
              <a:t>）</a:t>
            </a:r>
            <a:endParaRPr b="0" lang="en-US" sz="2000" strike="noStrike" u="none">
              <a:solidFill>
                <a:srgbClr val="000000"/>
              </a:solidFill>
              <a:effectLst/>
              <a:uFillTx/>
              <a:latin typeface="Times New Roman"/>
            </a:endParaRPr>
          </a:p>
        </p:txBody>
      </p:sp>
      <p:sp>
        <p:nvSpPr>
          <p:cNvPr id="44" name=""/>
          <p:cNvSpPr/>
          <p:nvPr/>
        </p:nvSpPr>
        <p:spPr>
          <a:xfrm>
            <a:off x="228600" y="5105520"/>
            <a:ext cx="1676520" cy="838080"/>
          </a:xfrm>
          <a:prstGeom prst="rect">
            <a:avLst/>
          </a:prstGeom>
          <a:gradFill rotWithShape="0">
            <a:gsLst>
              <a:gs pos="0">
                <a:srgbClr val="33ccff"/>
              </a:gs>
              <a:gs pos="100000">
                <a:srgbClr val="002f76"/>
              </a:gs>
            </a:gsLst>
            <a:path path="rect">
              <a:fillToRect l="50000" t="50000" r="50000" b="50000"/>
            </a:path>
          </a:gradFill>
          <a:ln w="0">
            <a:noFill/>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45" name=""/>
          <p:cNvSpPr/>
          <p:nvPr/>
        </p:nvSpPr>
        <p:spPr>
          <a:xfrm>
            <a:off x="515520" y="5318280"/>
            <a:ext cx="1090080" cy="39744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ea typeface="HG丸ｺﾞｼｯｸM-PRO"/>
              </a:rPr>
              <a:t>Business</a:t>
            </a:r>
            <a:endParaRPr b="0" lang="en-US" sz="2000" strike="noStrike" u="none">
              <a:solidFill>
                <a:srgbClr val="000000"/>
              </a:solidFill>
              <a:effectLst/>
              <a:uFillTx/>
              <a:latin typeface="Times New Roman"/>
            </a:endParaRPr>
          </a:p>
        </p:txBody>
      </p:sp>
      <p:sp>
        <p:nvSpPr>
          <p:cNvPr id="46" name=""/>
          <p:cNvSpPr/>
          <p:nvPr/>
        </p:nvSpPr>
        <p:spPr>
          <a:xfrm>
            <a:off x="2442600" y="5334120"/>
            <a:ext cx="3889080" cy="366840"/>
          </a:xfrm>
          <a:prstGeom prst="rect">
            <a:avLst/>
          </a:prstGeom>
          <a:noFill/>
          <a:ln w="0">
            <a:noFill/>
          </a:ln>
        </p:spPr>
        <p:style>
          <a:lnRef idx="0"/>
          <a:fillRef idx="0"/>
          <a:effectRef idx="0"/>
          <a:fontRef idx="minor"/>
        </p:style>
        <p:txBody>
          <a:bodyPr wrap="none" lIns="92160" rIns="92160" tIns="46080" bIns="46080" anchor="t">
            <a:spAutoFit/>
          </a:bodyPr>
          <a:p>
            <a:pPr algn="ct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ea typeface="HG丸ｺﾞｼｯｸM-PRO"/>
              </a:rPr>
              <a:t>Broadband IP services and solutions</a:t>
            </a:r>
            <a:endParaRPr b="0" lang="en-US" sz="2000" strike="noStrike" u="none">
              <a:solidFill>
                <a:srgbClr val="000000"/>
              </a:solidFill>
              <a:effectLst/>
              <a:uFillTx/>
              <a:latin typeface="Times New Roman"/>
            </a:endParaRPr>
          </a:p>
        </p:txBody>
      </p:sp>
      <p:sp>
        <p:nvSpPr>
          <p:cNvPr id="47" name=""/>
          <p:cNvSpPr/>
          <p:nvPr/>
        </p:nvSpPr>
        <p:spPr>
          <a:xfrm>
            <a:off x="1981080" y="1447920"/>
            <a:ext cx="6934320" cy="83808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48" name=""/>
          <p:cNvSpPr/>
          <p:nvPr/>
        </p:nvSpPr>
        <p:spPr>
          <a:xfrm>
            <a:off x="1981080" y="2362320"/>
            <a:ext cx="6934320" cy="83808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49" name=""/>
          <p:cNvSpPr/>
          <p:nvPr/>
        </p:nvSpPr>
        <p:spPr>
          <a:xfrm>
            <a:off x="1981080" y="3276720"/>
            <a:ext cx="6934320" cy="83808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50" name=""/>
          <p:cNvSpPr/>
          <p:nvPr/>
        </p:nvSpPr>
        <p:spPr>
          <a:xfrm>
            <a:off x="1981080" y="4191120"/>
            <a:ext cx="6934320" cy="83808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51" name=""/>
          <p:cNvSpPr/>
          <p:nvPr/>
        </p:nvSpPr>
        <p:spPr>
          <a:xfrm>
            <a:off x="1981080" y="5105520"/>
            <a:ext cx="6934320" cy="838080"/>
          </a:xfrm>
          <a:prstGeom prst="rect">
            <a:avLst/>
          </a:prstGeom>
          <a:no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E233CCC2-0E2F-4D4B-9106-193ECA971327}"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
          <p:cNvSpPr/>
          <p:nvPr/>
        </p:nvSpPr>
        <p:spPr>
          <a:xfrm>
            <a:off x="762120" y="1714680"/>
            <a:ext cx="1981080" cy="3886200"/>
          </a:xfrm>
          <a:prstGeom prst="rect">
            <a:avLst/>
          </a:prstGeom>
          <a:gradFill rotWithShape="0">
            <a:gsLst>
              <a:gs pos="0">
                <a:srgbClr val="ffffff"/>
              </a:gs>
              <a:gs pos="100000">
                <a:srgbClr val="ccff99"/>
              </a:gs>
            </a:gsLst>
            <a:path path="rect">
              <a:fillToRect l="50000" t="50000" r="50000" b="50000"/>
            </a:path>
          </a:gradFill>
          <a:ln w="38160">
            <a:solidFill>
              <a:srgbClr val="3366ff"/>
            </a:solidFill>
            <a:miter/>
          </a:ln>
          <a:effectLst>
            <a:outerShdw dist="107932" dir="2700000" blurRad="0" rotWithShape="0">
              <a:srgbClr val="808080"/>
            </a:outerShdw>
          </a:effectLst>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53" name=""/>
          <p:cNvSpPr/>
          <p:nvPr/>
        </p:nvSpPr>
        <p:spPr>
          <a:xfrm>
            <a:off x="2895480" y="1714680"/>
            <a:ext cx="5410440" cy="3886200"/>
          </a:xfrm>
          <a:prstGeom prst="rect">
            <a:avLst/>
          </a:prstGeom>
          <a:gradFill rotWithShape="0">
            <a:gsLst>
              <a:gs pos="0">
                <a:srgbClr val="f9fbfe"/>
              </a:gs>
              <a:gs pos="100000">
                <a:srgbClr val="99ccff"/>
              </a:gs>
            </a:gsLst>
            <a:path path="rect">
              <a:fillToRect l="50000" t="50000" r="50000" b="50000"/>
            </a:path>
          </a:gradFill>
          <a:ln w="38160">
            <a:solidFill>
              <a:srgbClr val="3366ff"/>
            </a:solidFill>
            <a:miter/>
          </a:ln>
          <a:effectLst>
            <a:outerShdw dist="107932" dir="2700000" blurRad="0" rotWithShape="0">
              <a:srgbClr val="808080"/>
            </a:outerShdw>
          </a:effectLst>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54" name=""/>
          <p:cNvSpPr/>
          <p:nvPr/>
        </p:nvSpPr>
        <p:spPr>
          <a:xfrm>
            <a:off x="3180960" y="320400"/>
            <a:ext cx="3134520" cy="58032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66cc"/>
                </a:solidFill>
                <a:effectLst/>
                <a:uFillTx/>
                <a:latin typeface="Times New Roman"/>
                <a:ea typeface="HG丸ｺﾞｼｯｸM-PRO"/>
              </a:rPr>
              <a:t>Corporate History</a:t>
            </a:r>
            <a:endParaRPr b="0" lang="en-US" sz="3200" strike="noStrike" u="none">
              <a:solidFill>
                <a:srgbClr val="000000"/>
              </a:solidFill>
              <a:effectLst/>
              <a:uFillTx/>
              <a:latin typeface="Times New Roman"/>
            </a:endParaRPr>
          </a:p>
        </p:txBody>
      </p:sp>
      <p:sp>
        <p:nvSpPr>
          <p:cNvPr id="55" name=""/>
          <p:cNvSpPr/>
          <p:nvPr/>
        </p:nvSpPr>
        <p:spPr>
          <a:xfrm>
            <a:off x="762120" y="2022480"/>
            <a:ext cx="8381880" cy="331164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90000"/>
              </a:lnSpc>
              <a:spcBef>
                <a:spcPts val="451"/>
              </a:spcBef>
              <a:buClr>
                <a:srgbClr val="000099"/>
              </a:buClr>
              <a:buFont typeface="Wingdings" charset="2"/>
              <a:buChar char=""/>
              <a:tabLst>
                <a:tab algn="l" pos="22860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cc33"/>
                </a:solidFill>
                <a:effectLst/>
                <a:uFillTx/>
                <a:latin typeface="Times New Roman"/>
                <a:ea typeface="HG丸ｺﾞｼｯｸM-PRO"/>
              </a:rPr>
              <a:t>November 1999</a:t>
            </a:r>
            <a:r>
              <a:rPr b="0" lang="en-US" sz="1800" strike="noStrike" u="none">
                <a:solidFill>
                  <a:srgbClr val="3333cc"/>
                </a:solidFill>
                <a:effectLst/>
                <a:uFillTx/>
                <a:latin typeface="Times New Roman"/>
                <a:ea typeface="HG丸ｺﾞｼｯｸM-PRO"/>
              </a:rPr>
              <a:t>	</a:t>
            </a:r>
            <a:r>
              <a:rPr b="0" lang="en-US" sz="1800" strike="noStrike" u="none">
                <a:solidFill>
                  <a:srgbClr val="3333cc"/>
                </a:solidFill>
                <a:effectLst/>
                <a:uFillTx/>
                <a:latin typeface="Times New Roman"/>
                <a:ea typeface="HG丸ｺﾞｼｯｸM-PRO"/>
              </a:rPr>
              <a:t>eAccess Ltd. found</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99"/>
              </a:buClr>
              <a:buFont typeface="Wingdings" charset="2"/>
              <a:buChar char=""/>
              <a:tabLst>
                <a:tab algn="l" pos="22860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cc33"/>
                </a:solidFill>
                <a:effectLst/>
                <a:uFillTx/>
                <a:latin typeface="Times New Roman"/>
                <a:ea typeface="HG丸ｺﾞｼｯｸM-PRO"/>
              </a:rPr>
              <a:t>February 2000</a:t>
            </a:r>
            <a:r>
              <a:rPr b="0" lang="en-US" sz="1800" strike="noStrike" u="none">
                <a:solidFill>
                  <a:srgbClr val="3333cc"/>
                </a:solidFill>
                <a:effectLst/>
                <a:uFillTx/>
                <a:latin typeface="Times New Roman"/>
                <a:ea typeface="HG丸ｺﾞｼｯｸM-PRO"/>
              </a:rPr>
              <a:t>	</a:t>
            </a:r>
            <a:r>
              <a:rPr b="0" lang="en-US" sz="1800" strike="noStrike" u="none">
                <a:solidFill>
                  <a:srgbClr val="3333cc"/>
                </a:solidFill>
                <a:effectLst/>
                <a:uFillTx/>
                <a:latin typeface="Times New Roman"/>
                <a:ea typeface="HG丸ｺﾞｼｯｸM-PRO"/>
              </a:rPr>
              <a:t>Series A private equity placement</a:t>
            </a:r>
            <a:r>
              <a:rPr b="0" lang="en-US" sz="1800" strike="noStrike" u="none">
                <a:solidFill>
                  <a:srgbClr val="3333cc"/>
                </a:solidFill>
                <a:effectLst/>
                <a:uFillTx/>
                <a:latin typeface="Times New Roman"/>
                <a:ea typeface="HG丸ｺﾞｼｯｸM-PRO"/>
              </a:rPr>
              <a:t>（</a:t>
            </a:r>
            <a:r>
              <a:rPr b="0" lang="en-US" sz="1800" strike="noStrike" u="none">
                <a:solidFill>
                  <a:srgbClr val="3333cc"/>
                </a:solidFill>
                <a:effectLst/>
                <a:uFillTx/>
                <a:latin typeface="Times New Roman"/>
                <a:ea typeface="HG丸ｺﾞｼｯｸM-PRO"/>
              </a:rPr>
              <a:t>\4.</a:t>
            </a:r>
            <a:r>
              <a:rPr b="0" lang="ja-JP" sz="1800" strike="noStrike" u="none">
                <a:solidFill>
                  <a:srgbClr val="3333cc"/>
                </a:solidFill>
                <a:effectLst/>
                <a:uFillTx/>
                <a:latin typeface="Times New Roman"/>
                <a:ea typeface="HG丸ｺﾞｼｯｸM-PRO"/>
              </a:rPr>
              <a:t>5 </a:t>
            </a:r>
            <a:r>
              <a:rPr b="0" lang="en-US" sz="1800" strike="noStrike" u="none">
                <a:solidFill>
                  <a:srgbClr val="3333cc"/>
                </a:solidFill>
                <a:effectLst/>
                <a:uFillTx/>
                <a:latin typeface="Times New Roman"/>
                <a:ea typeface="HG丸ｺﾞｼｯｸM-PRO"/>
              </a:rPr>
              <a:t>billion</a:t>
            </a:r>
            <a:r>
              <a:rPr b="0" lang="en-US" sz="1800" strike="noStrike" u="none">
                <a:solidFill>
                  <a:srgbClr val="3333cc"/>
                </a:solidFill>
                <a:effectLst/>
                <a:uFillTx/>
                <a:latin typeface="Times New Roman"/>
                <a:ea typeface="HG丸ｺﾞｼｯｸM-PRO"/>
              </a:rPr>
              <a:t>）</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99"/>
              </a:buClr>
              <a:buFont typeface="Wingdings" charset="2"/>
              <a:buChar char=""/>
              <a:tabLst>
                <a:tab algn="l" pos="22860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cc33"/>
                </a:solidFill>
                <a:effectLst/>
                <a:uFillTx/>
                <a:latin typeface="Times New Roman"/>
                <a:ea typeface="HG丸ｺﾞｼｯｸM-PRO"/>
              </a:rPr>
              <a:t>April 2000</a:t>
            </a:r>
            <a:r>
              <a:rPr b="0" lang="en-US" sz="1800" strike="noStrike" u="none">
                <a:solidFill>
                  <a:srgbClr val="3333cc"/>
                </a:solidFill>
                <a:effectLst/>
                <a:uFillTx/>
                <a:latin typeface="Times New Roman"/>
                <a:ea typeface="HG丸ｺﾞｼｯｸM-PRO"/>
              </a:rPr>
              <a:t>	</a:t>
            </a:r>
            <a:r>
              <a:rPr b="0" lang="en-US" sz="1800" strike="noStrike" u="none">
                <a:solidFill>
                  <a:srgbClr val="3333cc"/>
                </a:solidFill>
                <a:effectLst/>
                <a:uFillTx/>
                <a:latin typeface="Times New Roman"/>
                <a:ea typeface="HG丸ｺﾞｼｯｸM-PRO"/>
              </a:rPr>
              <a:t>Commenced ADSL trial service from 2 Tokyo COs</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99"/>
              </a:buClr>
              <a:buFont typeface="Wingdings" charset="2"/>
              <a:buChar char=""/>
              <a:tabLst>
                <a:tab algn="l" pos="22860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cc33"/>
                </a:solidFill>
                <a:effectLst/>
                <a:uFillTx/>
                <a:latin typeface="Times New Roman"/>
                <a:ea typeface="HG丸ｺﾞｼｯｸM-PRO"/>
              </a:rPr>
              <a:t>June 2000</a:t>
            </a:r>
            <a:r>
              <a:rPr b="0" lang="en-US" sz="1800" strike="noStrike" u="none">
                <a:solidFill>
                  <a:srgbClr val="3333cc"/>
                </a:solidFill>
                <a:effectLst/>
                <a:uFillTx/>
                <a:latin typeface="Times New Roman"/>
                <a:ea typeface="HG丸ｺﾞｼｯｸM-PRO"/>
              </a:rPr>
              <a:t>	</a:t>
            </a:r>
            <a:r>
              <a:rPr b="0" lang="en-US" sz="1800" strike="noStrike" u="none">
                <a:solidFill>
                  <a:srgbClr val="3333cc"/>
                </a:solidFill>
                <a:effectLst/>
                <a:uFillTx/>
                <a:latin typeface="Times New Roman"/>
                <a:ea typeface="HG丸ｺﾞｼｯｸM-PRO"/>
              </a:rPr>
              <a:t>Commenced ADSL trial service from 2 Osaka COs</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99"/>
              </a:buClr>
              <a:buFont typeface="Wingdings" charset="2"/>
              <a:buChar char=""/>
              <a:tabLst>
                <a:tab algn="l" pos="22860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cc33"/>
                </a:solidFill>
                <a:effectLst/>
                <a:uFillTx/>
                <a:latin typeface="Times New Roman"/>
                <a:ea typeface="HG丸ｺﾞｼｯｸM-PRO"/>
              </a:rPr>
              <a:t>July 2000</a:t>
            </a:r>
            <a:r>
              <a:rPr b="0" lang="en-US" sz="1800" strike="noStrike" u="none">
                <a:solidFill>
                  <a:srgbClr val="3333cc"/>
                </a:solidFill>
                <a:effectLst/>
                <a:uFillTx/>
                <a:latin typeface="Times New Roman"/>
                <a:ea typeface="HG丸ｺﾞｼｯｸM-PRO"/>
              </a:rPr>
              <a:t>	</a:t>
            </a:r>
            <a:r>
              <a:rPr b="0" lang="en-US" sz="1800" strike="noStrike" u="none">
                <a:solidFill>
                  <a:srgbClr val="3333cc"/>
                </a:solidFill>
                <a:effectLst/>
                <a:uFillTx/>
                <a:latin typeface="Times New Roman"/>
                <a:ea typeface="HG丸ｺﾞｼｯｸM-PRO"/>
              </a:rPr>
              <a:t>Commenced ADSL trial service from </a:t>
            </a:r>
            <a:r>
              <a:rPr b="0" lang="ja-JP" sz="1800" strike="noStrike" u="none">
                <a:solidFill>
                  <a:srgbClr val="3333cc"/>
                </a:solidFill>
                <a:effectLst/>
                <a:uFillTx/>
                <a:latin typeface="Times New Roman"/>
                <a:ea typeface="HG丸ｺﾞｼｯｸM-PRO"/>
              </a:rPr>
              <a:t>3 </a:t>
            </a:r>
            <a:r>
              <a:rPr b="0" lang="en-US" sz="1800" strike="noStrike" u="none">
                <a:solidFill>
                  <a:srgbClr val="3333cc"/>
                </a:solidFill>
                <a:effectLst/>
                <a:uFillTx/>
                <a:latin typeface="Times New Roman"/>
                <a:ea typeface="HG丸ｺﾞｼｯｸM-PRO"/>
              </a:rPr>
              <a:t>Osaka COs</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99"/>
              </a:buClr>
              <a:buFont typeface="Wingdings" charset="2"/>
              <a:buChar char=""/>
              <a:tabLst>
                <a:tab algn="l" pos="22860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cc33"/>
                </a:solidFill>
                <a:effectLst/>
                <a:uFillTx/>
                <a:latin typeface="Times New Roman"/>
                <a:ea typeface="HG丸ｺﾞｼｯｸM-PRO"/>
              </a:rPr>
              <a:t>August 2000</a:t>
            </a:r>
            <a:r>
              <a:rPr b="0" lang="en-US" sz="1800" strike="noStrike" u="none">
                <a:solidFill>
                  <a:srgbClr val="3333cc"/>
                </a:solidFill>
                <a:effectLst/>
                <a:uFillTx/>
                <a:latin typeface="Times New Roman"/>
                <a:ea typeface="HG丸ｺﾞｼｯｸM-PRO"/>
              </a:rPr>
              <a:t>	</a:t>
            </a:r>
            <a:r>
              <a:rPr b="0" lang="en-US" sz="1800" strike="noStrike" u="none">
                <a:solidFill>
                  <a:srgbClr val="3333cc"/>
                </a:solidFill>
                <a:effectLst/>
                <a:uFillTx/>
                <a:latin typeface="Times New Roman"/>
                <a:ea typeface="HG丸ｺﾞｼｯｸM-PRO"/>
              </a:rPr>
              <a:t>Announced trial service with 5 ISPs</a:t>
            </a:r>
            <a:endParaRPr b="0" lang="en-US" sz="1800" strike="noStrike" u="none">
              <a:solidFill>
                <a:srgbClr val="000000"/>
              </a:solidFill>
              <a:effectLst/>
              <a:uFillTx/>
              <a:latin typeface="Times New Roman"/>
            </a:endParaRPr>
          </a:p>
          <a:p>
            <a:pPr lvl="2" marL="1143000" indent="-228600">
              <a:lnSpc>
                <a:spcPct val="90000"/>
              </a:lnSpc>
              <a:spcBef>
                <a:spcPts val="451"/>
              </a:spcBef>
              <a:tabLst>
                <a:tab algn="l" pos="0"/>
                <a:tab algn="l" pos="22860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Times New Roman"/>
                <a:ea typeface="HG丸ｺﾞｼｯｸM-PRO"/>
              </a:rPr>
              <a:t>	</a:t>
            </a:r>
            <a:r>
              <a:rPr b="0" lang="en-US" sz="1800" strike="noStrike" u="none">
                <a:solidFill>
                  <a:srgbClr val="3333cc"/>
                </a:solidFill>
                <a:effectLst/>
                <a:uFillTx/>
                <a:latin typeface="Times New Roman"/>
                <a:ea typeface="HG丸ｺﾞｼｯｸM-PRO"/>
              </a:rPr>
              <a:t>	</a:t>
            </a:r>
            <a:r>
              <a:rPr b="0" lang="en-US" sz="1800" strike="noStrike" u="none">
                <a:solidFill>
                  <a:srgbClr val="3333cc"/>
                </a:solidFill>
                <a:effectLst/>
                <a:uFillTx/>
                <a:latin typeface="Times New Roman"/>
                <a:ea typeface="HG丸ｺﾞｼｯｸM-PRO"/>
              </a:rPr>
              <a:t>Commenced ADSL trial service from 4 Tokyo COs</a:t>
            </a:r>
            <a:endParaRPr b="0" lang="en-US" sz="1800" strike="noStrike" u="none">
              <a:solidFill>
                <a:srgbClr val="000000"/>
              </a:solidFill>
              <a:effectLst/>
              <a:uFillTx/>
              <a:latin typeface="Times New Roman"/>
            </a:endParaRPr>
          </a:p>
          <a:p>
            <a:pPr lvl="2" marL="1143000" indent="-228600">
              <a:lnSpc>
                <a:spcPct val="90000"/>
              </a:lnSpc>
              <a:spcBef>
                <a:spcPts val="451"/>
              </a:spcBef>
              <a:tabLst>
                <a:tab algn="l" pos="0"/>
                <a:tab algn="l" pos="22860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Times New Roman"/>
                <a:ea typeface="HG丸ｺﾞｼｯｸM-PRO"/>
              </a:rPr>
              <a:t>	</a:t>
            </a:r>
            <a:r>
              <a:rPr b="0" lang="en-US" sz="1800" strike="noStrike" u="none">
                <a:solidFill>
                  <a:srgbClr val="3333cc"/>
                </a:solidFill>
                <a:effectLst/>
                <a:uFillTx/>
                <a:latin typeface="Times New Roman"/>
                <a:ea typeface="HG丸ｺﾞｼｯｸM-PRO"/>
              </a:rPr>
              <a:t>	</a:t>
            </a:r>
            <a:r>
              <a:rPr b="0" lang="en-US" sz="1800" strike="noStrike" u="none">
                <a:solidFill>
                  <a:srgbClr val="3333cc"/>
                </a:solidFill>
                <a:effectLst/>
                <a:uFillTx/>
                <a:latin typeface="Times New Roman"/>
                <a:ea typeface="HG丸ｺﾞｼｯｸM-PRO"/>
              </a:rPr>
              <a:t>Exceeded 200 trial service subscribers</a:t>
            </a:r>
            <a:endParaRPr b="0" lang="en-US" sz="1800" strike="noStrike" u="none">
              <a:solidFill>
                <a:srgbClr val="000000"/>
              </a:solidFill>
              <a:effectLst/>
              <a:uFillTx/>
              <a:latin typeface="Times New Roman"/>
            </a:endParaRPr>
          </a:p>
          <a:p>
            <a:pPr lvl="2" marL="1143000" indent="-228600">
              <a:lnSpc>
                <a:spcPct val="90000"/>
              </a:lnSpc>
              <a:spcBef>
                <a:spcPts val="451"/>
              </a:spcBef>
              <a:tabLst>
                <a:tab algn="l" pos="0"/>
                <a:tab algn="l" pos="22860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Times New Roman"/>
                <a:ea typeface="HG丸ｺﾞｼｯｸM-PRO"/>
              </a:rPr>
              <a:t>	</a:t>
            </a:r>
            <a:r>
              <a:rPr b="0" lang="en-US" sz="1800" strike="noStrike" u="none">
                <a:solidFill>
                  <a:srgbClr val="3333cc"/>
                </a:solidFill>
                <a:effectLst/>
                <a:uFillTx/>
                <a:latin typeface="Times New Roman"/>
                <a:ea typeface="HG丸ｺﾞｼｯｸM-PRO"/>
              </a:rPr>
              <a:t>	</a:t>
            </a:r>
            <a:r>
              <a:rPr b="0" lang="en-US" sz="1800" strike="noStrike" u="none">
                <a:solidFill>
                  <a:srgbClr val="3333cc"/>
                </a:solidFill>
                <a:effectLst/>
                <a:uFillTx/>
                <a:latin typeface="Times New Roman"/>
                <a:ea typeface="HG丸ｺﾞｼｯｸM-PRO"/>
              </a:rPr>
              <a:t>Tested live streaming service of High School Baseball </a:t>
            </a:r>
            <a:r>
              <a:rPr b="0" lang="en-US" sz="1800" strike="noStrike" u="none">
                <a:solidFill>
                  <a:srgbClr val="3333cc"/>
                </a:solidFill>
                <a:effectLst/>
                <a:uFillTx/>
                <a:latin typeface="Times New Roman"/>
                <a:ea typeface="HG丸ｺﾞｼｯｸM-PRO"/>
              </a:rPr>
              <a:t>	</a:t>
            </a:r>
            <a:r>
              <a:rPr b="0" lang="en-US" sz="1800" strike="noStrike" u="none">
                <a:solidFill>
                  <a:srgbClr val="3333cc"/>
                </a:solidFill>
                <a:effectLst/>
                <a:uFillTx/>
                <a:latin typeface="Times New Roman"/>
                <a:ea typeface="HG丸ｺﾞｼｯｸM-PRO"/>
              </a:rPr>
              <a:t>Championship over ADSL</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99"/>
              </a:buClr>
              <a:buFont typeface="Wingdings" charset="2"/>
              <a:buChar char=""/>
              <a:tabLst>
                <a:tab algn="l" pos="22860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0000"/>
                </a:solidFill>
                <a:effectLst/>
                <a:uFillTx/>
                <a:latin typeface="Times New Roman"/>
                <a:ea typeface="HG丸ｺﾞｼｯｸM-PRO"/>
              </a:rPr>
              <a:t>October 2000</a:t>
            </a:r>
            <a:r>
              <a:rPr b="0" lang="en-US" sz="1800" strike="noStrike" u="none">
                <a:solidFill>
                  <a:srgbClr val="ff0000"/>
                </a:solidFill>
                <a:effectLst/>
                <a:uFillTx/>
                <a:latin typeface="Times New Roman"/>
                <a:ea typeface="HG丸ｺﾞｼｯｸM-PRO"/>
              </a:rPr>
              <a:t>	</a:t>
            </a:r>
            <a:r>
              <a:rPr b="0" lang="en-US" sz="1800" strike="noStrike" u="none">
                <a:solidFill>
                  <a:srgbClr val="ff0000"/>
                </a:solidFill>
                <a:effectLst/>
                <a:uFillTx/>
                <a:latin typeface="Times New Roman"/>
                <a:ea typeface="HG丸ｺﾞｼｯｸM-PRO"/>
              </a:rPr>
              <a:t>Commencement of ADSL commercial</a:t>
            </a:r>
            <a:r>
              <a:rPr b="0" lang="ja-JP" sz="1800" strike="noStrike" u="none">
                <a:solidFill>
                  <a:srgbClr val="ff0000"/>
                </a:solidFill>
                <a:effectLst/>
                <a:uFillTx/>
                <a:latin typeface="Times New Roman"/>
                <a:ea typeface="HG丸ｺﾞｼｯｸM-PRO"/>
              </a:rPr>
              <a:t> </a:t>
            </a:r>
            <a:r>
              <a:rPr b="0" lang="en-US" sz="1800" strike="noStrike" u="none">
                <a:solidFill>
                  <a:srgbClr val="ff0000"/>
                </a:solidFill>
                <a:effectLst/>
                <a:uFillTx/>
                <a:latin typeface="Times New Roman"/>
                <a:ea typeface="HG丸ｺﾞｼｯｸM-PRO"/>
              </a:rPr>
              <a:t>service</a:t>
            </a:r>
            <a:endParaRPr b="0" lang="en-US" sz="1800" strike="noStrike" u="none">
              <a:solidFill>
                <a:srgbClr val="000000"/>
              </a:solidFill>
              <a:effectLst/>
              <a:uFillTx/>
              <a:latin typeface="Times New Roman"/>
            </a:endParaRPr>
          </a:p>
        </p:txBody>
      </p:sp>
      <p:sp>
        <p:nvSpPr>
          <p:cNvPr id="56" name=""/>
          <p:cNvSpPr/>
          <p:nvPr/>
        </p:nvSpPr>
        <p:spPr>
          <a:xfrm>
            <a:off x="457200" y="1523880"/>
            <a:ext cx="8229600" cy="0"/>
          </a:xfrm>
          <a:prstGeom prst="line">
            <a:avLst/>
          </a:prstGeom>
          <a:ln cap="rnd" w="57240">
            <a:solidFill>
              <a:srgbClr val="3366ff"/>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57" name=""/>
          <p:cNvSpPr/>
          <p:nvPr/>
        </p:nvSpPr>
        <p:spPr>
          <a:xfrm>
            <a:off x="457200" y="5943600"/>
            <a:ext cx="8229600" cy="0"/>
          </a:xfrm>
          <a:prstGeom prst="line">
            <a:avLst/>
          </a:prstGeom>
          <a:ln cap="rnd" w="57240">
            <a:solidFill>
              <a:srgbClr val="3366ff"/>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0F34386F-B16D-4132-9919-99D2DB19D797}"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
          <p:cNvSpPr/>
          <p:nvPr/>
        </p:nvSpPr>
        <p:spPr>
          <a:xfrm>
            <a:off x="1295280" y="1066680"/>
            <a:ext cx="6477120" cy="5410440"/>
          </a:xfrm>
          <a:prstGeom prst="rect">
            <a:avLst/>
          </a:prstGeom>
          <a:gradFill rotWithShape="0">
            <a:gsLst>
              <a:gs pos="0">
                <a:srgbClr val="f9fbfe"/>
              </a:gs>
              <a:gs pos="100000">
                <a:srgbClr val="99ccff"/>
              </a:gs>
            </a:gsLst>
            <a:path path="rect">
              <a:fillToRect l="50000" t="50000" r="50000" b="50000"/>
            </a:path>
          </a:gradFill>
          <a:ln w="38160">
            <a:solidFill>
              <a:srgbClr val="3366ff"/>
            </a:solidFill>
            <a:miter/>
          </a:ln>
          <a:effectLst>
            <a:outerShdw dist="107932" dir="2700000" blurRad="0" rotWithShape="0">
              <a:srgbClr val="808080"/>
            </a:outerShdw>
          </a:effectLst>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59" name=""/>
          <p:cNvSpPr/>
          <p:nvPr/>
        </p:nvSpPr>
        <p:spPr>
          <a:xfrm>
            <a:off x="2512440" y="320400"/>
            <a:ext cx="4370040" cy="58032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66cc"/>
                </a:solidFill>
                <a:effectLst/>
                <a:uFillTx/>
                <a:latin typeface="Times New Roman"/>
                <a:ea typeface="HG丸ｺﾞｼｯｸM-PRO"/>
              </a:rPr>
              <a:t>CEO</a:t>
            </a:r>
            <a:r>
              <a:rPr b="0" lang="en-US" sz="3200" strike="noStrike" u="none">
                <a:solidFill>
                  <a:srgbClr val="3366cc"/>
                </a:solidFill>
                <a:effectLst/>
                <a:uFillTx/>
                <a:latin typeface="Times New Roman"/>
                <a:ea typeface="HG丸ｺﾞｼｯｸM-PRO"/>
              </a:rPr>
              <a:t>　</a:t>
            </a:r>
            <a:r>
              <a:rPr b="0" lang="en-US" sz="3200" strike="noStrike" u="none">
                <a:solidFill>
                  <a:srgbClr val="3366cc"/>
                </a:solidFill>
                <a:effectLst/>
                <a:uFillTx/>
                <a:latin typeface="Times New Roman"/>
                <a:ea typeface="HG丸ｺﾞｼｯｸM-PRO"/>
              </a:rPr>
              <a:t>Sachio Semmoto</a:t>
            </a:r>
            <a:endParaRPr b="0" lang="en-US" sz="3200" strike="noStrike" u="none">
              <a:solidFill>
                <a:srgbClr val="000000"/>
              </a:solidFill>
              <a:effectLst/>
              <a:uFillTx/>
              <a:latin typeface="Times New Roman"/>
            </a:endParaRPr>
          </a:p>
        </p:txBody>
      </p:sp>
      <p:pic>
        <p:nvPicPr>
          <p:cNvPr id="60" name="spacer" descr="-"/>
          <p:cNvPicPr/>
          <p:nvPr/>
        </p:nvPicPr>
        <p:blipFill>
          <a:blip r:embed="rId1"/>
          <a:stretch/>
        </p:blipFill>
        <p:spPr>
          <a:xfrm>
            <a:off x="3192480" y="480960"/>
            <a:ext cx="114120" cy="11160"/>
          </a:xfrm>
          <a:prstGeom prst="rect">
            <a:avLst/>
          </a:prstGeom>
          <a:noFill/>
          <a:ln w="0">
            <a:noFill/>
          </a:ln>
        </p:spPr>
      </p:pic>
      <p:sp>
        <p:nvSpPr>
          <p:cNvPr id="61" name=""/>
          <p:cNvSpPr/>
          <p:nvPr/>
        </p:nvSpPr>
        <p:spPr>
          <a:xfrm>
            <a:off x="1447920" y="1238400"/>
            <a:ext cx="6324480" cy="4979160"/>
          </a:xfrm>
          <a:prstGeom prst="rect">
            <a:avLst/>
          </a:prstGeom>
          <a:noFill/>
          <a:ln w="0">
            <a:noFill/>
          </a:ln>
        </p:spPr>
        <p:style>
          <a:lnRef idx="0"/>
          <a:fillRef idx="0"/>
          <a:effectRef idx="0"/>
          <a:fontRef idx="minor"/>
        </p:style>
        <p:txBody>
          <a:bodyPr lIns="92160" rIns="92160" tIns="46080" bIns="46080" anchor="t">
            <a:spAutoFit/>
          </a:bodyPr>
          <a:p>
            <a:pPr marL="291960" indent="-291960">
              <a:lnSpc>
                <a:spcPct val="90000"/>
              </a:lnSpc>
              <a:spcBef>
                <a:spcPts val="400"/>
              </a:spcBef>
              <a:buClr>
                <a:srgbClr val="000099"/>
              </a:buClr>
              <a:buFont typeface="Wingdings" charset="2"/>
              <a:buChar char=""/>
              <a:tabLst>
                <a:tab algn="l" pos="2858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ff"/>
                </a:solidFill>
                <a:effectLst/>
                <a:uFillTx/>
                <a:latin typeface="Times New Roman"/>
                <a:ea typeface="HG丸ｺﾞｼｯｸM-PRO"/>
              </a:rPr>
              <a:t>Co-founder and Senior Vice President of DDI Corporation, the first purely private telephone company in Japan</a:t>
            </a:r>
            <a:endParaRPr b="0" lang="en-US" sz="1600" strike="noStrike" u="none">
              <a:solidFill>
                <a:srgbClr val="000000"/>
              </a:solidFill>
              <a:effectLst/>
              <a:uFillTx/>
              <a:latin typeface="Times New Roman"/>
            </a:endParaRPr>
          </a:p>
          <a:p>
            <a:pPr marL="291960" indent="-291960">
              <a:lnSpc>
                <a:spcPct val="90000"/>
              </a:lnSpc>
              <a:spcBef>
                <a:spcPts val="400"/>
              </a:spcBef>
              <a:buClr>
                <a:srgbClr val="000099"/>
              </a:buClr>
              <a:buFont typeface="Wingdings" charset="2"/>
              <a:buChar char=""/>
              <a:tabLst>
                <a:tab algn="l" pos="2858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ff"/>
                </a:solidFill>
                <a:effectLst/>
                <a:uFillTx/>
                <a:latin typeface="Times New Roman"/>
                <a:ea typeface="HG丸ｺﾞｼｯｸM-PRO"/>
              </a:rPr>
              <a:t>Over 30 years of telecom experience</a:t>
            </a:r>
            <a:endParaRPr b="0" lang="en-US" sz="1600" strike="noStrike" u="none">
              <a:solidFill>
                <a:srgbClr val="000000"/>
              </a:solidFill>
              <a:effectLst/>
              <a:uFillTx/>
              <a:latin typeface="Times New Roman"/>
            </a:endParaRPr>
          </a:p>
          <a:p>
            <a:pPr marL="291960" indent="-291960">
              <a:lnSpc>
                <a:spcPct val="90000"/>
              </a:lnSpc>
              <a:spcBef>
                <a:spcPts val="400"/>
              </a:spcBef>
              <a:buClr>
                <a:srgbClr val="000099"/>
              </a:buClr>
              <a:buFont typeface="Wingdings" charset="2"/>
              <a:buChar char=""/>
              <a:tabLst>
                <a:tab algn="l" pos="2858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ff"/>
                </a:solidFill>
                <a:effectLst/>
                <a:uFillTx/>
                <a:latin typeface="Times New Roman"/>
                <a:ea typeface="HG丸ｺﾞｼｯｸM-PRO"/>
              </a:rPr>
              <a:t>Professor at Keio University Graduate Business School</a:t>
            </a:r>
            <a:endParaRPr b="0" lang="en-US" sz="1600" strike="noStrike" u="none">
              <a:solidFill>
                <a:srgbClr val="000000"/>
              </a:solidFill>
              <a:effectLst/>
              <a:uFillTx/>
              <a:latin typeface="Times New Roman"/>
            </a:endParaRPr>
          </a:p>
          <a:p>
            <a:pPr marL="291960" indent="-291960">
              <a:lnSpc>
                <a:spcPct val="90000"/>
              </a:lnSpc>
              <a:spcBef>
                <a:spcPts val="400"/>
              </a:spcBef>
              <a:buClr>
                <a:srgbClr val="000099"/>
              </a:buClr>
              <a:buFont typeface="Wingdings" charset="2"/>
              <a:buChar char=""/>
              <a:tabLst>
                <a:tab algn="l" pos="2858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ff"/>
                </a:solidFill>
                <a:effectLst/>
                <a:uFillTx/>
                <a:latin typeface="Times New Roman"/>
                <a:ea typeface="HG丸ｺﾞｼｯｸM-PRO"/>
              </a:rPr>
              <a:t>Awarded Full-bright Exchange Program Grant and received M.S. and Ph.D. degrees in Electrical Engineering from the University of Florida</a:t>
            </a:r>
            <a:endParaRPr b="0" lang="en-US" sz="1600" strike="noStrike" u="none">
              <a:solidFill>
                <a:srgbClr val="000000"/>
              </a:solidFill>
              <a:effectLst/>
              <a:uFillTx/>
              <a:latin typeface="Times New Roman"/>
            </a:endParaRPr>
          </a:p>
          <a:p>
            <a:pPr marL="291960" indent="-291960">
              <a:lnSpc>
                <a:spcPct val="90000"/>
              </a:lnSpc>
              <a:spcBef>
                <a:spcPts val="400"/>
              </a:spcBef>
              <a:buClr>
                <a:srgbClr val="000099"/>
              </a:buClr>
              <a:buFont typeface="Wingdings" charset="2"/>
              <a:buChar char=""/>
              <a:tabLst>
                <a:tab algn="l" pos="2858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ff"/>
                </a:solidFill>
                <a:effectLst/>
                <a:uFillTx/>
                <a:latin typeface="Times New Roman"/>
                <a:ea typeface="HG丸ｺﾞｼｯｸM-PRO"/>
              </a:rPr>
              <a:t>Joined NTT to develop the first optical fiber system in Japan and led the development of the Information Network System, the world’s first digital service which embodied the ISDN concept</a:t>
            </a:r>
            <a:endParaRPr b="0" lang="en-US" sz="1600" strike="noStrike" u="none">
              <a:solidFill>
                <a:srgbClr val="000000"/>
              </a:solidFill>
              <a:effectLst/>
              <a:uFillTx/>
              <a:latin typeface="Times New Roman"/>
            </a:endParaRPr>
          </a:p>
          <a:p>
            <a:pPr marL="291960" indent="-291960">
              <a:lnSpc>
                <a:spcPct val="90000"/>
              </a:lnSpc>
              <a:spcBef>
                <a:spcPts val="400"/>
              </a:spcBef>
              <a:buClr>
                <a:srgbClr val="000099"/>
              </a:buClr>
              <a:buFont typeface="Wingdings" charset="2"/>
              <a:buChar char=""/>
              <a:tabLst>
                <a:tab algn="l" pos="2858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ff"/>
                </a:solidFill>
                <a:effectLst/>
                <a:uFillTx/>
                <a:latin typeface="Times New Roman"/>
                <a:ea typeface="HG丸ｺﾞｼｯｸM-PRO"/>
              </a:rPr>
              <a:t>Japan’s official representative to the ITU on optical fiber and ISDN (1974-1980)</a:t>
            </a:r>
            <a:endParaRPr b="0" lang="en-US" sz="1600" strike="noStrike" u="none">
              <a:solidFill>
                <a:srgbClr val="000000"/>
              </a:solidFill>
              <a:effectLst/>
              <a:uFillTx/>
              <a:latin typeface="Times New Roman"/>
            </a:endParaRPr>
          </a:p>
          <a:p>
            <a:pPr marL="291960" indent="-291960">
              <a:lnSpc>
                <a:spcPct val="90000"/>
              </a:lnSpc>
              <a:spcBef>
                <a:spcPts val="400"/>
              </a:spcBef>
              <a:buClr>
                <a:srgbClr val="000099"/>
              </a:buClr>
              <a:buFont typeface="Wingdings" charset="2"/>
              <a:buChar char=""/>
              <a:tabLst>
                <a:tab algn="l" pos="2858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ff"/>
                </a:solidFill>
                <a:effectLst/>
                <a:uFillTx/>
                <a:latin typeface="Times New Roman"/>
                <a:ea typeface="HG丸ｺﾞｼｯｸM-PRO"/>
              </a:rPr>
              <a:t>A major role in bringing DDI up to $5 billion in sales and $630 million in profits after 7 years of operations.  DDI completed its Initial Public Offering on the</a:t>
            </a:r>
            <a:r>
              <a:rPr b="1" lang="ja-JP" sz="1600" strike="noStrike" u="none">
                <a:solidFill>
                  <a:srgbClr val="0000ff"/>
                </a:solidFill>
                <a:effectLst/>
                <a:uFillTx/>
                <a:latin typeface="Times New Roman"/>
                <a:ea typeface="HG丸ｺﾞｼｯｸM-PRO"/>
              </a:rPr>
              <a:t> </a:t>
            </a:r>
            <a:r>
              <a:rPr b="1" lang="en-US" sz="1600" strike="noStrike" u="none">
                <a:solidFill>
                  <a:srgbClr val="0000ff"/>
                </a:solidFill>
                <a:effectLst/>
                <a:uFillTx/>
                <a:latin typeface="Times New Roman"/>
                <a:ea typeface="HG丸ｺﾞｼｯｸM-PRO"/>
              </a:rPr>
              <a:t>Tokyo Stock Exchange, after 6 years of operation, which set the record then for the fastest company to conduct an IPO in Japan.  The current total market capitalization of DDI is $17 billion.    </a:t>
            </a:r>
            <a:endParaRPr b="0" lang="en-US" sz="1600" strike="noStrike" u="none">
              <a:solidFill>
                <a:srgbClr val="000000"/>
              </a:solidFill>
              <a:effectLst/>
              <a:uFillTx/>
              <a:latin typeface="Times New Roman"/>
            </a:endParaRPr>
          </a:p>
          <a:p>
            <a:pPr marL="291960" indent="-291960">
              <a:lnSpc>
                <a:spcPct val="90000"/>
              </a:lnSpc>
              <a:spcBef>
                <a:spcPts val="400"/>
              </a:spcBef>
              <a:buClr>
                <a:srgbClr val="000099"/>
              </a:buClr>
              <a:buFont typeface="Wingdings" charset="2"/>
              <a:buChar char=""/>
              <a:tabLst>
                <a:tab algn="l" pos="2858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ff"/>
                </a:solidFill>
                <a:effectLst/>
                <a:uFillTx/>
                <a:latin typeface="Times New Roman"/>
                <a:ea typeface="HG丸ｺﾞｼｯｸM-PRO"/>
              </a:rPr>
              <a:t>December 1999, Chairman and CEO of eAccess Ltd.</a:t>
            </a:r>
            <a:r>
              <a:rPr b="0" lang="en-US" sz="1600" strike="noStrike" u="none">
                <a:solidFill>
                  <a:srgbClr val="0000ff"/>
                </a:solidFill>
                <a:effectLst/>
                <a:uFillTx/>
                <a:latin typeface="Times New Roman"/>
                <a:ea typeface="HG丸ｺﾞｼｯｸM-PRO"/>
              </a:rPr>
              <a:t>  </a:t>
            </a:r>
            <a:endParaRPr b="0" lang="en-US" sz="1600" strike="noStrike" u="none">
              <a:solidFill>
                <a:srgbClr val="000000"/>
              </a:solidFill>
              <a:effectLst/>
              <a:uFillTx/>
              <a:latin typeface="Times New Roman"/>
            </a:endParaRPr>
          </a:p>
          <a:p>
            <a:pPr marL="291960" indent="-291960">
              <a:tabLst>
                <a:tab algn="l" pos="0"/>
                <a:tab algn="l" pos="285840"/>
                <a:tab algn="l" pos="914400"/>
                <a:tab algn="l" pos="1828800"/>
                <a:tab algn="l" pos="2743200"/>
                <a:tab algn="l" pos="3657600"/>
                <a:tab algn="l" pos="4572000"/>
                <a:tab algn="l" pos="5486400"/>
                <a:tab algn="l" pos="6400800"/>
                <a:tab algn="l" pos="7315200"/>
                <a:tab algn="l" pos="8229600"/>
                <a:tab algn="l" pos="9144000"/>
                <a:tab algn="l" pos="10058400"/>
              </a:tabLst>
            </a:pPr>
            <a:br>
              <a:rPr sz="1200"/>
            </a:b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BC094E70-FDDE-4EBF-8146-1FD7E0C3013B}"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
          <p:cNvSpPr/>
          <p:nvPr/>
        </p:nvSpPr>
        <p:spPr>
          <a:xfrm>
            <a:off x="1295280" y="1066680"/>
            <a:ext cx="6477120" cy="5410440"/>
          </a:xfrm>
          <a:prstGeom prst="rect">
            <a:avLst/>
          </a:prstGeom>
          <a:gradFill rotWithShape="0">
            <a:gsLst>
              <a:gs pos="0">
                <a:srgbClr val="f9fbfe"/>
              </a:gs>
              <a:gs pos="100000">
                <a:srgbClr val="99ccff"/>
              </a:gs>
            </a:gsLst>
            <a:path path="rect">
              <a:fillToRect l="50000" t="50000" r="50000" b="50000"/>
            </a:path>
          </a:gradFill>
          <a:ln w="38160">
            <a:solidFill>
              <a:srgbClr val="3366ff"/>
            </a:solidFill>
            <a:miter/>
          </a:ln>
          <a:effectLst>
            <a:outerShdw dist="107932" dir="2700000" blurRad="0" rotWithShape="0">
              <a:srgbClr val="808080"/>
            </a:outerShdw>
          </a:effectLst>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63" name=""/>
          <p:cNvSpPr/>
          <p:nvPr/>
        </p:nvSpPr>
        <p:spPr>
          <a:xfrm>
            <a:off x="3015720" y="320400"/>
            <a:ext cx="3103200" cy="58032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66cc"/>
                </a:solidFill>
                <a:effectLst/>
                <a:uFillTx/>
                <a:latin typeface="Times New Roman"/>
                <a:ea typeface="ＭＳ 明朝"/>
              </a:rPr>
              <a:t>COO</a:t>
            </a:r>
            <a:r>
              <a:rPr b="0" lang="en-US" sz="3200" strike="noStrike" u="none">
                <a:solidFill>
                  <a:srgbClr val="3366cc"/>
                </a:solidFill>
                <a:effectLst/>
                <a:uFillTx/>
                <a:latin typeface="Times New Roman"/>
                <a:ea typeface="ＭＳ 明朝"/>
              </a:rPr>
              <a:t>　</a:t>
            </a:r>
            <a:r>
              <a:rPr b="0" lang="en-US" sz="3200" strike="noStrike" u="none">
                <a:solidFill>
                  <a:srgbClr val="3366cc"/>
                </a:solidFill>
                <a:effectLst/>
                <a:uFillTx/>
                <a:latin typeface="Times New Roman"/>
                <a:ea typeface="ＭＳ 明朝"/>
              </a:rPr>
              <a:t>Eric Gan</a:t>
            </a:r>
            <a:endParaRPr b="0" lang="en-US" sz="3200" strike="noStrike" u="none">
              <a:solidFill>
                <a:srgbClr val="000000"/>
              </a:solidFill>
              <a:effectLst/>
              <a:uFillTx/>
              <a:latin typeface="Times New Roman"/>
            </a:endParaRPr>
          </a:p>
        </p:txBody>
      </p:sp>
      <p:sp>
        <p:nvSpPr>
          <p:cNvPr id="64" name=""/>
          <p:cNvSpPr/>
          <p:nvPr/>
        </p:nvSpPr>
        <p:spPr>
          <a:xfrm>
            <a:off x="1436760" y="1295280"/>
            <a:ext cx="6259320" cy="4250160"/>
          </a:xfrm>
          <a:prstGeom prst="rect">
            <a:avLst/>
          </a:prstGeom>
          <a:noFill/>
          <a:ln w="0">
            <a:noFill/>
          </a:ln>
        </p:spPr>
        <p:style>
          <a:lnRef idx="0"/>
          <a:fillRef idx="0"/>
          <a:effectRef idx="0"/>
          <a:fontRef idx="minor"/>
        </p:style>
        <p:txBody>
          <a:bodyPr lIns="92160" rIns="92160" tIns="46080" bIns="46080" anchor="t">
            <a:spAutoFit/>
          </a:bodyPr>
          <a:p>
            <a:pPr marL="291960" indent="-291960">
              <a:lnSpc>
                <a:spcPct val="90000"/>
              </a:lnSpc>
              <a:spcBef>
                <a:spcPts val="400"/>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cc"/>
                </a:solidFill>
                <a:effectLst/>
                <a:uFillTx/>
                <a:latin typeface="Times New Roman"/>
                <a:ea typeface="HG丸ｺﾞｼｯｸM-PRO"/>
              </a:rPr>
              <a:t>B.S. degree in Chemistry, Imperial College, University of London</a:t>
            </a:r>
            <a:endParaRPr b="0" lang="en-US" sz="1600" strike="noStrike" u="none">
              <a:solidFill>
                <a:srgbClr val="000000"/>
              </a:solidFill>
              <a:effectLst/>
              <a:uFillTx/>
              <a:latin typeface="Times New Roman"/>
            </a:endParaRPr>
          </a:p>
          <a:p>
            <a:pPr marL="291960" indent="-291960">
              <a:lnSpc>
                <a:spcPct val="90000"/>
              </a:lnSpc>
              <a:spcBef>
                <a:spcPts val="400"/>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cc"/>
                </a:solidFill>
                <a:effectLst/>
                <a:uFillTx/>
                <a:latin typeface="Times New Roman"/>
                <a:ea typeface="HG丸ｺﾞｼｯｸM-PRO"/>
              </a:rPr>
              <a:t>11 plus years of telecom industry analysis and financial experience</a:t>
            </a:r>
            <a:endParaRPr b="0" lang="en-US" sz="1600" strike="noStrike" u="none">
              <a:solidFill>
                <a:srgbClr val="000000"/>
              </a:solidFill>
              <a:effectLst/>
              <a:uFillTx/>
              <a:latin typeface="Times New Roman"/>
            </a:endParaRPr>
          </a:p>
          <a:p>
            <a:pPr marL="291960" indent="-291960">
              <a:lnSpc>
                <a:spcPct val="90000"/>
              </a:lnSpc>
              <a:spcBef>
                <a:spcPts val="400"/>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cc"/>
                </a:solidFill>
                <a:effectLst/>
                <a:uFillTx/>
                <a:latin typeface="Times New Roman"/>
                <a:ea typeface="HG丸ｺﾞｼｯｸM-PRO"/>
              </a:rPr>
              <a:t>No. 1 ranked telecom/Internet analyst in Japan/Asia</a:t>
            </a:r>
            <a:endParaRPr b="0" lang="en-US" sz="1600" strike="noStrike" u="none">
              <a:solidFill>
                <a:srgbClr val="000000"/>
              </a:solidFill>
              <a:effectLst/>
              <a:uFillTx/>
              <a:latin typeface="Times New Roman"/>
            </a:endParaRPr>
          </a:p>
          <a:p>
            <a:pPr marL="291960" indent="-291960">
              <a:lnSpc>
                <a:spcPct val="90000"/>
              </a:lnSpc>
              <a:spcBef>
                <a:spcPts val="400"/>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cc"/>
                </a:solidFill>
                <a:effectLst/>
                <a:uFillTx/>
                <a:latin typeface="Times New Roman"/>
                <a:ea typeface="HG丸ｺﾞｼｯｸM-PRO"/>
              </a:rPr>
              <a:t>Managing Director and Senior Telecom Analyst at Goldman Sachs Japan</a:t>
            </a:r>
            <a:endParaRPr b="0" lang="en-US" sz="1600" strike="noStrike" u="none">
              <a:solidFill>
                <a:srgbClr val="000000"/>
              </a:solidFill>
              <a:effectLst/>
              <a:uFillTx/>
              <a:latin typeface="Times New Roman"/>
            </a:endParaRPr>
          </a:p>
          <a:p>
            <a:pPr marL="291960" indent="-291960">
              <a:lnSpc>
                <a:spcPct val="90000"/>
              </a:lnSpc>
              <a:spcBef>
                <a:spcPts val="400"/>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cc"/>
                </a:solidFill>
                <a:effectLst/>
                <a:uFillTx/>
                <a:latin typeface="Times New Roman"/>
                <a:ea typeface="HG丸ｺﾞｼｯｸM-PRO"/>
              </a:rPr>
              <a:t>Coordinator of Goldman Sachs Global Telecom Research</a:t>
            </a:r>
            <a:endParaRPr b="0" lang="en-US" sz="1600" strike="noStrike" u="none">
              <a:solidFill>
                <a:srgbClr val="000000"/>
              </a:solidFill>
              <a:effectLst/>
              <a:uFillTx/>
              <a:latin typeface="Times New Roman"/>
            </a:endParaRPr>
          </a:p>
          <a:p>
            <a:pPr marL="291960" indent="-291960">
              <a:lnSpc>
                <a:spcPct val="90000"/>
              </a:lnSpc>
              <a:spcBef>
                <a:spcPts val="400"/>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cc"/>
                </a:solidFill>
                <a:effectLst/>
                <a:uFillTx/>
                <a:latin typeface="Times New Roman"/>
                <a:ea typeface="HG丸ｺﾞｼｯｸM-PRO"/>
              </a:rPr>
              <a:t>Investment banking deals: NTT DoCoMo IPO ($18 bn), NTT IV &amp; V tranche offerings ($10bn &amp; $16bn, respectively), NTT ADR listing, IIJ IPO (NASDAQ), SmarTone IPO (HK), Hikari Tsushin II, KDD &amp; Teleway merger, DDI financial advisory, DDI, KDD&amp;IDO merger, etc.  </a:t>
            </a:r>
            <a:endParaRPr b="0" lang="en-US" sz="1600" strike="noStrike" u="none">
              <a:solidFill>
                <a:srgbClr val="000000"/>
              </a:solidFill>
              <a:effectLst/>
              <a:uFillTx/>
              <a:latin typeface="Times New Roman"/>
            </a:endParaRPr>
          </a:p>
          <a:p>
            <a:pPr marL="291960" indent="-291960">
              <a:lnSpc>
                <a:spcPct val="90000"/>
              </a:lnSpc>
              <a:spcBef>
                <a:spcPts val="400"/>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cc"/>
                </a:solidFill>
                <a:effectLst/>
                <a:uFillTx/>
                <a:latin typeface="Times New Roman"/>
                <a:ea typeface="HG丸ｺﾞｼｯｸM-PRO"/>
              </a:rPr>
              <a:t>Research coverage: NTT, NTT DoCoMo, DDI, KDD, Japan Telecom, Okinawa Cellular, IIJ (CrossWave), Matsushita Communications, Kyocera, Uniden, Hikari Tsushin  </a:t>
            </a:r>
            <a:endParaRPr b="0" lang="en-US" sz="1600" strike="noStrike" u="none">
              <a:solidFill>
                <a:srgbClr val="000000"/>
              </a:solidFill>
              <a:effectLst/>
              <a:uFillTx/>
              <a:latin typeface="Times New Roman"/>
            </a:endParaRPr>
          </a:p>
          <a:p>
            <a:pPr marL="291960" indent="-291960">
              <a:lnSpc>
                <a:spcPct val="90000"/>
              </a:lnSpc>
              <a:spcBef>
                <a:spcPts val="400"/>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cc"/>
                </a:solidFill>
                <a:effectLst/>
                <a:uFillTx/>
                <a:latin typeface="Times New Roman"/>
                <a:ea typeface="HG丸ｺﾞｼｯｸM-PRO"/>
              </a:rPr>
              <a:t>Fluent in Mandarin, Cantonese, English and Japanese  </a:t>
            </a:r>
            <a:endParaRPr b="0" lang="en-US" sz="1600" strike="noStrike" u="none">
              <a:solidFill>
                <a:srgbClr val="000000"/>
              </a:solidFill>
              <a:effectLst/>
              <a:uFillTx/>
              <a:latin typeface="Times New Roman"/>
            </a:endParaRPr>
          </a:p>
          <a:p>
            <a:pPr marL="291960" indent="-291960">
              <a:lnSpc>
                <a:spcPct val="90000"/>
              </a:lnSpc>
              <a:spcBef>
                <a:spcPts val="400"/>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cc"/>
                </a:solidFill>
                <a:effectLst/>
                <a:uFillTx/>
                <a:latin typeface="Times New Roman"/>
                <a:ea typeface="HG丸ｺﾞｼｯｸM-PRO"/>
              </a:rPr>
              <a:t>December 1999, COO of eAccess Ltd.  </a:t>
            </a:r>
            <a:endParaRPr b="0" lang="en-US" sz="1600" strike="noStrike" u="none">
              <a:solidFill>
                <a:srgbClr val="000000"/>
              </a:solidFill>
              <a:effectLst/>
              <a:uFillTx/>
              <a:latin typeface="Times New Roman"/>
            </a:endParaRPr>
          </a:p>
          <a:p>
            <a:pPr marL="291960" indent="-29196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689062EE-C653-4A95-B4C9-D68F735EFEBD}"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
          <p:cNvSpPr/>
          <p:nvPr/>
        </p:nvSpPr>
        <p:spPr>
          <a:xfrm>
            <a:off x="1295280" y="1066680"/>
            <a:ext cx="6477120" cy="5410440"/>
          </a:xfrm>
          <a:prstGeom prst="rect">
            <a:avLst/>
          </a:prstGeom>
          <a:gradFill rotWithShape="0">
            <a:gsLst>
              <a:gs pos="0">
                <a:srgbClr val="f9fbfe"/>
              </a:gs>
              <a:gs pos="100000">
                <a:srgbClr val="99ccff"/>
              </a:gs>
            </a:gsLst>
            <a:path path="rect">
              <a:fillToRect l="50000" t="50000" r="50000" b="50000"/>
            </a:path>
          </a:gradFill>
          <a:ln w="38160">
            <a:solidFill>
              <a:srgbClr val="3366ff"/>
            </a:solidFill>
            <a:miter/>
          </a:ln>
          <a:effectLst>
            <a:outerShdw dist="107932" dir="2700000" blurRad="0" rotWithShape="0">
              <a:srgbClr val="808080"/>
            </a:outerShdw>
          </a:effectLst>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66" name=""/>
          <p:cNvSpPr/>
          <p:nvPr/>
        </p:nvSpPr>
        <p:spPr>
          <a:xfrm>
            <a:off x="2427480" y="320400"/>
            <a:ext cx="4302000" cy="58032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66cc"/>
                </a:solidFill>
                <a:effectLst/>
                <a:uFillTx/>
                <a:latin typeface="Times New Roman"/>
                <a:ea typeface="HG丸ｺﾞｼｯｸM-PRO"/>
              </a:rPr>
              <a:t>CTO</a:t>
            </a:r>
            <a:r>
              <a:rPr b="0" lang="en-US" sz="3200" strike="noStrike" u="none">
                <a:solidFill>
                  <a:srgbClr val="3366cc"/>
                </a:solidFill>
                <a:effectLst/>
                <a:uFillTx/>
                <a:latin typeface="Times New Roman"/>
                <a:ea typeface="HG丸ｺﾞｼｯｸM-PRO"/>
              </a:rPr>
              <a:t>　</a:t>
            </a:r>
            <a:r>
              <a:rPr b="0" lang="en-US" sz="3200" strike="noStrike" u="none">
                <a:solidFill>
                  <a:srgbClr val="3366cc"/>
                </a:solidFill>
                <a:effectLst/>
                <a:uFillTx/>
                <a:latin typeface="Times New Roman"/>
                <a:ea typeface="HG丸ｺﾞｼｯｸM-PRO"/>
              </a:rPr>
              <a:t>Yoshihiro Obata</a:t>
            </a:r>
            <a:endParaRPr b="0" lang="en-US" sz="3200" strike="noStrike" u="none">
              <a:solidFill>
                <a:srgbClr val="000000"/>
              </a:solidFill>
              <a:effectLst/>
              <a:uFillTx/>
              <a:latin typeface="Times New Roman"/>
            </a:endParaRPr>
          </a:p>
        </p:txBody>
      </p:sp>
      <p:sp>
        <p:nvSpPr>
          <p:cNvPr id="67" name=""/>
          <p:cNvSpPr/>
          <p:nvPr/>
        </p:nvSpPr>
        <p:spPr>
          <a:xfrm>
            <a:off x="1447920" y="1298520"/>
            <a:ext cx="6172200" cy="4097880"/>
          </a:xfrm>
          <a:prstGeom prst="rect">
            <a:avLst/>
          </a:prstGeom>
          <a:noFill/>
          <a:ln w="0">
            <a:noFill/>
          </a:ln>
        </p:spPr>
        <p:style>
          <a:lnRef idx="0"/>
          <a:fillRef idx="0"/>
          <a:effectRef idx="0"/>
          <a:fontRef idx="minor"/>
        </p:style>
        <p:txBody>
          <a:bodyPr lIns="92160" rIns="92160" tIns="46080" bIns="46080" anchor="t">
            <a:spAutoFit/>
          </a:bodyPr>
          <a:p>
            <a:pPr marL="291960" indent="-291960">
              <a:lnSpc>
                <a:spcPct val="90000"/>
              </a:lnSpc>
              <a:spcBef>
                <a:spcPts val="400"/>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cc"/>
                </a:solidFill>
                <a:effectLst/>
                <a:uFillTx/>
                <a:latin typeface="Times New Roman"/>
                <a:ea typeface="HG丸ｺﾞｼｯｸM-PRO"/>
              </a:rPr>
              <a:t>Bachelor of Electrical Engineering, Kyoto University</a:t>
            </a:r>
            <a:endParaRPr b="0" lang="en-US" sz="1600" strike="noStrike" u="none">
              <a:solidFill>
                <a:srgbClr val="000000"/>
              </a:solidFill>
              <a:effectLst/>
              <a:uFillTx/>
              <a:latin typeface="Times New Roman"/>
            </a:endParaRPr>
          </a:p>
          <a:p>
            <a:pPr marL="291960" indent="-291960">
              <a:lnSpc>
                <a:spcPct val="90000"/>
              </a:lnSpc>
              <a:spcBef>
                <a:spcPts val="400"/>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cc"/>
                </a:solidFill>
                <a:effectLst/>
                <a:uFillTx/>
                <a:latin typeface="Times New Roman"/>
                <a:ea typeface="HG丸ｺﾞｼｯｸM-PRO"/>
              </a:rPr>
              <a:t>Master of Electrical Engineering, Kyoto University</a:t>
            </a:r>
            <a:endParaRPr b="0" lang="en-US" sz="1600" strike="noStrike" u="none">
              <a:solidFill>
                <a:srgbClr val="000000"/>
              </a:solidFill>
              <a:effectLst/>
              <a:uFillTx/>
              <a:latin typeface="Times New Roman"/>
            </a:endParaRPr>
          </a:p>
          <a:p>
            <a:pPr marL="291960" indent="-291960">
              <a:lnSpc>
                <a:spcPct val="90000"/>
              </a:lnSpc>
              <a:spcBef>
                <a:spcPts val="400"/>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cc"/>
                </a:solidFill>
                <a:effectLst/>
                <a:uFillTx/>
                <a:latin typeface="Times New Roman"/>
                <a:ea typeface="HG丸ｺﾞｼｯｸM-PRO"/>
              </a:rPr>
              <a:t>Joined Kokusai Denshin Denwa Ltd. (KDD) in April 1986.  He has extensive experience in designing and implementing IP networks and related functionality.  Specifically, he led the planning and implementation of NEWEB services’ (formerly known as Internet KDD) global backbone between Japan-US and intra-Asia, subsequently negotiating interconnection with foreign carriers to expand network reach in Europe, US and Asia</a:t>
            </a:r>
            <a:endParaRPr b="0" lang="en-US" sz="1600" strike="noStrike" u="none">
              <a:solidFill>
                <a:srgbClr val="000000"/>
              </a:solidFill>
              <a:effectLst/>
              <a:uFillTx/>
              <a:latin typeface="Times New Roman"/>
            </a:endParaRPr>
          </a:p>
          <a:p>
            <a:pPr marL="291960" indent="-291960">
              <a:lnSpc>
                <a:spcPct val="90000"/>
              </a:lnSpc>
              <a:spcBef>
                <a:spcPts val="400"/>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cc"/>
                </a:solidFill>
                <a:effectLst/>
                <a:uFillTx/>
                <a:latin typeface="Times New Roman"/>
                <a:ea typeface="HG丸ｺﾞｼｯｸM-PRO"/>
              </a:rPr>
              <a:t>Recruited to the Internet Research Institute Ltd. (IRI) in October 1999, where he provided on-going consulting services to KDD and NTT Communications to develop global IP business strategy.  Additionally, he was instrumental in determining the feasibility of investments into Pan-Asian IP service provider businesses.</a:t>
            </a:r>
            <a:endParaRPr b="0" lang="en-US" sz="1600" strike="noStrike" u="none">
              <a:solidFill>
                <a:srgbClr val="000000"/>
              </a:solidFill>
              <a:effectLst/>
              <a:uFillTx/>
              <a:latin typeface="Times New Roman"/>
            </a:endParaRPr>
          </a:p>
          <a:p>
            <a:pPr marL="291960" indent="-291960">
              <a:lnSpc>
                <a:spcPct val="90000"/>
              </a:lnSpc>
              <a:spcBef>
                <a:spcPts val="400"/>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cc"/>
                </a:solidFill>
                <a:effectLst/>
                <a:uFillTx/>
                <a:latin typeface="Times New Roman"/>
                <a:ea typeface="HG丸ｺﾞｼｯｸM-PRO"/>
              </a:rPr>
              <a:t>Selected as Asia Pacific Internet Consortium member</a:t>
            </a:r>
            <a:endParaRPr b="0" lang="en-US" sz="1600" strike="noStrike" u="none">
              <a:solidFill>
                <a:srgbClr val="000000"/>
              </a:solidFill>
              <a:effectLst/>
              <a:uFillTx/>
              <a:latin typeface="Times New Roman"/>
            </a:endParaRPr>
          </a:p>
          <a:p>
            <a:pPr marL="291960" indent="-291960">
              <a:lnSpc>
                <a:spcPct val="90000"/>
              </a:lnSpc>
              <a:spcBef>
                <a:spcPts val="400"/>
              </a:spcBef>
              <a:buClr>
                <a:srgbClr val="0000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cc"/>
                </a:solidFill>
                <a:effectLst/>
                <a:uFillTx/>
                <a:latin typeface="Times New Roman"/>
                <a:ea typeface="HG丸ｺﾞｼｯｸM-PRO"/>
              </a:rPr>
              <a:t>December 1999, CTO of eAccess Ltd.  </a:t>
            </a:r>
            <a:endParaRPr b="0" lang="en-US" sz="1600" strike="noStrike" u="none">
              <a:solidFill>
                <a:srgbClr val="000000"/>
              </a:solidFill>
              <a:effectLst/>
              <a:uFillTx/>
              <a:latin typeface="Times New Roman"/>
            </a:endParaRPr>
          </a:p>
          <a:p>
            <a:pPr marL="291960" indent="-29196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91366E24-3E24-4819-AAF5-E9A739B567EA}"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
          <p:cNvSpPr/>
          <p:nvPr/>
        </p:nvSpPr>
        <p:spPr>
          <a:xfrm>
            <a:off x="152280" y="1219320"/>
            <a:ext cx="8763120" cy="685800"/>
          </a:xfrm>
          <a:prstGeom prst="rect">
            <a:avLst/>
          </a:prstGeom>
          <a:gradFill rotWithShape="0">
            <a:gsLst>
              <a:gs pos="0">
                <a:srgbClr val="000099"/>
              </a:gs>
              <a:gs pos="100000">
                <a:srgbClr val="6699ff"/>
              </a:gs>
            </a:gsLst>
            <a:lin ang="10800000"/>
          </a:gradFill>
          <a:ln w="0">
            <a:noFill/>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69" name=""/>
          <p:cNvSpPr/>
          <p:nvPr/>
        </p:nvSpPr>
        <p:spPr>
          <a:xfrm>
            <a:off x="2282040" y="304560"/>
            <a:ext cx="5259240" cy="580320"/>
          </a:xfrm>
          <a:prstGeom prst="rect">
            <a:avLst/>
          </a:prstGeom>
          <a:noFill/>
          <a:ln w="0">
            <a:noFill/>
          </a:ln>
        </p:spPr>
        <p:style>
          <a:lnRef idx="0"/>
          <a:fillRef idx="0"/>
          <a:effectRef idx="0"/>
          <a:fontRef idx="minor"/>
        </p:style>
        <p:txBody>
          <a:bodyPr wrap="none" lIns="92160" rIns="92160" tIns="46080" bIns="4608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66cc"/>
                </a:solidFill>
                <a:effectLst/>
                <a:uFillTx/>
                <a:latin typeface="Times New Roman"/>
                <a:ea typeface="HG丸ｺﾞｼｯｸM-PRO"/>
              </a:rPr>
              <a:t>Roll-Out of Corporate Strategy</a:t>
            </a:r>
            <a:endParaRPr b="0" lang="en-US" sz="3200" strike="noStrike" u="none">
              <a:solidFill>
                <a:srgbClr val="000000"/>
              </a:solidFill>
              <a:effectLst/>
              <a:uFillTx/>
              <a:latin typeface="Times New Roman"/>
            </a:endParaRPr>
          </a:p>
        </p:txBody>
      </p:sp>
      <p:sp>
        <p:nvSpPr>
          <p:cNvPr id="70" name=""/>
          <p:cNvSpPr/>
          <p:nvPr/>
        </p:nvSpPr>
        <p:spPr>
          <a:xfrm>
            <a:off x="685800" y="3300480"/>
            <a:ext cx="2527200" cy="1600200"/>
          </a:xfrm>
          <a:prstGeom prst="rect">
            <a:avLst/>
          </a:prstGeom>
          <a:gradFill rotWithShape="0">
            <a:gsLst>
              <a:gs pos="0">
                <a:srgbClr val="ffffff"/>
              </a:gs>
              <a:gs pos="100000">
                <a:srgbClr val="99ccff"/>
              </a:gs>
            </a:gsLst>
            <a:path path="rect">
              <a:fillToRect l="50000" t="50000" r="50000" b="50000"/>
            </a:path>
          </a:grad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71" name=""/>
          <p:cNvSpPr/>
          <p:nvPr/>
        </p:nvSpPr>
        <p:spPr>
          <a:xfrm>
            <a:off x="730080" y="3622320"/>
            <a:ext cx="2394000" cy="1067400"/>
          </a:xfrm>
          <a:prstGeom prst="rect">
            <a:avLst/>
          </a:prstGeom>
          <a:noFill/>
          <a:ln w="0">
            <a:noFill/>
          </a:ln>
        </p:spPr>
        <p:style>
          <a:lnRef idx="0"/>
          <a:fillRef idx="0"/>
          <a:effectRef idx="0"/>
          <a:fontRef idx="minor"/>
        </p:style>
        <p:txBody>
          <a:bodyPr lIns="92160" rIns="92160" tIns="46080" bIns="46080" anchor="ctr">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cc"/>
                </a:solidFill>
                <a:effectLst/>
                <a:uFillTx/>
                <a:latin typeface="Times New Roman"/>
                <a:ea typeface="HG丸ｺﾞｼｯｸM-PRO"/>
              </a:rPr>
              <a:t>To provide broadband access to   Internet users in major metropolitan areas</a:t>
            </a:r>
            <a:endParaRPr b="0" lang="en-US" sz="1600" strike="noStrike" u="none">
              <a:solidFill>
                <a:srgbClr val="000000"/>
              </a:solidFill>
              <a:effectLst/>
              <a:uFillTx/>
              <a:latin typeface="Times New Roman"/>
            </a:endParaRPr>
          </a:p>
        </p:txBody>
      </p:sp>
      <p:sp>
        <p:nvSpPr>
          <p:cNvPr id="72" name=""/>
          <p:cNvSpPr/>
          <p:nvPr/>
        </p:nvSpPr>
        <p:spPr>
          <a:xfrm>
            <a:off x="685800" y="2386080"/>
            <a:ext cx="2527200" cy="803160"/>
          </a:xfrm>
          <a:prstGeom prst="rect">
            <a:avLst/>
          </a:prstGeom>
          <a:gradFill rotWithShape="0">
            <a:gsLst>
              <a:gs pos="0">
                <a:srgbClr val="ff0000"/>
              </a:gs>
              <a:gs pos="50000">
                <a:srgbClr val="ffcc00"/>
              </a:gs>
              <a:gs pos="100000">
                <a:srgbClr val="ff0000"/>
              </a:gs>
            </a:gsLst>
            <a:lin ang="5400000"/>
          </a:grad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Times New Roman"/>
                <a:ea typeface="HG丸ｺﾞｼｯｸM-PRO"/>
              </a:rPr>
              <a:t>Broadband Access</a:t>
            </a:r>
            <a:endParaRPr b="0" lang="en-US" sz="2400" strike="noStrike" u="none">
              <a:solidFill>
                <a:srgbClr val="000000"/>
              </a:solidFill>
              <a:effectLst/>
              <a:uFillTx/>
              <a:latin typeface="Times New Roman"/>
            </a:endParaRPr>
          </a:p>
        </p:txBody>
      </p:sp>
      <p:sp>
        <p:nvSpPr>
          <p:cNvPr id="73" name=""/>
          <p:cNvSpPr/>
          <p:nvPr/>
        </p:nvSpPr>
        <p:spPr>
          <a:xfrm>
            <a:off x="533520" y="5105520"/>
            <a:ext cx="8153280" cy="1119240"/>
          </a:xfrm>
          <a:prstGeom prst="rightArrow">
            <a:avLst>
              <a:gd name="adj1" fmla="val 61111"/>
              <a:gd name="adj2" fmla="val 58513"/>
            </a:avLst>
          </a:prstGeom>
          <a:gradFill rotWithShape="0">
            <a:gsLst>
              <a:gs pos="0">
                <a:srgbClr val="ff0000"/>
              </a:gs>
              <a:gs pos="100000">
                <a:srgbClr val="ffcc00"/>
              </a:gs>
            </a:gsLst>
            <a:lin ang="10800000"/>
          </a:gradFill>
          <a:ln w="0">
            <a:noFill/>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74" name=""/>
          <p:cNvSpPr/>
          <p:nvPr/>
        </p:nvSpPr>
        <p:spPr>
          <a:xfrm>
            <a:off x="1147320" y="5354640"/>
            <a:ext cx="1587960" cy="641160"/>
          </a:xfrm>
          <a:prstGeom prst="rect">
            <a:avLst/>
          </a:prstGeom>
          <a:noFill/>
          <a:ln w="0">
            <a:noFill/>
          </a:ln>
        </p:spPr>
        <p:style>
          <a:lnRef idx="0"/>
          <a:fillRef idx="0"/>
          <a:effectRef idx="0"/>
          <a:fontRef idx="minor"/>
        </p:style>
        <p:txBody>
          <a:bodyPr wrap="none" lIns="92160" rIns="92160" tIns="46080" bIns="4608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0000"/>
                </a:solidFill>
                <a:effectLst/>
                <a:uFillTx/>
                <a:latin typeface="Impact"/>
                <a:ea typeface="HG丸ｺﾞｼｯｸM-PRO"/>
              </a:rPr>
              <a:t>Phase 1</a:t>
            </a:r>
            <a:endParaRPr b="0" lang="en-US" sz="3600" strike="noStrike" u="none">
              <a:solidFill>
                <a:srgbClr val="000000"/>
              </a:solidFill>
              <a:effectLst/>
              <a:uFillTx/>
              <a:latin typeface="Times New Roman"/>
            </a:endParaRPr>
          </a:p>
        </p:txBody>
      </p:sp>
      <p:sp>
        <p:nvSpPr>
          <p:cNvPr id="75" name=""/>
          <p:cNvSpPr/>
          <p:nvPr/>
        </p:nvSpPr>
        <p:spPr>
          <a:xfrm>
            <a:off x="152280" y="1295280"/>
            <a:ext cx="7239240" cy="581760"/>
          </a:xfrm>
          <a:prstGeom prst="rect">
            <a:avLst/>
          </a:prstGeom>
          <a:noFill/>
          <a:ln w="0">
            <a:noFill/>
          </a:ln>
        </p:spPr>
        <p:style>
          <a:lnRef idx="0"/>
          <a:fillRef idx="0"/>
          <a:effectRef idx="0"/>
          <a:fontRef idx="minor"/>
        </p:style>
        <p:txBody>
          <a:bodyPr lIns="90000" rIns="90000" tIns="46800" bIns="46800" anchor="t">
            <a:spAutoFit/>
          </a:bodyPr>
          <a:p>
            <a:pPr>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ea typeface="HG丸ｺﾞｼｯｸM-PRO"/>
              </a:rPr>
              <a:t>Next Generation IP Services and Solutions</a:t>
            </a:r>
            <a:endParaRPr b="0" lang="en-US" sz="3200" strike="noStrike" u="none">
              <a:solidFill>
                <a:srgbClr val="000000"/>
              </a:solidFill>
              <a:effectLst/>
              <a:uFillTx/>
              <a:latin typeface="Times New Roman"/>
            </a:endParaRPr>
          </a:p>
        </p:txBody>
      </p:sp>
      <p:sp>
        <p:nvSpPr>
          <p:cNvPr id="76" name=""/>
          <p:cNvSpPr/>
          <p:nvPr/>
        </p:nvSpPr>
        <p:spPr>
          <a:xfrm>
            <a:off x="3774960" y="5354640"/>
            <a:ext cx="1643400" cy="641160"/>
          </a:xfrm>
          <a:prstGeom prst="rect">
            <a:avLst/>
          </a:prstGeom>
          <a:noFill/>
          <a:ln w="0">
            <a:noFill/>
          </a:ln>
        </p:spPr>
        <p:style>
          <a:lnRef idx="0"/>
          <a:fillRef idx="0"/>
          <a:effectRef idx="0"/>
          <a:fontRef idx="minor"/>
        </p:style>
        <p:txBody>
          <a:bodyPr wrap="none" lIns="92160" rIns="92160" tIns="46080" bIns="4608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cc0066"/>
                </a:solidFill>
                <a:effectLst/>
                <a:uFillTx/>
                <a:latin typeface="Impact"/>
                <a:ea typeface="HG丸ｺﾞｼｯｸM-PRO"/>
              </a:rPr>
              <a:t>Phase 2</a:t>
            </a:r>
            <a:endParaRPr b="0" lang="en-US" sz="3600" strike="noStrike" u="none">
              <a:solidFill>
                <a:srgbClr val="000000"/>
              </a:solidFill>
              <a:effectLst/>
              <a:uFillTx/>
              <a:latin typeface="Times New Roman"/>
            </a:endParaRPr>
          </a:p>
        </p:txBody>
      </p:sp>
      <p:sp>
        <p:nvSpPr>
          <p:cNvPr id="77" name=""/>
          <p:cNvSpPr/>
          <p:nvPr/>
        </p:nvSpPr>
        <p:spPr>
          <a:xfrm>
            <a:off x="3340080" y="2386080"/>
            <a:ext cx="2527200" cy="803160"/>
          </a:xfrm>
          <a:prstGeom prst="rect">
            <a:avLst/>
          </a:prstGeom>
          <a:gradFill rotWithShape="0">
            <a:gsLst>
              <a:gs pos="0">
                <a:srgbClr val="ff0000"/>
              </a:gs>
              <a:gs pos="50000">
                <a:srgbClr val="ffcc00"/>
              </a:gs>
              <a:gs pos="100000">
                <a:srgbClr val="ff0000"/>
              </a:gs>
            </a:gsLst>
            <a:lin ang="5400000"/>
          </a:grad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Times New Roman"/>
                <a:ea typeface="HG丸ｺﾞｼｯｸM-PRO"/>
              </a:rPr>
              <a:t>Contents &amp;</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Times New Roman"/>
                <a:ea typeface="HG丸ｺﾞｼｯｸM-PRO"/>
              </a:rPr>
              <a:t>Applications</a:t>
            </a:r>
            <a:endParaRPr b="0" lang="en-US" sz="2400" strike="noStrike" u="none">
              <a:solidFill>
                <a:srgbClr val="000000"/>
              </a:solidFill>
              <a:effectLst/>
              <a:uFillTx/>
              <a:latin typeface="Times New Roman"/>
            </a:endParaRPr>
          </a:p>
        </p:txBody>
      </p:sp>
      <p:sp>
        <p:nvSpPr>
          <p:cNvPr id="78" name=""/>
          <p:cNvSpPr/>
          <p:nvPr/>
        </p:nvSpPr>
        <p:spPr>
          <a:xfrm>
            <a:off x="5987880" y="2386080"/>
            <a:ext cx="2527560" cy="803160"/>
          </a:xfrm>
          <a:prstGeom prst="rect">
            <a:avLst/>
          </a:prstGeom>
          <a:gradFill rotWithShape="0">
            <a:gsLst>
              <a:gs pos="0">
                <a:srgbClr val="ff0000"/>
              </a:gs>
              <a:gs pos="50000">
                <a:srgbClr val="ffcc00"/>
              </a:gs>
              <a:gs pos="100000">
                <a:srgbClr val="ff0000"/>
              </a:gs>
            </a:gsLst>
            <a:lin ang="5400000"/>
          </a:grad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Times New Roman"/>
                <a:ea typeface="HG丸ｺﾞｼｯｸM-PRO"/>
              </a:rPr>
              <a:t>IP Backbone</a:t>
            </a:r>
            <a:endParaRPr b="0" lang="en-US" sz="2400" strike="noStrike" u="none">
              <a:solidFill>
                <a:srgbClr val="000000"/>
              </a:solidFill>
              <a:effectLst/>
              <a:uFillTx/>
              <a:latin typeface="Times New Roman"/>
            </a:endParaRPr>
          </a:p>
        </p:txBody>
      </p:sp>
      <p:sp>
        <p:nvSpPr>
          <p:cNvPr id="79" name=""/>
          <p:cNvSpPr/>
          <p:nvPr/>
        </p:nvSpPr>
        <p:spPr>
          <a:xfrm>
            <a:off x="6359040" y="5354640"/>
            <a:ext cx="1656360" cy="641160"/>
          </a:xfrm>
          <a:prstGeom prst="rect">
            <a:avLst/>
          </a:prstGeom>
          <a:noFill/>
          <a:ln w="0">
            <a:noFill/>
          </a:ln>
        </p:spPr>
        <p:style>
          <a:lnRef idx="0"/>
          <a:fillRef idx="0"/>
          <a:effectRef idx="0"/>
          <a:fontRef idx="minor"/>
        </p:style>
        <p:txBody>
          <a:bodyPr wrap="none" lIns="92160" rIns="92160" tIns="46080" bIns="4608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99"/>
                </a:solidFill>
                <a:effectLst/>
                <a:uFillTx/>
                <a:latin typeface="Impact"/>
                <a:ea typeface="HG丸ｺﾞｼｯｸM-PRO"/>
              </a:rPr>
              <a:t>Phase 3</a:t>
            </a:r>
            <a:endParaRPr b="0" lang="en-US" sz="3600" strike="noStrike" u="none">
              <a:solidFill>
                <a:srgbClr val="000000"/>
              </a:solidFill>
              <a:effectLst/>
              <a:uFillTx/>
              <a:latin typeface="Times New Roman"/>
            </a:endParaRPr>
          </a:p>
        </p:txBody>
      </p:sp>
      <p:sp>
        <p:nvSpPr>
          <p:cNvPr id="80" name=""/>
          <p:cNvSpPr/>
          <p:nvPr/>
        </p:nvSpPr>
        <p:spPr>
          <a:xfrm>
            <a:off x="3352680" y="3300480"/>
            <a:ext cx="2527560" cy="1600200"/>
          </a:xfrm>
          <a:prstGeom prst="rect">
            <a:avLst/>
          </a:prstGeom>
          <a:gradFill rotWithShape="0">
            <a:gsLst>
              <a:gs pos="0">
                <a:srgbClr val="ffffff"/>
              </a:gs>
              <a:gs pos="100000">
                <a:srgbClr val="99ccff">
                  <a:alpha val="50196"/>
                </a:srgbClr>
              </a:gs>
            </a:gsLst>
            <a:path path="rect">
              <a:fillToRect l="50000" t="50000" r="50000" b="50000"/>
            </a:path>
          </a:grad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81" name=""/>
          <p:cNvSpPr/>
          <p:nvPr/>
        </p:nvSpPr>
        <p:spPr>
          <a:xfrm>
            <a:off x="3397320" y="3701160"/>
            <a:ext cx="2438280" cy="823680"/>
          </a:xfrm>
          <a:prstGeom prst="rect">
            <a:avLst/>
          </a:prstGeom>
          <a:noFill/>
          <a:ln w="0">
            <a:noFill/>
          </a:ln>
        </p:spPr>
        <p:style>
          <a:lnRef idx="0"/>
          <a:fillRef idx="0"/>
          <a:effectRef idx="0"/>
          <a:fontRef idx="minor"/>
        </p:style>
        <p:txBody>
          <a:bodyPr lIns="92160" rIns="92160" tIns="46080" bIns="46080" anchor="ctr">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cc"/>
                </a:solidFill>
                <a:effectLst/>
                <a:uFillTx/>
                <a:latin typeface="Times New Roman"/>
                <a:ea typeface="HG丸ｺﾞｼｯｸM-PRO"/>
              </a:rPr>
              <a:t>To provide solutions and entertainment with ASP/CSP services</a:t>
            </a:r>
            <a:endParaRPr b="0" lang="en-US" sz="1600" strike="noStrike" u="none">
              <a:solidFill>
                <a:srgbClr val="000000"/>
              </a:solidFill>
              <a:effectLst/>
              <a:uFillTx/>
              <a:latin typeface="Times New Roman"/>
            </a:endParaRPr>
          </a:p>
        </p:txBody>
      </p:sp>
      <p:sp>
        <p:nvSpPr>
          <p:cNvPr id="82" name=""/>
          <p:cNvSpPr/>
          <p:nvPr/>
        </p:nvSpPr>
        <p:spPr>
          <a:xfrm>
            <a:off x="6006960" y="3300480"/>
            <a:ext cx="2527560" cy="1600200"/>
          </a:xfrm>
          <a:prstGeom prst="rect">
            <a:avLst/>
          </a:prstGeom>
          <a:gradFill rotWithShape="0">
            <a:gsLst>
              <a:gs pos="0">
                <a:srgbClr val="ffffff"/>
              </a:gs>
              <a:gs pos="100000">
                <a:srgbClr val="99ccff">
                  <a:alpha val="50196"/>
                </a:srgbClr>
              </a:gs>
            </a:gsLst>
            <a:path path="rect">
              <a:fillToRect l="50000" t="50000" r="50000" b="50000"/>
            </a:path>
          </a:gradFill>
          <a:ln w="38160">
            <a:solidFill>
              <a:srgbClr val="3366ff"/>
            </a:solidFill>
            <a:miter/>
          </a:ln>
        </p:spPr>
        <p:style>
          <a:lnRef idx="0"/>
          <a:fillRef idx="0"/>
          <a:effectRef idx="0"/>
          <a:fontRef idx="minor"/>
        </p:style>
        <p:txBody>
          <a:bodyPr wrap="none" lIns="91800" rIns="91800" anchor="ctr">
            <a:noAutofit/>
          </a:bodyPr>
          <a:p>
            <a:endParaRPr b="0" lang="en-US" sz="2400" strike="noStrike" u="none">
              <a:solidFill>
                <a:srgbClr val="000000"/>
              </a:solidFill>
              <a:effectLst/>
              <a:uFillTx/>
              <a:latin typeface="Times New Roman"/>
            </a:endParaRPr>
          </a:p>
        </p:txBody>
      </p:sp>
      <p:sp>
        <p:nvSpPr>
          <p:cNvPr id="83" name=""/>
          <p:cNvSpPr/>
          <p:nvPr/>
        </p:nvSpPr>
        <p:spPr>
          <a:xfrm>
            <a:off x="6064200" y="3734640"/>
            <a:ext cx="2438280" cy="823680"/>
          </a:xfrm>
          <a:prstGeom prst="rect">
            <a:avLst/>
          </a:prstGeom>
          <a:noFill/>
          <a:ln w="0">
            <a:noFill/>
          </a:ln>
        </p:spPr>
        <p:style>
          <a:lnRef idx="0"/>
          <a:fillRef idx="0"/>
          <a:effectRef idx="0"/>
          <a:fontRef idx="minor"/>
        </p:style>
        <p:txBody>
          <a:bodyPr lIns="92160" rIns="92160" tIns="46080" bIns="46080" anchor="ctr">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cc"/>
                </a:solidFill>
                <a:effectLst/>
                <a:uFillTx/>
                <a:latin typeface="Times New Roman"/>
                <a:ea typeface="HG丸ｺﾞｼｯｸM-PRO"/>
              </a:rPr>
              <a:t>To construct IP fiber backbone spanning major metropolitan areas</a:t>
            </a:r>
            <a:endParaRPr b="0" lang="en-US" sz="16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F8A3F90F-8D2F-4182-AD45-4E8925D0AC5D}"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31220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1999-05-23T22:20:17Z</dcterms:created>
  <dc:creator>Atsushi Tanaka</dc:creator>
  <dc:description/>
  <dc:language>en-US</dc:language>
  <cp:lastModifiedBy>eAccess</cp:lastModifiedBy>
  <cp:lastPrinted>1999-12-27T23:44:31Z</cp:lastPrinted>
  <dcterms:modified xsi:type="dcterms:W3CDTF">2000-10-03T05:03:59Z</dcterms:modified>
  <cp:revision>843</cp:revision>
  <dc:subject/>
  <dc:title>No Slide Title</dc:title>
</cp:coreProperties>
</file>