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PT%20Master" descr=""/>
          <p:cNvPicPr/>
          <p:nvPr/>
        </p:nvPicPr>
        <p:blipFill>
          <a:blip r:embed="rId2"/>
          <a:stretch/>
        </p:blipFill>
        <p:spPr>
          <a:xfrm>
            <a:off x="0" y="0"/>
            <a:ext cx="9144000" cy="6858000"/>
          </a:xfrm>
          <a:prstGeom prst="rect">
            <a:avLst/>
          </a:prstGeom>
          <a:noFill/>
          <a:ln w="0">
            <a:noFill/>
          </a:ln>
        </p:spPr>
      </p:pic>
      <p:sp>
        <p:nvSpPr>
          <p:cNvPr id="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 name="PPT%20INTRO" descr=""/>
          <p:cNvPicPr/>
          <p:nvPr/>
        </p:nvPicPr>
        <p:blipFill>
          <a:blip r:embed="rId1"/>
          <a:stretch/>
        </p:blipFill>
        <p:spPr>
          <a:xfrm>
            <a:off x="0" y="0"/>
            <a:ext cx="9142560" cy="6858000"/>
          </a:xfrm>
          <a:prstGeom prst="rect">
            <a:avLst/>
          </a:prstGeom>
          <a:noFill/>
          <a:ln w="0">
            <a:noFill/>
          </a:ln>
        </p:spPr>
      </p:pic>
      <p:sp>
        <p:nvSpPr>
          <p:cNvPr id="6" name=""/>
          <p:cNvSpPr/>
          <p:nvPr/>
        </p:nvSpPr>
        <p:spPr>
          <a:xfrm>
            <a:off x="1523880" y="2057400"/>
            <a:ext cx="6096240" cy="2128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Introduction to</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NEXSTAR FINANCIAL CORPORATION</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for</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CORPORATION</a:t>
            </a:r>
            <a:endParaRPr b="0" lang="en-US" sz="2400" strike="noStrike" u="none">
              <a:solidFill>
                <a:srgbClr val="000000"/>
              </a:solidFill>
              <a:effectLst/>
              <a:uFillTx/>
              <a:latin typeface="Times New Roman"/>
            </a:endParaRPr>
          </a:p>
        </p:txBody>
      </p:sp>
      <p:sp>
        <p:nvSpPr>
          <p:cNvPr id="7" name=""/>
          <p:cNvSpPr/>
          <p:nvPr/>
        </p:nvSpPr>
        <p:spPr>
          <a:xfrm>
            <a:off x="1905120" y="4419720"/>
            <a:ext cx="5410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OCTOBER 2000</a:t>
            </a:r>
            <a:endParaRPr b="0" lang="en-US" sz="1800" strike="noStrike" u="none">
              <a:solidFill>
                <a:srgbClr val="000000"/>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1295280" y="152280"/>
            <a:ext cx="441972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Arial"/>
              </a:rPr>
              <a:t>Company Profile</a:t>
            </a:r>
            <a:endParaRPr b="0" lang="en-US" sz="3600" strike="noStrike" u="none">
              <a:solidFill>
                <a:srgbClr val="000000"/>
              </a:solidFill>
              <a:effectLst/>
              <a:uFillTx/>
              <a:latin typeface="Times New Roman"/>
            </a:endParaRPr>
          </a:p>
        </p:txBody>
      </p:sp>
      <p:sp>
        <p:nvSpPr>
          <p:cNvPr id="9" name=""/>
          <p:cNvSpPr/>
          <p:nvPr/>
        </p:nvSpPr>
        <p:spPr>
          <a:xfrm>
            <a:off x="1295280" y="1371600"/>
            <a:ext cx="6934320" cy="47131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Founded on May 12, 1999</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Nexstar is a full service Mortgage Bank,</a:t>
            </a:r>
            <a:br>
              <a:rPr sz="2000"/>
            </a:br>
            <a:r>
              <a:rPr b="0" lang="en-US" sz="2000" strike="noStrike" u="none">
                <a:solidFill>
                  <a:srgbClr val="000000"/>
                </a:solidFill>
                <a:effectLst/>
                <a:uFillTx/>
                <a:latin typeface="Arial"/>
              </a:rPr>
              <a:t>focused on serving corporations and co-brand partners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Headquarters – St. Louis, MO</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Employees – 145 at Sept. 15, 2000</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Equity Investors – Kohlberg Kravis Roberts and Company (KKR) and Management Team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Licensing – 50 states by 10/00</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Subsidiaries</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eoTek, LLC – Evergreen, CO – Industry leading web based software development firm</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Nexstar Financial Ventures, LLC – Strategic equity investments</a:t>
            </a:r>
            <a:endParaRPr b="0" lang="en-US" sz="18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Strategic Business Partners – Fannie Mae, IBM, Lucent/Avaya, Razorfish, Siebel </a:t>
            </a:r>
            <a:endParaRPr b="0" lang="en-US" sz="2000" strike="noStrike" u="none">
              <a:solidFill>
                <a:srgbClr val="000000"/>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914400" y="152280"/>
            <a:ext cx="405756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Arial"/>
              </a:rPr>
              <a:t>History</a:t>
            </a:r>
            <a:endParaRPr b="0" lang="en-US" sz="3600" strike="noStrike" u="none">
              <a:solidFill>
                <a:srgbClr val="000000"/>
              </a:solidFill>
              <a:effectLst/>
              <a:uFillTx/>
              <a:latin typeface="Times New Roman"/>
            </a:endParaRPr>
          </a:p>
        </p:txBody>
      </p:sp>
      <p:sp>
        <p:nvSpPr>
          <p:cNvPr id="11" name=""/>
          <p:cNvSpPr/>
          <p:nvPr/>
        </p:nvSpPr>
        <p:spPr>
          <a:xfrm>
            <a:off x="914400" y="1295280"/>
            <a:ext cx="8229600" cy="57150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management team has a history of changing the</a:t>
            </a:r>
            <a:endParaRPr b="0" lang="en-US" sz="2400" strike="noStrike" u="none">
              <a:solidFill>
                <a:srgbClr val="000000"/>
              </a:solidFill>
              <a:effectLst/>
              <a:uFillTx/>
              <a:latin typeface="Times New Roman"/>
            </a:endParaRPr>
          </a:p>
          <a:p>
            <a:pPr marL="343080" indent="-343080">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mortgage industry</a:t>
            </a:r>
            <a:endParaRPr b="0" lang="en-US" sz="2400" strike="noStrike" u="none">
              <a:solidFill>
                <a:srgbClr val="000000"/>
              </a:solidFill>
              <a:effectLst/>
              <a:uFillTx/>
              <a:latin typeface="Times New Roman"/>
            </a:endParaRPr>
          </a:p>
          <a:p>
            <a:pPr marL="343080" indent="-3430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While at Prudential Home Mortgage in the 1980’s and 1990’s, the Company’s management team pioneered the use of innovative origination technology through centralized call centers that today is the standard in the industry</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Nexstar was founded on the proposition that an entirely new paradigm is necessary for financial services overall and the mortgage process in particular</a:t>
            </a:r>
            <a:endParaRPr b="0" lang="en-US" sz="2000" strike="noStrike" u="none">
              <a:solidFill>
                <a:srgbClr val="000000"/>
              </a:solidFill>
              <a:effectLst/>
              <a:uFillTx/>
              <a:latin typeface="Times New Roman"/>
            </a:endParaRPr>
          </a:p>
          <a:p>
            <a:pPr marL="343080" indent="-343080">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eoTek, LLC, a web based software development company, was acquired in September, 1999,  positioning Nexstar to control the development of its proprietary state-of-the-art technology platform </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Nexstar publicly launched in June, 2000</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914400" y="0"/>
            <a:ext cx="5562720" cy="12193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Arial"/>
              </a:rPr>
              <a:t>Nexstar Technology</a:t>
            </a:r>
            <a:endParaRPr b="0" lang="en-US" sz="3600" strike="noStrike" u="none">
              <a:solidFill>
                <a:srgbClr val="000000"/>
              </a:solidFill>
              <a:effectLst/>
              <a:uFillTx/>
              <a:latin typeface="Times New Roman"/>
            </a:endParaRPr>
          </a:p>
        </p:txBody>
      </p:sp>
      <p:sp>
        <p:nvSpPr>
          <p:cNvPr id="13" name=""/>
          <p:cNvSpPr/>
          <p:nvPr/>
        </p:nvSpPr>
        <p:spPr>
          <a:xfrm>
            <a:off x="914400" y="1981080"/>
            <a:ext cx="7772400" cy="55627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We are the first mortgage company to achieve full integration between the call center and web site, allowing for simultaneous phone/web interaction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We provide multi-media access including Internet, phone, web chat, e-mail and fax</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Our website provides full functionality:  application, loan decision, rate lock, loan status and ongoing servicing</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Our fulfillment process is nearly paperless, through our digital office environment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We deliver end-to-end (origination through servicing) high tech, high touch fulfillment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security and privacy of our customers’ data is protected with the latest tools</a:t>
            </a:r>
            <a:endParaRPr b="0" lang="en-US" sz="2000" strike="noStrike" u="none">
              <a:solidFill>
                <a:srgbClr val="000000"/>
              </a:solidFill>
              <a:effectLst/>
              <a:uFillTx/>
              <a:latin typeface="Times New Roman"/>
            </a:endParaRPr>
          </a:p>
        </p:txBody>
      </p:sp>
      <p:sp>
        <p:nvSpPr>
          <p:cNvPr id="14" name=""/>
          <p:cNvSpPr/>
          <p:nvPr/>
        </p:nvSpPr>
        <p:spPr>
          <a:xfrm>
            <a:off x="914400" y="1247760"/>
            <a:ext cx="7848720" cy="119124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As an early adopter of advanced technology to reinvent the mortgage process,</a:t>
            </a:r>
            <a:r>
              <a:rPr b="0" lang="en-US" sz="2000" strike="noStrike" u="none">
                <a:solidFill>
                  <a:srgbClr val="000000"/>
                </a:solidFill>
                <a:effectLst/>
                <a:uFillTx/>
                <a:latin typeface="Arial"/>
              </a:rPr>
              <a:t> </a:t>
            </a:r>
            <a:r>
              <a:rPr b="1" lang="en-US" sz="2000" strike="noStrike" u="none">
                <a:solidFill>
                  <a:srgbClr val="000000"/>
                </a:solidFill>
                <a:effectLst/>
                <a:uFillTx/>
                <a:latin typeface="Arial"/>
              </a:rPr>
              <a:t>Nexstar delivers a personalized home financing experience powered by the most advanced multi-media customer relationship technologies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1066680" y="380520"/>
            <a:ext cx="7315200" cy="685800"/>
          </a:xfrm>
          <a:prstGeom prst="rect">
            <a:avLst/>
          </a:prstGeom>
          <a:noFill/>
          <a:ln w="0">
            <a:noFill/>
          </a:ln>
        </p:spPr>
        <p:txBody>
          <a:bodyPr lIns="90000" rIns="90000" tIns="46800" bIns="4680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Arial"/>
              </a:rPr>
              <a:t>Relocation Specialists</a:t>
            </a:r>
            <a:endParaRPr b="0" lang="en-US" sz="4000" strike="noStrike" u="none">
              <a:solidFill>
                <a:srgbClr val="000000"/>
              </a:solidFill>
              <a:effectLst/>
              <a:uFillTx/>
              <a:latin typeface="Times New Roman"/>
            </a:endParaRPr>
          </a:p>
        </p:txBody>
      </p:sp>
      <p:sp>
        <p:nvSpPr>
          <p:cNvPr id="16" name="PlaceHolder 2"/>
          <p:cNvSpPr>
            <a:spLocks noGrp="1"/>
          </p:cNvSpPr>
          <p:nvPr>
            <p:ph/>
          </p:nvPr>
        </p:nvSpPr>
        <p:spPr>
          <a:xfrm>
            <a:off x="914400" y="1600200"/>
            <a:ext cx="7772400" cy="4495680"/>
          </a:xfrm>
          <a:prstGeom prst="rect">
            <a:avLst/>
          </a:prstGeom>
          <a:noFill/>
          <a:ln w="0">
            <a:noFill/>
          </a:ln>
        </p:spPr>
        <p:txBody>
          <a:bodyPr lIns="90000" rIns="90000" tIns="46800" bIns="46800" anchor="t">
            <a:normAutofit/>
          </a:bodyPr>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Nexstar is Equipped with and Skilled at the Basics</a:t>
            </a:r>
            <a:endParaRPr b="0" lang="en-US" sz="2000" strike="noStrike" u="none">
              <a:solidFill>
                <a:srgbClr val="000000"/>
              </a:solidFill>
              <a:effectLst/>
              <a:uFillTx/>
              <a:latin typeface="Times New Roman"/>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Retain servicing on relocation loans</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Preferential relocation rates</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Direct Bill authorized closing costs</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Administer subsidy programs</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Financing for non-permanent resident aliens</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Understand and accommodate:</a:t>
            </a:r>
            <a:endParaRPr b="0" lang="en-US" sz="20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Multiple policy levels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Home buyouts/closing assistance</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Corporate-sponsored second mortgage</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Equity advance</a:t>
            </a:r>
            <a:endParaRPr b="0" lang="en-US" sz="16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Reports of account activity</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Toll-free customer service and extended office hours</a:t>
            </a:r>
            <a:endParaRPr b="0" lang="en-US" sz="20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2362680" y="-228960"/>
            <a:ext cx="8001000" cy="1143000"/>
          </a:xfrm>
          <a:prstGeom prst="rect">
            <a:avLst/>
          </a:prstGeom>
          <a:noFill/>
          <a:ln w="0">
            <a:noFill/>
          </a:ln>
        </p:spPr>
        <p:txBody>
          <a:bodyPr lIns="90000" rIns="90000" tIns="46800" bIns="4680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000"/>
            </a:br>
            <a:r>
              <a:rPr b="0" lang="en-US" sz="4000" strike="noStrike" u="none">
                <a:solidFill>
                  <a:srgbClr val="000000"/>
                </a:solidFill>
                <a:effectLst/>
                <a:uFillTx/>
                <a:latin typeface="Arial"/>
              </a:rPr>
              <a:t>	</a:t>
            </a:r>
            <a:r>
              <a:rPr b="0" lang="en-US" sz="4000" strike="noStrike" u="none">
                <a:solidFill>
                  <a:srgbClr val="000000"/>
                </a:solidFill>
                <a:effectLst/>
                <a:uFillTx/>
                <a:latin typeface="Arial"/>
              </a:rPr>
              <a:t>	</a:t>
            </a:r>
            <a:r>
              <a:rPr b="0" lang="en-US" sz="4000" strike="noStrike" u="none">
                <a:solidFill>
                  <a:srgbClr val="ffffff"/>
                </a:solidFill>
                <a:effectLst/>
                <a:uFillTx/>
                <a:latin typeface="Arial"/>
              </a:rPr>
              <a:t>Relocation Specialists</a:t>
            </a:r>
            <a:endParaRPr b="0" lang="en-US" sz="4000" strike="noStrike" u="none">
              <a:solidFill>
                <a:srgbClr val="000000"/>
              </a:solidFill>
              <a:effectLst/>
              <a:uFillTx/>
              <a:latin typeface="Times New Roman"/>
            </a:endParaRPr>
          </a:p>
        </p:txBody>
      </p:sp>
      <p:sp>
        <p:nvSpPr>
          <p:cNvPr id="18" name="PlaceHolder 2"/>
          <p:cNvSpPr>
            <a:spLocks noGrp="1"/>
          </p:cNvSpPr>
          <p:nvPr>
            <p:ph/>
          </p:nvPr>
        </p:nvSpPr>
        <p:spPr>
          <a:xfrm>
            <a:off x="914400" y="1371600"/>
            <a:ext cx="8229600" cy="3733920"/>
          </a:xfrm>
          <a:prstGeom prst="rect">
            <a:avLst/>
          </a:prstGeom>
          <a:noFill/>
          <a:ln w="0">
            <a:noFill/>
          </a:ln>
        </p:spPr>
        <p:txBody>
          <a:bodyPr lIns="90000" rIns="90000" tIns="46800" bIns="46800" anchor="t">
            <a:normAutofit fontScale="77500" lnSpcReduction="19999"/>
          </a:bodyPr>
          <a:p>
            <a:pPr marL="343080" indent="-343080">
              <a:lnSpc>
                <a:spcPct val="90000"/>
              </a:lnSpc>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Beyond the Basics to The Next Generation</a:t>
            </a:r>
            <a:endParaRPr b="0" lang="en-US" sz="2000" strike="noStrike" u="none">
              <a:solidFill>
                <a:srgbClr val="000000"/>
              </a:solidFill>
              <a:effectLst/>
              <a:uFillTx/>
              <a:latin typeface="Times New Roman"/>
            </a:endParaRPr>
          </a:p>
          <a:p>
            <a:pPr marL="343080" indent="-343080">
              <a:lnSpc>
                <a:spcPct val="90000"/>
              </a:lnSpc>
              <a:spcBef>
                <a:spcPts val="201"/>
              </a:spcBef>
              <a:spcAft>
                <a:spcPts val="2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9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Fully integrated call center and web site</a:t>
            </a:r>
            <a:endParaRPr b="0" lang="en-US" sz="2000" strike="noStrike" u="none">
              <a:solidFill>
                <a:srgbClr val="000000"/>
              </a:solidFill>
              <a:effectLst/>
              <a:uFillTx/>
              <a:latin typeface="Times New Roman"/>
            </a:endParaRPr>
          </a:p>
          <a:p>
            <a:pPr marL="343080" indent="-343080">
              <a:lnSpc>
                <a:spcPct val="9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Nearly paperless, digital office environment</a:t>
            </a:r>
            <a:endParaRPr b="0" lang="en-US" sz="2000" strike="noStrike" u="none">
              <a:solidFill>
                <a:srgbClr val="000000"/>
              </a:solidFill>
              <a:effectLst/>
              <a:uFillTx/>
              <a:latin typeface="Times New Roman"/>
            </a:endParaRPr>
          </a:p>
          <a:p>
            <a:pPr marL="343080" indent="-343080">
              <a:lnSpc>
                <a:spcPct val="9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Fully functional web site – origination, approval, status</a:t>
            </a:r>
            <a:endParaRPr b="0" lang="en-US" sz="2000" strike="noStrike" u="none">
              <a:solidFill>
                <a:srgbClr val="000000"/>
              </a:solidFill>
              <a:effectLst/>
              <a:uFillTx/>
              <a:latin typeface="Times New Roman"/>
            </a:endParaRPr>
          </a:p>
          <a:p>
            <a:pPr marL="343080" indent="-343080">
              <a:lnSpc>
                <a:spcPct val="9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Customized private client web site</a:t>
            </a:r>
            <a:endParaRPr b="0" lang="en-US" sz="2000" strike="noStrike" u="none">
              <a:solidFill>
                <a:srgbClr val="000000"/>
              </a:solidFill>
              <a:effectLst/>
              <a:uFillTx/>
              <a:latin typeface="Times New Roman"/>
            </a:endParaRPr>
          </a:p>
          <a:p>
            <a:pPr lvl="1" marL="743040" indent="-285840">
              <a:lnSpc>
                <a:spcPct val="90000"/>
              </a:lnSpc>
              <a:spcBef>
                <a:spcPts val="451"/>
              </a:spcBef>
              <a:spcAft>
                <a:spcPts val="45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Automated relocation notification with instant transferee contact</a:t>
            </a:r>
            <a:endParaRPr b="0" lang="en-US" sz="1800" strike="noStrike" u="none">
              <a:solidFill>
                <a:srgbClr val="000000"/>
              </a:solidFill>
              <a:effectLst/>
              <a:uFillTx/>
              <a:latin typeface="Times New Roman"/>
            </a:endParaRPr>
          </a:p>
          <a:p>
            <a:pPr lvl="1" marL="743040" indent="-285840">
              <a:lnSpc>
                <a:spcPct val="90000"/>
              </a:lnSpc>
              <a:spcBef>
                <a:spcPts val="451"/>
              </a:spcBef>
              <a:spcAft>
                <a:spcPts val="45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Online client reports</a:t>
            </a:r>
            <a:endParaRPr b="0" lang="en-US" sz="1800" strike="noStrike" u="none">
              <a:solidFill>
                <a:srgbClr val="000000"/>
              </a:solidFill>
              <a:effectLst/>
              <a:uFillTx/>
              <a:latin typeface="Times New Roman"/>
            </a:endParaRPr>
          </a:p>
          <a:p>
            <a:pPr lvl="1" marL="743040" indent="-285840">
              <a:lnSpc>
                <a:spcPct val="90000"/>
              </a:lnSpc>
              <a:spcBef>
                <a:spcPts val="451"/>
              </a:spcBef>
              <a:spcAft>
                <a:spcPts val="45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Online Invoice Information</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Personalized relocation web pages for transferees</a:t>
            </a:r>
            <a:endParaRPr b="0" lang="en-US" sz="2000" strike="noStrike" u="none">
              <a:solidFill>
                <a:srgbClr val="000000"/>
              </a:solidFill>
              <a:effectLst/>
              <a:uFillTx/>
              <a:latin typeface="Times New Roman"/>
            </a:endParaRPr>
          </a:p>
          <a:p>
            <a:pPr marL="343080" indent="-343080">
              <a:lnSpc>
                <a:spcPct val="9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Nexstar Live</a:t>
            </a:r>
            <a:endParaRPr b="0" lang="en-US" sz="2000" strike="noStrike" u="none">
              <a:solidFill>
                <a:srgbClr val="000000"/>
              </a:solidFill>
              <a:effectLst/>
              <a:uFillTx/>
              <a:latin typeface="Times New Roman"/>
            </a:endParaRPr>
          </a:p>
          <a:p>
            <a:pPr marL="343080" indent="-343080">
              <a:lnSpc>
                <a:spcPct val="9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 lender-retained fees</a:t>
            </a:r>
            <a:endParaRPr b="0" lang="en-US" sz="2000" strike="noStrike" u="none">
              <a:solidFill>
                <a:srgbClr val="000000"/>
              </a:solidFill>
              <a:effectLst/>
              <a:uFillTx/>
              <a:latin typeface="Times New Roman"/>
            </a:endParaRPr>
          </a:p>
          <a:p>
            <a:pPr marL="343080" indent="-343080">
              <a:lnSpc>
                <a:spcPct val="9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Abbreviated appraisals</a:t>
            </a:r>
            <a:endParaRPr b="0" lang="en-US" sz="2000" strike="noStrike" u="none">
              <a:solidFill>
                <a:srgbClr val="000000"/>
              </a:solidFill>
              <a:effectLst/>
              <a:uFillTx/>
              <a:latin typeface="Times New Roman"/>
            </a:endParaRPr>
          </a:p>
          <a:p>
            <a:pPr marL="343080" indent="-343080">
              <a:lnSpc>
                <a:spcPct val="9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Closing available 10 days after application</a:t>
            </a:r>
            <a:endParaRPr b="0" lang="en-US" sz="2000" strike="noStrike" u="none">
              <a:solidFill>
                <a:srgbClr val="000000"/>
              </a:solidFill>
              <a:effectLst/>
              <a:uFillTx/>
              <a:latin typeface="Times New Roman"/>
            </a:endParaRPr>
          </a:p>
          <a:p>
            <a:pPr marL="343080" indent="-343080">
              <a:lnSpc>
                <a:spcPct val="90000"/>
              </a:lnSpc>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219680" y="304560"/>
            <a:ext cx="8153640" cy="685800"/>
          </a:xfrm>
          <a:prstGeom prst="rect">
            <a:avLst/>
          </a:prstGeom>
          <a:noFill/>
          <a:ln w="0">
            <a:noFill/>
          </a:ln>
        </p:spPr>
        <p:txBody>
          <a:bodyPr lIns="90000" rIns="90000" tIns="46800" bIns="4680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Arial"/>
              </a:rPr>
              <a:t>Relocation Specialists</a:t>
            </a:r>
            <a:endParaRPr b="0" lang="en-US" sz="4000" strike="noStrike" u="none">
              <a:solidFill>
                <a:srgbClr val="000000"/>
              </a:solidFill>
              <a:effectLst/>
              <a:uFillTx/>
              <a:latin typeface="Times New Roman"/>
            </a:endParaRPr>
          </a:p>
        </p:txBody>
      </p:sp>
      <p:sp>
        <p:nvSpPr>
          <p:cNvPr id="20" name="PlaceHolder 2"/>
          <p:cNvSpPr>
            <a:spLocks noGrp="1"/>
          </p:cNvSpPr>
          <p:nvPr>
            <p:ph/>
          </p:nvPr>
        </p:nvSpPr>
        <p:spPr>
          <a:xfrm>
            <a:off x="914400" y="1600200"/>
            <a:ext cx="8229600" cy="3733920"/>
          </a:xfrm>
          <a:prstGeom prst="rect">
            <a:avLst/>
          </a:prstGeom>
          <a:noFill/>
          <a:ln w="0">
            <a:noFill/>
          </a:ln>
        </p:spPr>
        <p:txBody>
          <a:bodyPr lIns="90000" rIns="90000" tIns="46800" bIns="46800" anchor="t">
            <a:normAutofit/>
          </a:bodyPr>
          <a:p>
            <a:pPr indent="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“No Junk” Fee Structure Reduces Client Expense </a:t>
            </a:r>
            <a:endParaRPr b="0" lang="en-US" sz="2400" strike="noStrike" u="none">
              <a:solidFill>
                <a:srgbClr val="000000"/>
              </a:solidFill>
              <a:effectLst/>
              <a:uFillTx/>
              <a:latin typeface="Times New Roman"/>
            </a:endParaRPr>
          </a:p>
          <a:p>
            <a:pPr indent="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indent="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Retained by Nexstar:</a:t>
            </a:r>
            <a:endParaRPr b="0" lang="en-US" sz="2400" strike="noStrike" u="none">
              <a:solidFill>
                <a:srgbClr val="000000"/>
              </a:solidFill>
              <a:effectLst/>
              <a:uFillTx/>
              <a:latin typeface="Times New Roman"/>
            </a:endParaRPr>
          </a:p>
          <a:p>
            <a:pPr lvl="1" marL="399960" indent="-285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1" lang="en-US" sz="2000" strike="noStrike" u="none">
                <a:solidFill>
                  <a:srgbClr val="000000"/>
                </a:solidFill>
                <a:effectLst/>
                <a:uFillTx/>
                <a:latin typeface="Arial"/>
              </a:rPr>
              <a:t>$ 0</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Processing, Underwriting, Commitment,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Document Preparation</a:t>
            </a:r>
            <a:endParaRPr b="0" lang="en-US" sz="2000" strike="noStrike" u="none">
              <a:solidFill>
                <a:srgbClr val="000000"/>
              </a:solidFill>
              <a:effectLst/>
              <a:uFillTx/>
              <a:latin typeface="Times New Roman"/>
            </a:endParaRPr>
          </a:p>
          <a:p>
            <a:pPr lvl="1" marL="399960" indent="-2854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Pass-Through Fees for Other “800” Category Services: </a:t>
            </a:r>
            <a:endParaRPr b="0" lang="en-US" sz="2400" strike="noStrike" u="none">
              <a:solidFill>
                <a:srgbClr val="000000"/>
              </a:solidFill>
              <a:effectLst/>
              <a:uFillTx/>
              <a:latin typeface="Times New Roman"/>
            </a:endParaRPr>
          </a:p>
          <a:p>
            <a:pPr lvl="1" marL="399960" indent="-285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000" strike="noStrike" u="none">
                <a:solidFill>
                  <a:srgbClr val="000000"/>
                </a:solidFill>
                <a:effectLst/>
                <a:uFillTx/>
                <a:latin typeface="Arial"/>
              </a:rPr>
              <a:t>$  15</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Credit Report</a:t>
            </a:r>
            <a:endParaRPr b="0" lang="en-US" sz="2000" strike="noStrike" u="none">
              <a:solidFill>
                <a:srgbClr val="000000"/>
              </a:solidFill>
              <a:effectLst/>
              <a:uFillTx/>
              <a:latin typeface="Times New Roman"/>
            </a:endParaRPr>
          </a:p>
          <a:p>
            <a:pPr lvl="1" marL="399960" indent="-285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11</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Flood Certification</a:t>
            </a:r>
            <a:endParaRPr b="0" lang="en-US" sz="2000" strike="noStrike" u="none">
              <a:solidFill>
                <a:srgbClr val="000000"/>
              </a:solidFill>
              <a:effectLst/>
              <a:uFillTx/>
              <a:latin typeface="Times New Roman"/>
            </a:endParaRPr>
          </a:p>
          <a:p>
            <a:pPr lvl="1" marL="399960" indent="-285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67</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Tax Service</a:t>
            </a:r>
            <a:endParaRPr b="0" lang="en-US" sz="2000" strike="noStrike" u="none">
              <a:solidFill>
                <a:srgbClr val="000000"/>
              </a:solidFill>
              <a:effectLst/>
              <a:uFillTx/>
              <a:latin typeface="Times New Roman"/>
            </a:endParaRPr>
          </a:p>
          <a:p>
            <a:pPr lvl="1" marL="399960" indent="-285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$275</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Average Appraisal--Actual Cost is Charged</a:t>
            </a:r>
            <a:endParaRPr b="0" lang="en-US" sz="2000" strike="noStrike" u="none">
              <a:solidFill>
                <a:srgbClr val="000000"/>
              </a:solidFill>
              <a:effectLst/>
              <a:uFillTx/>
              <a:latin typeface="Times New Roman"/>
            </a:endParaRPr>
          </a:p>
          <a:p>
            <a:pPr lvl="1" marL="399960" indent="-285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399960" indent="-285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1" name="PPT%20INTRO" descr=""/>
          <p:cNvPicPr/>
          <p:nvPr/>
        </p:nvPicPr>
        <p:blipFill>
          <a:blip r:embed="rId1"/>
          <a:stretch/>
        </p:blipFill>
        <p:spPr>
          <a:xfrm>
            <a:off x="0" y="0"/>
            <a:ext cx="9142560" cy="6858000"/>
          </a:xfrm>
          <a:prstGeom prst="rect">
            <a:avLst/>
          </a:prstGeom>
          <a:noFill/>
          <a:ln w="0">
            <a:noFill/>
          </a:ln>
        </p:spPr>
      </p:pic>
      <p:sp>
        <p:nvSpPr>
          <p:cNvPr id="22" name=""/>
          <p:cNvSpPr/>
          <p:nvPr/>
        </p:nvSpPr>
        <p:spPr>
          <a:xfrm>
            <a:off x="1523880" y="2057400"/>
            <a:ext cx="6096240" cy="2128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It’s What’s Next</a:t>
            </a:r>
            <a:r>
              <a:rPr b="1" lang="en-US" sz="1400" strike="noStrike" u="none" baseline="76000">
                <a:solidFill>
                  <a:srgbClr val="000000"/>
                </a:solidFill>
                <a:effectLst/>
                <a:uFillTx/>
                <a:latin typeface="Arial"/>
              </a:rPr>
              <a:t>sm</a:t>
            </a:r>
            <a:r>
              <a:rPr b="1" lang="en-US" sz="2400" strike="noStrike" u="none">
                <a:solidFill>
                  <a:srgbClr val="000000"/>
                </a:solidFill>
                <a:effectLst/>
                <a:uFillTx/>
                <a:latin typeface="Arial"/>
              </a:rPr>
              <a:t>…</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 Home Financing Benefits for </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Corporation’s</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Employees</a:t>
            </a:r>
            <a:endParaRPr b="0" lang="en-US" sz="2400" strike="noStrike" u="none">
              <a:solidFill>
                <a:srgbClr val="000000"/>
              </a:solidFill>
              <a:effectLst/>
              <a:uFillTx/>
              <a:latin typeface="Times New Roman"/>
            </a:endParaRPr>
          </a:p>
        </p:txBody>
      </p:sp>
      <p:sp>
        <p:nvSpPr>
          <p:cNvPr id="23" name=""/>
          <p:cNvSpPr/>
          <p:nvPr/>
        </p:nvSpPr>
        <p:spPr>
          <a:xfrm>
            <a:off x="4874760" y="4267080"/>
            <a:ext cx="2436120" cy="1008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For more information contact:</a:t>
            </a:r>
            <a:br>
              <a:rPr sz="1200"/>
            </a:br>
            <a:r>
              <a:rPr b="0" i="1" lang="en-US" sz="1200" strike="noStrike" u="none">
                <a:solidFill>
                  <a:srgbClr val="000000"/>
                </a:solidFill>
                <a:effectLst/>
                <a:uFillTx/>
                <a:latin typeface="Arial"/>
              </a:rPr>
              <a:t>Michele Hermansen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National Account Director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888-933-8839</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mhermansen@nexstarhome.com</a:t>
            </a:r>
            <a:endParaRPr b="0" lang="en-US" sz="1200" strike="noStrike" u="none">
              <a:solidFill>
                <a:srgbClr val="0000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2000-09-05T21:16:13Z</dcterms:created>
  <dc:creator>Bill Kuper</dc:creator>
  <dc:description/>
  <dc:language>en-US</dc:language>
  <cp:lastModifiedBy>Nexstar</cp:lastModifiedBy>
  <dcterms:modified xsi:type="dcterms:W3CDTF">2000-10-10T15:07:43Z</dcterms:modified>
  <cp:revision>24</cp:revision>
  <dc:subject/>
  <dc:title>PowerPoint Presentation</dc:title>
</cp:coreProperties>
</file>