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8.xml.rels" ContentType="application/vnd.openxmlformats-package.relationships+xml"/>
  <Override PartName="/ppt/slides/_rels/slide30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9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559CB1-3077-421A-9209-8A5B8529EC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17D1E7-0C08-4A22-B6B7-CED93E8D81E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2F9067-2159-4C70-A47F-401D991CE7F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EBDB33-EA39-4312-8B03-863E848CF4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9F661A-B08D-494A-9998-4C172B96F5F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9E3666C-B886-49D7-A17B-69C03D6DCC4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WELCOMES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04920" y="1066320"/>
            <a:ext cx="85341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BRAZILIAN JOURNALISTS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CREATING A VIBRANT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ENERGY MARKET IN BRAZIL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5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Luiz T. A. Maurer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Houston,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October 04,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971800" y="2743200"/>
            <a:ext cx="2629080" cy="232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black-outs were overruled, as they did not seem to fit into the Brazilian crisis 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Contrary to California, it is not a peak shaving issue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rationing is more complex - customers have the ability to do intra-day “load shifting”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is intermeshed, not separating essential loads -  besides, automation is very limited at distribution level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Those factors would entail a disproportionate burden on some customers (10-16 hours/day) - leading to an urban chaos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Furthermore, rolling black-outs provided a poor allocation of a scarce resource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Willingness to pay varying within a wide range (1:60)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economists: significantly higher GDP reduction 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651040" y="614844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1048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3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SO FAR HAVE MET TARGETS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MARKET SIGNALS DID WORK- 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 Peak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9" name="hex14" descr=""/>
          <p:cNvPicPr/>
          <p:nvPr/>
        </p:nvPicPr>
        <p:blipFill>
          <a:blip r:embed="rId1"/>
          <a:stretch/>
        </p:blipFill>
        <p:spPr>
          <a:xfrm>
            <a:off x="533520" y="1905120"/>
            <a:ext cx="7924680" cy="4343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HOW THE CRISIS HAS BEEN HANDLED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choice was not an easy one and faced strong opposition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black-out advocates had several arguments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has no elasticity - let alone in the required timeframe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15% of customers will challenge their quotas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required to prepare IT systems and procedures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of achieving desired results – “it may be too late”…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California has been using this mechanism…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subsequent pressures on the commercial sides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Let’s set a cap on spot prices - California did 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 contracts should be suspended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other disguised mechanisms equivalent to “bail-outs”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was not an easy decision to be made and to be implemented in a two week timeframe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IF NOT LIKE IN CALIFORNIA,</a:t>
            </a: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HOW TO EXPLAIN EXISTING CRISIS? BLAME IT ON MARKETS?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No. The model was very well designed with a sound implementation plan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demand was catching up supply at a fast pace - supply shortage was well known in advance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of the new model has been facing many hurdles and stopped half-way through – an aspect everyone agrees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 nutshell, due to lack of “orchestration” among multiple players and initiatives – no doubt, a complex endeavor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1999 – “emergency power program” as the last recourse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Imposing a significant demand on gas-electricity convergence in multiple fronts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Which, needless to say, did not happen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-360" y="151920"/>
            <a:ext cx="8915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TWO DIFFERENT CULTURES HAVE CREATED OBSTACLES FOR CONVERGENCE</a:t>
            </a:r>
            <a:br>
              <a:rPr sz="3100"/>
            </a:b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              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Natural Gas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             Electricity</a:t>
            </a: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228600" y="1828800"/>
          <a:ext cx="8610480" cy="4648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828800"/>
                    <a:ext cx="861048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POOR CONVERGENCE, IN TANDEM WITH LACK OF REGULATORY CLARITY, HAS IMPACTED THE ENTIRE SUPPLY CHAIN ...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38080" y="2514600"/>
            <a:ext cx="160020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3434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1952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9436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200" y="1892160"/>
            <a:ext cx="114948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Domestic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3520" y="2514600"/>
            <a:ext cx="0" cy="45720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33520" y="297180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520" y="31240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3520" y="312408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8720" y="3720960"/>
            <a:ext cx="10479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Imported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960" y="4495680"/>
            <a:ext cx="1385640" cy="12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Difficult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access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39520" y="2743200"/>
            <a:ext cx="1590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 Supplier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2590920"/>
            <a:ext cx="67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LDC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73080" y="2743200"/>
            <a:ext cx="591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IPP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73640" y="2743200"/>
            <a:ext cx="61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D/C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438280" y="2971800"/>
            <a:ext cx="38124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886200" y="297180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410080" y="2971800"/>
            <a:ext cx="53352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981080" y="3733920"/>
            <a:ext cx="16002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Contractual           Rigidities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TOP,  SOP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2590920" y="315576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87400" y="3757680"/>
            <a:ext cx="18165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Mirror image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inflexibility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for dispatch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4114800" y="316692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26080" y="3718080"/>
            <a:ext cx="14108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FX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Functioning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MAE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010280" y="312408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010280" y="281952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20120" y="3124080"/>
            <a:ext cx="0" cy="36828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7620120" y="2437920"/>
            <a:ext cx="0" cy="38124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620120" y="2438280"/>
            <a:ext cx="38088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791320" y="316044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620120" y="350532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924680" y="3200400"/>
            <a:ext cx="12193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851600" y="2209680"/>
            <a:ext cx="114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Captive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7772400" y="35812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435800" y="4114800"/>
            <a:ext cx="170820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Uncertain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retail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ANEEL’s refusal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deal with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stranded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7315200" y="3098880"/>
            <a:ext cx="0" cy="200664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77120" y="5105520"/>
            <a:ext cx="83808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641560" y="4952880"/>
            <a:ext cx="131004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0" y="5867280"/>
            <a:ext cx="8839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JEOPARDIZING THE SUCCESS OF PPT AND AGGRAVATING THE ENERGY CRISIS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52280" y="609120"/>
            <a:ext cx="88394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SHOULD BRAZIL DO TO FULLY GET THE BENEFITS OF MARKETS AND COMPETITION?”</a:t>
            </a:r>
            <a:br>
              <a:rPr sz="40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convergence and regulatory clarity suffice?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Unfortunately no ! There are many other important issues to be addressed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9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create an environment conducive to contracting and expansion - “Virtuous Cycle of Contracting”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SEAMLESS “VIRTUOUS CIRCLE” OF CONTRACTING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438280" y="1143000"/>
            <a:ext cx="4038840" cy="1295280"/>
          </a:xfrm>
          <a:prstGeom prst="cloudCallout">
            <a:avLst>
              <a:gd name="adj1" fmla="val -17648"/>
              <a:gd name="adj2" fmla="val 12671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429000" y="2514600"/>
            <a:ext cx="136224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0880" y="4724280"/>
            <a:ext cx="2819520" cy="1447920"/>
          </a:xfrm>
          <a:prstGeom prst="cloudCallout">
            <a:avLst>
              <a:gd name="adj1" fmla="val 60472"/>
              <a:gd name="adj2" fmla="val 8146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419720" y="5791320"/>
            <a:ext cx="1523880" cy="5331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486400" y="4648320"/>
            <a:ext cx="2971800" cy="1428480"/>
          </a:xfrm>
          <a:prstGeom prst="cloudCallout">
            <a:avLst>
              <a:gd name="adj1" fmla="val -58601"/>
              <a:gd name="adj2" fmla="val 85666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613560" y="6072120"/>
            <a:ext cx="552240" cy="7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029200" y="6019920"/>
            <a:ext cx="121932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362320" y="2362320"/>
            <a:ext cx="4114800" cy="2286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833920" y="1371600"/>
            <a:ext cx="3418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REGULATORY/COMMERCIAL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ENVIRONMENT CONDUCIVE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CONTRACTING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945040" y="4876920"/>
            <a:ext cx="1820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CULTURE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“SANCTITY”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839520" y="4927680"/>
            <a:ext cx="2714400" cy="1929960"/>
            <a:chOff x="839520" y="4927680"/>
            <a:chExt cx="2714400" cy="1929960"/>
          </a:xfrm>
        </p:grpSpPr>
        <p:sp>
          <p:nvSpPr>
            <p:cNvPr id="100" name=""/>
            <p:cNvSpPr/>
            <p:nvPr/>
          </p:nvSpPr>
          <p:spPr>
            <a:xfrm rot="20764800">
              <a:off x="2502720" y="6261480"/>
              <a:ext cx="947520" cy="395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839520" y="4927680"/>
              <a:ext cx="20610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RESPONSIBLE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CONTRACTING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ATTITUDE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025800" y="6381360"/>
              <a:ext cx="528120" cy="476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7086600" y="220968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rot="10998600">
            <a:off x="1065960" y="1904400"/>
            <a:ext cx="885960" cy="205236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440 h 2052360"/>
              <a:gd name="textAreaBottom" fmla="*/ 1422360 h 205236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 rot="4200000">
            <a:off x="2705040" y="5677200"/>
            <a:ext cx="380880" cy="106668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29000" y="6553080"/>
            <a:ext cx="304920" cy="15264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5343000">
            <a:off x="3783600" y="482652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ELECTRIC SECTOR IN THE LAST TWO YEARS HAS BEEN PLAGUED BY MULTIPLE CONTRACT DISPUTES - MOSTLY AT MAE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554040" y="1752480"/>
          <a:ext cx="7996320" cy="4629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4040" y="1752480"/>
                    <a:ext cx="7996320" cy="462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 -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NAÏVE PROPOSITION?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228600" y="1904760"/>
            <a:ext cx="86104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No. The Electric Sector in Brazil does not have a tradition on contracts for power  - let alone on drafting and honoring them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Until 1993 - no contracts whatsoever for bulk energy transactions, involving US$ Billions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“Culture” of GCOI - upsides and downsides offset in a command and control, socialistic fashion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model changed rules and procedures, but not ingrained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still hear things like - “in the rationing, no one is meant to gain or lose”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totally contrary to correct economic signals and to a responsible contracting attitude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Hernando De Soto - Emerging markets need to enforce property rights to develop a contractual, urban society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AFTER THIS QUICK TOUR, SOME QUESTIONS IN YOUR MIND MAY POSSIBLY INCLUDE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all this applicable to Brazil?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Has the transformation towards a market based regime led Brazil into a crisis like in California? Aren’t we following a similar path?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not, how to explain the existing crisis? Whose to blame?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should Brazil do to fully get the benefits of markets and competition? – The “virtuous cycle of contracting”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immediate challenges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conclusion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EACH ONE OF THOSE QUESTIONS WILL BE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ADDRESSED IN 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CONTRACTS ARE BASIC PILLARS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OF THE NEW MODEL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304920" y="1523520"/>
            <a:ext cx="8610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Basis for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allocation/pricing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hedge against MAE price volatility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Certainty for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Therefore, pre-requisite for expansion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of the contract disputes on previous pages involve Government or SOEs - Is this pure serendipity?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Angra II disputes very revealing - in essence, multiple Government Agencies challenging contracts under the aegis of “public interest”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Annex V discussions following similar paths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Does this attitude create a perception of level playing field for new, badly needed private capital?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COUNTRIES WHERE ELECTRIC SECTOR REFORM WAS UNDERTAKEN HAVE AN OUTSTANDING PERFORMANCE ON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6" name=""/>
          <p:cNvGraphicFramePr/>
          <p:nvPr/>
        </p:nvGraphicFramePr>
        <p:xfrm>
          <a:off x="609480" y="1752480"/>
          <a:ext cx="792504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792504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8" name=""/>
          <p:cNvSpPr/>
          <p:nvPr/>
        </p:nvSpPr>
        <p:spPr>
          <a:xfrm>
            <a:off x="1371600" y="4038480"/>
            <a:ext cx="1371600" cy="18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 Zealand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743200" y="4114800"/>
            <a:ext cx="838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886200" y="4114800"/>
            <a:ext cx="844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876920" y="4114800"/>
            <a:ext cx="117000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Algeria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095880" y="4114800"/>
            <a:ext cx="628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086600" y="4114800"/>
            <a:ext cx="95256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Sri Lanka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80880" y="5943600"/>
            <a:ext cx="845820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Source: The Fraser Institute: Economic Freedom of the World 2000 - Annual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* Proxy for security of property rights and viability of contracts includes: (i) legal security of private ownership rights (risk of confiscation); (ii) viability of contracts (risk of contract repudiation by the government); (iii) rule of law: legal institutions supportive to principles of rule of law and access to a nondiscriminatory judiciary.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04920" y="1371600"/>
            <a:ext cx="8570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LEGAL STRUCTURE AND PROPERTY RIGHTS INDEX (*) - 1997</a:t>
            </a:r>
            <a:r>
              <a:rPr b="0" lang="en-US" sz="16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-360" y="0"/>
            <a:ext cx="8839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- RESPONSIBLE CONTRACTING - </a:t>
            </a:r>
            <a:br>
              <a:rPr sz="2800"/>
            </a:b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REQUIRES ALL COSTS TO BE INTERNALIZED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7" name=""/>
          <p:cNvGrpSpPr/>
          <p:nvPr/>
        </p:nvGrpSpPr>
        <p:grpSpPr>
          <a:xfrm>
            <a:off x="385560" y="1371600"/>
            <a:ext cx="6014880" cy="3047760"/>
            <a:chOff x="385560" y="1371600"/>
            <a:chExt cx="6014880" cy="3047760"/>
          </a:xfrm>
        </p:grpSpPr>
        <p:sp>
          <p:nvSpPr>
            <p:cNvPr id="128" name=""/>
            <p:cNvSpPr/>
            <p:nvPr/>
          </p:nvSpPr>
          <p:spPr>
            <a:xfrm rot="16032600">
              <a:off x="1163520" y="1900800"/>
              <a:ext cx="501840" cy="13438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 rot="16032600">
              <a:off x="4848480" y="1856880"/>
              <a:ext cx="52848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rot="5361600">
              <a:off x="2962080" y="1273680"/>
              <a:ext cx="67140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2942640" y="3390480"/>
              <a:ext cx="733680" cy="6170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415520" y="4007520"/>
              <a:ext cx="3727440" cy="411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415520" y="2978280"/>
              <a:ext cx="1895040" cy="75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3310560" y="2986560"/>
              <a:ext cx="1832040" cy="6732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 flipV="1">
              <a:off x="3310560" y="2179080"/>
              <a:ext cx="0" cy="12110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141552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514296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310560" y="1640880"/>
              <a:ext cx="0" cy="2692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881800" y="1775160"/>
              <a:ext cx="0" cy="1346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309600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739320" y="1775160"/>
              <a:ext cx="0" cy="13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352476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2738520" y="1977120"/>
              <a:ext cx="0" cy="67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881880" y="1977120"/>
              <a:ext cx="0" cy="134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664560" y="139248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595080" y="1371600"/>
              <a:ext cx="1571760" cy="94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9" name=""/>
            <p:cNvGrpSpPr/>
            <p:nvPr/>
          </p:nvGrpSpPr>
          <p:grpSpPr>
            <a:xfrm>
              <a:off x="4453560" y="1438920"/>
              <a:ext cx="1428840" cy="729000"/>
              <a:chOff x="4453560" y="1438920"/>
              <a:chExt cx="1428840" cy="729000"/>
            </a:xfrm>
          </p:grpSpPr>
          <p:sp>
            <p:nvSpPr>
              <p:cNvPr id="150" name=""/>
              <p:cNvSpPr/>
              <p:nvPr/>
            </p:nvSpPr>
            <p:spPr>
              <a:xfrm>
                <a:off x="4456800" y="1504440"/>
                <a:ext cx="14256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4453560" y="1438920"/>
                <a:ext cx="1350000" cy="729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2" name=""/>
            <p:cNvSpPr/>
            <p:nvPr/>
          </p:nvSpPr>
          <p:spPr>
            <a:xfrm>
              <a:off x="385560" y="30945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024800" y="3094560"/>
              <a:ext cx="237564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54" name="" descr=""/>
          <p:cNvPicPr/>
          <p:nvPr/>
        </p:nvPicPr>
        <p:blipFill>
          <a:blip r:embed="rId1"/>
          <a:stretch/>
        </p:blipFill>
        <p:spPr>
          <a:xfrm>
            <a:off x="6172200" y="4724280"/>
            <a:ext cx="1905120" cy="171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"/>
          <p:cNvSpPr/>
          <p:nvPr/>
        </p:nvSpPr>
        <p:spPr>
          <a:xfrm>
            <a:off x="6400800" y="2286000"/>
            <a:ext cx="2743200" cy="1752480"/>
          </a:xfrm>
          <a:prstGeom prst="cloudCallout">
            <a:avLst>
              <a:gd name="adj1" fmla="val -25694"/>
              <a:gd name="adj2" fmla="val 84509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705720" y="2590920"/>
            <a:ext cx="21333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Best trade-off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Expectation on being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bailed out?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Rolling black-outs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fix short positions?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91320" y="2057400"/>
            <a:ext cx="380880" cy="0"/>
          </a:xfrm>
          <a:prstGeom prst="line">
            <a:avLst/>
          </a:prstGeom>
          <a:ln w="1908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72200" y="175248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Load growth for D/Cs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Annex V for Generators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IF BAILOUT IS PERCEIVED AS A POSSIBILITY, THERE WILL BE IRRESPONSIBLE CONTRACTING, LESS CAPACITY,  MORE FREQUENT RATIONING ...</a:t>
            </a: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0" name=""/>
          <p:cNvGrpSpPr/>
          <p:nvPr/>
        </p:nvGrpSpPr>
        <p:grpSpPr>
          <a:xfrm>
            <a:off x="1299960" y="2133720"/>
            <a:ext cx="6548760" cy="3128400"/>
            <a:chOff x="1299960" y="2133720"/>
            <a:chExt cx="6548760" cy="3128400"/>
          </a:xfrm>
        </p:grpSpPr>
        <p:sp>
          <p:nvSpPr>
            <p:cNvPr id="161" name=""/>
            <p:cNvSpPr/>
            <p:nvPr/>
          </p:nvSpPr>
          <p:spPr>
            <a:xfrm rot="16032600">
              <a:off x="2144520" y="2888280"/>
              <a:ext cx="526680" cy="146340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16032600">
              <a:off x="6168600" y="2544120"/>
              <a:ext cx="55548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 rot="5361600">
              <a:off x="4119480" y="1931400"/>
              <a:ext cx="70452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084560" y="4181400"/>
              <a:ext cx="798480" cy="647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2421000" y="4829040"/>
              <a:ext cx="4057560" cy="4330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 rot="21184800">
              <a:off x="2355840" y="3966840"/>
              <a:ext cx="2063880" cy="78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040" bIns="32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419720" y="3814560"/>
              <a:ext cx="1993680" cy="71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 flipH="1" flipV="1">
              <a:off x="3820680" y="3281040"/>
              <a:ext cx="598680" cy="8996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2362320" y="389088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6400800" y="358596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484520" y="2344680"/>
              <a:ext cx="0" cy="2822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017960" y="2485800"/>
              <a:ext cx="0" cy="141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425124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4951440" y="2485800"/>
              <a:ext cx="0" cy="1411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471816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3862440" y="2698560"/>
              <a:ext cx="0" cy="6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106960" y="2698560"/>
              <a:ext cx="0" cy="141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1678680" y="236700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1600200" y="2290680"/>
              <a:ext cx="1711440" cy="988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2" name=""/>
            <p:cNvGrpSpPr/>
            <p:nvPr/>
          </p:nvGrpSpPr>
          <p:grpSpPr>
            <a:xfrm>
              <a:off x="5729400" y="2133720"/>
              <a:ext cx="1554840" cy="765000"/>
              <a:chOff x="5729400" y="2133720"/>
              <a:chExt cx="1554840" cy="765000"/>
            </a:xfrm>
          </p:grpSpPr>
          <p:sp>
            <p:nvSpPr>
              <p:cNvPr id="183" name=""/>
              <p:cNvSpPr/>
              <p:nvPr/>
            </p:nvSpPr>
            <p:spPr>
              <a:xfrm>
                <a:off x="5738040" y="2202480"/>
                <a:ext cx="15462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5729400" y="2133720"/>
                <a:ext cx="1469160" cy="765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5" name=""/>
            <p:cNvSpPr/>
            <p:nvPr/>
          </p:nvSpPr>
          <p:spPr>
            <a:xfrm>
              <a:off x="1299960" y="42717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5262480" y="3871800"/>
              <a:ext cx="2586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7" name=""/>
          <p:cNvSpPr/>
          <p:nvPr/>
        </p:nvSpPr>
        <p:spPr>
          <a:xfrm>
            <a:off x="517680" y="6095880"/>
            <a:ext cx="778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AND MORE PRESSURE FOR BAILOUTS ...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IS THIS A DISCOURAGEMENT FOR NEW INVESTMENTS IN BRAZIL?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533520" y="17521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No, quite the opposite - just a wake up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shows that contracts are an essential piece of the new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Government should be a guardian, particularly when a SOE is one of the parties involved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not take for granted it is going to happen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primary responsibility of a Government Officer is to enforce contracts and respect the Law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diffuse, alleged perception of public interest should not override this 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think this is a feasible, achievable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OTHER IMMEDIATE CHALLENGES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Sanctity – from concept to implementation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Having MAE up and running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the implementation of a competitive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Align prices to market reality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EACH ONE OF THOSE POINTS WILL BE SUMMARIZED IN TURN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CONTRACT SANCTITY – FROM CONCEPT TO IMPLEMENTATION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weeks will be critical in assigning losses due to rationing – Will government walk the talk?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will disputes be solved?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Trying to make everybody happy?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adhering to basic guiding principles?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issues on the table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Annex V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MAE price under rationing – R$ 684 or R$ 336?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Parcela A”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Angra II 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Perception on contract sanctity will have long lasting effects among investors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HAVING MAE UP AND RUNNING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MAE implementation has been plagued by multiple delays and procrastination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Angra II dispute was allegedly an important reason – but not the only one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20/20 hindsight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stakeholder’s Board was not a good decision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MAE was not mutually exclusive to Emergency Plan –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Thus far, not a sense of urgency – but now MAE is critical to bring 1000 MW on line and help avoid rolling black-outs !!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supports the recent changes in MAE Governance – Informativo Regulatorio # 3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830592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ACCELERATE THE IMPLEMENTATION OF A COMPETITIVE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new model contemplates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the wholesale and retail levels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Gradual phase in to the new world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and the rationing crisis only prove that we have to accelerate, not reduce the pace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is essential to get rid off old energy – that is why “Initial Contracts” were put in place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really implement retail competition – Enron support Aneel’s proposal to reduce “ free customer” threshold to 50 kW in 2003, despite fierce opposition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and retail competition have to work harmoniously – rationing plan is a live example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685440" y="228600"/>
            <a:ext cx="8001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ALIGN PRICES TO MARKET REALITY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380520" y="990360"/>
            <a:ext cx="84582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and California crisis had a strong point in common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failed attempt to keep prices artificially 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becomes explosive when scarcity becomes more severe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Regulators, in an attempt to “protect”customers, have shielded them from market reality – e.g. Parcela A, cross-subsidies, VN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in the particular case of California has created imbalances between the wholesale and retail markets - with serious financial consequences for incumbent utilities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rationing experience in Brazil shows that demand is price responsive and leads to rational allocation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California electricity crisis is not really a story about environmentalists going mad, deregulatory details ignored, or unrestrained capitalists running amuck. It is a story about what happens when price controls are imposed on scarce goods”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(Taylor and VanDoren – Cato Institute)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IS THIS APPLICABLE TO BRAZIL?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doubts about it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vibrant trading market for both gas and electricity is key to introduce competition both at the wholesale and retail levels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and multiple other players are market makers, bring liquidity to the market, facilitate new invesments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Allowing producers and consumers to meet their needs and manage their market risks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giving the correct signals for expansion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does not want that? All customers deserve it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4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new electric sector in Brazil has been designed having this as an end goal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85800" y="763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 ...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304920" y="762120"/>
            <a:ext cx="82296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competitive energy model is desirable and feasible not only in the the US, but also in Brazil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California should not be used as a verdict; but as an experiment to extract lessons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There is a coherent blueprint for reform in Brazil which needs to be implemented – and orchestrated with due sense of urgency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thereof (convergence between gas and electricity) is a real issue has it has jeopardized the development of the thermal program, aggravating the crisis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Fundamental question: will this suffice to support expansion?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Simple answer is no: Brazil still has to create a “virtuous” circle of contracting, which is the basis for expansion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entails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it does not happen by default - Government has a key role in fostering a healthy contracting environment</a:t>
            </a: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HAS THIS TRANSFORMATION LED BRAZIL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INTO A CRISIS LIKE IN CALIFORNIA? AREN’T WE FOLLOWING A SIMILAR PATH? NO!</a:t>
            </a:r>
            <a:br>
              <a:rPr sz="4000"/>
            </a:b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80880" y="1752480"/>
            <a:ext cx="83059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energy crisis in Brazil bears strong resemblance with the energy crisis in California [perhaps on the surface]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Results of at least one demand and supply shock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Rates to retail customers artificially 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regulatory and commercial framework not conducive to new investments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“countries” initiated sector reform in mid 90 - towards a more competitive regime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imbalances and disputes between buyers and sellers - “Annex V”, Wall Street Journal front page headlines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280" y="-360"/>
            <a:ext cx="883944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DESPITE SIGNIFICANT REGULATORY AND MARKET DIFFERENCES, INITIAL VERDICT WAS SIMPLE - “BLAME IT ON DEREGULATION”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762120" y="1219320"/>
          <a:ext cx="7315200" cy="6067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219320"/>
                    <a:ext cx="7315200" cy="606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WHY USING CALIFORNIA AS THE ONLY EXAMPLE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Last year, intense press coverage on California – to illustrate the bad things about markets and competition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minor fraction of the articles considered California a “botched” deregulation experiment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 only specialized Journals draw an unbiased comparison between California and other places where markets and competition have worked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example, the PJM ISO, which bears strong resemblance to the Brazilian model and has been used as a best practice for the development of other markets in the 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 comparable to Brazil = 60 GW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as financial instruments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dispatch to optimize power system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Agents free to hedge their risk exposures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Board to run market (COMAE)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5960" y="228600"/>
            <a:ext cx="8915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BRAZIL AND CALIFORNIA MANAGED THE </a:t>
            </a:r>
            <a:br>
              <a:rPr sz="2800"/>
            </a:b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CRISIS IN A VERY DIFFERENT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143000"/>
            <a:ext cx="8001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Crisis has long been antecipated (see ONS curves)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However, it was “officially” acknowledged only on May 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“Clock was ticking” - it was necessary to put together, in a few days,  a comprehensive plan to cut consumption by at least 20% for 8-9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had some experience in the past dealing with rationing – but the consumer and the sector have changed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were two ways of approaching the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“Rolling black-outs” - leveraging on California’s experience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Quotas - as it has been done in the past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04920" y="60912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CRISIS HAS LONG BEING ANTECIPATED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1262160" y="1981080"/>
            <a:ext cx="6618240" cy="411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1920" y="228600"/>
            <a:ext cx="86108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BRAZIL AND CALIFORNIA HANDLED THE CRISIS IN A VERY DIFFERENT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80520" y="1143000"/>
            <a:ext cx="85345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 decided to leverage on market signals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“Quotas” were assigned to all customers, based on 2000 historical average consumption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Quotas were differentiated by customer group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signals - “penalties” for those exceeding their quotas and “bonuses” for overachievers (low income)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 signals linked to prices in the energy wholesale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secondary market for exchanging quotas was established - initially &gt; 3 MW, now more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principle, commercial contracts remain effective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57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a clear, honest perception of crisis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Scarcity does exist - not a result of greedy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first, look for scapegoats next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524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 is cognizant and will try to fix mistakes which led to under investment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651040" y="6148440"/>
            <a:ext cx="6415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457200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2001-06-19T14:15:00Z</dcterms:created>
  <dc:creator>gbraz</dc:creator>
  <dc:description/>
  <dc:language>en-US</dc:language>
  <cp:lastModifiedBy>lmaurer</cp:lastModifiedBy>
  <cp:lastPrinted>2001-06-23T13:19:40Z</cp:lastPrinted>
  <dcterms:modified xsi:type="dcterms:W3CDTF">2001-10-04T18:13:16Z</dcterms:modified>
  <cp:revision>48</cp:revision>
  <dc:subject/>
  <dc:title>No Slide Title</dc:title>
</cp:coreProperties>
</file>