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wmf" ContentType="image/x-wmf"/>
  <Override PartName="/ppt/slides/_rels/slide9.xml.rels" ContentType="application/vnd.openxmlformats-package.relationships+xml"/>
  <Override PartName="/ppt/slides/_rels/slide11.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p:notesSz cx="6991350"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Click to edit the title text format</a:t>
            </a:r>
            <a:endParaRPr b="0" lang="en-US" sz="2800" strike="noStrike" u="none">
              <a:solidFill>
                <a:srgbClr val="004386"/>
              </a:solidFill>
              <a:effectLst/>
              <a:uFillTx/>
              <a:latin typeface="Arial Black"/>
            </a:endParaRPr>
          </a:p>
        </p:txBody>
      </p:sp>
      <p:sp>
        <p:nvSpPr>
          <p:cNvPr id="1" name="PlaceHolder 2"/>
          <p:cNvSpPr>
            <a:spLocks noGrp="1"/>
          </p:cNvSpPr>
          <p:nvPr>
            <p:ph type="body"/>
          </p:nvPr>
        </p:nvSpPr>
        <p:spPr>
          <a:xfrm>
            <a:off x="907920" y="1253880"/>
            <a:ext cx="7331040" cy="4714920"/>
          </a:xfrm>
          <a:prstGeom prst="rect">
            <a:avLst/>
          </a:prstGeom>
          <a:noFill/>
          <a:ln w="0">
            <a:noFill/>
          </a:ln>
        </p:spPr>
        <p:txBody>
          <a:bodyPr lIns="92160" rIns="92160" tIns="46080" bIns="46080" anchor="t">
            <a:normAutofit/>
          </a:bodyPr>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Click to edit the outline text format</a:t>
            </a:r>
            <a:endParaRPr b="0" lang="en-US" sz="2000" strike="noStrike" u="none">
              <a:solidFill>
                <a:srgbClr val="000000"/>
              </a:solidFill>
              <a:effectLst/>
              <a:uFillTx/>
              <a:latin typeface="Arial"/>
            </a:endParaRPr>
          </a:p>
          <a:p>
            <a:pPr lvl="1" marL="731880" indent="-2858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Second Outline Level</a:t>
            </a:r>
            <a:endParaRPr b="0" lang="en-US" sz="2000" strike="noStrike" u="none">
              <a:solidFill>
                <a:srgbClr val="000000"/>
              </a:solidFill>
              <a:effectLst/>
              <a:uFillTx/>
              <a:latin typeface="Arial"/>
            </a:endParaRPr>
          </a:p>
          <a:p>
            <a:pPr lvl="2" marL="1068480" indent="-235080">
              <a:spcBef>
                <a:spcPts val="499"/>
              </a:spcBef>
              <a:spcAft>
                <a:spcPts val="499"/>
              </a:spcAft>
              <a:buClr>
                <a:srgbClr val="99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Third Outline Level</a:t>
            </a:r>
            <a:endParaRPr b="0" lang="en-US" sz="2000" strike="noStrike" u="none">
              <a:solidFill>
                <a:srgbClr val="000000"/>
              </a:solidFill>
              <a:effectLst/>
              <a:uFillTx/>
              <a:latin typeface="Arial"/>
            </a:endParaRPr>
          </a:p>
          <a:p>
            <a:pPr lvl="3" marL="1450800" indent="-27936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1782720" indent="-2300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1782720" indent="-23004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1782720" indent="-23004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
        <p:nvSpPr>
          <p:cNvPr id="2" name=""/>
          <p:cNvSpPr/>
          <p:nvPr/>
        </p:nvSpPr>
        <p:spPr>
          <a:xfrm>
            <a:off x="426960" y="1038240"/>
            <a:ext cx="8331120" cy="100080"/>
          </a:xfrm>
          <a:prstGeom prst="rect">
            <a:avLst/>
          </a:prstGeom>
          <a:gradFill rotWithShape="0">
            <a:gsLst>
              <a:gs pos="0">
                <a:srgbClr val="8eabc9"/>
              </a:gs>
              <a:gs pos="100000">
                <a:srgbClr val="004386"/>
              </a:gs>
            </a:gsLst>
            <a:lin ang="10800000"/>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3" name=""/>
          <p:cNvGrpSpPr/>
          <p:nvPr/>
        </p:nvGrpSpPr>
        <p:grpSpPr>
          <a:xfrm>
            <a:off x="8253360" y="6027840"/>
            <a:ext cx="779040" cy="723960"/>
            <a:chOff x="8253360" y="6027840"/>
            <a:chExt cx="779040" cy="723960"/>
          </a:xfrm>
        </p:grpSpPr>
        <p:pic>
          <p:nvPicPr>
            <p:cNvPr id="4" name="" descr=""/>
            <p:cNvPicPr/>
            <p:nvPr/>
          </p:nvPicPr>
          <p:blipFill>
            <a:blip r:embed="rId2"/>
            <a:stretch/>
          </p:blipFill>
          <p:spPr>
            <a:xfrm>
              <a:off x="8253360" y="6027840"/>
              <a:ext cx="743400" cy="723960"/>
            </a:xfrm>
            <a:prstGeom prst="rect">
              <a:avLst/>
            </a:prstGeom>
            <a:noFill/>
            <a:ln w="0">
              <a:noFill/>
            </a:ln>
          </p:spPr>
        </p:pic>
        <p:sp>
          <p:nvSpPr>
            <p:cNvPr id="5" name=""/>
            <p:cNvSpPr/>
            <p:nvPr/>
          </p:nvSpPr>
          <p:spPr>
            <a:xfrm>
              <a:off x="8956080" y="6431040"/>
              <a:ext cx="76320" cy="106920"/>
            </a:xfrm>
            <a:prstGeom prst="rect">
              <a:avLst/>
            </a:prstGeom>
            <a:noFill/>
            <a:ln w="0">
              <a:noFill/>
            </a:ln>
          </p:spPr>
          <p:style>
            <a:lnRef idx="0"/>
            <a:fillRef idx="0"/>
            <a:effectRef idx="0"/>
            <a:fontRef idx="minor"/>
          </p:style>
          <p:txBody>
            <a:bodyPr lIns="0" rIns="0" tIns="0" bIns="0" anchor="t">
              <a:spAutoFit/>
            </a:bodyPr>
            <a:p>
              <a:pPr algn="ctr">
                <a:lnSpc>
                  <a:spcPct val="100000"/>
                </a:lnSpc>
                <a:spcBef>
                  <a:spcPts val="437"/>
                </a:spcBef>
                <a:tabLst>
                  <a:tab algn="l" pos="0"/>
                  <a:tab algn="l" pos="819000"/>
                  <a:tab algn="l" pos="1638360"/>
                  <a:tab algn="l" pos="2457360"/>
                  <a:tab algn="l" pos="3276720"/>
                  <a:tab algn="l" pos="4095720"/>
                  <a:tab algn="l" pos="4915080"/>
                  <a:tab algn="l" pos="5734080"/>
                  <a:tab algn="l" pos="6553080"/>
                  <a:tab algn="l" pos="7372440"/>
                  <a:tab algn="l" pos="8191440"/>
                  <a:tab algn="l" pos="9010800"/>
                  <a:tab algn="l" pos="9829800"/>
                  <a:tab algn="l" pos="10648800"/>
                </a:tabLst>
              </a:pPr>
              <a:r>
                <a:rPr b="0" lang="en-US" sz="700" strike="noStrike" u="none">
                  <a:solidFill>
                    <a:srgbClr val="0000ff"/>
                  </a:solidFill>
                  <a:effectLst/>
                  <a:uFillTx/>
                  <a:latin typeface="Arial"/>
                </a:rPr>
                <a:t>®</a:t>
              </a:r>
              <a:endParaRPr b="0" lang="en-US" sz="700" strike="noStrike" u="none">
                <a:solidFill>
                  <a:srgbClr val="000000"/>
                </a:solidFill>
                <a:effectLst/>
                <a:uFillTx/>
                <a:latin typeface="Times New Roman"/>
              </a:endParaRPr>
            </a:p>
          </p:txBody>
        </p:sp>
      </p:grpSp>
      <p:sp>
        <p:nvSpPr>
          <p:cNvPr id="6" name="PlaceHolder 3"/>
          <p:cNvSpPr>
            <a:spLocks noGrp="1"/>
          </p:cNvSpPr>
          <p:nvPr>
            <p:ph type="sldNum" idx="1"/>
          </p:nvPr>
        </p:nvSpPr>
        <p:spPr>
          <a:xfrm>
            <a:off x="2755800" y="635328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28CA843-7CD1-4877-B290-9CC5D3F00D8F}"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2195640" y="2849040"/>
            <a:ext cx="62640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4386"/>
                </a:solidFill>
                <a:effectLst/>
                <a:uFillTx/>
                <a:latin typeface="Arial Black"/>
              </a:rPr>
              <a:t>Click to edit the title text format</a:t>
            </a:r>
            <a:endParaRPr b="0" lang="en-US" sz="3600" strike="noStrike" u="none">
              <a:solidFill>
                <a:srgbClr val="004386"/>
              </a:solidFill>
              <a:effectLst/>
              <a:uFillTx/>
              <a:latin typeface="Arial Black"/>
            </a:endParaRPr>
          </a:p>
        </p:txBody>
      </p:sp>
      <p:grpSp>
        <p:nvGrpSpPr>
          <p:cNvPr id="8" name=""/>
          <p:cNvGrpSpPr/>
          <p:nvPr/>
        </p:nvGrpSpPr>
        <p:grpSpPr>
          <a:xfrm>
            <a:off x="8253360" y="6027840"/>
            <a:ext cx="779040" cy="723960"/>
            <a:chOff x="8253360" y="6027840"/>
            <a:chExt cx="779040" cy="723960"/>
          </a:xfrm>
        </p:grpSpPr>
        <p:pic>
          <p:nvPicPr>
            <p:cNvPr id="9" name="" descr=""/>
            <p:cNvPicPr/>
            <p:nvPr/>
          </p:nvPicPr>
          <p:blipFill>
            <a:blip r:embed="rId2"/>
            <a:stretch/>
          </p:blipFill>
          <p:spPr>
            <a:xfrm>
              <a:off x="8253360" y="6027840"/>
              <a:ext cx="743400" cy="723960"/>
            </a:xfrm>
            <a:prstGeom prst="rect">
              <a:avLst/>
            </a:prstGeom>
            <a:noFill/>
            <a:ln w="0">
              <a:noFill/>
            </a:ln>
          </p:spPr>
        </p:pic>
        <p:sp>
          <p:nvSpPr>
            <p:cNvPr id="10" name=""/>
            <p:cNvSpPr/>
            <p:nvPr/>
          </p:nvSpPr>
          <p:spPr>
            <a:xfrm>
              <a:off x="8956080" y="6431040"/>
              <a:ext cx="76320" cy="106920"/>
            </a:xfrm>
            <a:prstGeom prst="rect">
              <a:avLst/>
            </a:prstGeom>
            <a:noFill/>
            <a:ln w="0">
              <a:noFill/>
            </a:ln>
          </p:spPr>
          <p:style>
            <a:lnRef idx="0"/>
            <a:fillRef idx="0"/>
            <a:effectRef idx="0"/>
            <a:fontRef idx="minor"/>
          </p:style>
          <p:txBody>
            <a:bodyPr lIns="0" rIns="0" tIns="0" bIns="0" anchor="t">
              <a:spAutoFit/>
            </a:bodyPr>
            <a:p>
              <a:pPr algn="ctr">
                <a:lnSpc>
                  <a:spcPct val="100000"/>
                </a:lnSpc>
                <a:spcBef>
                  <a:spcPts val="437"/>
                </a:spcBef>
                <a:tabLst>
                  <a:tab algn="l" pos="0"/>
                  <a:tab algn="l" pos="819000"/>
                  <a:tab algn="l" pos="1638360"/>
                  <a:tab algn="l" pos="2457360"/>
                  <a:tab algn="l" pos="3276720"/>
                  <a:tab algn="l" pos="4095720"/>
                  <a:tab algn="l" pos="4915080"/>
                  <a:tab algn="l" pos="5734080"/>
                  <a:tab algn="l" pos="6553080"/>
                  <a:tab algn="l" pos="7372440"/>
                  <a:tab algn="l" pos="8191440"/>
                  <a:tab algn="l" pos="9010800"/>
                  <a:tab algn="l" pos="9829800"/>
                  <a:tab algn="l" pos="10648800"/>
                </a:tabLst>
              </a:pPr>
              <a:r>
                <a:rPr b="0" lang="en-US" sz="700" strike="noStrike" u="none">
                  <a:solidFill>
                    <a:srgbClr val="0000ff"/>
                  </a:solidFill>
                  <a:effectLst/>
                  <a:uFillTx/>
                  <a:latin typeface="Arial"/>
                </a:rPr>
                <a:t>®</a:t>
              </a:r>
              <a:endParaRPr b="0" lang="en-US" sz="700" strike="noStrike" u="none">
                <a:solidFill>
                  <a:srgbClr val="000000"/>
                </a:solidFill>
                <a:effectLst/>
                <a:uFillTx/>
                <a:latin typeface="Times New Roman"/>
              </a:endParaRPr>
            </a:p>
          </p:txBody>
        </p:sp>
      </p:grpSp>
      <p:sp>
        <p:nvSpPr>
          <p:cNvPr id="11" name="PlaceHolder 2"/>
          <p:cNvSpPr>
            <a:spLocks noGrp="1"/>
          </p:cNvSpPr>
          <p:nvPr>
            <p:ph type="sldNum" idx="2"/>
          </p:nvPr>
        </p:nvSpPr>
        <p:spPr>
          <a:xfrm>
            <a:off x="4365360" y="6430680"/>
            <a:ext cx="1904760" cy="27468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0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617EE49-8545-41FD-962A-5E188D378AD4}" type="slidenum">
              <a:rPr b="1"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
        <p:nvSpPr>
          <p:cNvPr id="12"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cc9900"/>
                </a:solidFill>
                <a:effectLst/>
                <a:uFillTx/>
                <a:latin typeface="Arial"/>
              </a:rPr>
              <a:t>Click to edit the outline text format</a:t>
            </a:r>
            <a:endParaRPr b="1" i="1" lang="en-US" sz="2400" strike="noStrike" u="none">
              <a:solidFill>
                <a:srgbClr val="cc9900"/>
              </a:solidFill>
              <a:effectLst/>
              <a:uFillTx/>
              <a:latin typeface="Arial"/>
            </a:endParaRPr>
          </a:p>
          <a:p>
            <a:pPr lvl="1" marL="409680" indent="36360" algn="ctr">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Second Outline Level</a:t>
            </a:r>
            <a:endParaRPr b="0" lang="en-US" sz="2000" strike="noStrike" u="none">
              <a:solidFill>
                <a:srgbClr val="000000"/>
              </a:solidFill>
              <a:effectLst/>
              <a:uFillTx/>
              <a:latin typeface="Arial"/>
            </a:endParaRPr>
          </a:p>
          <a:p>
            <a:pPr lvl="2" marL="768240" indent="65160" algn="ctr">
              <a:spcBef>
                <a:spcPts val="499"/>
              </a:spcBef>
              <a:spcAft>
                <a:spcPts val="499"/>
              </a:spcAft>
              <a:buClr>
                <a:srgbClr val="990000"/>
              </a:buClr>
              <a:buSzPct val="150000"/>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Third Outline Level</a:t>
            </a:r>
            <a:endParaRPr b="0" lang="en-US" sz="2000" strike="noStrike" u="none">
              <a:solidFill>
                <a:srgbClr val="000000"/>
              </a:solidFill>
              <a:effectLst/>
              <a:uFillTx/>
              <a:latin typeface="Arial"/>
            </a:endParaRPr>
          </a:p>
          <a:p>
            <a:pPr lvl="3" marL="1082520" indent="88920" algn="ctr">
              <a:spcBef>
                <a:spcPts val="499"/>
              </a:spcBef>
              <a:spcAft>
                <a:spcPts val="499"/>
              </a:spcAft>
              <a:buClr>
                <a:srgbClr val="99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1434960" indent="117720" algn="ctr">
              <a:spcBef>
                <a:spcPts val="499"/>
              </a:spcBef>
              <a:spcAft>
                <a:spcPts val="499"/>
              </a:spcAft>
              <a:buClr>
                <a:srgbClr val="99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1434960" indent="11772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1434960" indent="11772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25320" y="1996920"/>
            <a:ext cx="7834320" cy="18352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4386"/>
                </a:solidFill>
                <a:effectLst/>
                <a:uFillTx/>
                <a:latin typeface="Arial Black"/>
              </a:rPr>
              <a:t>Governor Davis Solution to California Energy Crisis</a:t>
            </a:r>
            <a:endParaRPr b="0" lang="en-US" sz="3600" strike="noStrike" u="none">
              <a:solidFill>
                <a:srgbClr val="004386"/>
              </a:solidFill>
              <a:effectLst/>
              <a:uFillTx/>
              <a:latin typeface="Arial Black"/>
            </a:endParaRPr>
          </a:p>
        </p:txBody>
      </p:sp>
      <p:sp>
        <p:nvSpPr>
          <p:cNvPr id="14" name="PlaceHolder 2"/>
          <p:cNvSpPr>
            <a:spLocks noGrp="1"/>
          </p:cNvSpPr>
          <p:nvPr>
            <p:ph type="subTitle"/>
          </p:nvPr>
        </p:nvSpPr>
        <p:spPr>
          <a:xfrm>
            <a:off x="2192400" y="4976640"/>
            <a:ext cx="6254640" cy="935280"/>
          </a:xfrm>
          <a:prstGeom prst="rect">
            <a:avLst/>
          </a:prstGeom>
          <a:noFill/>
          <a:ln w="0">
            <a:noFill/>
          </a:ln>
          <a:effectLst>
            <a:outerShdw dist="17819" dir="2700000" blurRad="0" rotWithShape="0">
              <a:srgbClr val="000000"/>
            </a:outerShdw>
          </a:effectLst>
        </p:spPr>
        <p:txBody>
          <a:bodyPr lIns="92160" rIns="92160" tIns="46080" bIns="460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cc9900"/>
                </a:solidFill>
                <a:effectLst/>
                <a:uFillTx/>
                <a:latin typeface="Arial"/>
              </a:rPr>
              <a:t>Tuesday January 2, 2001</a:t>
            </a:r>
            <a:endParaRPr b="1" i="1" lang="en-US" sz="2400" strike="noStrike" u="none">
              <a:solidFill>
                <a:srgbClr val="cc99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Comments to Davis regarding some Speculated Solutions 2)</a:t>
            </a:r>
            <a:endParaRPr b="0" lang="en-US" sz="2800" strike="noStrike" u="none">
              <a:solidFill>
                <a:srgbClr val="004386"/>
              </a:solidFill>
              <a:effectLst/>
              <a:uFillTx/>
              <a:latin typeface="Arial Black"/>
            </a:endParaRPr>
          </a:p>
        </p:txBody>
      </p:sp>
      <p:sp>
        <p:nvSpPr>
          <p:cNvPr id="32" name="PlaceHolder 2"/>
          <p:cNvSpPr>
            <a:spLocks noGrp="1"/>
          </p:cNvSpPr>
          <p:nvPr>
            <p:ph/>
          </p:nvPr>
        </p:nvSpPr>
        <p:spPr>
          <a:xfrm>
            <a:off x="907920" y="1204560"/>
            <a:ext cx="7331040" cy="4714920"/>
          </a:xfrm>
          <a:prstGeom prst="rect">
            <a:avLst/>
          </a:prstGeom>
          <a:noFill/>
          <a:ln w="0">
            <a:noFill/>
          </a:ln>
        </p:spPr>
        <p:txBody>
          <a:bodyPr lIns="92160" rIns="92160" tIns="46080" bIns="46080" anchor="t">
            <a:normAutofit fontScale="92500" lnSpcReduction="9999"/>
          </a:bodyPr>
          <a:p>
            <a:pPr marL="344520" indent="-344520">
              <a:lnSpc>
                <a:spcPct val="100000"/>
              </a:lnSpc>
              <a:spcBef>
                <a:spcPts val="400"/>
              </a:spcBef>
              <a:spcAft>
                <a:spcPts val="400"/>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Municipal utilities could be required to sell their excess generation in California.</a:t>
            </a:r>
            <a:endParaRPr b="0" lang="en-US" sz="1600" strike="noStrike" u="none">
              <a:solidFill>
                <a:srgbClr val="000000"/>
              </a:solidFill>
              <a:effectLst/>
              <a:uFillTx/>
              <a:latin typeface="Arial"/>
            </a:endParaRPr>
          </a:p>
          <a:p>
            <a:pPr lvl="1" marL="731880" indent="-285840">
              <a:lnSpc>
                <a:spcPct val="100000"/>
              </a:lnSpc>
              <a:spcBef>
                <a:spcPts val="400"/>
              </a:spcBef>
              <a:spcAft>
                <a:spcPts val="400"/>
              </a:spcAft>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The problem we are incurring are related to government intervention (i.e. price caps and illiquidity) causing uncertainty that causes California utilities to desire to sell outside of the state.</a:t>
            </a:r>
            <a:endParaRPr b="0" lang="en-US" sz="1600" strike="noStrike" u="none">
              <a:solidFill>
                <a:srgbClr val="000000"/>
              </a:solidFill>
              <a:effectLst/>
              <a:uFillTx/>
              <a:latin typeface="Arial"/>
            </a:endParaRPr>
          </a:p>
          <a:p>
            <a:pPr lvl="1" marL="731880" indent="-285840">
              <a:lnSpc>
                <a:spcPct val="100000"/>
              </a:lnSpc>
              <a:spcBef>
                <a:spcPts val="400"/>
              </a:spcBef>
              <a:spcAft>
                <a:spcPts val="400"/>
              </a:spcAft>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Removal of price caps will keep municipal generation in the state.</a:t>
            </a:r>
            <a:endParaRPr b="0" lang="en-US" sz="1600" strike="noStrike" u="none">
              <a:solidFill>
                <a:srgbClr val="000000"/>
              </a:solidFill>
              <a:effectLst/>
              <a:uFillTx/>
              <a:latin typeface="Arial"/>
            </a:endParaRPr>
          </a:p>
          <a:p>
            <a:pPr lvl="1" marL="731880" indent="-285840">
              <a:lnSpc>
                <a:spcPct val="100000"/>
              </a:lnSpc>
              <a:spcBef>
                <a:spcPts val="400"/>
              </a:spcBef>
              <a:spcAft>
                <a:spcPts val="400"/>
              </a:spcAft>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There is no need to mandate that it stay within California.</a:t>
            </a:r>
            <a:endParaRPr b="0" lang="en-US" sz="1600" strike="noStrike" u="none">
              <a:solidFill>
                <a:srgbClr val="000000"/>
              </a:solidFill>
              <a:effectLst/>
              <a:uFillTx/>
              <a:latin typeface="Arial"/>
            </a:endParaRPr>
          </a:p>
          <a:p>
            <a:pPr marL="344520" indent="-344520">
              <a:lnSpc>
                <a:spcPct val="100000"/>
              </a:lnSpc>
              <a:spcBef>
                <a:spcPts val="400"/>
              </a:spcBef>
              <a:spcAft>
                <a:spcPts val="400"/>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State universities (including UC/CSU and the community colleges) would more widely deploy distributed generation.</a:t>
            </a:r>
            <a:endParaRPr b="0" lang="en-US" sz="16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This solution is a great idea which is included in our pitch.</a:t>
            </a:r>
            <a:endParaRPr b="0" lang="en-US" sz="16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As indicated, we are advocating a CPUC process of RFP’s that would include universities.</a:t>
            </a:r>
            <a:endParaRPr b="0" lang="en-US" sz="16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This is a superior method because universities are slow to act and we need solution by summer.</a:t>
            </a:r>
            <a:endParaRPr b="0" lang="en-US" sz="1600" strike="noStrike" u="none">
              <a:solidFill>
                <a:srgbClr val="000000"/>
              </a:solidFill>
              <a:effectLst/>
              <a:uFillTx/>
              <a:latin typeface="Arial"/>
            </a:endParaRPr>
          </a:p>
          <a:p>
            <a:pPr marL="344520" indent="0">
              <a:lnSpc>
                <a:spcPct val="10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6FB3CDC3-8F94-45CC-BC75-54B69616C245}"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Comments to Davis regarding some Speculated Solutions 3)</a:t>
            </a:r>
            <a:endParaRPr b="0" lang="en-US" sz="2800" strike="noStrike" u="none">
              <a:solidFill>
                <a:srgbClr val="004386"/>
              </a:solidFill>
              <a:effectLst/>
              <a:uFillTx/>
              <a:latin typeface="Arial Black"/>
            </a:endParaRPr>
          </a:p>
        </p:txBody>
      </p:sp>
      <p:sp>
        <p:nvSpPr>
          <p:cNvPr id="34"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a:bodyPr>
          <a:p>
            <a:pPr marL="344520" indent="-344520">
              <a:lnSpc>
                <a:spcPct val="100000"/>
              </a:lnSpc>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Expand in-state gas production.</a:t>
            </a:r>
            <a:endParaRPr b="0" lang="en-US" sz="16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No comment on this specific solution.  However, Enron notes that the QF’s have rate that are linked to gas.  The Government should explore requiring the QF’s to buy gas forward and sell at costs, for 5 to 20 years to lock in low costs.</a:t>
            </a:r>
            <a:endParaRPr b="0" lang="en-US" sz="16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The real issue related to gas is increasing gas capacity.  Any increase in gas production in California or new pipeline into California would do much to reduce electricity costs.  Governor Davis should ask the the California Energy Commission to explore ways to increase gas supplies in much the same manner suggested previously for electricity.</a:t>
            </a:r>
            <a:endParaRPr b="0" lang="en-US" sz="1600" strike="noStrike" u="none">
              <a:solidFill>
                <a:srgbClr val="000000"/>
              </a:solidFill>
              <a:effectLst/>
              <a:uFillTx/>
              <a:latin typeface="Arial"/>
            </a:endParaRPr>
          </a:p>
          <a:p>
            <a:pPr marL="344520" indent="-344520">
              <a:lnSpc>
                <a:spcPct val="100000"/>
              </a:lnSpc>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Take state lands gas royalties in kind.</a:t>
            </a:r>
            <a:endParaRPr b="0" lang="en-US" sz="16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No comment aside from above.</a:t>
            </a:r>
            <a:endParaRPr b="0" lang="en-US" sz="1600" strike="noStrike" u="none">
              <a:solidFill>
                <a:srgbClr val="000000"/>
              </a:solidFill>
              <a:effectLst/>
              <a:uFillTx/>
              <a:latin typeface="Arial"/>
            </a:endParaRPr>
          </a:p>
          <a:p>
            <a:pPr marL="344520" indent="-344520">
              <a:lnSpc>
                <a:spcPct val="100000"/>
              </a:lnSpc>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Negotiate directly with tribes and state governments in the west for additional gas supplies.</a:t>
            </a:r>
            <a:endParaRPr b="0" lang="en-US" sz="16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Courier New"/>
              </a:rPr>
              <a:t>No comment aside from above.</a:t>
            </a:r>
            <a:endParaRPr b="0" lang="en-US" sz="1600" strike="noStrike" u="none">
              <a:solidFill>
                <a:srgbClr val="000000"/>
              </a:solidFill>
              <a:effectLst/>
              <a:uFillTx/>
              <a:latin typeface="Arial"/>
            </a:endParaRPr>
          </a:p>
          <a:p>
            <a:pPr marL="344520" indent="0">
              <a:lnSpc>
                <a:spcPct val="10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8B752EA6-D0FD-4820-AD19-085CC19DFAB5}"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Comments to Davis regarding some Speculated Solutions 4)</a:t>
            </a:r>
            <a:endParaRPr b="0" lang="en-US" sz="2800" strike="noStrike" u="none">
              <a:solidFill>
                <a:srgbClr val="004386"/>
              </a:solidFill>
              <a:effectLst/>
              <a:uFillTx/>
              <a:latin typeface="Arial Black"/>
            </a:endParaRPr>
          </a:p>
        </p:txBody>
      </p:sp>
      <p:sp>
        <p:nvSpPr>
          <p:cNvPr id="36"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92500" lnSpcReduction="9999"/>
          </a:bodyPr>
          <a:p>
            <a:pPr marL="344520" indent="-344520">
              <a:lnSpc>
                <a:spcPct val="100000"/>
              </a:lnSpc>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Empower an existing state agency to approve/coordinate power plant maintenance schedules to avoid having too much generation out of service at any one time.</a:t>
            </a:r>
            <a:endParaRPr b="0" lang="en-US" sz="20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This solution should not be necessary if no entity holds too much market power and entities are exposed to market price. They will seek to maintain their assets such that they are available in high cost times.</a:t>
            </a:r>
            <a:endParaRPr b="0" lang="en-US" sz="20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Generators that are paid on a fixed price basis are at risk to doing bad maintenance timing.</a:t>
            </a:r>
            <a:endParaRPr b="0" lang="en-US" sz="20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Thus, a committee to review maintenance timing of QF’s, utility owned generation would be appropriate.</a:t>
            </a:r>
            <a:endParaRPr b="0" lang="en-US" sz="2000" strike="noStrike" u="none">
              <a:solidFill>
                <a:srgbClr val="000000"/>
              </a:solidFill>
              <a:effectLst/>
              <a:uFillTx/>
              <a:latin typeface="Arial"/>
            </a:endParaRPr>
          </a:p>
          <a:p>
            <a:pPr marL="344520" indent="0">
              <a:lnSpc>
                <a:spcPct val="10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1FECE29A-1D08-4459-AD8F-ABA21610C7C8}"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Comments to Davis regarding some Speculated Solutions 5)</a:t>
            </a:r>
            <a:endParaRPr b="0" lang="en-US" sz="2800" strike="noStrike" u="none">
              <a:solidFill>
                <a:srgbClr val="004386"/>
              </a:solidFill>
              <a:effectLst/>
              <a:uFillTx/>
              <a:latin typeface="Arial Black"/>
            </a:endParaRPr>
          </a:p>
        </p:txBody>
      </p:sp>
      <p:sp>
        <p:nvSpPr>
          <p:cNvPr id="38"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85000" lnSpcReduction="9999"/>
          </a:bodyPr>
          <a:p>
            <a:pPr marL="344520" indent="-344520">
              <a:lnSpc>
                <a:spcPct val="100000"/>
              </a:lnSpc>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Condition emissions offsets on commitments to sell power longer term in state.</a:t>
            </a:r>
            <a:endParaRPr b="0" lang="en-US" sz="20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The governor should not cause generation builders more risk.</a:t>
            </a:r>
            <a:endParaRPr b="0" lang="en-US" sz="20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What’s important is that generation be built in California, nothing else.</a:t>
            </a:r>
            <a:endParaRPr b="0" lang="en-US" sz="20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Any extra risk will cause less generation to be built.</a:t>
            </a:r>
            <a:endParaRPr b="0" lang="en-US" sz="20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Emission trading should be made right for all generation built in California.</a:t>
            </a:r>
            <a:endParaRPr b="0" lang="en-US" sz="2000" strike="noStrike" u="none">
              <a:solidFill>
                <a:srgbClr val="000000"/>
              </a:solidFill>
              <a:effectLst/>
              <a:uFillTx/>
              <a:latin typeface="Arial"/>
            </a:endParaRPr>
          </a:p>
          <a:p>
            <a:pPr marL="344520" indent="-344520">
              <a:lnSpc>
                <a:spcPct val="100000"/>
              </a:lnSpc>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Condition new generation on a commitment to sell in state.</a:t>
            </a:r>
            <a:endParaRPr b="0" lang="en-US" sz="2000" strike="noStrike" u="none">
              <a:solidFill>
                <a:srgbClr val="000000"/>
              </a:solidFill>
              <a:effectLst/>
              <a:uFillTx/>
              <a:latin typeface="Arial"/>
            </a:endParaRPr>
          </a:p>
          <a:p>
            <a:pPr lvl="1" marL="731880" indent="-285840">
              <a:lnSpc>
                <a:spcPct val="100000"/>
              </a:lnSpc>
              <a:spcBef>
                <a:spcPts val="499"/>
              </a:spcBef>
              <a:spcAft>
                <a:spcPts val="499"/>
              </a:spcAft>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What’s important is that generation be built in California nothing else </a:t>
            </a:r>
            <a:endParaRPr b="0" lang="en-US" sz="2000" strike="noStrike" u="none">
              <a:solidFill>
                <a:srgbClr val="000000"/>
              </a:solidFill>
              <a:effectLst/>
              <a:uFillTx/>
              <a:latin typeface="Arial"/>
            </a:endParaRPr>
          </a:p>
          <a:p>
            <a:pPr lvl="1" marL="731880" indent="-285840">
              <a:lnSpc>
                <a:spcPct val="100000"/>
              </a:lnSpc>
              <a:spcBef>
                <a:spcPts val="499"/>
              </a:spcBef>
              <a:spcAft>
                <a:spcPts val="499"/>
              </a:spcAft>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Any extra risk will cause less generation to be built.</a:t>
            </a:r>
            <a:r>
              <a:rPr b="0" lang="en-US" sz="2000" strike="noStrike" u="none">
                <a:solidFill>
                  <a:srgbClr val="000000"/>
                </a:solidFill>
                <a:effectLst/>
                <a:uFillTx/>
                <a:latin typeface="Courier New"/>
              </a:rPr>
              <a:t> </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F7D9DA63-0C48-4C1F-98F8-74EA354B0075}"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Comments to Davis regarding some Speculated Solutions 6)</a:t>
            </a:r>
            <a:endParaRPr b="0" lang="en-US" sz="2800" strike="noStrike" u="none">
              <a:solidFill>
                <a:srgbClr val="004386"/>
              </a:solidFill>
              <a:effectLst/>
              <a:uFillTx/>
              <a:latin typeface="Arial Black"/>
            </a:endParaRPr>
          </a:p>
        </p:txBody>
      </p:sp>
      <p:sp>
        <p:nvSpPr>
          <p:cNvPr id="40"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85000" lnSpcReduction="9999"/>
          </a:bodyPr>
          <a:p>
            <a:pPr marL="344520" indent="-344520">
              <a:lnSpc>
                <a:spcPct val="100000"/>
              </a:lnSpc>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Courier New"/>
              </a:rPr>
              <a:t>Securitize uncollected power purchase costs.</a:t>
            </a:r>
            <a:r>
              <a:rPr b="0" lang="en-US" sz="1800" strike="noStrike" u="none">
                <a:solidFill>
                  <a:srgbClr val="000000"/>
                </a:solidFill>
                <a:effectLst/>
                <a:uFillTx/>
                <a:latin typeface="Courier New"/>
              </a:rPr>
              <a:t> </a:t>
            </a:r>
            <a:endParaRPr b="0" lang="en-US" sz="1800" strike="noStrike" u="none">
              <a:solidFill>
                <a:srgbClr val="000000"/>
              </a:solidFill>
              <a:effectLst/>
              <a:uFillTx/>
              <a:latin typeface="Arial"/>
            </a:endParaRPr>
          </a:p>
          <a:p>
            <a:pPr lvl="1" marL="731880" indent="-285840">
              <a:lnSpc>
                <a:spcPct val="100000"/>
              </a:lnSpc>
              <a:spcBef>
                <a:spcPts val="451"/>
              </a:spcBef>
              <a:spcAft>
                <a:spcPts val="451"/>
              </a:spcAft>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Courier New"/>
              </a:rPr>
              <a:t>This is a great idea if made available to all customers.</a:t>
            </a:r>
            <a:endParaRPr b="0" lang="en-US" sz="1800" strike="noStrike" u="none">
              <a:solidFill>
                <a:srgbClr val="000000"/>
              </a:solidFill>
              <a:effectLst/>
              <a:uFillTx/>
              <a:latin typeface="Arial"/>
            </a:endParaRPr>
          </a:p>
          <a:p>
            <a:pPr lvl="1" marL="731880" indent="-285840">
              <a:lnSpc>
                <a:spcPct val="100000"/>
              </a:lnSpc>
              <a:spcBef>
                <a:spcPts val="451"/>
              </a:spcBef>
              <a:spcAft>
                <a:spcPts val="451"/>
              </a:spcAft>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Courier New"/>
              </a:rPr>
              <a:t>We are suggesting that hedging be done through entities bidding on standard offer, using the benefits of existing utility generation and securitization.</a:t>
            </a:r>
            <a:endParaRPr b="0" lang="en-US" sz="1800" strike="noStrike" u="none">
              <a:solidFill>
                <a:srgbClr val="000000"/>
              </a:solidFill>
              <a:effectLst/>
              <a:uFillTx/>
              <a:latin typeface="Arial"/>
            </a:endParaRPr>
          </a:p>
          <a:p>
            <a:pPr lvl="1" marL="731880" indent="-285840">
              <a:lnSpc>
                <a:spcPct val="100000"/>
              </a:lnSpc>
              <a:spcBef>
                <a:spcPts val="451"/>
              </a:spcBef>
              <a:spcAft>
                <a:spcPts val="451"/>
              </a:spcAft>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Courier New"/>
              </a:rPr>
              <a:t>Utilities are not good at hedging so those that are good should bid on default supplier status.</a:t>
            </a:r>
            <a:endParaRPr b="0" lang="en-US" sz="1800" strike="noStrike" u="none">
              <a:solidFill>
                <a:srgbClr val="000000"/>
              </a:solidFill>
              <a:effectLst/>
              <a:uFillTx/>
              <a:latin typeface="Arial"/>
            </a:endParaRPr>
          </a:p>
          <a:p>
            <a:pPr lvl="1" marL="731880" indent="-285840">
              <a:lnSpc>
                <a:spcPct val="100000"/>
              </a:lnSpc>
              <a:spcBef>
                <a:spcPts val="451"/>
              </a:spcBef>
              <a:spcAft>
                <a:spcPts val="451"/>
              </a:spcAft>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Courier New"/>
              </a:rPr>
              <a:t>Allowing securitization of these hedging costs would allow lower rates which is a good thing.</a:t>
            </a:r>
            <a:endParaRPr b="0" lang="en-US" sz="1800" strike="noStrike" u="none">
              <a:solidFill>
                <a:srgbClr val="000000"/>
              </a:solidFill>
              <a:effectLst/>
              <a:uFillTx/>
              <a:latin typeface="Arial"/>
            </a:endParaRPr>
          </a:p>
          <a:p>
            <a:pPr marL="344520" indent="-344520">
              <a:lnSpc>
                <a:spcPct val="100000"/>
              </a:lnSpc>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Courier New"/>
              </a:rPr>
              <a:t>Either eliminate the ISO or sharply curtail its function -- he wants to hear more about how Nordpool works(Jeff- someone in Schroeder's group should be able to help out here).</a:t>
            </a:r>
            <a:endParaRPr b="0" lang="en-US" sz="18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Courier New"/>
              </a:rPr>
              <a:t>No comment.</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66663F0A-E172-4CEC-B0F5-9CF16C2E0002}"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Response to follow-up Questions of Davis 1)</a:t>
            </a:r>
            <a:endParaRPr b="0" lang="en-US" sz="2800" strike="noStrike" u="none">
              <a:solidFill>
                <a:srgbClr val="004386"/>
              </a:solidFill>
              <a:effectLst/>
              <a:uFillTx/>
              <a:latin typeface="Arial Black"/>
            </a:endParaRPr>
          </a:p>
        </p:txBody>
      </p:sp>
      <p:sp>
        <p:nvSpPr>
          <p:cNvPr id="42"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92500" lnSpcReduction="9999"/>
          </a:bodyPr>
          <a:p>
            <a:pPr marL="344520" indent="-344520">
              <a:lnSpc>
                <a:spcPct val="100000"/>
              </a:lnSpc>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He wants to see 5 year fixed power prices for peak/ off-peak and baseload -- not just the 5 one year strips.</a:t>
            </a:r>
            <a:endParaRPr b="0" lang="en-US" sz="20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Harry to provide.</a:t>
            </a:r>
            <a:endParaRPr b="0" lang="en-US" sz="2000" strike="noStrike" u="none">
              <a:solidFill>
                <a:srgbClr val="000000"/>
              </a:solidFill>
              <a:effectLst/>
              <a:uFillTx/>
              <a:latin typeface="Arial"/>
            </a:endParaRPr>
          </a:p>
          <a:p>
            <a:pPr marL="344520" indent="-344520">
              <a:lnSpc>
                <a:spcPct val="100000"/>
              </a:lnSpc>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He wants comments on his proposals by Tuesday.</a:t>
            </a:r>
            <a:endParaRPr b="0" lang="en-US" sz="20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Contained within.</a:t>
            </a:r>
            <a:endParaRPr b="0" lang="en-US" sz="2000" strike="noStrike" u="none">
              <a:solidFill>
                <a:srgbClr val="000000"/>
              </a:solidFill>
              <a:effectLst/>
              <a:uFillTx/>
              <a:latin typeface="Arial"/>
            </a:endParaRPr>
          </a:p>
          <a:p>
            <a:pPr marL="344520" indent="-344520">
              <a:lnSpc>
                <a:spcPct val="100000"/>
              </a:lnSpc>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He would like thoughts on how to pitch what consumers are getting out of the deal.</a:t>
            </a:r>
            <a:endParaRPr b="0" lang="en-US" sz="2000" strike="noStrike" u="none">
              <a:solidFill>
                <a:srgbClr val="000000"/>
              </a:solidFill>
              <a:effectLst/>
              <a:uFillTx/>
              <a:latin typeface="Arial"/>
            </a:endParaRPr>
          </a:p>
          <a:p>
            <a:pPr lvl="1" marL="731880" indent="-285840">
              <a:lnSpc>
                <a:spcPct val="100000"/>
              </a:lnSpc>
              <a:buClr>
                <a:srgbClr val="990000"/>
              </a:buClr>
              <a:buFont typeface="Courier"/>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Contained within.</a:t>
            </a:r>
            <a:endParaRPr b="0" lang="en-US" sz="2000" strike="noStrike" u="none">
              <a:solidFill>
                <a:srgbClr val="000000"/>
              </a:solidFill>
              <a:effectLst/>
              <a:uFillTx/>
              <a:latin typeface="Arial"/>
            </a:endParaRPr>
          </a:p>
          <a:p>
            <a:pPr marL="344520" indent="-344520">
              <a:lnSpc>
                <a:spcPct val="100000"/>
              </a:lnSpc>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Courier New"/>
              </a:rPr>
              <a:t>He wants to assemble a group of energy gurus to help sort through some of the forward contracting issues.</a:t>
            </a:r>
            <a:r>
              <a:rPr b="1" lang="en-US" sz="2000" strike="noStrike" u="none">
                <a:solidFill>
                  <a:srgbClr val="000000"/>
                </a:solidFill>
                <a:effectLst/>
                <a:uFillTx/>
                <a:latin typeface="Arial"/>
              </a:rPr>
              <a:t> </a:t>
            </a:r>
            <a:endParaRPr b="0" lang="en-US" sz="2000" strike="noStrike" u="none">
              <a:solidFill>
                <a:srgbClr val="000000"/>
              </a:solidFill>
              <a:effectLst/>
              <a:uFillTx/>
              <a:latin typeface="Arial"/>
            </a:endParaRPr>
          </a:p>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Enron is committed to helping Governor Davis.  We will make whatever expertise available that you need.  In either hedging or regulatory or tariff design.</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59495359-981C-481F-959F-C04674C16C4C}" type="slidenum">
              <a:t>15</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Governor Davis Commitments</a:t>
            </a:r>
            <a:endParaRPr b="0" lang="en-US" sz="2800" strike="noStrike" u="none">
              <a:solidFill>
                <a:srgbClr val="004386"/>
              </a:solidFill>
              <a:effectLst/>
              <a:uFillTx/>
              <a:latin typeface="Arial Black"/>
            </a:endParaRPr>
          </a:p>
        </p:txBody>
      </p:sp>
      <p:sp>
        <p:nvSpPr>
          <p:cNvPr id="16" name="PlaceHolder 2"/>
          <p:cNvSpPr>
            <a:spLocks noGrp="1"/>
          </p:cNvSpPr>
          <p:nvPr>
            <p:ph/>
          </p:nvPr>
        </p:nvSpPr>
        <p:spPr>
          <a:xfrm>
            <a:off x="907920" y="1550880"/>
            <a:ext cx="7331040" cy="3625920"/>
          </a:xfrm>
          <a:prstGeom prst="rect">
            <a:avLst/>
          </a:prstGeom>
          <a:noFill/>
          <a:ln w="0">
            <a:noFill/>
          </a:ln>
        </p:spPr>
        <p:txBody>
          <a:bodyPr lIns="92160" rIns="92160" tIns="46080" bIns="46080" anchor="t">
            <a:normAutofit fontScale="85000" lnSpcReduction="19999"/>
          </a:bodyPr>
          <a:p>
            <a:pPr marL="344520" indent="-344520" algn="just">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Governor Davis is committed to solving the California energy crisis by:</a:t>
            </a:r>
            <a:endParaRPr b="0" lang="en-US" sz="20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Developing consumer driven solutions</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Protecting customers from short term market aberrations</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Continuing to expand the consumers ability to choose</a:t>
            </a:r>
            <a:endParaRPr b="0" lang="en-US" sz="1800" strike="noStrike" u="none">
              <a:solidFill>
                <a:srgbClr val="000000"/>
              </a:solidFill>
              <a:effectLst/>
              <a:uFillTx/>
              <a:latin typeface="Arial"/>
            </a:endParaRPr>
          </a:p>
          <a:p>
            <a:pPr marL="344520" indent="-344520" algn="just">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Governor Davis solutions encompasses:</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Orderly Thoughtful Process</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Increased Generation Supply</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Decreased Load</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Financial assurance to investment community</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Price protection to customers</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Customer driven Solutions</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48F3BFE1-AADC-436B-BB9B-085C37104B5D}"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Orderly Thoughtful Process</a:t>
            </a:r>
            <a:endParaRPr b="0" lang="en-US" sz="2800" strike="noStrike" u="none">
              <a:solidFill>
                <a:srgbClr val="004386"/>
              </a:solidFill>
              <a:effectLst/>
              <a:uFillTx/>
              <a:latin typeface="Arial Black"/>
            </a:endParaRPr>
          </a:p>
        </p:txBody>
      </p:sp>
      <p:sp>
        <p:nvSpPr>
          <p:cNvPr id="18" name="PlaceHolder 2"/>
          <p:cNvSpPr>
            <a:spLocks noGrp="1"/>
          </p:cNvSpPr>
          <p:nvPr>
            <p:ph/>
          </p:nvPr>
        </p:nvSpPr>
        <p:spPr>
          <a:xfrm>
            <a:off x="907920" y="1328400"/>
            <a:ext cx="7331040" cy="4956120"/>
          </a:xfrm>
          <a:prstGeom prst="rect">
            <a:avLst/>
          </a:prstGeom>
          <a:noFill/>
          <a:ln w="0">
            <a:noFill/>
          </a:ln>
        </p:spPr>
        <p:txBody>
          <a:bodyPr lIns="92160" rIns="92160" tIns="46080" bIns="46080" anchor="t">
            <a:normAutofit fontScale="92500" lnSpcReduction="19999"/>
          </a:bodyPr>
          <a:p>
            <a:pPr marL="344520" indent="-344520" algn="just">
              <a:spcBef>
                <a:spcPts val="451"/>
              </a:spcBef>
              <a:spcAft>
                <a:spcPts val="45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Governor Davis proposes</a:t>
            </a:r>
            <a:endParaRPr b="0" lang="en-US" sz="1800" strike="noStrike" u="none">
              <a:solidFill>
                <a:srgbClr val="000000"/>
              </a:solidFill>
              <a:effectLst/>
              <a:uFillTx/>
              <a:latin typeface="Arial"/>
            </a:endParaRPr>
          </a:p>
          <a:p>
            <a:pPr marL="344520" indent="-344520" algn="just">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Assurance to investment community that utilities will not be allowed to bankrupt to allow thoughtful process.</a:t>
            </a:r>
            <a:endParaRPr b="0" lang="en-US" sz="1800" strike="noStrike" u="none">
              <a:solidFill>
                <a:srgbClr val="000000"/>
              </a:solidFill>
              <a:effectLst/>
              <a:uFillTx/>
              <a:latin typeface="Arial"/>
            </a:endParaRPr>
          </a:p>
          <a:p>
            <a:pPr marL="344520" indent="-344520" algn="just">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Assurance to customers that rules and practices, in AB1890, will continue until new rules have been developed.</a:t>
            </a:r>
            <a:endParaRPr b="0" lang="en-US" sz="1800" strike="noStrike" u="none">
              <a:solidFill>
                <a:srgbClr val="000000"/>
              </a:solidFill>
              <a:effectLst/>
              <a:uFillTx/>
              <a:latin typeface="Arial"/>
            </a:endParaRPr>
          </a:p>
          <a:p>
            <a:pPr marL="344520" indent="-344520" algn="just">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CPUC sponsored process to determine rate making that would enable consumers to reduce load by 2,000 MW within 2001 and 5,000 MW continuously.</a:t>
            </a:r>
            <a:endParaRPr b="0" lang="en-US" sz="1800" strike="noStrike" u="none">
              <a:solidFill>
                <a:srgbClr val="000000"/>
              </a:solidFill>
              <a:effectLst/>
              <a:uFillTx/>
              <a:latin typeface="Arial"/>
            </a:endParaRPr>
          </a:p>
          <a:p>
            <a:pPr marL="344520" indent="-344520" algn="just">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California Energy Commission sponsored process to determine and implement actions that will:</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result in 10,000 MW of new energy efficient generation being built within California within 2002; and </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running of existing older generation combined with mitigating reductions in emissions.</a:t>
            </a:r>
            <a:endParaRPr b="0" lang="en-US" sz="1800" strike="noStrike" u="none">
              <a:solidFill>
                <a:srgbClr val="000000"/>
              </a:solidFill>
              <a:effectLst/>
              <a:uFillTx/>
              <a:latin typeface="Arial"/>
            </a:endParaRPr>
          </a:p>
          <a:p>
            <a:pPr marL="344520" indent="-344520" algn="just">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CPUC sponsored process to recommend actions that will continue customer choice while protecting customers from rate increases.</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A8B5E737-AB3D-49D4-AA8C-BE60C70A8F21}"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Assurance to Customers</a:t>
            </a:r>
            <a:endParaRPr b="0" lang="en-US" sz="2800" strike="noStrike" u="none">
              <a:solidFill>
                <a:srgbClr val="004386"/>
              </a:solidFill>
              <a:effectLst/>
              <a:uFillTx/>
              <a:latin typeface="Arial Black"/>
            </a:endParaRPr>
          </a:p>
        </p:txBody>
      </p:sp>
      <p:sp>
        <p:nvSpPr>
          <p:cNvPr id="20"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a:bodyPr>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Customers are continuously making decision related to who should provide them with service and whether they should relocate in California.</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current uncertainty around solvency of utilities and market price exposure makes it difficult for customers to plan for the future.</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Governor Davis is committed to:</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No customer will incur rate increases above 10%.</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All customers will have access to utility owned generation.</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All customers, whether they be served by the utility or other supplier will have equal opportunity to this commitment.</a:t>
            </a: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AB1890 will continue in place until the end of 2001, until and if some other better plan is put in place.</a:t>
            </a:r>
            <a:endParaRPr b="0" lang="en-US" sz="1800" strike="noStrike" u="none">
              <a:solidFill>
                <a:srgbClr val="000000"/>
              </a:solidFill>
              <a:effectLst/>
              <a:uFillTx/>
              <a:latin typeface="Arial"/>
            </a:endParaRPr>
          </a:p>
          <a:p>
            <a:pPr marL="344520" indent="0">
              <a:spcBef>
                <a:spcPts val="451"/>
              </a:spcBef>
              <a:spcAft>
                <a:spcPts val="451"/>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2BF10D92-02B2-4AC3-A80C-BC4DDDEF96B2}"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Assurance to Investment Community</a:t>
            </a:r>
            <a:endParaRPr b="0" lang="en-US" sz="2800" strike="noStrike" u="none">
              <a:solidFill>
                <a:srgbClr val="004386"/>
              </a:solidFill>
              <a:effectLst/>
              <a:uFillTx/>
              <a:latin typeface="Arial Black"/>
            </a:endParaRPr>
          </a:p>
        </p:txBody>
      </p:sp>
      <p:sp>
        <p:nvSpPr>
          <p:cNvPr id="22"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85000" lnSpcReduction="9999"/>
          </a:bodyPr>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Despite utilities ownership of generation assets that, if valued at current market value, would allow many months of borrowing without insolvency, the utilities have stated that they cannot continue to borrow without greater certainty.</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investment community, lack of confidence in the utilities, has resulted in many entities being disinclined to sell or buy power to Utilities.</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Governor Davis is committed to:</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Increasing rates, via a special non avoidable tax, by 10% on an interim refundable basis.</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Ensuring that the investment community will be protected, in the event that they lend to the utilities.</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Ensuring utilities be made certain that purchases of power for reliability and lower prices will be recoverable if prudently incurred for contracts not to exceed 20 years.</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Such commitments should allow time for thoughtful time to explore the need for further changes.</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0A7B421D-0F45-4763-B3B9-98DA8E2D871A}"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4386"/>
                </a:solidFill>
                <a:effectLst/>
                <a:uFillTx/>
                <a:latin typeface="Arial Black"/>
              </a:rPr>
              <a:t>Increased Generation Supply</a:t>
            </a:r>
            <a:endParaRPr b="0" lang="en-US" sz="2400" strike="noStrike" u="none">
              <a:solidFill>
                <a:srgbClr val="004386"/>
              </a:solidFill>
              <a:effectLst/>
              <a:uFillTx/>
              <a:latin typeface="Arial Black"/>
            </a:endParaRPr>
          </a:p>
        </p:txBody>
      </p:sp>
      <p:sp>
        <p:nvSpPr>
          <p:cNvPr id="24" name="PlaceHolder 2"/>
          <p:cNvSpPr>
            <a:spLocks noGrp="1"/>
          </p:cNvSpPr>
          <p:nvPr>
            <p:ph/>
          </p:nvPr>
        </p:nvSpPr>
        <p:spPr>
          <a:xfrm>
            <a:off x="647280" y="1294920"/>
            <a:ext cx="7715160" cy="4552920"/>
          </a:xfrm>
          <a:prstGeom prst="rect">
            <a:avLst/>
          </a:prstGeom>
          <a:noFill/>
          <a:ln w="0">
            <a:noFill/>
          </a:ln>
        </p:spPr>
        <p:txBody>
          <a:bodyPr lIns="92160" rIns="92160" tIns="46080" bIns="46080" anchor="t">
            <a:normAutofit fontScale="92500" lnSpcReduction="9999"/>
          </a:bodyPr>
          <a:p>
            <a:pPr marL="344520" indent="-344520" algn="just">
              <a:spcBef>
                <a:spcPts val="400"/>
              </a:spcBef>
              <a:spcAft>
                <a:spcPts val="400"/>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utilities have failed to protect customers by buying supply and building generation for their ongoing needs.</a:t>
            </a:r>
            <a:endParaRPr b="0" lang="en-US" sz="1600" strike="noStrike" u="none">
              <a:solidFill>
                <a:srgbClr val="000000"/>
              </a:solidFill>
              <a:effectLst/>
              <a:uFillTx/>
              <a:latin typeface="Arial"/>
            </a:endParaRPr>
          </a:p>
          <a:p>
            <a:pPr marL="344520" indent="-344520" algn="just">
              <a:spcBef>
                <a:spcPts val="400"/>
              </a:spcBef>
              <a:spcAft>
                <a:spcPts val="400"/>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Failure of the utilities to build or buy combined with uncertainty for marketers has resulted in a shortage of generation resources within the state of California.</a:t>
            </a:r>
            <a:endParaRPr b="0" lang="en-US" sz="1600" strike="noStrike" u="none">
              <a:solidFill>
                <a:srgbClr val="000000"/>
              </a:solidFill>
              <a:effectLst/>
              <a:uFillTx/>
              <a:latin typeface="Arial"/>
            </a:endParaRPr>
          </a:p>
          <a:p>
            <a:pPr marL="344520" indent="-344520" algn="just">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Governor Davis is committed to:</a:t>
            </a:r>
            <a:endParaRPr b="0" lang="en-US" sz="1600" strike="noStrike" u="none">
              <a:solidFill>
                <a:srgbClr val="000000"/>
              </a:solidFill>
              <a:effectLst/>
              <a:uFillTx/>
              <a:latin typeface="Arial"/>
            </a:endParaRPr>
          </a:p>
          <a:p>
            <a:pPr lvl="1" marL="731880" indent="-285840" algn="just">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Ensuring 10,000 MW of generation is built within California by end of 2002.</a:t>
            </a:r>
            <a:endParaRPr b="0" lang="en-US" sz="1600" strike="noStrike" u="none">
              <a:solidFill>
                <a:srgbClr val="000000"/>
              </a:solidFill>
              <a:effectLst/>
              <a:uFillTx/>
              <a:latin typeface="Arial"/>
            </a:endParaRPr>
          </a:p>
          <a:p>
            <a:pPr lvl="1" marL="731880" indent="-285840" algn="just">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Enabling, existing older generation, including customer owned, to run, provided that they commit to reducing overall California emissions.</a:t>
            </a:r>
            <a:endParaRPr b="0" lang="en-US" sz="1600" strike="noStrike" u="none">
              <a:solidFill>
                <a:srgbClr val="000000"/>
              </a:solidFill>
              <a:effectLst/>
              <a:uFillTx/>
              <a:latin typeface="Arial"/>
            </a:endParaRPr>
          </a:p>
          <a:p>
            <a:pPr lvl="1" marL="731880" indent="-285840" algn="just">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Creating an environment, where generation builders have clear rules that allow them certainty that their investment decisions will not be harmed by subsequent changes.</a:t>
            </a:r>
            <a:endParaRPr b="0" lang="en-US" sz="1600" strike="noStrike" u="none">
              <a:solidFill>
                <a:srgbClr val="000000"/>
              </a:solidFill>
              <a:effectLst/>
              <a:uFillTx/>
              <a:latin typeface="Arial"/>
            </a:endParaRPr>
          </a:p>
          <a:p>
            <a:pPr marL="344520" indent="-344520" algn="just">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Governor Davis hereby announces that the California Energy Commission will seek bids that would result in 10,000 MW of energy efficient generation (generation with heat rates less than 9,000 BTU/KWh) within California, either through sale to the government or other parties.</a:t>
            </a:r>
            <a:r>
              <a:rPr b="1" lang="en-US" sz="1600" strike="noStrike" u="none">
                <a:solidFill>
                  <a:srgbClr val="000000"/>
                </a:solidFill>
                <a:effectLst/>
                <a:uFillTx/>
                <a:latin typeface="Arial"/>
              </a:rPr>
              <a:t>	</a:t>
            </a:r>
            <a:endParaRPr b="0" lang="en-US" sz="1600" strike="noStrike" u="none">
              <a:solidFill>
                <a:srgbClr val="000000"/>
              </a:solidFill>
              <a:effectLst/>
              <a:uFillTx/>
              <a:latin typeface="Arial"/>
            </a:endParaRPr>
          </a:p>
          <a:p>
            <a:pPr lvl="1" marL="731880" indent="0" algn="just">
              <a:spcBef>
                <a:spcPts val="400"/>
              </a:spcBef>
              <a:spcAft>
                <a:spcPts val="400"/>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3CD39ECC-06B5-4A9D-B8F0-7FDE3440A008}"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4386"/>
                </a:solidFill>
                <a:effectLst/>
                <a:uFillTx/>
                <a:latin typeface="Arial Black"/>
              </a:rPr>
              <a:t>Decreased Load</a:t>
            </a:r>
            <a:endParaRPr b="0" lang="en-US" sz="2400" strike="noStrike" u="none">
              <a:solidFill>
                <a:srgbClr val="004386"/>
              </a:solidFill>
              <a:effectLst/>
              <a:uFillTx/>
              <a:latin typeface="Arial Black"/>
            </a:endParaRPr>
          </a:p>
        </p:txBody>
      </p:sp>
      <p:sp>
        <p:nvSpPr>
          <p:cNvPr id="26"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92500" lnSpcReduction="9999"/>
          </a:bodyPr>
          <a:p>
            <a:pPr marL="344520" indent="-344520">
              <a:spcBef>
                <a:spcPts val="400"/>
              </a:spcBef>
              <a:spcAft>
                <a:spcPts val="400"/>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customers have been isolated from price signals, because they have been served by frozen rates by the utilities since 1998.</a:t>
            </a:r>
            <a:endParaRPr b="0" lang="en-US" sz="1600" strike="noStrike" u="none">
              <a:solidFill>
                <a:srgbClr val="000000"/>
              </a:solidFill>
              <a:effectLst/>
              <a:uFillTx/>
              <a:latin typeface="Arial"/>
            </a:endParaRPr>
          </a:p>
          <a:p>
            <a:pPr marL="344520" indent="-344520">
              <a:spcBef>
                <a:spcPts val="400"/>
              </a:spcBef>
              <a:spcAft>
                <a:spcPts val="400"/>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As a result of such isolation and uncertainty, the customers have stalled in their commitment to reduce load.</a:t>
            </a:r>
            <a:endParaRPr b="0" lang="en-US" sz="1600" strike="noStrike" u="none">
              <a:solidFill>
                <a:srgbClr val="000000"/>
              </a:solidFill>
              <a:effectLst/>
              <a:uFillTx/>
              <a:latin typeface="Arial"/>
            </a:endParaRPr>
          </a:p>
          <a:p>
            <a:pPr marL="344520" indent="-34452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Governor Davis is committed to:</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Ensuring 2,000 MW of load is remove from system peak by June 1, 2001.</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Exploring the opportunity to reduce load permanently, by 5,000 MW through other programs.</a:t>
            </a:r>
            <a:endParaRPr b="0" lang="en-US" sz="1600" strike="noStrike" u="none">
              <a:solidFill>
                <a:srgbClr val="000000"/>
              </a:solidFill>
              <a:effectLst/>
              <a:uFillTx/>
              <a:latin typeface="Arial"/>
            </a:endParaRPr>
          </a:p>
          <a:p>
            <a:pPr marL="344520" indent="-34452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Governor Davis hereby announces that </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California Public Utility Commission, will immediately seek bids, in the form of rate changes and regulatory commitments that would result in 2,000 MW of reduced on peak load by June 1, 2001</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California Public Utility Commission, will immediately seek bids, in the form of rate changes and regulatory commitments that would result in 5,000 MW of reduced overall load by January 1, 2002.</a:t>
            </a:r>
            <a:endParaRPr b="0" lang="en-US" sz="1600" strike="noStrike" u="none">
              <a:solidFill>
                <a:srgbClr val="000000"/>
              </a:solidFill>
              <a:effectLst/>
              <a:uFillTx/>
              <a:latin typeface="Arial"/>
            </a:endParaRPr>
          </a:p>
          <a:p>
            <a:pPr marL="344520" indent="0">
              <a:spcBef>
                <a:spcPts val="451"/>
              </a:spcBef>
              <a:spcAft>
                <a:spcPts val="451"/>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4520" indent="0">
              <a:spcBef>
                <a:spcPts val="451"/>
              </a:spcBef>
              <a:spcAft>
                <a:spcPts val="451"/>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3E5F33EB-7C8E-4649-83F9-798DACB0EAE2}"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4386"/>
                </a:solidFill>
                <a:effectLst/>
                <a:uFillTx/>
                <a:latin typeface="Arial Black"/>
              </a:rPr>
              <a:t>Customer driven Solutions</a:t>
            </a:r>
            <a:endParaRPr b="0" lang="en-US" sz="2400" strike="noStrike" u="none">
              <a:solidFill>
                <a:srgbClr val="004386"/>
              </a:solidFill>
              <a:effectLst/>
              <a:uFillTx/>
              <a:latin typeface="Arial Black"/>
            </a:endParaRPr>
          </a:p>
        </p:txBody>
      </p:sp>
      <p:sp>
        <p:nvSpPr>
          <p:cNvPr id="28"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85000" lnSpcReduction="9999"/>
          </a:bodyPr>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Solutions to date have been driven by utilities, generator developers and energy marketers.</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As a result of lack of accountability, of entities to build generation and ensure adequate supply, the power prices in California have increased dramatically, without protection to consumers.</a:t>
            </a:r>
            <a:endParaRPr b="0" lang="en-US" sz="1800" strike="noStrike" u="none">
              <a:solidFill>
                <a:srgbClr val="000000"/>
              </a:solidFill>
              <a:effectLst/>
              <a:uFillTx/>
              <a:latin typeface="Arial"/>
            </a:endParaRPr>
          </a:p>
          <a:p>
            <a:pPr marL="344520" indent="-34452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Governor Davis is committed to:</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effects of AB1890 will continue until and if a better solution is found.</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Customers be provided with choice</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Customers be protected from large rate increases</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All customers be treated equally.</a:t>
            </a:r>
            <a:endParaRPr b="0" lang="en-US" sz="1600" strike="noStrike" u="none">
              <a:solidFill>
                <a:srgbClr val="000000"/>
              </a:solidFill>
              <a:effectLst/>
              <a:uFillTx/>
              <a:latin typeface="Arial"/>
            </a:endParaRPr>
          </a:p>
          <a:p>
            <a:pPr marL="344520" indent="-34452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Governor Davis hereby announces that </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California Public Utility Commission, will immediately seek bids, in the form of bids to take on portions of customers, to be selected on a random basis, for standard offer, with commitments that such rates will not increase by more than 10% and will be available to all customers without notice or penalty.</a:t>
            </a:r>
            <a:endParaRPr b="0" lang="en-US" sz="1600" strike="noStrike" u="none">
              <a:solidFill>
                <a:srgbClr val="000000"/>
              </a:solidFill>
              <a:effectLst/>
              <a:uFillTx/>
              <a:latin typeface="Arial"/>
            </a:endParaRPr>
          </a:p>
          <a:p>
            <a:pPr marL="344520" indent="0">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4520" indent="0">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0262B195-783B-4B9A-AA8E-64D2A6874CEB}"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Comments to Davis regarding some Speculated Solutions 1)</a:t>
            </a:r>
            <a:endParaRPr b="0" lang="en-US" sz="2800" strike="noStrike" u="none">
              <a:solidFill>
                <a:srgbClr val="004386"/>
              </a:solidFill>
              <a:effectLst/>
              <a:uFillTx/>
              <a:latin typeface="Arial Black"/>
            </a:endParaRPr>
          </a:p>
        </p:txBody>
      </p:sp>
      <p:sp>
        <p:nvSpPr>
          <p:cNvPr id="30" name="PlaceHolder 2"/>
          <p:cNvSpPr>
            <a:spLocks noGrp="1"/>
          </p:cNvSpPr>
          <p:nvPr>
            <p:ph/>
          </p:nvPr>
        </p:nvSpPr>
        <p:spPr>
          <a:xfrm>
            <a:off x="907920" y="1155240"/>
            <a:ext cx="7331040" cy="4714920"/>
          </a:xfrm>
          <a:prstGeom prst="rect">
            <a:avLst/>
          </a:prstGeom>
          <a:noFill/>
          <a:ln w="0">
            <a:noFill/>
          </a:ln>
        </p:spPr>
        <p:txBody>
          <a:bodyPr lIns="92160" rIns="92160" tIns="46080" bIns="46080" anchor="t">
            <a:normAutofit fontScale="92500" lnSpcReduction="9999"/>
          </a:bodyPr>
          <a:p>
            <a:pPr marL="344520" indent="-344520">
              <a:spcBef>
                <a:spcPts val="400"/>
              </a:spcBef>
              <a:spcAft>
                <a:spcPts val="400"/>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State could build generation:</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real issue is not who builds but that generation gets built in California. </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Any generation that is built in California will reduce problems because it will displace load.  Displace load will cause lower demand which in turn will result in lower market prices (new supply/demand balance).</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Our proposal, RFP of 10,000 MW, will allow all kinds of proposals including ownership by government, to explore.</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It is okay for the government to build generation but it should not result in any different outcome than anyone else building.</a:t>
            </a:r>
            <a:endParaRPr b="0" lang="en-US" sz="1600" strike="noStrike" u="none">
              <a:solidFill>
                <a:srgbClr val="000000"/>
              </a:solidFill>
              <a:effectLst/>
              <a:uFillTx/>
              <a:latin typeface="Arial"/>
            </a:endParaRPr>
          </a:p>
          <a:p>
            <a:pPr marL="344520" indent="-344520">
              <a:spcBef>
                <a:spcPts val="400"/>
              </a:spcBef>
              <a:spcAft>
                <a:spcPts val="400"/>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Output of existing generation at cost</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Output of existing utility generation should be sold at cost.</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Utilities that caused the mess should not benefit.</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All customers, including those being served by other suppliers,  paid for these utilities when they were below market.  They should get their share of benefits of the existing assets now at cost.</a:t>
            </a:r>
            <a:endParaRPr b="0" lang="en-US" sz="1600" strike="noStrike" u="none">
              <a:solidFill>
                <a:srgbClr val="000000"/>
              </a:solidFill>
              <a:effectLst/>
              <a:uFillTx/>
              <a:latin typeface="Arial"/>
            </a:endParaRPr>
          </a:p>
          <a:p>
            <a:pPr marL="344520" indent="0">
              <a:spcBef>
                <a:spcPts val="400"/>
              </a:spcBef>
              <a:spcAft>
                <a:spcPts val="400"/>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F8EC20E3-2F91-46D5-A245-AD2624994342}"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7213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1998-01-28T12:10:42Z</dcterms:created>
  <dc:creator>EES</dc:creator>
  <dc:description/>
  <dc:language>en-US</dc:language>
  <cp:lastModifiedBy>sstoness</cp:lastModifiedBy>
  <cp:lastPrinted>2000-12-12T13:57:38Z</cp:lastPrinted>
  <dcterms:modified xsi:type="dcterms:W3CDTF">2001-01-02T15:46:49Z</dcterms:modified>
  <cp:revision>286</cp:revision>
  <dc:subject/>
  <dc:title>Project Team Meeting</dc:title>
</cp:coreProperties>
</file>