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E35F485-8006-4918-9774-B65F34B42E6A}"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8" name=""/>
          <p:cNvGrpSpPr/>
          <p:nvPr/>
        </p:nvGrpSpPr>
        <p:grpSpPr>
          <a:xfrm>
            <a:off x="8253360" y="6027840"/>
            <a:ext cx="779040" cy="723960"/>
            <a:chOff x="8253360" y="6027840"/>
            <a:chExt cx="779040" cy="723960"/>
          </a:xfrm>
        </p:grpSpPr>
        <p:pic>
          <p:nvPicPr>
            <p:cNvPr id="9" name="" descr=""/>
            <p:cNvPicPr/>
            <p:nvPr/>
          </p:nvPicPr>
          <p:blipFill>
            <a:blip r:embed="rId2"/>
            <a:stretch/>
          </p:blipFill>
          <p:spPr>
            <a:xfrm>
              <a:off x="8253360" y="6027840"/>
              <a:ext cx="743400" cy="723960"/>
            </a:xfrm>
            <a:prstGeom prst="rect">
              <a:avLst/>
            </a:prstGeom>
            <a:noFill/>
            <a:ln w="0">
              <a:noFill/>
            </a:ln>
          </p:spPr>
        </p:pic>
        <p:sp>
          <p:nvSpPr>
            <p:cNvPr id="10"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1"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F9BDA97-74FF-4475-9F76-655E2C39A874}"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2"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Governor Davis Solution to California Energy Crisis</a:t>
            </a:r>
            <a:endParaRPr b="0" lang="en-US" sz="3600" strike="noStrike" u="none">
              <a:solidFill>
                <a:srgbClr val="004386"/>
              </a:solidFill>
              <a:effectLst/>
              <a:uFillTx/>
              <a:latin typeface="Arial Black"/>
            </a:endParaRPr>
          </a:p>
        </p:txBody>
      </p:sp>
      <p:sp>
        <p:nvSpPr>
          <p:cNvPr id="14"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Tuesday January 2, 2001</a:t>
            </a:r>
            <a:endParaRPr b="1" i="1" lang="en-US" sz="2400" strike="noStrike" u="none">
              <a:solidFill>
                <a:srgbClr val="cc99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2)</a:t>
            </a:r>
            <a:endParaRPr b="0" lang="en-US" sz="2800" strike="noStrike" u="none">
              <a:solidFill>
                <a:srgbClr val="004386"/>
              </a:solidFill>
              <a:effectLst/>
              <a:uFillTx/>
              <a:latin typeface="Arial Black"/>
            </a:endParaRPr>
          </a:p>
        </p:txBody>
      </p:sp>
      <p:sp>
        <p:nvSpPr>
          <p:cNvPr id="32"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lnSpc>
                <a:spcPct val="100000"/>
              </a:lnSpc>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Municipal utilties could be required to sell their excess generation in California.</a:t>
            </a:r>
            <a:endParaRPr b="0" lang="en-US" sz="1600" strike="noStrike" u="none">
              <a:solidFill>
                <a:srgbClr val="000000"/>
              </a:solidFill>
              <a:effectLst/>
              <a:uFillTx/>
              <a:latin typeface="Arial"/>
            </a:endParaRPr>
          </a:p>
          <a:p>
            <a:pPr lvl="1" marL="731880" indent="-285840">
              <a:lnSpc>
                <a:spcPct val="100000"/>
              </a:lnSpc>
              <a:spcBef>
                <a:spcPts val="400"/>
              </a:spcBef>
              <a:spcAft>
                <a:spcPts val="400"/>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The problem we are incurring are related to government intervention (ie price caps and illiquidity) causing uncertainty</a:t>
            </a:r>
            <a:endParaRPr b="0" lang="en-US" sz="1600" strike="noStrike" u="none">
              <a:solidFill>
                <a:srgbClr val="000000"/>
              </a:solidFill>
              <a:effectLst/>
              <a:uFillTx/>
              <a:latin typeface="Arial"/>
            </a:endParaRPr>
          </a:p>
          <a:p>
            <a:pPr lvl="1" marL="731880" indent="-285840">
              <a:lnSpc>
                <a:spcPct val="100000"/>
              </a:lnSpc>
              <a:spcBef>
                <a:spcPts val="400"/>
              </a:spcBef>
              <a:spcAft>
                <a:spcPts val="400"/>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Removal of price caps will keep municipal generation in the state.</a:t>
            </a:r>
            <a:endParaRPr b="0" lang="en-US" sz="1600" strike="noStrike" u="none">
              <a:solidFill>
                <a:srgbClr val="000000"/>
              </a:solidFill>
              <a:effectLst/>
              <a:uFillTx/>
              <a:latin typeface="Arial"/>
            </a:endParaRPr>
          </a:p>
          <a:p>
            <a:pPr lvl="1" marL="731880" indent="-285840">
              <a:lnSpc>
                <a:spcPct val="100000"/>
              </a:lnSpc>
              <a:spcBef>
                <a:spcPts val="400"/>
              </a:spcBef>
              <a:spcAft>
                <a:spcPts val="400"/>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There is no need to mandate that it stay within California.</a:t>
            </a:r>
            <a:endParaRPr b="0" lang="en-US" sz="16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 State universities (including UC/CSU and the community colleges) would more widely deploy distributed generation.</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This solution is a good idea.</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As indicated, we are advocating a CPUC process of RFP’s that would include universities.</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This is a superior method because universities are slow to act and we need solution by summer.</a:t>
            </a:r>
            <a:endParaRPr b="0" lang="en-US" sz="1600" strike="noStrike" u="none">
              <a:solidFill>
                <a:srgbClr val="000000"/>
              </a:solidFill>
              <a:effectLst/>
              <a:uFillTx/>
              <a:latin typeface="Arial"/>
            </a:endParaRPr>
          </a:p>
          <a:p>
            <a:pPr marL="34452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679D843-66C4-45D8-8480-52852BF1191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3)</a:t>
            </a:r>
            <a:endParaRPr b="0" lang="en-US" sz="2800" strike="noStrike" u="none">
              <a:solidFill>
                <a:srgbClr val="004386"/>
              </a:solidFill>
              <a:effectLst/>
              <a:uFillTx/>
              <a:latin typeface="Arial Black"/>
            </a:endParaRPr>
          </a:p>
        </p:txBody>
      </p:sp>
      <p:sp>
        <p:nvSpPr>
          <p:cNvPr id="34"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Expand in-state gas production.</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No comment on this specific solution.  However, Enron notes that the QF’s have rate that are linked to gas.  The Government should explore requiring the QF’s to buy gas forward and sell at costs, for 5 to 20 years to lock in low costs.</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The real issue related to gas is increasing gas capacity.  Any increase in gas production in California or new pipeline into California would do much to reduce electricity costs.  Governor Davis should ask the the California Energy Commission to explore ways to increase gas supplies in much the same manner suggested previously for electricity.</a:t>
            </a:r>
            <a:endParaRPr b="0" lang="en-US" sz="16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Take state lands gas royalties in kind.</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No comment aside from above.</a:t>
            </a:r>
            <a:endParaRPr b="0" lang="en-US" sz="16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Negotiate directly with tribes and state governments in the west for addtional gas supplies.</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No comment aside from above.</a:t>
            </a:r>
            <a:endParaRPr b="0" lang="en-US" sz="1600" strike="noStrike" u="none">
              <a:solidFill>
                <a:srgbClr val="000000"/>
              </a:solidFill>
              <a:effectLst/>
              <a:uFillTx/>
              <a:latin typeface="Arial"/>
            </a:endParaRPr>
          </a:p>
          <a:p>
            <a:pPr marL="34452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9C67320-29BE-4EA8-820A-B6C75242484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4)</a:t>
            </a:r>
            <a:endParaRPr b="0" lang="en-US" sz="2800" strike="noStrike" u="none">
              <a:solidFill>
                <a:srgbClr val="004386"/>
              </a:solidFill>
              <a:effectLst/>
              <a:uFillTx/>
              <a:latin typeface="Arial Black"/>
            </a:endParaRPr>
          </a:p>
        </p:txBody>
      </p:sp>
      <p:sp>
        <p:nvSpPr>
          <p:cNvPr id="36"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Empower an existing state agency to approve/coordinate power plant maintenance schedules to avoid having too much generation out of service at any one time.</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This solution should not be necessary if no entity holds too much market power and entities are exposed to market price.  They will seek to maintain their assets such that they are available in high cost times.</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Generators that are paid on a fixed price basis are at risk to doing bad maintenance timing.</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Thus, a committee to review maintenance timing of QF’s, utility owned generation would be appropriate.</a:t>
            </a:r>
            <a:endParaRPr b="0" lang="en-US" sz="2000" strike="noStrike" u="none">
              <a:solidFill>
                <a:srgbClr val="000000"/>
              </a:solidFill>
              <a:effectLst/>
              <a:uFillTx/>
              <a:latin typeface="Arial"/>
            </a:endParaRPr>
          </a:p>
          <a:p>
            <a:pPr marL="34452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998C898-7120-4F13-82F3-57EE5AAE94D3}"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5)</a:t>
            </a:r>
            <a:endParaRPr b="0" lang="en-US" sz="2800" strike="noStrike" u="none">
              <a:solidFill>
                <a:srgbClr val="004386"/>
              </a:solidFill>
              <a:effectLst/>
              <a:uFillTx/>
              <a:latin typeface="Arial Black"/>
            </a:endParaRPr>
          </a:p>
        </p:txBody>
      </p:sp>
      <p:sp>
        <p:nvSpPr>
          <p:cNvPr id="38"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Condition emissions offsets on commitments to sell power longer term in state.</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The governor should not cause generation builders more risk</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What’s important is that generation be built in California nothing else</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Any extra risk will cause less generation to be built.</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Emission trading should be made right for all </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Wants to condition new generation on a commitment to sell in state.</a:t>
            </a:r>
            <a:endParaRPr b="0" lang="en-US" sz="2000" strike="noStrike" u="none">
              <a:solidFill>
                <a:srgbClr val="000000"/>
              </a:solidFill>
              <a:effectLst/>
              <a:uFillTx/>
              <a:latin typeface="Arial"/>
            </a:endParaRPr>
          </a:p>
          <a:p>
            <a:pPr lvl="1" marL="731880" indent="-285840">
              <a:lnSpc>
                <a:spcPct val="100000"/>
              </a:lnSpc>
              <a:spcBef>
                <a:spcPts val="499"/>
              </a:spcBef>
              <a:spcAft>
                <a:spcPts val="499"/>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What’s important is that generation be built in California nothing else </a:t>
            </a:r>
            <a:endParaRPr b="0" lang="en-US" sz="2000" strike="noStrike" u="none">
              <a:solidFill>
                <a:srgbClr val="000000"/>
              </a:solidFill>
              <a:effectLst/>
              <a:uFillTx/>
              <a:latin typeface="Arial"/>
            </a:endParaRPr>
          </a:p>
          <a:p>
            <a:pPr lvl="1" marL="731880" indent="-285840">
              <a:lnSpc>
                <a:spcPct val="100000"/>
              </a:lnSpc>
              <a:spcBef>
                <a:spcPts val="499"/>
              </a:spcBef>
              <a:spcAft>
                <a:spcPts val="499"/>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Any extra risk will cause less generation to be built.</a:t>
            </a:r>
            <a:r>
              <a:rPr b="0" lang="en-US" sz="2000" strike="noStrike" u="none">
                <a:solidFill>
                  <a:srgbClr val="000000"/>
                </a:solidFill>
                <a:effectLst/>
                <a:uFillTx/>
                <a:latin typeface="Courier New"/>
              </a:rPr>
              <a:t> </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4E427C2-3BEC-446F-8D07-811B8A7213F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6)</a:t>
            </a:r>
            <a:endParaRPr b="0" lang="en-US" sz="2800" strike="noStrike" u="none">
              <a:solidFill>
                <a:srgbClr val="004386"/>
              </a:solidFill>
              <a:effectLst/>
              <a:uFillTx/>
              <a:latin typeface="Arial Black"/>
            </a:endParaRPr>
          </a:p>
        </p:txBody>
      </p:sp>
      <p:sp>
        <p:nvSpPr>
          <p:cNvPr id="40"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lnSpc>
                <a:spcPct val="100000"/>
              </a:lnSpc>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Securitize uncollected power purchase costs.</a:t>
            </a:r>
            <a:r>
              <a:rPr b="0" lang="en-US" sz="2000" strike="noStrike" u="none">
                <a:solidFill>
                  <a:srgbClr val="000000"/>
                </a:solidFill>
                <a:effectLst/>
                <a:uFillTx/>
                <a:latin typeface="Courier New"/>
              </a:rPr>
              <a:t> </a:t>
            </a:r>
            <a:endParaRPr b="0" lang="en-US" sz="2000" strike="noStrike" u="none">
              <a:solidFill>
                <a:srgbClr val="000000"/>
              </a:solidFill>
              <a:effectLst/>
              <a:uFillTx/>
              <a:latin typeface="Arial"/>
            </a:endParaRPr>
          </a:p>
          <a:p>
            <a:pPr lvl="1" marL="731880" indent="-285840">
              <a:lnSpc>
                <a:spcPct val="100000"/>
              </a:lnSpc>
              <a:spcBef>
                <a:spcPts val="499"/>
              </a:spcBef>
              <a:spcAft>
                <a:spcPts val="499"/>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This is a great idea if made available to all</a:t>
            </a:r>
            <a:endParaRPr b="0" lang="en-US" sz="2000" strike="noStrike" u="none">
              <a:solidFill>
                <a:srgbClr val="000000"/>
              </a:solidFill>
              <a:effectLst/>
              <a:uFillTx/>
              <a:latin typeface="Arial"/>
            </a:endParaRPr>
          </a:p>
          <a:p>
            <a:pPr lvl="1" marL="731880" indent="-285840">
              <a:lnSpc>
                <a:spcPct val="100000"/>
              </a:lnSpc>
              <a:spcBef>
                <a:spcPts val="499"/>
              </a:spcBef>
              <a:spcAft>
                <a:spcPts val="499"/>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Utilities are not good at hedging so those that are good should bid on default supplier status</a:t>
            </a:r>
            <a:endParaRPr b="0" lang="en-US" sz="2000" strike="noStrike" u="none">
              <a:solidFill>
                <a:srgbClr val="000000"/>
              </a:solidFill>
              <a:effectLst/>
              <a:uFillTx/>
              <a:latin typeface="Arial"/>
            </a:endParaRPr>
          </a:p>
          <a:p>
            <a:pPr lvl="1" marL="731880" indent="-285840">
              <a:lnSpc>
                <a:spcPct val="100000"/>
              </a:lnSpc>
              <a:spcBef>
                <a:spcPts val="499"/>
              </a:spcBef>
              <a:spcAft>
                <a:spcPts val="499"/>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Allowing securitization of these hedging costs would allow lower rates which is a good thing.</a:t>
            </a:r>
            <a:endParaRPr b="0" lang="en-US" sz="2000" strike="noStrike" u="none">
              <a:solidFill>
                <a:srgbClr val="000000"/>
              </a:solidFill>
              <a:effectLst/>
              <a:uFillTx/>
              <a:latin typeface="Arial"/>
            </a:endParaRPr>
          </a:p>
          <a:p>
            <a:pPr marL="344520" indent="-344520">
              <a:lnSpc>
                <a:spcPct val="100000"/>
              </a:lnSpc>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Either eliminate the ISO or sharply curtail its function -- he wants to hear more about how Nordpool works(Jeff- someone in Schroeder's group should be able to help out here).</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No comment.</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A51A1DC-FEB8-4FD6-8425-4980BB917A80}"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Response to followup Questions of Davis 1)</a:t>
            </a:r>
            <a:endParaRPr b="0" lang="en-US" sz="2800" strike="noStrike" u="none">
              <a:solidFill>
                <a:srgbClr val="004386"/>
              </a:solidFill>
              <a:effectLst/>
              <a:uFillTx/>
              <a:latin typeface="Arial Black"/>
            </a:endParaRPr>
          </a:p>
        </p:txBody>
      </p:sp>
      <p:sp>
        <p:nvSpPr>
          <p:cNvPr id="42"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wants to see 5 year fixed power prices for peak/ off-peak and baseload -- not just the 5 one year strips.</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Harry to provide.</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wants comments on his proposals by Tuesday.</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Contained within.</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would like thoughts on how to pitch what consumers are getting out of the deal.</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Contained within.</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wants to assemble a group of energy gurus to help sort through some of the forward contracting issues.</a:t>
            </a:r>
            <a:r>
              <a:rPr b="1"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Roger Yang as regulatory/tariff guy.</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Neil Bresnen as hedging guy.</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F617522-C606-4F3D-BBB3-9CE0601D4EE8}" type="slidenum">
              <a:t>15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Governor Davis Commitments</a:t>
            </a:r>
            <a:endParaRPr b="0" lang="en-US" sz="2800" strike="noStrike" u="none">
              <a:solidFill>
                <a:srgbClr val="004386"/>
              </a:solidFill>
              <a:effectLst/>
              <a:uFillTx/>
              <a:latin typeface="Arial Black"/>
            </a:endParaRPr>
          </a:p>
        </p:txBody>
      </p:sp>
      <p:sp>
        <p:nvSpPr>
          <p:cNvPr id="16" name="PlaceHolder 2"/>
          <p:cNvSpPr>
            <a:spLocks noGrp="1"/>
          </p:cNvSpPr>
          <p:nvPr>
            <p:ph/>
          </p:nvPr>
        </p:nvSpPr>
        <p:spPr>
          <a:xfrm>
            <a:off x="907920" y="1550880"/>
            <a:ext cx="7331040" cy="3625920"/>
          </a:xfrm>
          <a:prstGeom prst="rect">
            <a:avLst/>
          </a:prstGeom>
          <a:noFill/>
          <a:ln w="0">
            <a:noFill/>
          </a:ln>
        </p:spPr>
        <p:txBody>
          <a:bodyPr lIns="92160" rIns="92160" tIns="46080" bIns="46080" anchor="t">
            <a:normAutofit fontScale="85000" lnSpcReduction="19999"/>
          </a:bodyPr>
          <a:p>
            <a:pPr marL="344520" indent="-344520" algn="just">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Governor Davis is committed to solving the California energy crisis by:</a:t>
            </a:r>
            <a:endParaRPr b="0" lang="en-US" sz="20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Developing consumer driven solutions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Protecting customers from short term market aberations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Continuing to expand the consumers ability to choose</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solutions encompasses: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Orderly Thoughtful Process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Increased Generation Supply</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Decreased Load</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Financial assurance to investment community</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Price protection to customers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 driven Solutions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96EECA0-2A74-4B38-B5EA-6F05992B6047}"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Orderly Thoughtful Process</a:t>
            </a:r>
            <a:endParaRPr b="0" lang="en-US" sz="2800" strike="noStrike" u="none">
              <a:solidFill>
                <a:srgbClr val="004386"/>
              </a:solidFill>
              <a:effectLst/>
              <a:uFillTx/>
              <a:latin typeface="Arial Black"/>
            </a:endParaRPr>
          </a:p>
        </p:txBody>
      </p:sp>
      <p:sp>
        <p:nvSpPr>
          <p:cNvPr id="18" name="PlaceHolder 2"/>
          <p:cNvSpPr>
            <a:spLocks noGrp="1"/>
          </p:cNvSpPr>
          <p:nvPr>
            <p:ph/>
          </p:nvPr>
        </p:nvSpPr>
        <p:spPr>
          <a:xfrm>
            <a:off x="907920" y="1328400"/>
            <a:ext cx="7331040" cy="4956120"/>
          </a:xfrm>
          <a:prstGeom prst="rect">
            <a:avLst/>
          </a:prstGeom>
          <a:noFill/>
          <a:ln w="0">
            <a:noFill/>
          </a:ln>
        </p:spPr>
        <p:txBody>
          <a:bodyPr lIns="92160" rIns="92160" tIns="46080" bIns="46080" anchor="t">
            <a:normAutofit lnSpcReduction="9999"/>
          </a:bodyPr>
          <a:p>
            <a:pPr marL="344520" indent="-344520" algn="just">
              <a:spcBef>
                <a:spcPts val="451"/>
              </a:spcBef>
              <a:spcAft>
                <a:spcPts val="45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Governor Davis proposes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Assurance to investment community that utilities will not be allowed to bankrupt to allow thoughtful process.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Assurance to customers that rules and practices, in AB1890, will continue until new rules have been developed.</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sponsored process to determine rate making that would enable consumers to reduce load by 2000 MW within 2001.</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California Energy Commission sponsored process to determine and implement actions that will:</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 in 10,000 MW of new energy efficient generation being built within California within 2002; and </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running of existing older generation combined with mitigating reductions in emmissions.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sponsored process to recommend actions that will continue customer choice while protecting customers from rate increases.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3998BD5-8D12-41F4-A378-98634A43BF62}"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Assurance to Customers</a:t>
            </a:r>
            <a:endParaRPr b="0" lang="en-US" sz="2800" strike="noStrike" u="none">
              <a:solidFill>
                <a:srgbClr val="004386"/>
              </a:solidFill>
              <a:effectLst/>
              <a:uFillTx/>
              <a:latin typeface="Arial Black"/>
            </a:endParaRPr>
          </a:p>
        </p:txBody>
      </p:sp>
      <p:sp>
        <p:nvSpPr>
          <p:cNvPr id="20"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Customers are continuously making decision related to who should provide them with service and whether they should relocate in California.</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current uncertainty around solvency of utilities and market price exposure makes it difficult for customers to plan for the future.</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is committed to:</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customer will incur rate increases above 10%.</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customers will have access to utility owned generation.</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customers, whether they be served by the utility or other supplier will have equal opportunity to this committment.</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AB1890 will continue in place until the end of 2001, until and if some other better plan is put in place.</a:t>
            </a: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DBC1586-15DB-4667-BDD6-B6C3F27E06BA}"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Assurance to Investment Community</a:t>
            </a:r>
            <a:endParaRPr b="0" lang="en-US" sz="2800" strike="noStrike" u="none">
              <a:solidFill>
                <a:srgbClr val="004386"/>
              </a:solidFill>
              <a:effectLst/>
              <a:uFillTx/>
              <a:latin typeface="Arial Black"/>
            </a:endParaRPr>
          </a:p>
        </p:txBody>
      </p:sp>
      <p:sp>
        <p:nvSpPr>
          <p:cNvPr id="22"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Despite utilities ownership of generation assets that, if valued at current market value, would allow many months of borrowing without insolvency, the utilities have stated that they cannot continue to borrow without greater certainty.</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investment community, lack of confidence in the utilities, has resulted in many entities being disinclined to sell or buy power to Utilities.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is committed to:</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Increasing rates, via a special non avoidable tax, by 10% on an interim refunable basis.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Ensuring that the investment community will be protected, in the event that they lend to the utilities.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Ensuring utilities be made certain that purchases of power for reliability and lower prices will be recoverable if prudently incurred for contracts not to exceed 20 years.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Such commitments should allow time for thoughtful time to explore the need for further changes.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F0B3560-C04E-4186-9CA4-CFF031B99F0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Increased Generation Supply</a:t>
            </a:r>
            <a:endParaRPr b="0" lang="en-US" sz="2400" strike="noStrike" u="none">
              <a:solidFill>
                <a:srgbClr val="004386"/>
              </a:solidFill>
              <a:effectLst/>
              <a:uFillTx/>
              <a:latin typeface="Arial Black"/>
            </a:endParaRPr>
          </a:p>
        </p:txBody>
      </p:sp>
      <p:sp>
        <p:nvSpPr>
          <p:cNvPr id="24" name="PlaceHolder 2"/>
          <p:cNvSpPr>
            <a:spLocks noGrp="1"/>
          </p:cNvSpPr>
          <p:nvPr>
            <p:ph/>
          </p:nvPr>
        </p:nvSpPr>
        <p:spPr>
          <a:xfrm>
            <a:off x="647280" y="1294920"/>
            <a:ext cx="7715160" cy="4552920"/>
          </a:xfrm>
          <a:prstGeom prst="rect">
            <a:avLst/>
          </a:prstGeom>
          <a:noFill/>
          <a:ln w="0">
            <a:noFill/>
          </a:ln>
        </p:spPr>
        <p:txBody>
          <a:bodyPr lIns="92160" rIns="92160" tIns="46080" bIns="46080" anchor="t">
            <a:normAutofit fontScale="92500" lnSpcReduction="9999"/>
          </a:bodyPr>
          <a:p>
            <a:pPr marL="344520" indent="-344520" algn="just">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utilities have failed to protect customers by buying supply and building generation for their ongoing needs.</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Failure of the utilities to build or buy combined with uncertainty for marketers has resulted in a shortage of generation resources within the state of California.</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Ensuring 10,000 MW of generation is built within California by end of 2002.</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Enabling, existing older generation, including customer owned, to run, provided that they commit to reducing overall California emissions.</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Creating an environment, where generation builders have clear rules that allow them certainty that their investment decisions will not be harmed by subsequent changes.</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the California Energy Commission will seek bids that would result in 10,000 MW of energy efficient generation (generation with heat rates less than 9,000 BTU/KWh) within California, either through sale to the government or other parties.</a:t>
            </a:r>
            <a:r>
              <a:rPr b="1"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lvl="1" marL="731880" indent="0" algn="just">
              <a:spcBef>
                <a:spcPts val="400"/>
              </a:spcBef>
              <a:spcAft>
                <a:spcPts val="4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22B1DEE-4A35-436E-91E2-8EA2B4B2A44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Decreased Load</a:t>
            </a:r>
            <a:endParaRPr b="0" lang="en-US" sz="2400" strike="noStrike" u="none">
              <a:solidFill>
                <a:srgbClr val="004386"/>
              </a:solidFill>
              <a:effectLst/>
              <a:uFillTx/>
              <a:latin typeface="Arial Black"/>
            </a:endParaRPr>
          </a:p>
        </p:txBody>
      </p:sp>
      <p:sp>
        <p:nvSpPr>
          <p:cNvPr id="26"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customers have been isolated from price signals, because they have been served by frozen rates by the utilities since 1998.</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As a result of such isolation and uncertainty, the customers have stalled in their commitment to reduce load.</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Ensuring 2,000 MW of load is remove from system peak by June 1, 2001.</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Exploring the opportunity to reduce load permanently, by 5,000 MW through other programs.</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rate changes and regulatory commitments that would result in 2,000 MW of reduced on peak load by June 1, 2001</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rate changes and regulatory commitments that would result in 5,000 MW of reduced overall load by January 1, 2002.</a:t>
            </a:r>
            <a:endParaRPr b="0" lang="en-US" sz="16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082744A-AE67-49E3-B02F-88B72F7A991D}"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Customer driven Solutions</a:t>
            </a:r>
            <a:endParaRPr b="0" lang="en-US" sz="2400" strike="noStrike" u="none">
              <a:solidFill>
                <a:srgbClr val="004386"/>
              </a:solidFill>
              <a:effectLst/>
              <a:uFillTx/>
              <a:latin typeface="Arial Black"/>
            </a:endParaRPr>
          </a:p>
        </p:txBody>
      </p:sp>
      <p:sp>
        <p:nvSpPr>
          <p:cNvPr id="28"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Solutions to date have been driven by utilities, generator developers and energy marketers.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 a result of lack of accountability, of entities to build generation and ensure adequate supply, the power prices in California have increased dramatically, without protection to consumers.</a:t>
            </a:r>
            <a:endParaRPr b="0" lang="en-US" sz="18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effects of AB1890 will continue until and if a better solution is found.</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 be provided with choice</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 be protected from large rate increases</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customers be treated equally.</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bids to take on portions of customers, to be selected on a random basis, for standard offer, with commitments that such rates will not increase by more than 10% and will be available to all customers without notice or penalty.</a:t>
            </a:r>
            <a:endParaRPr b="0" lang="en-US" sz="16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3583930-3745-4962-A160-395C735EDB08}"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1)</a:t>
            </a:r>
            <a:endParaRPr b="0" lang="en-US" sz="2800" strike="noStrike" u="none">
              <a:solidFill>
                <a:srgbClr val="004386"/>
              </a:solidFill>
              <a:effectLst/>
              <a:uFillTx/>
              <a:latin typeface="Arial Black"/>
            </a:endParaRPr>
          </a:p>
        </p:txBody>
      </p:sp>
      <p:sp>
        <p:nvSpPr>
          <p:cNvPr id="30"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State could build generation</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real issue is not who builds but that it gets built in California. </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Any generation that is built in California will reduce problems because it will displace load.</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Our proposal, RFP of 10,000 MW, will allow all kinds of proposals including ownership by government, to explore.</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Output of existing generation at cost</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Output of existing utility generation should be sold at cost</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Utilities that caused the mess should not be beneffited</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customers, including those being served by other suppliers,  paid for these utilities when they were below market.  They should get the benefits of the existing assets now at cost.</a:t>
            </a: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1219E4C-5784-4847-B12F-A39F778092E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7188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2000-12-12T13:57:38Z</cp:lastPrinted>
  <dcterms:modified xsi:type="dcterms:W3CDTF">2001-01-02T14:57:12Z</dcterms:modified>
  <cp:revision>285</cp:revision>
  <dc:subject/>
  <dc:title>Project Team Meeting</dc:title>
</cp:coreProperties>
</file>