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slideLayouts/_rels/slideLayout2.xml.rels" ContentType="application/vnd.openxmlformats-package.relationships+xml"/>
  <Override PartName="/ppt/slideLayouts/_rels/slideLayout1.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_rels/presentation.xml.rels" ContentType="application/vnd.openxmlformats-package.relationships+xml"/>
  <Override PartName="/ppt/media/image1.wmf" ContentType="image/x-wmf"/>
  <Override PartName="/ppt/slides/slide1.xml" ContentType="application/vnd.openxmlformats-officedocument.presentationml.slide+xml"/>
  <Override PartName="/ppt/slides/_rels/slide8.xml.rels" ContentType="application/vnd.openxmlformats-package.relationships+xml"/>
  <Override PartName="/ppt/slides/_rels/slide7.xml.rels" ContentType="application/vnd.openxmlformats-package.relationships+xml"/>
  <Override PartName="/ppt/slides/_rels/slide6.xml.rels" ContentType="application/vnd.openxmlformats-package.relationships+xml"/>
  <Override PartName="/ppt/slides/_rels/slide5.xml.rels" ContentType="application/vnd.openxmlformats-package.relationships+xml"/>
  <Override PartName="/ppt/slides/_rels/slide4.xml.rels" ContentType="application/vnd.openxmlformats-package.relationships+xml"/>
  <Override PartName="/ppt/slides/_rels/slide3.xml.rels" ContentType="application/vnd.openxmlformats-package.relationships+xml"/>
  <Override PartName="/ppt/slides/_rels/slide2.xml.rels" ContentType="application/vnd.openxmlformats-package.relationships+xml"/>
  <Override PartName="/ppt/slides/_rels/slide1.xml.rels" ContentType="application/vnd.openxmlformats-package.relationships+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Types>
</file>

<file path=_rels/.rels><?xml version="1.0" encoding="UTF-8"?>
<Relationships xmlns="http://schemas.openxmlformats.org/package/2006/relationships"><Relationship Id="rId1" Type="http://schemas.openxmlformats.org/officedocument/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sldIdLst>
    <p:sldId id="256" r:id="rId3"/>
    <p:sldId id="257" r:id="rId4"/>
    <p:sldId id="258" r:id="rId5"/>
    <p:sldId id="259" r:id="rId6"/>
    <p:sldId id="260" r:id="rId7"/>
    <p:sldId id="261" r:id="rId8"/>
    <p:sldId id="262" r:id="rId9"/>
    <p:sldId id="263" r:id="rId10"/>
  </p:sldIdLst>
  <p:sldSz cx="9144000" cy="6858000"/>
  <p:notesSz cx="6991350" cy="9280525"/>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 Id="rId9" Type="http://schemas.openxmlformats.org/officeDocument/2006/relationships/slide" Target="slides/slide7.xml"/><Relationship Id="rId10" Type="http://schemas.openxmlformats.org/officeDocument/2006/relationships/slide" Target="slides/slide8.xml"/><Relationship Id="rId11"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wmf"/>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wmf"/>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bg>
      <p:bgPr>
        <a:solidFill>
          <a:srgbClr val="ffffff"/>
        </a:solid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371520" y="154080"/>
            <a:ext cx="8375760" cy="815760"/>
          </a:xfrm>
          <a:prstGeom prst="rect">
            <a:avLst/>
          </a:prstGeom>
          <a:noFill/>
          <a:ln w="0">
            <a:noFill/>
          </a:ln>
        </p:spPr>
        <p:txBody>
          <a:bodyPr lIns="92160" rIns="92160" tIns="46080" bIns="460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4386"/>
                </a:solidFill>
                <a:effectLst/>
                <a:uFillTx/>
                <a:latin typeface="Arial Black"/>
              </a:rPr>
              <a:t>Click to edit the title text format</a:t>
            </a:r>
            <a:endParaRPr b="0" lang="en-US" sz="2800" strike="noStrike" u="none">
              <a:solidFill>
                <a:srgbClr val="004386"/>
              </a:solidFill>
              <a:effectLst/>
              <a:uFillTx/>
              <a:latin typeface="Arial Black"/>
            </a:endParaRPr>
          </a:p>
        </p:txBody>
      </p:sp>
      <p:sp>
        <p:nvSpPr>
          <p:cNvPr id="1" name="PlaceHolder 2"/>
          <p:cNvSpPr>
            <a:spLocks noGrp="1"/>
          </p:cNvSpPr>
          <p:nvPr>
            <p:ph type="body"/>
          </p:nvPr>
        </p:nvSpPr>
        <p:spPr>
          <a:xfrm>
            <a:off x="907920" y="1253880"/>
            <a:ext cx="7331040" cy="4714920"/>
          </a:xfrm>
          <a:prstGeom prst="rect">
            <a:avLst/>
          </a:prstGeom>
          <a:noFill/>
          <a:ln w="0">
            <a:noFill/>
          </a:ln>
        </p:spPr>
        <p:txBody>
          <a:bodyPr lIns="92160" rIns="92160" tIns="46080" bIns="46080" anchor="t">
            <a:normAutofit/>
          </a:bodyPr>
          <a:p>
            <a:pPr marL="344520" indent="-344520">
              <a:spcBef>
                <a:spcPts val="499"/>
              </a:spcBef>
              <a:spcAft>
                <a:spcPts val="499"/>
              </a:spcAft>
              <a:buClr>
                <a:srgbClr val="99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Click to edit the outline text format</a:t>
            </a:r>
            <a:endParaRPr b="0" lang="en-US" sz="2000" strike="noStrike" u="none">
              <a:solidFill>
                <a:srgbClr val="000000"/>
              </a:solidFill>
              <a:effectLst/>
              <a:uFillTx/>
              <a:latin typeface="Arial"/>
            </a:endParaRPr>
          </a:p>
          <a:p>
            <a:pPr lvl="1" marL="731880" indent="-285840">
              <a:spcBef>
                <a:spcPts val="499"/>
              </a:spcBef>
              <a:spcAft>
                <a:spcPts val="499"/>
              </a:spcAft>
              <a:buClr>
                <a:srgbClr val="99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Second Outline Level</a:t>
            </a:r>
            <a:endParaRPr b="0" lang="en-US" sz="2000" strike="noStrike" u="none">
              <a:solidFill>
                <a:srgbClr val="000000"/>
              </a:solidFill>
              <a:effectLst/>
              <a:uFillTx/>
              <a:latin typeface="Arial"/>
            </a:endParaRPr>
          </a:p>
          <a:p>
            <a:pPr lvl="2" marL="1068480" indent="-235080">
              <a:spcBef>
                <a:spcPts val="499"/>
              </a:spcBef>
              <a:spcAft>
                <a:spcPts val="499"/>
              </a:spcAft>
              <a:buClr>
                <a:srgbClr val="990000"/>
              </a:buClr>
              <a:buSzPct val="150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Third Outline Level</a:t>
            </a:r>
            <a:endParaRPr b="0" lang="en-US" sz="2000" strike="noStrike" u="none">
              <a:solidFill>
                <a:srgbClr val="000000"/>
              </a:solidFill>
              <a:effectLst/>
              <a:uFillTx/>
              <a:latin typeface="Arial"/>
            </a:endParaRPr>
          </a:p>
          <a:p>
            <a:pPr lvl="3" marL="1450800" indent="-279360">
              <a:spcBef>
                <a:spcPts val="499"/>
              </a:spcBef>
              <a:spcAft>
                <a:spcPts val="499"/>
              </a:spcAft>
              <a:buClr>
                <a:srgbClr val="99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Fourth Outline Level</a:t>
            </a:r>
            <a:endParaRPr b="0" lang="en-US" sz="2000" strike="noStrike" u="none">
              <a:solidFill>
                <a:srgbClr val="000000"/>
              </a:solidFill>
              <a:effectLst/>
              <a:uFillTx/>
              <a:latin typeface="Arial"/>
            </a:endParaRPr>
          </a:p>
          <a:p>
            <a:pPr lvl="4" marL="1782720" indent="-230040">
              <a:spcBef>
                <a:spcPts val="499"/>
              </a:spcBef>
              <a:spcAft>
                <a:spcPts val="499"/>
              </a:spcAft>
              <a:buClr>
                <a:srgbClr val="99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Fifth Outline Level</a:t>
            </a:r>
            <a:endParaRPr b="0" lang="en-US" sz="2000" strike="noStrike" u="none">
              <a:solidFill>
                <a:srgbClr val="000000"/>
              </a:solidFill>
              <a:effectLst/>
              <a:uFillTx/>
              <a:latin typeface="Arial"/>
            </a:endParaRPr>
          </a:p>
          <a:p>
            <a:pPr lvl="5" marL="1782720" indent="-230040">
              <a:spcBef>
                <a:spcPts val="499"/>
              </a:spcBef>
              <a:spcAft>
                <a:spcPts val="499"/>
              </a:spcAft>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Sixth Outline Level</a:t>
            </a:r>
            <a:endParaRPr b="0" lang="en-US" sz="2000" strike="noStrike" u="none">
              <a:solidFill>
                <a:srgbClr val="000000"/>
              </a:solidFill>
              <a:effectLst/>
              <a:uFillTx/>
              <a:latin typeface="Arial"/>
            </a:endParaRPr>
          </a:p>
          <a:p>
            <a:pPr lvl="6" marL="1782720" indent="-230040">
              <a:spcBef>
                <a:spcPts val="499"/>
              </a:spcBef>
              <a:spcAft>
                <a:spcPts val="499"/>
              </a:spcAft>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Seventh Outline Level</a:t>
            </a:r>
            <a:endParaRPr b="0" lang="en-US" sz="2000" strike="noStrike" u="none">
              <a:solidFill>
                <a:srgbClr val="000000"/>
              </a:solidFill>
              <a:effectLst/>
              <a:uFillTx/>
              <a:latin typeface="Arial"/>
            </a:endParaRPr>
          </a:p>
        </p:txBody>
      </p:sp>
      <p:sp>
        <p:nvSpPr>
          <p:cNvPr id="2" name=""/>
          <p:cNvSpPr/>
          <p:nvPr/>
        </p:nvSpPr>
        <p:spPr>
          <a:xfrm>
            <a:off x="426960" y="1038240"/>
            <a:ext cx="8331120" cy="100080"/>
          </a:xfrm>
          <a:prstGeom prst="rect">
            <a:avLst/>
          </a:prstGeom>
          <a:gradFill rotWithShape="0">
            <a:gsLst>
              <a:gs pos="0">
                <a:srgbClr val="8eabc9"/>
              </a:gs>
              <a:gs pos="100000">
                <a:srgbClr val="004386"/>
              </a:gs>
            </a:gsLst>
            <a:lin ang="10800000"/>
          </a:gradFill>
          <a:ln w="0">
            <a:noFill/>
          </a:ln>
        </p:spPr>
        <p:style>
          <a:lnRef idx="0"/>
          <a:fillRef idx="0"/>
          <a:effectRef idx="0"/>
          <a:fontRef idx="minor"/>
        </p:style>
        <p:txBody>
          <a:bodyPr wrap="none"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grpSp>
        <p:nvGrpSpPr>
          <p:cNvPr id="3" name=""/>
          <p:cNvGrpSpPr/>
          <p:nvPr/>
        </p:nvGrpSpPr>
        <p:grpSpPr>
          <a:xfrm>
            <a:off x="8253360" y="6027840"/>
            <a:ext cx="779040" cy="723960"/>
            <a:chOff x="8253360" y="6027840"/>
            <a:chExt cx="779040" cy="723960"/>
          </a:xfrm>
        </p:grpSpPr>
        <p:pic>
          <p:nvPicPr>
            <p:cNvPr id="4" name="" descr=""/>
            <p:cNvPicPr/>
            <p:nvPr/>
          </p:nvPicPr>
          <p:blipFill>
            <a:blip r:embed="rId2"/>
            <a:stretch/>
          </p:blipFill>
          <p:spPr>
            <a:xfrm>
              <a:off x="8253360" y="6027840"/>
              <a:ext cx="743400" cy="723960"/>
            </a:xfrm>
            <a:prstGeom prst="rect">
              <a:avLst/>
            </a:prstGeom>
            <a:noFill/>
            <a:ln w="0">
              <a:noFill/>
            </a:ln>
          </p:spPr>
        </p:pic>
        <p:sp>
          <p:nvSpPr>
            <p:cNvPr id="5" name=""/>
            <p:cNvSpPr/>
            <p:nvPr/>
          </p:nvSpPr>
          <p:spPr>
            <a:xfrm>
              <a:off x="8956080" y="6431040"/>
              <a:ext cx="76320" cy="106920"/>
            </a:xfrm>
            <a:prstGeom prst="rect">
              <a:avLst/>
            </a:prstGeom>
            <a:noFill/>
            <a:ln w="0">
              <a:noFill/>
            </a:ln>
          </p:spPr>
          <p:style>
            <a:lnRef idx="0"/>
            <a:fillRef idx="0"/>
            <a:effectRef idx="0"/>
            <a:fontRef idx="minor"/>
          </p:style>
          <p:txBody>
            <a:bodyPr lIns="0" rIns="0" tIns="0" bIns="0" anchor="t">
              <a:spAutoFit/>
            </a:bodyPr>
            <a:p>
              <a:pPr algn="ctr">
                <a:lnSpc>
                  <a:spcPct val="100000"/>
                </a:lnSpc>
                <a:spcBef>
                  <a:spcPts val="437"/>
                </a:spcBef>
                <a:tabLst>
                  <a:tab algn="l" pos="0"/>
                  <a:tab algn="l" pos="819000"/>
                  <a:tab algn="l" pos="1638360"/>
                  <a:tab algn="l" pos="2457360"/>
                  <a:tab algn="l" pos="3276720"/>
                  <a:tab algn="l" pos="4095720"/>
                  <a:tab algn="l" pos="4915080"/>
                  <a:tab algn="l" pos="5734080"/>
                  <a:tab algn="l" pos="6553080"/>
                  <a:tab algn="l" pos="7372440"/>
                  <a:tab algn="l" pos="8191440"/>
                  <a:tab algn="l" pos="9010800"/>
                  <a:tab algn="l" pos="9829800"/>
                  <a:tab algn="l" pos="10648800"/>
                </a:tabLst>
              </a:pPr>
              <a:r>
                <a:rPr b="0" lang="en-US" sz="700" strike="noStrike" u="none">
                  <a:solidFill>
                    <a:srgbClr val="0000ff"/>
                  </a:solidFill>
                  <a:effectLst/>
                  <a:uFillTx/>
                  <a:latin typeface="Arial"/>
                </a:rPr>
                <a:t>®</a:t>
              </a:r>
              <a:endParaRPr b="0" lang="en-US" sz="700" strike="noStrike" u="none">
                <a:solidFill>
                  <a:srgbClr val="000000"/>
                </a:solidFill>
                <a:effectLst/>
                <a:uFillTx/>
                <a:latin typeface="Times New Roman"/>
              </a:endParaRPr>
            </a:p>
          </p:txBody>
        </p:sp>
      </p:grpSp>
      <p:sp>
        <p:nvSpPr>
          <p:cNvPr id="6" name="PlaceHolder 3"/>
          <p:cNvSpPr>
            <a:spLocks noGrp="1"/>
          </p:cNvSpPr>
          <p:nvPr>
            <p:ph type="sldNum" idx="1"/>
          </p:nvPr>
        </p:nvSpPr>
        <p:spPr>
          <a:xfrm>
            <a:off x="2755800" y="6353280"/>
            <a:ext cx="1905120" cy="457200"/>
          </a:xfrm>
          <a:prstGeom prst="rect">
            <a:avLst/>
          </a:prstGeom>
          <a:noFill/>
          <a:ln w="0">
            <a:noFill/>
          </a:ln>
        </p:spPr>
        <p:txBody>
          <a:bodyPr lIns="90000" rIns="90000" tIns="46800" bIns="46800" anchor="t">
            <a:noAutofit/>
          </a:bodyPr>
          <a:lstStyle>
            <a:lvl1pPr indent="0" algn="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Arial"/>
              </a:defRPr>
            </a:lvl1pPr>
          </a:lstStyle>
          <a:p>
            <a:pPr indent="0" algn="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F7C937D6-2785-48C5-8ECE-90F262B07645}" type="slidenum">
              <a:rPr b="0" lang="en-US" sz="1400" strike="noStrike" u="none">
                <a:solidFill>
                  <a:srgbClr val="000000"/>
                </a:solidFill>
                <a:effectLst/>
                <a:uFillTx/>
                <a:latin typeface="Arial"/>
              </a:rPr>
              <a:t>&lt;number&gt;</a:t>
            </a:fld>
            <a:endParaRPr b="0" lang="en-US" sz="1400" strike="noStrike" u="none">
              <a:solidFill>
                <a:srgbClr val="000000"/>
              </a:solidFill>
              <a:effectLst/>
              <a:uFillTx/>
              <a:latin typeface="Times New Roman"/>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1">
    <p:bg>
      <p:bgPr>
        <a:solidFill>
          <a:srgbClr val="ffffff"/>
        </a:solidFill>
      </p:bgPr>
    </p:bg>
    <p:spTree>
      <p:nvGrpSpPr>
        <p:cNvPr id="1" name=""/>
        <p:cNvGrpSpPr/>
        <p:nvPr/>
      </p:nvGrpSpPr>
      <p:grpSpPr>
        <a:xfrm>
          <a:off x="0" y="0"/>
          <a:ext cx="0" cy="0"/>
          <a:chOff x="0" y="0"/>
          <a:chExt cx="0" cy="0"/>
        </a:xfrm>
      </p:grpSpPr>
      <p:sp>
        <p:nvSpPr>
          <p:cNvPr id="7" name="PlaceHolder 1"/>
          <p:cNvSpPr>
            <a:spLocks noGrp="1"/>
          </p:cNvSpPr>
          <p:nvPr>
            <p:ph type="title"/>
          </p:nvPr>
        </p:nvSpPr>
        <p:spPr>
          <a:xfrm>
            <a:off x="2195640" y="2849040"/>
            <a:ext cx="6264000" cy="1143000"/>
          </a:xfrm>
          <a:prstGeom prst="rect">
            <a:avLst/>
          </a:prstGeom>
          <a:noFill/>
          <a:ln w="0">
            <a:noFill/>
          </a:ln>
        </p:spPr>
        <p:txBody>
          <a:bodyPr lIns="92160" rIns="92160" tIns="46080" bIns="460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600" strike="noStrike" u="none">
                <a:solidFill>
                  <a:srgbClr val="004386"/>
                </a:solidFill>
                <a:effectLst/>
                <a:uFillTx/>
                <a:latin typeface="Arial Black"/>
              </a:rPr>
              <a:t>Click to edit the title text format</a:t>
            </a:r>
            <a:endParaRPr b="0" lang="en-US" sz="3600" strike="noStrike" u="none">
              <a:solidFill>
                <a:srgbClr val="004386"/>
              </a:solidFill>
              <a:effectLst/>
              <a:uFillTx/>
              <a:latin typeface="Arial Black"/>
            </a:endParaRPr>
          </a:p>
        </p:txBody>
      </p:sp>
      <p:grpSp>
        <p:nvGrpSpPr>
          <p:cNvPr id="8" name=""/>
          <p:cNvGrpSpPr/>
          <p:nvPr/>
        </p:nvGrpSpPr>
        <p:grpSpPr>
          <a:xfrm>
            <a:off x="8253360" y="6027840"/>
            <a:ext cx="779040" cy="723960"/>
            <a:chOff x="8253360" y="6027840"/>
            <a:chExt cx="779040" cy="723960"/>
          </a:xfrm>
        </p:grpSpPr>
        <p:pic>
          <p:nvPicPr>
            <p:cNvPr id="9" name="" descr=""/>
            <p:cNvPicPr/>
            <p:nvPr/>
          </p:nvPicPr>
          <p:blipFill>
            <a:blip r:embed="rId2"/>
            <a:stretch/>
          </p:blipFill>
          <p:spPr>
            <a:xfrm>
              <a:off x="8253360" y="6027840"/>
              <a:ext cx="743400" cy="723960"/>
            </a:xfrm>
            <a:prstGeom prst="rect">
              <a:avLst/>
            </a:prstGeom>
            <a:noFill/>
            <a:ln w="0">
              <a:noFill/>
            </a:ln>
          </p:spPr>
        </p:pic>
        <p:sp>
          <p:nvSpPr>
            <p:cNvPr id="10" name=""/>
            <p:cNvSpPr/>
            <p:nvPr/>
          </p:nvSpPr>
          <p:spPr>
            <a:xfrm>
              <a:off x="8956080" y="6431040"/>
              <a:ext cx="76320" cy="106920"/>
            </a:xfrm>
            <a:prstGeom prst="rect">
              <a:avLst/>
            </a:prstGeom>
            <a:noFill/>
            <a:ln w="0">
              <a:noFill/>
            </a:ln>
          </p:spPr>
          <p:style>
            <a:lnRef idx="0"/>
            <a:fillRef idx="0"/>
            <a:effectRef idx="0"/>
            <a:fontRef idx="minor"/>
          </p:style>
          <p:txBody>
            <a:bodyPr lIns="0" rIns="0" tIns="0" bIns="0" anchor="t">
              <a:spAutoFit/>
            </a:bodyPr>
            <a:p>
              <a:pPr algn="ctr">
                <a:lnSpc>
                  <a:spcPct val="100000"/>
                </a:lnSpc>
                <a:spcBef>
                  <a:spcPts val="437"/>
                </a:spcBef>
                <a:tabLst>
                  <a:tab algn="l" pos="0"/>
                  <a:tab algn="l" pos="819000"/>
                  <a:tab algn="l" pos="1638360"/>
                  <a:tab algn="l" pos="2457360"/>
                  <a:tab algn="l" pos="3276720"/>
                  <a:tab algn="l" pos="4095720"/>
                  <a:tab algn="l" pos="4915080"/>
                  <a:tab algn="l" pos="5734080"/>
                  <a:tab algn="l" pos="6553080"/>
                  <a:tab algn="l" pos="7372440"/>
                  <a:tab algn="l" pos="8191440"/>
                  <a:tab algn="l" pos="9010800"/>
                  <a:tab algn="l" pos="9829800"/>
                  <a:tab algn="l" pos="10648800"/>
                </a:tabLst>
              </a:pPr>
              <a:r>
                <a:rPr b="0" lang="en-US" sz="700" strike="noStrike" u="none">
                  <a:solidFill>
                    <a:srgbClr val="0000ff"/>
                  </a:solidFill>
                  <a:effectLst/>
                  <a:uFillTx/>
                  <a:latin typeface="Arial"/>
                </a:rPr>
                <a:t>®</a:t>
              </a:r>
              <a:endParaRPr b="0" lang="en-US" sz="700" strike="noStrike" u="none">
                <a:solidFill>
                  <a:srgbClr val="000000"/>
                </a:solidFill>
                <a:effectLst/>
                <a:uFillTx/>
                <a:latin typeface="Times New Roman"/>
              </a:endParaRPr>
            </a:p>
          </p:txBody>
        </p:sp>
      </p:grpSp>
      <p:sp>
        <p:nvSpPr>
          <p:cNvPr id="11" name="PlaceHolder 2"/>
          <p:cNvSpPr>
            <a:spLocks noGrp="1"/>
          </p:cNvSpPr>
          <p:nvPr>
            <p:ph type="sldNum" idx="2"/>
          </p:nvPr>
        </p:nvSpPr>
        <p:spPr>
          <a:xfrm>
            <a:off x="4365360" y="6430680"/>
            <a:ext cx="1904760" cy="274680"/>
          </a:xfrm>
          <a:prstGeom prst="rect">
            <a:avLst/>
          </a:prstGeom>
          <a:noFill/>
          <a:ln w="0">
            <a:noFill/>
          </a:ln>
        </p:spPr>
        <p:txBody>
          <a:bodyPr lIns="90000" rIns="90000" tIns="46800" bIns="46800" anchor="t">
            <a:noAutofit/>
          </a:bodyPr>
          <a:lstStyle>
            <a:lvl1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1" lang="en-US" sz="1000" strike="noStrike" u="none">
                <a:solidFill>
                  <a:srgbClr val="000000"/>
                </a:solidFill>
                <a:effectLst/>
                <a:uFillTx/>
                <a:latin typeface="Arial"/>
              </a:defRPr>
            </a:lvl1pPr>
          </a:lstStyle>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AC5653C4-9FEB-41AF-AD0D-BC1B36B7D34C}" type="slidenum">
              <a:rPr b="1" lang="en-US" sz="1000" strike="noStrike" u="none">
                <a:solidFill>
                  <a:srgbClr val="000000"/>
                </a:solidFill>
                <a:effectLst/>
                <a:uFillTx/>
                <a:latin typeface="Arial"/>
              </a:rPr>
              <a:t>&lt;number&gt;</a:t>
            </a:fld>
            <a:endParaRPr b="0" lang="en-US" sz="1000" strike="noStrike" u="none">
              <a:solidFill>
                <a:srgbClr val="000000"/>
              </a:solidFill>
              <a:effectLst/>
              <a:uFillTx/>
              <a:latin typeface="Times New Roman"/>
            </a:endParaRPr>
          </a:p>
        </p:txBody>
      </p:sp>
      <p:sp>
        <p:nvSpPr>
          <p:cNvPr id="12" name="PlaceHolder 3"/>
          <p:cNvSpPr>
            <a:spLocks noGrp="1"/>
          </p:cNvSpPr>
          <p:nvPr>
            <p:ph type="body"/>
          </p:nvPr>
        </p:nvSpPr>
        <p:spPr>
          <a:xfrm>
            <a:off x="457200" y="1604520"/>
            <a:ext cx="8229240" cy="3977280"/>
          </a:xfrm>
          <a:prstGeom prst="rect">
            <a:avLst/>
          </a:prstGeom>
          <a:noFill/>
          <a:ln w="0">
            <a:noFill/>
          </a:ln>
        </p:spPr>
        <p:txBody>
          <a:bodyPr lIns="0" rIns="0" tIns="0" bIns="0" anchor="t">
            <a:normAutofit/>
          </a:bodyPr>
          <a:p>
            <a:pPr indent="0"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400" strike="noStrike" u="none">
                <a:solidFill>
                  <a:srgbClr val="cc9900"/>
                </a:solidFill>
                <a:effectLst/>
                <a:uFillTx/>
                <a:latin typeface="Arial"/>
              </a:rPr>
              <a:t>Click to edit the outline text format</a:t>
            </a:r>
            <a:endParaRPr b="1" i="1" lang="en-US" sz="2400" strike="noStrike" u="none">
              <a:solidFill>
                <a:srgbClr val="cc9900"/>
              </a:solidFill>
              <a:effectLst/>
              <a:uFillTx/>
              <a:latin typeface="Arial"/>
            </a:endParaRPr>
          </a:p>
          <a:p>
            <a:pPr lvl="1" marL="409680" indent="36360" algn="ctr">
              <a:spcBef>
                <a:spcPts val="499"/>
              </a:spcBef>
              <a:spcAft>
                <a:spcPts val="499"/>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Second Outline Level</a:t>
            </a:r>
            <a:endParaRPr b="0" lang="en-US" sz="2000" strike="noStrike" u="none">
              <a:solidFill>
                <a:srgbClr val="000000"/>
              </a:solidFill>
              <a:effectLst/>
              <a:uFillTx/>
              <a:latin typeface="Arial"/>
            </a:endParaRPr>
          </a:p>
          <a:p>
            <a:pPr lvl="2" marL="768240" indent="65160" algn="ctr">
              <a:spcBef>
                <a:spcPts val="499"/>
              </a:spcBef>
              <a:spcAft>
                <a:spcPts val="499"/>
              </a:spcAft>
              <a:buClr>
                <a:srgbClr val="990000"/>
              </a:buClr>
              <a:buSzPct val="150000"/>
              <a:buFont typeface="Arial"/>
              <a:buChar cha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Third Outline Level</a:t>
            </a:r>
            <a:endParaRPr b="0" lang="en-US" sz="2000" strike="noStrike" u="none">
              <a:solidFill>
                <a:srgbClr val="000000"/>
              </a:solidFill>
              <a:effectLst/>
              <a:uFillTx/>
              <a:latin typeface="Arial"/>
            </a:endParaRPr>
          </a:p>
          <a:p>
            <a:pPr lvl="3" marL="1082520" indent="88920" algn="ctr">
              <a:spcBef>
                <a:spcPts val="499"/>
              </a:spcBef>
              <a:spcAft>
                <a:spcPts val="499"/>
              </a:spcAft>
              <a:buClr>
                <a:srgbClr val="990000"/>
              </a:buClr>
              <a:buFont typeface="Arial"/>
              <a:buChar char="-"/>
              <a:tabLst>
                <a:tab algn="l" pos="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Fourth Outline Level</a:t>
            </a:r>
            <a:endParaRPr b="0" lang="en-US" sz="2000" strike="noStrike" u="none">
              <a:solidFill>
                <a:srgbClr val="000000"/>
              </a:solidFill>
              <a:effectLst/>
              <a:uFillTx/>
              <a:latin typeface="Arial"/>
            </a:endParaRPr>
          </a:p>
          <a:p>
            <a:pPr lvl="4" marL="1434960" indent="117720" algn="ctr">
              <a:spcBef>
                <a:spcPts val="499"/>
              </a:spcBef>
              <a:spcAft>
                <a:spcPts val="499"/>
              </a:spcAft>
              <a:buClr>
                <a:srgbClr val="990000"/>
              </a:buClr>
              <a:buFont typeface="Arial"/>
              <a:buChar char="•"/>
              <a:tabLst>
                <a:tab algn="l" pos="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Fifth Outline Level</a:t>
            </a:r>
            <a:endParaRPr b="0" lang="en-US" sz="2000" strike="noStrike" u="none">
              <a:solidFill>
                <a:srgbClr val="000000"/>
              </a:solidFill>
              <a:effectLst/>
              <a:uFillTx/>
              <a:latin typeface="Arial"/>
            </a:endParaRPr>
          </a:p>
          <a:p>
            <a:pPr lvl="5" marL="1434960" indent="117720">
              <a:spcBef>
                <a:spcPts val="4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Sixth Outline Level</a:t>
            </a:r>
            <a:endParaRPr b="0" lang="en-US" sz="2000" strike="noStrike" u="none">
              <a:solidFill>
                <a:srgbClr val="000000"/>
              </a:solidFill>
              <a:effectLst/>
              <a:uFillTx/>
              <a:latin typeface="Arial"/>
            </a:endParaRPr>
          </a:p>
          <a:p>
            <a:pPr lvl="6" marL="1434960" indent="117720">
              <a:spcBef>
                <a:spcPts val="4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Seventh Outline Level</a:t>
            </a:r>
            <a:endParaRPr b="0" lang="en-US" sz="2000" strike="noStrike" u="none">
              <a:solidFill>
                <a:srgbClr val="000000"/>
              </a:solidFill>
              <a:effectLst/>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2"/>
    <p:sldLayoutId id="2147483650"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3" name="PlaceHolder 1"/>
          <p:cNvSpPr>
            <a:spLocks noGrp="1"/>
          </p:cNvSpPr>
          <p:nvPr>
            <p:ph type="title"/>
          </p:nvPr>
        </p:nvSpPr>
        <p:spPr>
          <a:xfrm>
            <a:off x="625320" y="1996920"/>
            <a:ext cx="7834320" cy="1835280"/>
          </a:xfrm>
          <a:prstGeom prst="rect">
            <a:avLst/>
          </a:prstGeom>
          <a:noFill/>
          <a:ln w="0">
            <a:noFill/>
          </a:ln>
        </p:spPr>
        <p:txBody>
          <a:bodyPr lIns="92160" rIns="92160" tIns="46080" bIns="460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600" strike="noStrike" u="none">
                <a:solidFill>
                  <a:srgbClr val="004386"/>
                </a:solidFill>
                <a:effectLst/>
                <a:uFillTx/>
                <a:latin typeface="Arial Black"/>
              </a:rPr>
              <a:t>Governor Davis Solution to California Energy Crisis</a:t>
            </a:r>
            <a:endParaRPr b="0" lang="en-US" sz="3600" strike="noStrike" u="none">
              <a:solidFill>
                <a:srgbClr val="004386"/>
              </a:solidFill>
              <a:effectLst/>
              <a:uFillTx/>
              <a:latin typeface="Arial Black"/>
            </a:endParaRPr>
          </a:p>
        </p:txBody>
      </p:sp>
      <p:sp>
        <p:nvSpPr>
          <p:cNvPr id="14" name="PlaceHolder 2"/>
          <p:cNvSpPr>
            <a:spLocks noGrp="1"/>
          </p:cNvSpPr>
          <p:nvPr>
            <p:ph type="subTitle"/>
          </p:nvPr>
        </p:nvSpPr>
        <p:spPr>
          <a:xfrm>
            <a:off x="2192400" y="4976640"/>
            <a:ext cx="6254640" cy="935280"/>
          </a:xfrm>
          <a:prstGeom prst="rect">
            <a:avLst/>
          </a:prstGeom>
          <a:noFill/>
          <a:ln w="0">
            <a:noFill/>
          </a:ln>
          <a:effectLst>
            <a:outerShdw dist="17819" dir="2700000" blurRad="0" rotWithShape="0">
              <a:srgbClr val="000000"/>
            </a:outerShdw>
          </a:effectLst>
        </p:spPr>
        <p:txBody>
          <a:bodyPr lIns="92160" rIns="92160" tIns="46080" bIns="46080" anchor="t">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400" strike="noStrike" u="none">
                <a:solidFill>
                  <a:srgbClr val="cc9900"/>
                </a:solidFill>
                <a:effectLst/>
                <a:uFillTx/>
                <a:latin typeface="Arial"/>
              </a:rPr>
              <a:t>Tuesday January 2, 2001</a:t>
            </a:r>
            <a:endParaRPr b="1" i="1" lang="en-US" sz="2400" strike="noStrike" u="none">
              <a:solidFill>
                <a:srgbClr val="cc9900"/>
              </a:solidFill>
              <a:effectLst/>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5" name="PlaceHolder 1"/>
          <p:cNvSpPr>
            <a:spLocks noGrp="1"/>
          </p:cNvSpPr>
          <p:nvPr>
            <p:ph type="title"/>
          </p:nvPr>
        </p:nvSpPr>
        <p:spPr>
          <a:xfrm>
            <a:off x="371520" y="154080"/>
            <a:ext cx="8375760" cy="815760"/>
          </a:xfrm>
          <a:prstGeom prst="rect">
            <a:avLst/>
          </a:prstGeom>
          <a:noFill/>
          <a:ln w="0">
            <a:noFill/>
          </a:ln>
        </p:spPr>
        <p:txBody>
          <a:bodyPr lIns="92160" rIns="92160" tIns="46080" bIns="460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4386"/>
                </a:solidFill>
                <a:effectLst/>
                <a:uFillTx/>
                <a:latin typeface="Arial Black"/>
              </a:rPr>
              <a:t>Governor Davis Commitments</a:t>
            </a:r>
            <a:endParaRPr b="0" lang="en-US" sz="2800" strike="noStrike" u="none">
              <a:solidFill>
                <a:srgbClr val="004386"/>
              </a:solidFill>
              <a:effectLst/>
              <a:uFillTx/>
              <a:latin typeface="Arial Black"/>
            </a:endParaRPr>
          </a:p>
        </p:txBody>
      </p:sp>
      <p:sp>
        <p:nvSpPr>
          <p:cNvPr id="16" name="PlaceHolder 2"/>
          <p:cNvSpPr>
            <a:spLocks noGrp="1"/>
          </p:cNvSpPr>
          <p:nvPr>
            <p:ph/>
          </p:nvPr>
        </p:nvSpPr>
        <p:spPr>
          <a:xfrm>
            <a:off x="907920" y="1550880"/>
            <a:ext cx="7331040" cy="3625920"/>
          </a:xfrm>
          <a:prstGeom prst="rect">
            <a:avLst/>
          </a:prstGeom>
          <a:noFill/>
          <a:ln w="0">
            <a:noFill/>
          </a:ln>
        </p:spPr>
        <p:txBody>
          <a:bodyPr lIns="92160" rIns="92160" tIns="46080" bIns="46080" anchor="t">
            <a:normAutofit fontScale="85000" lnSpcReduction="19999"/>
          </a:bodyPr>
          <a:p>
            <a:pPr marL="344520" indent="-344520" algn="just">
              <a:spcBef>
                <a:spcPts val="499"/>
              </a:spcBef>
              <a:spcAft>
                <a:spcPts val="499"/>
              </a:spcAft>
              <a:buClr>
                <a:srgbClr val="99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Governor Davis is committed to solving the California energy crisis by:</a:t>
            </a:r>
            <a:endParaRPr b="0" lang="en-US" sz="2000" strike="noStrike" u="none">
              <a:solidFill>
                <a:srgbClr val="000000"/>
              </a:solidFill>
              <a:effectLst/>
              <a:uFillTx/>
              <a:latin typeface="Arial"/>
            </a:endParaRPr>
          </a:p>
          <a:p>
            <a:pPr lvl="1" marL="731880" indent="-285840" algn="just">
              <a:spcBef>
                <a:spcPts val="451"/>
              </a:spcBef>
              <a:spcAft>
                <a:spcPts val="451"/>
              </a:spcAft>
              <a:buClr>
                <a:srgbClr val="99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Developing consumer driven solutions</a:t>
            </a:r>
            <a:endParaRPr b="0" lang="en-US" sz="1800" strike="noStrike" u="none">
              <a:solidFill>
                <a:srgbClr val="000000"/>
              </a:solidFill>
              <a:effectLst/>
              <a:uFillTx/>
              <a:latin typeface="Arial"/>
            </a:endParaRPr>
          </a:p>
          <a:p>
            <a:pPr lvl="1" marL="731880" indent="-285840" algn="just">
              <a:spcBef>
                <a:spcPts val="451"/>
              </a:spcBef>
              <a:spcAft>
                <a:spcPts val="451"/>
              </a:spcAft>
              <a:buClr>
                <a:srgbClr val="99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Protecting customers from short term market aberations</a:t>
            </a:r>
            <a:endParaRPr b="0" lang="en-US" sz="1800" strike="noStrike" u="none">
              <a:solidFill>
                <a:srgbClr val="000000"/>
              </a:solidFill>
              <a:effectLst/>
              <a:uFillTx/>
              <a:latin typeface="Arial"/>
            </a:endParaRPr>
          </a:p>
          <a:p>
            <a:pPr lvl="1" marL="731880" indent="-285840" algn="just">
              <a:spcBef>
                <a:spcPts val="451"/>
              </a:spcBef>
              <a:spcAft>
                <a:spcPts val="451"/>
              </a:spcAft>
              <a:buClr>
                <a:srgbClr val="99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Continuing to expand the consumers ability to choose</a:t>
            </a:r>
            <a:endParaRPr b="0" lang="en-US" sz="1800" strike="noStrike" u="none">
              <a:solidFill>
                <a:srgbClr val="000000"/>
              </a:solidFill>
              <a:effectLst/>
              <a:uFillTx/>
              <a:latin typeface="Arial"/>
            </a:endParaRPr>
          </a:p>
          <a:p>
            <a:pPr marL="344520" indent="-344520" algn="just">
              <a:spcBef>
                <a:spcPts val="451"/>
              </a:spcBef>
              <a:spcAft>
                <a:spcPts val="451"/>
              </a:spcAft>
              <a:buClr>
                <a:srgbClr val="99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Governor Davis solutions encompasses:</a:t>
            </a:r>
            <a:endParaRPr b="0" lang="en-US" sz="1800" strike="noStrike" u="none">
              <a:solidFill>
                <a:srgbClr val="000000"/>
              </a:solidFill>
              <a:effectLst/>
              <a:uFillTx/>
              <a:latin typeface="Arial"/>
            </a:endParaRPr>
          </a:p>
          <a:p>
            <a:pPr lvl="1" marL="731880" indent="-285840" algn="just">
              <a:spcBef>
                <a:spcPts val="451"/>
              </a:spcBef>
              <a:spcAft>
                <a:spcPts val="451"/>
              </a:spcAft>
              <a:buClr>
                <a:srgbClr val="99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Orderly Thoughtful Process</a:t>
            </a:r>
            <a:endParaRPr b="0" lang="en-US" sz="1800" strike="noStrike" u="none">
              <a:solidFill>
                <a:srgbClr val="000000"/>
              </a:solidFill>
              <a:effectLst/>
              <a:uFillTx/>
              <a:latin typeface="Arial"/>
            </a:endParaRPr>
          </a:p>
          <a:p>
            <a:pPr lvl="1" marL="731880" indent="-285840" algn="just">
              <a:spcBef>
                <a:spcPts val="451"/>
              </a:spcBef>
              <a:spcAft>
                <a:spcPts val="451"/>
              </a:spcAft>
              <a:buClr>
                <a:srgbClr val="99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Increased Generation Supply</a:t>
            </a:r>
            <a:endParaRPr b="0" lang="en-US" sz="1800" strike="noStrike" u="none">
              <a:solidFill>
                <a:srgbClr val="000000"/>
              </a:solidFill>
              <a:effectLst/>
              <a:uFillTx/>
              <a:latin typeface="Arial"/>
            </a:endParaRPr>
          </a:p>
          <a:p>
            <a:pPr lvl="1" marL="731880" indent="-285840" algn="just">
              <a:spcBef>
                <a:spcPts val="451"/>
              </a:spcBef>
              <a:spcAft>
                <a:spcPts val="451"/>
              </a:spcAft>
              <a:buClr>
                <a:srgbClr val="99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Decreased Load</a:t>
            </a:r>
            <a:endParaRPr b="0" lang="en-US" sz="1800" strike="noStrike" u="none">
              <a:solidFill>
                <a:srgbClr val="000000"/>
              </a:solidFill>
              <a:effectLst/>
              <a:uFillTx/>
              <a:latin typeface="Arial"/>
            </a:endParaRPr>
          </a:p>
          <a:p>
            <a:pPr lvl="1" marL="731880" indent="-285840" algn="just">
              <a:spcBef>
                <a:spcPts val="451"/>
              </a:spcBef>
              <a:spcAft>
                <a:spcPts val="451"/>
              </a:spcAft>
              <a:buClr>
                <a:srgbClr val="99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Financial assurance to investment community</a:t>
            </a:r>
            <a:endParaRPr b="0" lang="en-US" sz="1800" strike="noStrike" u="none">
              <a:solidFill>
                <a:srgbClr val="000000"/>
              </a:solidFill>
              <a:effectLst/>
              <a:uFillTx/>
              <a:latin typeface="Arial"/>
            </a:endParaRPr>
          </a:p>
          <a:p>
            <a:pPr lvl="1" marL="731880" indent="-285840" algn="just">
              <a:spcBef>
                <a:spcPts val="451"/>
              </a:spcBef>
              <a:spcAft>
                <a:spcPts val="451"/>
              </a:spcAft>
              <a:buClr>
                <a:srgbClr val="99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Price protection to customers</a:t>
            </a:r>
            <a:endParaRPr b="0" lang="en-US" sz="1800" strike="noStrike" u="none">
              <a:solidFill>
                <a:srgbClr val="000000"/>
              </a:solidFill>
              <a:effectLst/>
              <a:uFillTx/>
              <a:latin typeface="Arial"/>
            </a:endParaRPr>
          </a:p>
          <a:p>
            <a:pPr lvl="1" marL="731880" indent="-285840" algn="just">
              <a:spcBef>
                <a:spcPts val="451"/>
              </a:spcBef>
              <a:spcAft>
                <a:spcPts val="451"/>
              </a:spcAft>
              <a:buClr>
                <a:srgbClr val="99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Customer driven Solutions</a:t>
            </a:r>
            <a:endParaRPr b="0" lang="en-US" sz="1800" strike="noStrike" u="none">
              <a:solidFill>
                <a:srgbClr val="000000"/>
              </a:solidFill>
              <a:effectLst/>
              <a:uFillTx/>
              <a:latin typeface="Arial"/>
            </a:endParaRPr>
          </a:p>
        </p:txBody>
      </p:sp>
      <p:sp>
        <p:nvSpPr>
          <p:cNvPr id="4" name="PlaceHolder 3"/>
          <p:cNvSpPr>
            <a:spLocks noGrp="1"/>
          </p:cNvSpPr>
          <p:nvPr>
            <p:ph type="sldNum" idx="1"/>
          </p:nvPr>
        </p:nvSpPr>
        <p:spPr/>
        <p:txBody>
          <a:bodyPr/>
          <a:p>
            <a:fld id="{5BA818CB-9C62-4110-B3A1-66EA9610D211}" type="slidenum">
              <a:t>2</a:t>
            </a:fld>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7" name="PlaceHolder 1"/>
          <p:cNvSpPr>
            <a:spLocks noGrp="1"/>
          </p:cNvSpPr>
          <p:nvPr>
            <p:ph type="title"/>
          </p:nvPr>
        </p:nvSpPr>
        <p:spPr>
          <a:xfrm>
            <a:off x="371520" y="154080"/>
            <a:ext cx="8375760" cy="815760"/>
          </a:xfrm>
          <a:prstGeom prst="rect">
            <a:avLst/>
          </a:prstGeom>
          <a:noFill/>
          <a:ln w="0">
            <a:noFill/>
          </a:ln>
        </p:spPr>
        <p:txBody>
          <a:bodyPr lIns="92160" rIns="92160" tIns="46080" bIns="460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4386"/>
                </a:solidFill>
                <a:effectLst/>
                <a:uFillTx/>
                <a:latin typeface="Arial Black"/>
              </a:rPr>
              <a:t>Orderly Thoughtful Process</a:t>
            </a:r>
            <a:endParaRPr b="0" lang="en-US" sz="2800" strike="noStrike" u="none">
              <a:solidFill>
                <a:srgbClr val="004386"/>
              </a:solidFill>
              <a:effectLst/>
              <a:uFillTx/>
              <a:latin typeface="Arial Black"/>
            </a:endParaRPr>
          </a:p>
        </p:txBody>
      </p:sp>
      <p:sp>
        <p:nvSpPr>
          <p:cNvPr id="18" name="PlaceHolder 2"/>
          <p:cNvSpPr>
            <a:spLocks noGrp="1"/>
          </p:cNvSpPr>
          <p:nvPr>
            <p:ph/>
          </p:nvPr>
        </p:nvSpPr>
        <p:spPr>
          <a:xfrm>
            <a:off x="907920" y="1328400"/>
            <a:ext cx="7331040" cy="4956120"/>
          </a:xfrm>
          <a:prstGeom prst="rect">
            <a:avLst/>
          </a:prstGeom>
          <a:noFill/>
          <a:ln w="0">
            <a:noFill/>
          </a:ln>
        </p:spPr>
        <p:txBody>
          <a:bodyPr lIns="92160" rIns="92160" tIns="46080" bIns="46080" anchor="t">
            <a:normAutofit lnSpcReduction="9999"/>
          </a:bodyPr>
          <a:p>
            <a:pPr marL="344520" indent="-344520" algn="just">
              <a:spcBef>
                <a:spcPts val="451"/>
              </a:spcBef>
              <a:spcAft>
                <a:spcPts val="451"/>
              </a:spcAft>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sng">
                <a:solidFill>
                  <a:srgbClr val="000000"/>
                </a:solidFill>
                <a:effectLst/>
                <a:uFillTx/>
                <a:latin typeface="Arial"/>
              </a:rPr>
              <a:t>Governor Davis proposes</a:t>
            </a:r>
            <a:endParaRPr b="0" lang="en-US" sz="1800" strike="noStrike" u="none">
              <a:solidFill>
                <a:srgbClr val="000000"/>
              </a:solidFill>
              <a:effectLst/>
              <a:uFillTx/>
              <a:latin typeface="Arial"/>
            </a:endParaRPr>
          </a:p>
          <a:p>
            <a:pPr marL="344520" indent="-344520" algn="just">
              <a:spcBef>
                <a:spcPts val="451"/>
              </a:spcBef>
              <a:spcAft>
                <a:spcPts val="451"/>
              </a:spcAft>
              <a:buClr>
                <a:srgbClr val="99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Assurance to investment community that utilities will not be allowed to bankrupt to allow thoughtful process.</a:t>
            </a:r>
            <a:endParaRPr b="0" lang="en-US" sz="1800" strike="noStrike" u="none">
              <a:solidFill>
                <a:srgbClr val="000000"/>
              </a:solidFill>
              <a:effectLst/>
              <a:uFillTx/>
              <a:latin typeface="Arial"/>
            </a:endParaRPr>
          </a:p>
          <a:p>
            <a:pPr marL="344520" indent="-344520" algn="just">
              <a:spcBef>
                <a:spcPts val="451"/>
              </a:spcBef>
              <a:spcAft>
                <a:spcPts val="451"/>
              </a:spcAft>
              <a:buClr>
                <a:srgbClr val="99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Assurance to customers that rules and practices, in AB1890, will continue until new rules have been developed.</a:t>
            </a:r>
            <a:endParaRPr b="0" lang="en-US" sz="1800" strike="noStrike" u="none">
              <a:solidFill>
                <a:srgbClr val="000000"/>
              </a:solidFill>
              <a:effectLst/>
              <a:uFillTx/>
              <a:latin typeface="Arial"/>
            </a:endParaRPr>
          </a:p>
          <a:p>
            <a:pPr marL="344520" indent="-344520" algn="just">
              <a:spcBef>
                <a:spcPts val="451"/>
              </a:spcBef>
              <a:spcAft>
                <a:spcPts val="451"/>
              </a:spcAft>
              <a:buClr>
                <a:srgbClr val="99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CPUC sponsored process to determine rate making that would enable consumers to reduce load by 2000 MW within 2001.</a:t>
            </a:r>
            <a:endParaRPr b="0" lang="en-US" sz="1800" strike="noStrike" u="none">
              <a:solidFill>
                <a:srgbClr val="000000"/>
              </a:solidFill>
              <a:effectLst/>
              <a:uFillTx/>
              <a:latin typeface="Arial"/>
            </a:endParaRPr>
          </a:p>
          <a:p>
            <a:pPr marL="344520" indent="-344520" algn="just">
              <a:spcBef>
                <a:spcPts val="451"/>
              </a:spcBef>
              <a:spcAft>
                <a:spcPts val="451"/>
              </a:spcAft>
              <a:buClr>
                <a:srgbClr val="99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California Energy Commission sponsored process to determine and implement actions that will:</a:t>
            </a:r>
            <a:endParaRPr b="0" lang="en-US" sz="1800" strike="noStrike" u="none">
              <a:solidFill>
                <a:srgbClr val="000000"/>
              </a:solidFill>
              <a:effectLst/>
              <a:uFillTx/>
              <a:latin typeface="Arial"/>
            </a:endParaRPr>
          </a:p>
          <a:p>
            <a:pPr lvl="1" marL="731880" indent="-285840" algn="just">
              <a:spcBef>
                <a:spcPts val="451"/>
              </a:spcBef>
              <a:spcAft>
                <a:spcPts val="451"/>
              </a:spcAft>
              <a:buClr>
                <a:srgbClr val="99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result in 10,000 MW of new energy efficient generation being built within California within 2002; and </a:t>
            </a:r>
            <a:endParaRPr b="0" lang="en-US" sz="1800" strike="noStrike" u="none">
              <a:solidFill>
                <a:srgbClr val="000000"/>
              </a:solidFill>
              <a:effectLst/>
              <a:uFillTx/>
              <a:latin typeface="Arial"/>
            </a:endParaRPr>
          </a:p>
          <a:p>
            <a:pPr lvl="1" marL="731880" indent="-285840" algn="just">
              <a:spcBef>
                <a:spcPts val="451"/>
              </a:spcBef>
              <a:spcAft>
                <a:spcPts val="451"/>
              </a:spcAft>
              <a:buClr>
                <a:srgbClr val="99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running of existing older generation combined with mitigating reductions in emmissions.</a:t>
            </a:r>
            <a:endParaRPr b="0" lang="en-US" sz="1800" strike="noStrike" u="none">
              <a:solidFill>
                <a:srgbClr val="000000"/>
              </a:solidFill>
              <a:effectLst/>
              <a:uFillTx/>
              <a:latin typeface="Arial"/>
            </a:endParaRPr>
          </a:p>
          <a:p>
            <a:pPr marL="344520" indent="-344520" algn="just">
              <a:spcBef>
                <a:spcPts val="451"/>
              </a:spcBef>
              <a:spcAft>
                <a:spcPts val="451"/>
              </a:spcAft>
              <a:buClr>
                <a:srgbClr val="99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CPUC sponsored process to recommend actions that will continue customer choice while protecting customers from rate increases.</a:t>
            </a:r>
            <a:endParaRPr b="0" lang="en-US" sz="1800" strike="noStrike" u="none">
              <a:solidFill>
                <a:srgbClr val="000000"/>
              </a:solidFill>
              <a:effectLst/>
              <a:uFillTx/>
              <a:latin typeface="Arial"/>
            </a:endParaRPr>
          </a:p>
        </p:txBody>
      </p:sp>
      <p:sp>
        <p:nvSpPr>
          <p:cNvPr id="4" name="PlaceHolder 3"/>
          <p:cNvSpPr>
            <a:spLocks noGrp="1"/>
          </p:cNvSpPr>
          <p:nvPr>
            <p:ph type="sldNum" idx="1"/>
          </p:nvPr>
        </p:nvSpPr>
        <p:spPr/>
        <p:txBody>
          <a:bodyPr/>
          <a:p>
            <a:fld id="{4F5E146A-8C7C-4559-BB11-FEF3D023EEE5}" type="slidenum">
              <a:t>3</a:t>
            </a:fld>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9" name="PlaceHolder 1"/>
          <p:cNvSpPr>
            <a:spLocks noGrp="1"/>
          </p:cNvSpPr>
          <p:nvPr>
            <p:ph type="title"/>
          </p:nvPr>
        </p:nvSpPr>
        <p:spPr>
          <a:xfrm>
            <a:off x="371520" y="154080"/>
            <a:ext cx="8375760" cy="815760"/>
          </a:xfrm>
          <a:prstGeom prst="rect">
            <a:avLst/>
          </a:prstGeom>
          <a:noFill/>
          <a:ln w="0">
            <a:noFill/>
          </a:ln>
        </p:spPr>
        <p:txBody>
          <a:bodyPr lIns="92160" rIns="92160" tIns="46080" bIns="460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4386"/>
                </a:solidFill>
                <a:effectLst/>
                <a:uFillTx/>
                <a:latin typeface="Arial Black"/>
              </a:rPr>
              <a:t>Assurance to Customers</a:t>
            </a:r>
            <a:endParaRPr b="0" lang="en-US" sz="2800" strike="noStrike" u="none">
              <a:solidFill>
                <a:srgbClr val="004386"/>
              </a:solidFill>
              <a:effectLst/>
              <a:uFillTx/>
              <a:latin typeface="Arial Black"/>
            </a:endParaRPr>
          </a:p>
        </p:txBody>
      </p:sp>
      <p:sp>
        <p:nvSpPr>
          <p:cNvPr id="20" name="PlaceHolder 2"/>
          <p:cNvSpPr>
            <a:spLocks noGrp="1"/>
          </p:cNvSpPr>
          <p:nvPr>
            <p:ph/>
          </p:nvPr>
        </p:nvSpPr>
        <p:spPr>
          <a:xfrm>
            <a:off x="907920" y="1253880"/>
            <a:ext cx="7331040" cy="4714920"/>
          </a:xfrm>
          <a:prstGeom prst="rect">
            <a:avLst/>
          </a:prstGeom>
          <a:noFill/>
          <a:ln w="0">
            <a:noFill/>
          </a:ln>
        </p:spPr>
        <p:txBody>
          <a:bodyPr lIns="92160" rIns="92160" tIns="46080" bIns="46080" anchor="t">
            <a:normAutofit/>
          </a:bodyPr>
          <a:p>
            <a:pPr marL="344520" indent="-344520">
              <a:spcBef>
                <a:spcPts val="451"/>
              </a:spcBef>
              <a:spcAft>
                <a:spcPts val="451"/>
              </a:spcAft>
              <a:buClr>
                <a:srgbClr val="99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Customers are continuously making decision related to who should provide them with service and whether they should relocate in California.</a:t>
            </a:r>
            <a:endParaRPr b="0" lang="en-US" sz="1800" strike="noStrike" u="none">
              <a:solidFill>
                <a:srgbClr val="000000"/>
              </a:solidFill>
              <a:effectLst/>
              <a:uFillTx/>
              <a:latin typeface="Arial"/>
            </a:endParaRPr>
          </a:p>
          <a:p>
            <a:pPr marL="344520" indent="-344520">
              <a:spcBef>
                <a:spcPts val="451"/>
              </a:spcBef>
              <a:spcAft>
                <a:spcPts val="451"/>
              </a:spcAft>
              <a:buClr>
                <a:srgbClr val="99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The current uncertainty around solvency of utilities and market price exposure makes it difficult for customers to plan for the future.</a:t>
            </a:r>
            <a:endParaRPr b="0" lang="en-US" sz="1800" strike="noStrike" u="none">
              <a:solidFill>
                <a:srgbClr val="000000"/>
              </a:solidFill>
              <a:effectLst/>
              <a:uFillTx/>
              <a:latin typeface="Arial"/>
            </a:endParaRPr>
          </a:p>
          <a:p>
            <a:pPr marL="344520" indent="-344520">
              <a:spcBef>
                <a:spcPts val="451"/>
              </a:spcBef>
              <a:spcAft>
                <a:spcPts val="451"/>
              </a:spcAft>
              <a:buClr>
                <a:srgbClr val="9900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Governor Davis is committed to:</a:t>
            </a:r>
            <a:endParaRPr b="0" lang="en-US" sz="1800" strike="noStrike" u="none">
              <a:solidFill>
                <a:srgbClr val="000000"/>
              </a:solidFill>
              <a:effectLst/>
              <a:uFillTx/>
              <a:latin typeface="Arial"/>
            </a:endParaRPr>
          </a:p>
          <a:p>
            <a:pPr lvl="1" marL="731880" indent="-285840">
              <a:spcBef>
                <a:spcPts val="451"/>
              </a:spcBef>
              <a:spcAft>
                <a:spcPts val="451"/>
              </a:spcAft>
              <a:buClr>
                <a:srgbClr val="9900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No customer will incur rate increases above 10%.</a:t>
            </a:r>
            <a:endParaRPr b="0" lang="en-US" sz="1800" strike="noStrike" u="none">
              <a:solidFill>
                <a:srgbClr val="000000"/>
              </a:solidFill>
              <a:effectLst/>
              <a:uFillTx/>
              <a:latin typeface="Arial"/>
            </a:endParaRPr>
          </a:p>
          <a:p>
            <a:pPr lvl="1" marL="731880" indent="-285840">
              <a:spcBef>
                <a:spcPts val="451"/>
              </a:spcBef>
              <a:spcAft>
                <a:spcPts val="451"/>
              </a:spcAft>
              <a:buClr>
                <a:srgbClr val="9900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All customers will have access to utility owned generation.</a:t>
            </a:r>
            <a:endParaRPr b="0" lang="en-US" sz="1800" strike="noStrike" u="none">
              <a:solidFill>
                <a:srgbClr val="000000"/>
              </a:solidFill>
              <a:effectLst/>
              <a:uFillTx/>
              <a:latin typeface="Arial"/>
            </a:endParaRPr>
          </a:p>
          <a:p>
            <a:pPr lvl="1" marL="731880" indent="-285840">
              <a:spcBef>
                <a:spcPts val="451"/>
              </a:spcBef>
              <a:spcAft>
                <a:spcPts val="451"/>
              </a:spcAft>
              <a:buClr>
                <a:srgbClr val="9900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All customers, whether they be served by the utility or other supplier will have equal opportunity to this committment.</a:t>
            </a:r>
            <a:r>
              <a:rPr b="0" lang="en-US" sz="1800" strike="noStrike" u="none">
                <a:solidFill>
                  <a:srgbClr val="000000"/>
                </a:solidFill>
                <a:effectLst/>
                <a:uFillTx/>
                <a:latin typeface="Arial"/>
              </a:rPr>
              <a:t>	</a:t>
            </a:r>
            <a:endParaRPr b="0" lang="en-US" sz="1800" strike="noStrike" u="none">
              <a:solidFill>
                <a:srgbClr val="000000"/>
              </a:solidFill>
              <a:effectLst/>
              <a:uFillTx/>
              <a:latin typeface="Arial"/>
            </a:endParaRPr>
          </a:p>
          <a:p>
            <a:pPr lvl="1" marL="731880" indent="-285840">
              <a:spcBef>
                <a:spcPts val="451"/>
              </a:spcBef>
              <a:spcAft>
                <a:spcPts val="451"/>
              </a:spcAft>
              <a:buClr>
                <a:srgbClr val="9900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AB1890 will continue in place until the end of 2001, until and if some other better plan is put in place.</a:t>
            </a:r>
            <a:endParaRPr b="0" lang="en-US" sz="1800" strike="noStrike" u="none">
              <a:solidFill>
                <a:srgbClr val="000000"/>
              </a:solidFill>
              <a:effectLst/>
              <a:uFillTx/>
              <a:latin typeface="Arial"/>
            </a:endParaRPr>
          </a:p>
          <a:p>
            <a:pPr marL="344520" indent="0">
              <a:spcBef>
                <a:spcPts val="451"/>
              </a:spcBef>
              <a:spcAft>
                <a:spcPts val="451"/>
              </a:spcAft>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Arial"/>
            </a:endParaRPr>
          </a:p>
        </p:txBody>
      </p:sp>
      <p:sp>
        <p:nvSpPr>
          <p:cNvPr id="4" name="PlaceHolder 3"/>
          <p:cNvSpPr>
            <a:spLocks noGrp="1"/>
          </p:cNvSpPr>
          <p:nvPr>
            <p:ph type="sldNum" idx="1"/>
          </p:nvPr>
        </p:nvSpPr>
        <p:spPr/>
        <p:txBody>
          <a:bodyPr/>
          <a:p>
            <a:fld id="{946DCA7D-9B72-4279-946F-57E21DCAC377}" type="slidenum">
              <a:t>4</a:t>
            </a:fld>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1" name="PlaceHolder 1"/>
          <p:cNvSpPr>
            <a:spLocks noGrp="1"/>
          </p:cNvSpPr>
          <p:nvPr>
            <p:ph type="title"/>
          </p:nvPr>
        </p:nvSpPr>
        <p:spPr>
          <a:xfrm>
            <a:off x="371520" y="154080"/>
            <a:ext cx="8375760" cy="815760"/>
          </a:xfrm>
          <a:prstGeom prst="rect">
            <a:avLst/>
          </a:prstGeom>
          <a:noFill/>
          <a:ln w="0">
            <a:noFill/>
          </a:ln>
        </p:spPr>
        <p:txBody>
          <a:bodyPr lIns="92160" rIns="92160" tIns="46080" bIns="460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4386"/>
                </a:solidFill>
                <a:effectLst/>
                <a:uFillTx/>
                <a:latin typeface="Arial Black"/>
              </a:rPr>
              <a:t>Assurance to Investment Community</a:t>
            </a:r>
            <a:endParaRPr b="0" lang="en-US" sz="2800" strike="noStrike" u="none">
              <a:solidFill>
                <a:srgbClr val="004386"/>
              </a:solidFill>
              <a:effectLst/>
              <a:uFillTx/>
              <a:latin typeface="Arial Black"/>
            </a:endParaRPr>
          </a:p>
        </p:txBody>
      </p:sp>
      <p:sp>
        <p:nvSpPr>
          <p:cNvPr id="22" name="PlaceHolder 2"/>
          <p:cNvSpPr>
            <a:spLocks noGrp="1"/>
          </p:cNvSpPr>
          <p:nvPr>
            <p:ph/>
          </p:nvPr>
        </p:nvSpPr>
        <p:spPr>
          <a:xfrm>
            <a:off x="907920" y="1253880"/>
            <a:ext cx="7331040" cy="4714920"/>
          </a:xfrm>
          <a:prstGeom prst="rect">
            <a:avLst/>
          </a:prstGeom>
          <a:noFill/>
          <a:ln w="0">
            <a:noFill/>
          </a:ln>
        </p:spPr>
        <p:txBody>
          <a:bodyPr lIns="92160" rIns="92160" tIns="46080" bIns="46080" anchor="t">
            <a:normAutofit fontScale="85000" lnSpcReduction="9999"/>
          </a:bodyPr>
          <a:p>
            <a:pPr marL="344520" indent="-344520">
              <a:spcBef>
                <a:spcPts val="451"/>
              </a:spcBef>
              <a:spcAft>
                <a:spcPts val="451"/>
              </a:spcAft>
              <a:buClr>
                <a:srgbClr val="99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Despite utilities ownership of generation assets that, if valued at current market value, would allow many months of borrowing without insolvency, the utilities have stated that they cannot continue to borrow without greater certainty.</a:t>
            </a:r>
            <a:endParaRPr b="0" lang="en-US" sz="1800" strike="noStrike" u="none">
              <a:solidFill>
                <a:srgbClr val="000000"/>
              </a:solidFill>
              <a:effectLst/>
              <a:uFillTx/>
              <a:latin typeface="Arial"/>
            </a:endParaRPr>
          </a:p>
          <a:p>
            <a:pPr marL="344520" indent="-344520">
              <a:spcBef>
                <a:spcPts val="451"/>
              </a:spcBef>
              <a:spcAft>
                <a:spcPts val="451"/>
              </a:spcAft>
              <a:buClr>
                <a:srgbClr val="99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The investment community, lack of confidence in the utilities, has resulted in many entities being disinclined to sell or buy power to Utilities.</a:t>
            </a:r>
            <a:endParaRPr b="0" lang="en-US" sz="1800" strike="noStrike" u="none">
              <a:solidFill>
                <a:srgbClr val="000000"/>
              </a:solidFill>
              <a:effectLst/>
              <a:uFillTx/>
              <a:latin typeface="Arial"/>
            </a:endParaRPr>
          </a:p>
          <a:p>
            <a:pPr marL="344520" indent="-344520">
              <a:spcBef>
                <a:spcPts val="451"/>
              </a:spcBef>
              <a:spcAft>
                <a:spcPts val="451"/>
              </a:spcAft>
              <a:buClr>
                <a:srgbClr val="9900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Governor Davis is committed to:</a:t>
            </a:r>
            <a:endParaRPr b="0" lang="en-US" sz="1800" strike="noStrike" u="none">
              <a:solidFill>
                <a:srgbClr val="000000"/>
              </a:solidFill>
              <a:effectLst/>
              <a:uFillTx/>
              <a:latin typeface="Arial"/>
            </a:endParaRPr>
          </a:p>
          <a:p>
            <a:pPr lvl="1" marL="731880" indent="-285840">
              <a:spcBef>
                <a:spcPts val="451"/>
              </a:spcBef>
              <a:spcAft>
                <a:spcPts val="451"/>
              </a:spcAft>
              <a:buClr>
                <a:srgbClr val="9900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Increasing rates, via a special non avoidable tax, by 10% on an interim refunable basis.</a:t>
            </a:r>
            <a:endParaRPr b="0" lang="en-US" sz="1800" strike="noStrike" u="none">
              <a:solidFill>
                <a:srgbClr val="000000"/>
              </a:solidFill>
              <a:effectLst/>
              <a:uFillTx/>
              <a:latin typeface="Arial"/>
            </a:endParaRPr>
          </a:p>
          <a:p>
            <a:pPr lvl="1" marL="731880" indent="-285840">
              <a:spcBef>
                <a:spcPts val="451"/>
              </a:spcBef>
              <a:spcAft>
                <a:spcPts val="451"/>
              </a:spcAft>
              <a:buClr>
                <a:srgbClr val="9900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Ensuring that the investment community will be protected, in the event that they lend to the utilities.</a:t>
            </a:r>
            <a:endParaRPr b="0" lang="en-US" sz="1800" strike="noStrike" u="none">
              <a:solidFill>
                <a:srgbClr val="000000"/>
              </a:solidFill>
              <a:effectLst/>
              <a:uFillTx/>
              <a:latin typeface="Arial"/>
            </a:endParaRPr>
          </a:p>
          <a:p>
            <a:pPr lvl="1" marL="731880" indent="-285840">
              <a:spcBef>
                <a:spcPts val="451"/>
              </a:spcBef>
              <a:spcAft>
                <a:spcPts val="451"/>
              </a:spcAft>
              <a:buClr>
                <a:srgbClr val="9900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Ensuring utilities be made certain that purchases of power for reliability and lower prices will be recoverable if prudently incurred for contracts not to exceed 20 years.</a:t>
            </a:r>
            <a:endParaRPr b="0" lang="en-US" sz="1800" strike="noStrike" u="none">
              <a:solidFill>
                <a:srgbClr val="000000"/>
              </a:solidFill>
              <a:effectLst/>
              <a:uFillTx/>
              <a:latin typeface="Arial"/>
            </a:endParaRPr>
          </a:p>
          <a:p>
            <a:pPr marL="344520" indent="-344520">
              <a:spcBef>
                <a:spcPts val="451"/>
              </a:spcBef>
              <a:spcAft>
                <a:spcPts val="451"/>
              </a:spcAft>
              <a:buClr>
                <a:srgbClr val="9900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Such commitments should allow time for thoughtful time to explore the need for further changes.</a:t>
            </a:r>
            <a:endParaRPr b="0" lang="en-US" sz="1800" strike="noStrike" u="none">
              <a:solidFill>
                <a:srgbClr val="000000"/>
              </a:solidFill>
              <a:effectLst/>
              <a:uFillTx/>
              <a:latin typeface="Arial"/>
            </a:endParaRPr>
          </a:p>
        </p:txBody>
      </p:sp>
      <p:sp>
        <p:nvSpPr>
          <p:cNvPr id="4" name="PlaceHolder 3"/>
          <p:cNvSpPr>
            <a:spLocks noGrp="1"/>
          </p:cNvSpPr>
          <p:nvPr>
            <p:ph type="sldNum" idx="1"/>
          </p:nvPr>
        </p:nvSpPr>
        <p:spPr/>
        <p:txBody>
          <a:bodyPr/>
          <a:p>
            <a:fld id="{8D82EF90-F124-4E00-B2A6-A4390722E9B3}" type="slidenum">
              <a:t>5</a:t>
            </a:fld>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3" name="PlaceHolder 1"/>
          <p:cNvSpPr>
            <a:spLocks noGrp="1"/>
          </p:cNvSpPr>
          <p:nvPr>
            <p:ph type="title"/>
          </p:nvPr>
        </p:nvSpPr>
        <p:spPr>
          <a:xfrm>
            <a:off x="371520" y="154080"/>
            <a:ext cx="8375760" cy="815760"/>
          </a:xfrm>
          <a:prstGeom prst="rect">
            <a:avLst/>
          </a:prstGeom>
          <a:noFill/>
          <a:ln w="0">
            <a:noFill/>
          </a:ln>
        </p:spPr>
        <p:txBody>
          <a:bodyPr lIns="92160" rIns="92160" tIns="46080" bIns="460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4386"/>
                </a:solidFill>
                <a:effectLst/>
                <a:uFillTx/>
                <a:latin typeface="Arial Black"/>
              </a:rPr>
              <a:t>Increased Generation Supply</a:t>
            </a:r>
            <a:endParaRPr b="0" lang="en-US" sz="2400" strike="noStrike" u="none">
              <a:solidFill>
                <a:srgbClr val="004386"/>
              </a:solidFill>
              <a:effectLst/>
              <a:uFillTx/>
              <a:latin typeface="Arial Black"/>
            </a:endParaRPr>
          </a:p>
        </p:txBody>
      </p:sp>
      <p:sp>
        <p:nvSpPr>
          <p:cNvPr id="24" name="PlaceHolder 2"/>
          <p:cNvSpPr>
            <a:spLocks noGrp="1"/>
          </p:cNvSpPr>
          <p:nvPr>
            <p:ph/>
          </p:nvPr>
        </p:nvSpPr>
        <p:spPr>
          <a:xfrm>
            <a:off x="647280" y="1294920"/>
            <a:ext cx="7715160" cy="4552920"/>
          </a:xfrm>
          <a:prstGeom prst="rect">
            <a:avLst/>
          </a:prstGeom>
          <a:noFill/>
          <a:ln w="0">
            <a:noFill/>
          </a:ln>
        </p:spPr>
        <p:txBody>
          <a:bodyPr lIns="92160" rIns="92160" tIns="46080" bIns="46080" anchor="t">
            <a:normAutofit fontScale="92500" lnSpcReduction="9999"/>
          </a:bodyPr>
          <a:p>
            <a:pPr marL="344520" indent="-344520" algn="just">
              <a:spcBef>
                <a:spcPts val="400"/>
              </a:spcBef>
              <a:spcAft>
                <a:spcPts val="400"/>
              </a:spcAft>
              <a:buClr>
                <a:srgbClr val="99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The utilities have failed to protect customers by buying supply and building generation for their ongoing needs.</a:t>
            </a:r>
            <a:endParaRPr b="0" lang="en-US" sz="1600" strike="noStrike" u="none">
              <a:solidFill>
                <a:srgbClr val="000000"/>
              </a:solidFill>
              <a:effectLst/>
              <a:uFillTx/>
              <a:latin typeface="Arial"/>
            </a:endParaRPr>
          </a:p>
          <a:p>
            <a:pPr marL="344520" indent="-344520" algn="just">
              <a:spcBef>
                <a:spcPts val="400"/>
              </a:spcBef>
              <a:spcAft>
                <a:spcPts val="400"/>
              </a:spcAft>
              <a:buClr>
                <a:srgbClr val="99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Failure of the utilities to build or buy combined with uncertainty for marketers has resulted in a shortage of generation resources within the state of California.</a:t>
            </a:r>
            <a:endParaRPr b="0" lang="en-US" sz="1600" strike="noStrike" u="none">
              <a:solidFill>
                <a:srgbClr val="000000"/>
              </a:solidFill>
              <a:effectLst/>
              <a:uFillTx/>
              <a:latin typeface="Arial"/>
            </a:endParaRPr>
          </a:p>
          <a:p>
            <a:pPr marL="344520" indent="-344520" algn="just">
              <a:spcBef>
                <a:spcPts val="400"/>
              </a:spcBef>
              <a:spcAft>
                <a:spcPts val="400"/>
              </a:spcAft>
              <a:buClr>
                <a:srgbClr val="9900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Governor Davis is committed to:</a:t>
            </a:r>
            <a:endParaRPr b="0" lang="en-US" sz="1600" strike="noStrike" u="none">
              <a:solidFill>
                <a:srgbClr val="000000"/>
              </a:solidFill>
              <a:effectLst/>
              <a:uFillTx/>
              <a:latin typeface="Arial"/>
            </a:endParaRPr>
          </a:p>
          <a:p>
            <a:pPr lvl="1" marL="731880" indent="-285840" algn="just">
              <a:spcBef>
                <a:spcPts val="400"/>
              </a:spcBef>
              <a:spcAft>
                <a:spcPts val="400"/>
              </a:spcAft>
              <a:buClr>
                <a:srgbClr val="9900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Ensuring 10,000 MW of generation is built within California by end of 2002.</a:t>
            </a:r>
            <a:endParaRPr b="0" lang="en-US" sz="1600" strike="noStrike" u="none">
              <a:solidFill>
                <a:srgbClr val="000000"/>
              </a:solidFill>
              <a:effectLst/>
              <a:uFillTx/>
              <a:latin typeface="Arial"/>
            </a:endParaRPr>
          </a:p>
          <a:p>
            <a:pPr lvl="1" marL="731880" indent="-285840" algn="just">
              <a:spcBef>
                <a:spcPts val="400"/>
              </a:spcBef>
              <a:spcAft>
                <a:spcPts val="400"/>
              </a:spcAft>
              <a:buClr>
                <a:srgbClr val="9900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Enabling, existing older generation, including customer owned, to run, provided that they commit to reducing overall California emissions.</a:t>
            </a:r>
            <a:endParaRPr b="0" lang="en-US" sz="1600" strike="noStrike" u="none">
              <a:solidFill>
                <a:srgbClr val="000000"/>
              </a:solidFill>
              <a:effectLst/>
              <a:uFillTx/>
              <a:latin typeface="Arial"/>
            </a:endParaRPr>
          </a:p>
          <a:p>
            <a:pPr lvl="1" marL="731880" indent="-285840" algn="just">
              <a:spcBef>
                <a:spcPts val="400"/>
              </a:spcBef>
              <a:spcAft>
                <a:spcPts val="400"/>
              </a:spcAft>
              <a:buClr>
                <a:srgbClr val="9900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Creating an environment, where generation builders have clear rules that allow them certainty that their investment decisions will not be harmed by subsequent changes.</a:t>
            </a:r>
            <a:endParaRPr b="0" lang="en-US" sz="1600" strike="noStrike" u="none">
              <a:solidFill>
                <a:srgbClr val="000000"/>
              </a:solidFill>
              <a:effectLst/>
              <a:uFillTx/>
              <a:latin typeface="Arial"/>
            </a:endParaRPr>
          </a:p>
          <a:p>
            <a:pPr marL="344520" indent="-344520" algn="just">
              <a:spcBef>
                <a:spcPts val="400"/>
              </a:spcBef>
              <a:spcAft>
                <a:spcPts val="400"/>
              </a:spcAft>
              <a:buClr>
                <a:srgbClr val="9900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Governor Davis hereby announces that the California Energy Commission will seek bids that would result in 10,000 MW of energy efficient generation (generation with heat rates less than 9,000 BTU/KWh) within California, either through sale to the government or other parties.</a:t>
            </a:r>
            <a:r>
              <a:rPr b="1" lang="en-US" sz="1600" strike="noStrike" u="none">
                <a:solidFill>
                  <a:srgbClr val="000000"/>
                </a:solidFill>
                <a:effectLst/>
                <a:uFillTx/>
                <a:latin typeface="Arial"/>
              </a:rPr>
              <a:t>	</a:t>
            </a:r>
            <a:endParaRPr b="0" lang="en-US" sz="1600" strike="noStrike" u="none">
              <a:solidFill>
                <a:srgbClr val="000000"/>
              </a:solidFill>
              <a:effectLst/>
              <a:uFillTx/>
              <a:latin typeface="Arial"/>
            </a:endParaRPr>
          </a:p>
          <a:p>
            <a:pPr lvl="1" marL="731880" indent="0" algn="just">
              <a:spcBef>
                <a:spcPts val="400"/>
              </a:spcBef>
              <a:spcAft>
                <a:spcPts val="400"/>
              </a:spcAft>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Arial"/>
            </a:endParaRPr>
          </a:p>
        </p:txBody>
      </p:sp>
      <p:sp>
        <p:nvSpPr>
          <p:cNvPr id="4" name="PlaceHolder 3"/>
          <p:cNvSpPr>
            <a:spLocks noGrp="1"/>
          </p:cNvSpPr>
          <p:nvPr>
            <p:ph type="sldNum" idx="1"/>
          </p:nvPr>
        </p:nvSpPr>
        <p:spPr/>
        <p:txBody>
          <a:bodyPr/>
          <a:p>
            <a:fld id="{E42D0829-1021-437E-A4B4-418CE4AC2312}" type="slidenum">
              <a:t>6</a:t>
            </a:fld>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5" name="PlaceHolder 1"/>
          <p:cNvSpPr>
            <a:spLocks noGrp="1"/>
          </p:cNvSpPr>
          <p:nvPr>
            <p:ph type="title"/>
          </p:nvPr>
        </p:nvSpPr>
        <p:spPr>
          <a:xfrm>
            <a:off x="371520" y="154080"/>
            <a:ext cx="8375760" cy="815760"/>
          </a:xfrm>
          <a:prstGeom prst="rect">
            <a:avLst/>
          </a:prstGeom>
          <a:noFill/>
          <a:ln w="0">
            <a:noFill/>
          </a:ln>
        </p:spPr>
        <p:txBody>
          <a:bodyPr lIns="92160" rIns="92160" tIns="46080" bIns="460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4386"/>
                </a:solidFill>
                <a:effectLst/>
                <a:uFillTx/>
                <a:latin typeface="Arial Black"/>
              </a:rPr>
              <a:t>Decreased Load</a:t>
            </a:r>
            <a:endParaRPr b="0" lang="en-US" sz="2400" strike="noStrike" u="none">
              <a:solidFill>
                <a:srgbClr val="004386"/>
              </a:solidFill>
              <a:effectLst/>
              <a:uFillTx/>
              <a:latin typeface="Arial Black"/>
            </a:endParaRPr>
          </a:p>
        </p:txBody>
      </p:sp>
      <p:sp>
        <p:nvSpPr>
          <p:cNvPr id="26" name="PlaceHolder 2"/>
          <p:cNvSpPr>
            <a:spLocks noGrp="1"/>
          </p:cNvSpPr>
          <p:nvPr>
            <p:ph/>
          </p:nvPr>
        </p:nvSpPr>
        <p:spPr>
          <a:xfrm>
            <a:off x="907920" y="1253880"/>
            <a:ext cx="7331040" cy="4714920"/>
          </a:xfrm>
          <a:prstGeom prst="rect">
            <a:avLst/>
          </a:prstGeom>
          <a:noFill/>
          <a:ln w="0">
            <a:noFill/>
          </a:ln>
        </p:spPr>
        <p:txBody>
          <a:bodyPr lIns="92160" rIns="92160" tIns="46080" bIns="46080" anchor="t">
            <a:normAutofit fontScale="92500" lnSpcReduction="9999"/>
          </a:bodyPr>
          <a:p>
            <a:pPr marL="344520" indent="-344520">
              <a:spcBef>
                <a:spcPts val="400"/>
              </a:spcBef>
              <a:spcAft>
                <a:spcPts val="400"/>
              </a:spcAft>
              <a:buClr>
                <a:srgbClr val="99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The customers have been isolated from price signals, because they have been served by frozen rates by the utilities since 1998.</a:t>
            </a:r>
            <a:endParaRPr b="0" lang="en-US" sz="1600" strike="noStrike" u="none">
              <a:solidFill>
                <a:srgbClr val="000000"/>
              </a:solidFill>
              <a:effectLst/>
              <a:uFillTx/>
              <a:latin typeface="Arial"/>
            </a:endParaRPr>
          </a:p>
          <a:p>
            <a:pPr marL="344520" indent="-344520">
              <a:spcBef>
                <a:spcPts val="400"/>
              </a:spcBef>
              <a:spcAft>
                <a:spcPts val="400"/>
              </a:spcAft>
              <a:buClr>
                <a:srgbClr val="99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As a result of such isolation and uncertainty, the customers have stalled in their commitment to reduce load.</a:t>
            </a:r>
            <a:endParaRPr b="0" lang="en-US" sz="1600" strike="noStrike" u="none">
              <a:solidFill>
                <a:srgbClr val="000000"/>
              </a:solidFill>
              <a:effectLst/>
              <a:uFillTx/>
              <a:latin typeface="Arial"/>
            </a:endParaRPr>
          </a:p>
          <a:p>
            <a:pPr marL="344520" indent="-344520">
              <a:spcBef>
                <a:spcPts val="400"/>
              </a:spcBef>
              <a:spcAft>
                <a:spcPts val="400"/>
              </a:spcAft>
              <a:buClr>
                <a:srgbClr val="9900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Governor Davis is committed to:</a:t>
            </a:r>
            <a:endParaRPr b="0" lang="en-US" sz="1600" strike="noStrike" u="none">
              <a:solidFill>
                <a:srgbClr val="000000"/>
              </a:solidFill>
              <a:effectLst/>
              <a:uFillTx/>
              <a:latin typeface="Arial"/>
            </a:endParaRPr>
          </a:p>
          <a:p>
            <a:pPr lvl="1" marL="731880" indent="-285840">
              <a:spcBef>
                <a:spcPts val="400"/>
              </a:spcBef>
              <a:spcAft>
                <a:spcPts val="400"/>
              </a:spcAft>
              <a:buClr>
                <a:srgbClr val="9900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Ensuring 2,000 MW of load is remove from system peak by June 1, 2001.</a:t>
            </a:r>
            <a:endParaRPr b="0" lang="en-US" sz="1600" strike="noStrike" u="none">
              <a:solidFill>
                <a:srgbClr val="000000"/>
              </a:solidFill>
              <a:effectLst/>
              <a:uFillTx/>
              <a:latin typeface="Arial"/>
            </a:endParaRPr>
          </a:p>
          <a:p>
            <a:pPr lvl="1" marL="731880" indent="-285840">
              <a:spcBef>
                <a:spcPts val="400"/>
              </a:spcBef>
              <a:spcAft>
                <a:spcPts val="400"/>
              </a:spcAft>
              <a:buClr>
                <a:srgbClr val="9900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Exploring the opportunity to reduce load permanently, by 5,000 MW through other programs.</a:t>
            </a:r>
            <a:endParaRPr b="0" lang="en-US" sz="1600" strike="noStrike" u="none">
              <a:solidFill>
                <a:srgbClr val="000000"/>
              </a:solidFill>
              <a:effectLst/>
              <a:uFillTx/>
              <a:latin typeface="Arial"/>
            </a:endParaRPr>
          </a:p>
          <a:p>
            <a:pPr marL="344520" indent="-344520">
              <a:spcBef>
                <a:spcPts val="400"/>
              </a:spcBef>
              <a:spcAft>
                <a:spcPts val="400"/>
              </a:spcAft>
              <a:buClr>
                <a:srgbClr val="9900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Governor Davis hereby announces that </a:t>
            </a:r>
            <a:endParaRPr b="0" lang="en-US" sz="1600" strike="noStrike" u="none">
              <a:solidFill>
                <a:srgbClr val="000000"/>
              </a:solidFill>
              <a:effectLst/>
              <a:uFillTx/>
              <a:latin typeface="Arial"/>
            </a:endParaRPr>
          </a:p>
          <a:p>
            <a:pPr lvl="1" marL="731880" indent="-285840">
              <a:spcBef>
                <a:spcPts val="400"/>
              </a:spcBef>
              <a:spcAft>
                <a:spcPts val="400"/>
              </a:spcAft>
              <a:buClr>
                <a:srgbClr val="9900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The California Public Utility Commission, will immediately seek bids, in the form of rate changes and regulatory commitments that would result in 2,000 MW of reduced on peak load by June 1, 2001</a:t>
            </a:r>
            <a:endParaRPr b="0" lang="en-US" sz="1600" strike="noStrike" u="none">
              <a:solidFill>
                <a:srgbClr val="000000"/>
              </a:solidFill>
              <a:effectLst/>
              <a:uFillTx/>
              <a:latin typeface="Arial"/>
            </a:endParaRPr>
          </a:p>
          <a:p>
            <a:pPr lvl="1" marL="731880" indent="-285840">
              <a:spcBef>
                <a:spcPts val="400"/>
              </a:spcBef>
              <a:spcAft>
                <a:spcPts val="400"/>
              </a:spcAft>
              <a:buClr>
                <a:srgbClr val="9900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The California Public Utility Commission, will immediately seek bids, in the form of rate changes and regulatory commitments that would result in 5,000 MW of reduced overall load by January 1, 2002.</a:t>
            </a:r>
            <a:endParaRPr b="0" lang="en-US" sz="1600" strike="noStrike" u="none">
              <a:solidFill>
                <a:srgbClr val="000000"/>
              </a:solidFill>
              <a:effectLst/>
              <a:uFillTx/>
              <a:latin typeface="Arial"/>
            </a:endParaRPr>
          </a:p>
          <a:p>
            <a:pPr marL="344520" indent="0">
              <a:spcBef>
                <a:spcPts val="451"/>
              </a:spcBef>
              <a:spcAft>
                <a:spcPts val="451"/>
              </a:spcAft>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Arial"/>
            </a:endParaRPr>
          </a:p>
          <a:p>
            <a:pPr marL="344520" indent="0">
              <a:spcBef>
                <a:spcPts val="451"/>
              </a:spcBef>
              <a:spcAft>
                <a:spcPts val="451"/>
              </a:spcAft>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Arial"/>
            </a:endParaRPr>
          </a:p>
        </p:txBody>
      </p:sp>
      <p:sp>
        <p:nvSpPr>
          <p:cNvPr id="4" name="PlaceHolder 3"/>
          <p:cNvSpPr>
            <a:spLocks noGrp="1"/>
          </p:cNvSpPr>
          <p:nvPr>
            <p:ph type="sldNum" idx="1"/>
          </p:nvPr>
        </p:nvSpPr>
        <p:spPr/>
        <p:txBody>
          <a:bodyPr/>
          <a:p>
            <a:fld id="{7DA90A9F-A678-41B5-8E8B-123BB403AF80}" type="slidenum">
              <a:t>7</a:t>
            </a:fld>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7" name="PlaceHolder 1"/>
          <p:cNvSpPr>
            <a:spLocks noGrp="1"/>
          </p:cNvSpPr>
          <p:nvPr>
            <p:ph type="title"/>
          </p:nvPr>
        </p:nvSpPr>
        <p:spPr>
          <a:xfrm>
            <a:off x="371520" y="154080"/>
            <a:ext cx="8375760" cy="815760"/>
          </a:xfrm>
          <a:prstGeom prst="rect">
            <a:avLst/>
          </a:prstGeom>
          <a:noFill/>
          <a:ln w="0">
            <a:noFill/>
          </a:ln>
        </p:spPr>
        <p:txBody>
          <a:bodyPr lIns="92160" rIns="92160" tIns="46080" bIns="460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4386"/>
                </a:solidFill>
                <a:effectLst/>
                <a:uFillTx/>
                <a:latin typeface="Arial Black"/>
              </a:rPr>
              <a:t>Customer driven Solutions</a:t>
            </a:r>
            <a:endParaRPr b="0" lang="en-US" sz="2400" strike="noStrike" u="none">
              <a:solidFill>
                <a:srgbClr val="004386"/>
              </a:solidFill>
              <a:effectLst/>
              <a:uFillTx/>
              <a:latin typeface="Arial Black"/>
            </a:endParaRPr>
          </a:p>
        </p:txBody>
      </p:sp>
      <p:sp>
        <p:nvSpPr>
          <p:cNvPr id="28" name="PlaceHolder 2"/>
          <p:cNvSpPr>
            <a:spLocks noGrp="1"/>
          </p:cNvSpPr>
          <p:nvPr>
            <p:ph/>
          </p:nvPr>
        </p:nvSpPr>
        <p:spPr>
          <a:xfrm>
            <a:off x="907920" y="1253880"/>
            <a:ext cx="7331040" cy="4714920"/>
          </a:xfrm>
          <a:prstGeom prst="rect">
            <a:avLst/>
          </a:prstGeom>
          <a:noFill/>
          <a:ln w="0">
            <a:noFill/>
          </a:ln>
        </p:spPr>
        <p:txBody>
          <a:bodyPr lIns="92160" rIns="92160" tIns="46080" bIns="46080" anchor="t">
            <a:normAutofit fontScale="85000" lnSpcReduction="9999"/>
          </a:bodyPr>
          <a:p>
            <a:pPr marL="344520" indent="-344520">
              <a:spcBef>
                <a:spcPts val="451"/>
              </a:spcBef>
              <a:spcAft>
                <a:spcPts val="451"/>
              </a:spcAft>
              <a:buClr>
                <a:srgbClr val="99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Solutions to date have been driven by utilities, generator developers and energy marketers.</a:t>
            </a:r>
            <a:endParaRPr b="0" lang="en-US" sz="1800" strike="noStrike" u="none">
              <a:solidFill>
                <a:srgbClr val="000000"/>
              </a:solidFill>
              <a:effectLst/>
              <a:uFillTx/>
              <a:latin typeface="Arial"/>
            </a:endParaRPr>
          </a:p>
          <a:p>
            <a:pPr marL="344520" indent="-344520">
              <a:spcBef>
                <a:spcPts val="451"/>
              </a:spcBef>
              <a:spcAft>
                <a:spcPts val="451"/>
              </a:spcAft>
              <a:buClr>
                <a:srgbClr val="99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As a result of lack of accountability, of entities to build generation and ensure adequate supply, the power prices in California have increased dramatically, without protection to consumers.</a:t>
            </a:r>
            <a:endParaRPr b="0" lang="en-US" sz="1800" strike="noStrike" u="none">
              <a:solidFill>
                <a:srgbClr val="000000"/>
              </a:solidFill>
              <a:effectLst/>
              <a:uFillTx/>
              <a:latin typeface="Arial"/>
            </a:endParaRPr>
          </a:p>
          <a:p>
            <a:pPr marL="344520" indent="-344520">
              <a:spcBef>
                <a:spcPts val="400"/>
              </a:spcBef>
              <a:spcAft>
                <a:spcPts val="400"/>
              </a:spcAft>
              <a:buClr>
                <a:srgbClr val="9900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Governor Davis is committed to:</a:t>
            </a:r>
            <a:endParaRPr b="0" lang="en-US" sz="1600" strike="noStrike" u="none">
              <a:solidFill>
                <a:srgbClr val="000000"/>
              </a:solidFill>
              <a:effectLst/>
              <a:uFillTx/>
              <a:latin typeface="Arial"/>
            </a:endParaRPr>
          </a:p>
          <a:p>
            <a:pPr lvl="1" marL="731880" indent="-285840">
              <a:spcBef>
                <a:spcPts val="400"/>
              </a:spcBef>
              <a:spcAft>
                <a:spcPts val="400"/>
              </a:spcAft>
              <a:buClr>
                <a:srgbClr val="9900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The effects of AB1890 will continue until and if a better solution is found.</a:t>
            </a:r>
            <a:endParaRPr b="0" lang="en-US" sz="1600" strike="noStrike" u="none">
              <a:solidFill>
                <a:srgbClr val="000000"/>
              </a:solidFill>
              <a:effectLst/>
              <a:uFillTx/>
              <a:latin typeface="Arial"/>
            </a:endParaRPr>
          </a:p>
          <a:p>
            <a:pPr lvl="1" marL="731880" indent="-285840">
              <a:spcBef>
                <a:spcPts val="400"/>
              </a:spcBef>
              <a:spcAft>
                <a:spcPts val="400"/>
              </a:spcAft>
              <a:buClr>
                <a:srgbClr val="9900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Customers be provided with choice</a:t>
            </a:r>
            <a:endParaRPr b="0" lang="en-US" sz="1600" strike="noStrike" u="none">
              <a:solidFill>
                <a:srgbClr val="000000"/>
              </a:solidFill>
              <a:effectLst/>
              <a:uFillTx/>
              <a:latin typeface="Arial"/>
            </a:endParaRPr>
          </a:p>
          <a:p>
            <a:pPr lvl="1" marL="731880" indent="-285840">
              <a:spcBef>
                <a:spcPts val="400"/>
              </a:spcBef>
              <a:spcAft>
                <a:spcPts val="400"/>
              </a:spcAft>
              <a:buClr>
                <a:srgbClr val="9900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Customers be protected from large rate increases</a:t>
            </a:r>
            <a:endParaRPr b="0" lang="en-US" sz="1600" strike="noStrike" u="none">
              <a:solidFill>
                <a:srgbClr val="000000"/>
              </a:solidFill>
              <a:effectLst/>
              <a:uFillTx/>
              <a:latin typeface="Arial"/>
            </a:endParaRPr>
          </a:p>
          <a:p>
            <a:pPr lvl="1" marL="731880" indent="-285840">
              <a:spcBef>
                <a:spcPts val="400"/>
              </a:spcBef>
              <a:spcAft>
                <a:spcPts val="400"/>
              </a:spcAft>
              <a:buClr>
                <a:srgbClr val="9900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All customers be treated equally.</a:t>
            </a:r>
            <a:endParaRPr b="0" lang="en-US" sz="1600" strike="noStrike" u="none">
              <a:solidFill>
                <a:srgbClr val="000000"/>
              </a:solidFill>
              <a:effectLst/>
              <a:uFillTx/>
              <a:latin typeface="Arial"/>
            </a:endParaRPr>
          </a:p>
          <a:p>
            <a:pPr marL="344520" indent="-344520">
              <a:spcBef>
                <a:spcPts val="400"/>
              </a:spcBef>
              <a:spcAft>
                <a:spcPts val="400"/>
              </a:spcAft>
              <a:buClr>
                <a:srgbClr val="9900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Governor Davis hereby announces that </a:t>
            </a:r>
            <a:endParaRPr b="0" lang="en-US" sz="1600" strike="noStrike" u="none">
              <a:solidFill>
                <a:srgbClr val="000000"/>
              </a:solidFill>
              <a:effectLst/>
              <a:uFillTx/>
              <a:latin typeface="Arial"/>
            </a:endParaRPr>
          </a:p>
          <a:p>
            <a:pPr lvl="1" marL="731880" indent="-285840">
              <a:spcBef>
                <a:spcPts val="400"/>
              </a:spcBef>
              <a:spcAft>
                <a:spcPts val="400"/>
              </a:spcAft>
              <a:buClr>
                <a:srgbClr val="9900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The California Public Utility Commission, will immediately seek bids, in the form of bids to take on portions of customers, to be selected on a random basis, for standard offer, with commitments that such rates will not increase by more than 10% and will be available to all customers without notice or penalty.</a:t>
            </a:r>
            <a:endParaRPr b="0" lang="en-US" sz="1600" strike="noStrike" u="none">
              <a:solidFill>
                <a:srgbClr val="000000"/>
              </a:solidFill>
              <a:effectLst/>
              <a:uFillTx/>
              <a:latin typeface="Arial"/>
            </a:endParaRPr>
          </a:p>
          <a:p>
            <a:pPr marL="344520" indent="0">
              <a:spcBef>
                <a:spcPts val="499"/>
              </a:spcBef>
              <a:spcAft>
                <a:spcPts val="499"/>
              </a:spcAft>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Arial"/>
            </a:endParaRPr>
          </a:p>
          <a:p>
            <a:pPr marL="344520" indent="0">
              <a:spcBef>
                <a:spcPts val="499"/>
              </a:spcBef>
              <a:spcAft>
                <a:spcPts val="499"/>
              </a:spcAft>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Arial"/>
            </a:endParaRPr>
          </a:p>
        </p:txBody>
      </p:sp>
      <p:sp>
        <p:nvSpPr>
          <p:cNvPr id="4" name="PlaceHolder 3"/>
          <p:cNvSpPr>
            <a:spLocks noGrp="1"/>
          </p:cNvSpPr>
          <p:nvPr>
            <p:ph type="sldNum" idx="1"/>
          </p:nvPr>
        </p:nvSpPr>
        <p:spPr/>
        <p:txBody>
          <a:bodyPr/>
          <a:p>
            <a:fld id="{A6D01AF9-918E-4917-B55A-1B9E71775D32}" type="slidenum">
              <a:t>8</a:t>
            </a:fld>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7151</TotalTime>
  <Application>LibreOffice/25.2.7.0.0$Linux_X86_64 LibreOffice_project/c3912edc4c615b55f2051310c417e592ac3ce905</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1998-01-28T12:10:42Z</dcterms:created>
  <dc:creator>EES</dc:creator>
  <dc:description/>
  <dc:language>en-US</dc:language>
  <cp:lastModifiedBy>sstoness</cp:lastModifiedBy>
  <cp:lastPrinted>2000-12-12T13:57:38Z</cp:lastPrinted>
  <dcterms:modified xsi:type="dcterms:W3CDTF">2001-01-02T14:08:02Z</dcterms:modified>
  <cp:revision>284</cp:revision>
  <dc:subject/>
  <dc:title>Project Team Meeting</dc:title>
</cp:coreProperties>
</file>