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embeddings/oleObject1.pptx" ContentType="application/vnd.openxmlformats-officedocument.presentationml.presentation"/>
  <Override PartName="/ppt/media/image1.wmf" ContentType="image/x-wmf"/>
  <Override PartName="/ppt/media/image2.wmf" ContentType="image/x-wmf"/>
  <Override PartName="/ppt/media/image3.png" ContentType="image/png"/>
  <Override PartName="/ppt/media/image4.png" ContentType="image/png"/>
  <Override PartName="/ppt/media/image5.wmf" ContentType="image/x-wmf"/>
  <Override PartName="/ppt/media/image6.wmf" ContentType="image/x-wmf"/>
  <Override PartName="/ppt/media/image7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55026E-AF7D-4700-9989-B36E7C758A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CB92511-7BB9-4696-B0DF-DDBE8562C8D1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3.png"/><Relationship Id="rId5" Type="http://schemas.openxmlformats.org/officeDocument/2006/relationships/image" Target="../media/image2.wmf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image" Target="../media/image2.wmf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1371600" y="1066680"/>
            <a:ext cx="4648320" cy="56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1280" indent="-3412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Synergies between Renewable Energy, Energy Efficiency, and Emissions Offsets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0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Trading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0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Trading Platform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1280" indent="-34128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well situated to become the leader in comprehensive attribute offerings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250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Green Products: Renewable Energy + Emissions Credits/Offsets+Energy Efficiency Savings + Financial Packages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1447920" y="122400"/>
            <a:ext cx="46479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Pioneering New Attribute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" descr=""/>
          <p:cNvPicPr/>
          <p:nvPr/>
        </p:nvPicPr>
        <p:blipFill>
          <a:blip r:embed="rId1"/>
          <a:stretch/>
        </p:blipFill>
        <p:spPr>
          <a:xfrm>
            <a:off x="457200" y="990720"/>
            <a:ext cx="803160" cy="161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"/>
          <p:cNvSpPr/>
          <p:nvPr/>
        </p:nvSpPr>
        <p:spPr>
          <a:xfrm>
            <a:off x="6273720" y="801720"/>
            <a:ext cx="23688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6245280" y="208080"/>
            <a:ext cx="2695680" cy="3457440"/>
          </a:xfrm>
          <a:prstGeom prst="rect">
            <a:avLst/>
          </a:prstGeom>
          <a:noFill/>
          <a:ln w="572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8240"/>
                </a:solidFill>
                <a:effectLst/>
                <a:uFillTx/>
                <a:latin typeface="Times New Roman"/>
              </a:rPr>
              <a:t>Regulatory Issues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349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Framework for “currency”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349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Verification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349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Preventing Double Counting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349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Stripping off Attributes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349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Consistent Generation Information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349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Recognition of energy efficiency as tradable commodity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349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Property Rights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349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Imports/Exports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6243480" y="3751200"/>
            <a:ext cx="2710080" cy="2799720"/>
          </a:xfrm>
          <a:prstGeom prst="rect">
            <a:avLst/>
          </a:prstGeom>
          <a:noFill/>
          <a:ln w="57240">
            <a:solidFill>
              <a:srgbClr val="0082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8240"/>
                </a:solidFill>
                <a:effectLst/>
                <a:uFillTx/>
                <a:latin typeface="Times New Roman"/>
              </a:rPr>
              <a:t>Regulatory Solutions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24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Promoting regional and national attribute registries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24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Encouraging creative demand side solutions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24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Streamlining regulations &amp; reporting standards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524"/>
              </a:spcBef>
              <a:buClr>
                <a:srgbClr val="008240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Placeholders for future market opportunities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323280" y="6661080"/>
            <a:ext cx="9280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SB-REP-1000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228600" y="228600"/>
            <a:ext cx="1066680" cy="6475320"/>
          </a:xfrm>
          <a:custGeom>
            <a:avLst/>
            <a:gdLst>
              <a:gd name="textAreaLeft" fmla="*/ 51840 w 1066680"/>
              <a:gd name="textAreaRight" fmla="*/ 1014840 w 1066680"/>
              <a:gd name="textAreaTop" fmla="*/ 51840 h 6475320"/>
              <a:gd name="textAreaBottom" fmla="*/ 6423480 h 6475320"/>
            </a:gdLst>
            <a:ahLst/>
            <a:cxnLst/>
            <a:rect l="textAreaLeft" t="textAreaTop" r="textAreaRight" b="textAreaBottom"/>
            <a:pathLst>
              <a:path w="21600" h="131087">
                <a:moveTo>
                  <a:pt x="3600" y="0"/>
                </a:moveTo>
                <a:arcTo wR="3600" hR="3600" stAng="16200000" swAng="-5400000"/>
                <a:lnTo>
                  <a:pt x="0" y="127487"/>
                </a:lnTo>
                <a:arcTo wR="3600" hR="3600" stAng="10800000" swAng="-5400000"/>
                <a:lnTo>
                  <a:pt x="18000" y="131087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615960" y="3328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920880" y="3328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615960" y="36432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615960" y="39448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615960" y="455436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920880" y="45514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920880" y="48625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920880" y="51703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15960" y="517356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923760" y="39448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615960" y="424656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923760" y="424656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316080" y="5592600"/>
            <a:ext cx="969840" cy="944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0" y="152280"/>
            <a:ext cx="969840" cy="2533680"/>
          </a:xfrm>
          <a:custGeom>
            <a:avLst/>
            <a:gdLst>
              <a:gd name="textAreaLeft" fmla="*/ 47160 w 969840"/>
              <a:gd name="textAreaRight" fmla="*/ 922680 w 969840"/>
              <a:gd name="textAreaTop" fmla="*/ 47160 h 2533680"/>
              <a:gd name="textAreaBottom" fmla="*/ 2486520 h 2533680"/>
            </a:gdLst>
            <a:ahLst/>
            <a:cxnLst/>
            <a:rect l="textAreaLeft" t="textAreaTop" r="textAreaRight" b="textAreaBottom"/>
            <a:pathLst>
              <a:path w="21600" h="56416">
                <a:moveTo>
                  <a:pt x="3600" y="0"/>
                </a:moveTo>
                <a:arcTo wR="3600" hR="3600" stAng="16200000" swAng="-5400000"/>
                <a:lnTo>
                  <a:pt x="0" y="52816"/>
                </a:lnTo>
                <a:arcTo wR="3600" hR="3600" stAng="10800000" swAng="-5400000"/>
                <a:lnTo>
                  <a:pt x="18000" y="564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284040" y="349200"/>
            <a:ext cx="574920" cy="5587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" name="EnronLogo" descr=""/>
          <p:cNvPicPr/>
          <p:nvPr/>
        </p:nvPicPr>
        <p:blipFill>
          <a:blip r:embed="rId2"/>
          <a:stretch/>
        </p:blipFill>
        <p:spPr>
          <a:xfrm>
            <a:off x="487440" y="5757840"/>
            <a:ext cx="637920" cy="638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" name="" descr=""/>
          <p:cNvPicPr/>
          <p:nvPr/>
        </p:nvPicPr>
        <p:blipFill>
          <a:blip r:embed="rId3"/>
          <a:stretch/>
        </p:blipFill>
        <p:spPr>
          <a:xfrm>
            <a:off x="380880" y="1143000"/>
            <a:ext cx="903240" cy="161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"/>
          <p:cNvSpPr/>
          <p:nvPr/>
        </p:nvSpPr>
        <p:spPr>
          <a:xfrm>
            <a:off x="1752480" y="4648320"/>
            <a:ext cx="3429000" cy="3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ENE_C_WHI" descr=""/>
          <p:cNvPicPr/>
          <p:nvPr/>
        </p:nvPicPr>
        <p:blipFill>
          <a:blip r:embed="rId1"/>
          <a:stretch/>
        </p:blipFill>
        <p:spPr>
          <a:xfrm>
            <a:off x="9402840" y="5881680"/>
            <a:ext cx="798480" cy="80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"/>
          <p:cNvSpPr/>
          <p:nvPr/>
        </p:nvSpPr>
        <p:spPr>
          <a:xfrm>
            <a:off x="323280" y="6535800"/>
            <a:ext cx="9280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SB-REP-1000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90440" y="66600"/>
            <a:ext cx="1214640" cy="6475320"/>
          </a:xfrm>
          <a:custGeom>
            <a:avLst/>
            <a:gdLst>
              <a:gd name="textAreaLeft" fmla="*/ 59040 w 1214640"/>
              <a:gd name="textAreaRight" fmla="*/ 1155600 w 1214640"/>
              <a:gd name="textAreaTop" fmla="*/ 59040 h 6475320"/>
              <a:gd name="textAreaBottom" fmla="*/ 6416280 h 6475320"/>
            </a:gdLst>
            <a:ahLst/>
            <a:cxnLst/>
            <a:rect l="textAreaLeft" t="textAreaTop" r="textAreaRight" b="textAreaBottom"/>
            <a:pathLst>
              <a:path w="21600" h="115123">
                <a:moveTo>
                  <a:pt x="3600" y="0"/>
                </a:moveTo>
                <a:arcTo wR="3600" hR="3600" stAng="16200000" swAng="-5400000"/>
                <a:lnTo>
                  <a:pt x="0" y="111523"/>
                </a:lnTo>
                <a:arcTo wR="3600" hR="3600" stAng="10800000" swAng="-5400000"/>
                <a:lnTo>
                  <a:pt x="18000" y="11512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61596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92088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23192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61596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3192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159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23192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123192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123192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615960" y="44290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92088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920880" y="473724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92088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615960" y="50482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9237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6159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9237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23516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405080" y="1098720"/>
            <a:ext cx="183960" cy="4743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316080" y="5467320"/>
            <a:ext cx="969840" cy="944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0" y="0"/>
            <a:ext cx="969840" cy="2533680"/>
          </a:xfrm>
          <a:custGeom>
            <a:avLst/>
            <a:gdLst>
              <a:gd name="textAreaLeft" fmla="*/ 47160 w 969840"/>
              <a:gd name="textAreaRight" fmla="*/ 922680 w 969840"/>
              <a:gd name="textAreaTop" fmla="*/ 47160 h 2533680"/>
              <a:gd name="textAreaBottom" fmla="*/ 2486520 h 2533680"/>
            </a:gdLst>
            <a:ahLst/>
            <a:cxnLst/>
            <a:rect l="textAreaLeft" t="textAreaTop" r="textAreaRight" b="textAreaBottom"/>
            <a:pathLst>
              <a:path w="21600" h="56416">
                <a:moveTo>
                  <a:pt x="3600" y="0"/>
                </a:moveTo>
                <a:arcTo wR="3600" hR="3600" stAng="16200000" swAng="-5400000"/>
                <a:lnTo>
                  <a:pt x="0" y="52816"/>
                </a:lnTo>
                <a:arcTo wR="3600" hR="3600" stAng="10800000" swAng="-5400000"/>
                <a:lnTo>
                  <a:pt x="18000" y="564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284040" y="223920"/>
            <a:ext cx="574920" cy="5587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" name="EnronLogo" descr=""/>
          <p:cNvPicPr/>
          <p:nvPr/>
        </p:nvPicPr>
        <p:blipFill>
          <a:blip r:embed="rId2"/>
          <a:stretch/>
        </p:blipFill>
        <p:spPr>
          <a:xfrm>
            <a:off x="487440" y="5632560"/>
            <a:ext cx="637920" cy="63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"/>
          <p:cNvSpPr/>
          <p:nvPr/>
        </p:nvSpPr>
        <p:spPr>
          <a:xfrm>
            <a:off x="1528560" y="152280"/>
            <a:ext cx="366552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Renewable Demand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1295280" y="838080"/>
            <a:ext cx="3962520" cy="59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>
              <a:lnSpc>
                <a:spcPct val="9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Federal Executive Orders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14400" indent="-457200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Greening the Government Goal: 2.5% of facilities electric consumption supplied w/ new renewable resources (1,355 GWh)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14400" indent="-457200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Energy Efficiency: 35% decrease in energy usage from 1998 levels by 2010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State and City Purchase Orders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14400" indent="-4572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 City Gov’t Purchases : 10% starting July ’01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14400" indent="-4572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City of Chicago: 20% w/in 5 years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14400" indent="-4572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York State Gov’t Facilities: 20% by 2010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14400" indent="-4572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Maryland State Gov’t Facilities: 6%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5257800" y="762120"/>
            <a:ext cx="3657600" cy="618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Federal Tax Credits and Incentive Monies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Customer Demand (2-4%)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Examples of Green RFPs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City of Chicago (80 MW)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State of New Jersey (123,000 MW)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State of Pennsylvania (5% of Department of General Services purchase)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BPA (1,000 MW)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Utility Green Pricing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spcBef>
                <a:spcPts val="125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80 programs (73 MW - 120 MW planned)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Corporate commitment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(11 Companies to purchase 1000 MW)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/>
          <p:nvPr/>
        </p:nvSpPr>
        <p:spPr>
          <a:xfrm>
            <a:off x="1600200" y="1219320"/>
            <a:ext cx="3274920" cy="73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NV: 1% by 2009 (50% solar)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AZ: 1.1% by 2007 (60% solar)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NM: 5% of Standard Offer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TX: 2.2% by 2009 (2000MW)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PA: 2% default provider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NJ: 6.5% by 2012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CT: 7% by 2009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MA: 4% new by 2009 (1% each year thereafter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ME: 30% by 2000 (requirement per year)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Total: 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3,800 MW by 2010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 Incentive Funds* (1.7 billion through 2010) </a:t>
            </a: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*in conjunction w/ restructuring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306800" y="314280"/>
            <a:ext cx="58759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Renewable Regulatory Demand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434880" y="1243080"/>
            <a:ext cx="803520" cy="16192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5" name=""/>
          <p:cNvGrpSpPr/>
          <p:nvPr/>
        </p:nvGrpSpPr>
        <p:grpSpPr>
          <a:xfrm>
            <a:off x="4489560" y="1434960"/>
            <a:ext cx="4397040" cy="5190480"/>
            <a:chOff x="4489560" y="1434960"/>
            <a:chExt cx="4397040" cy="5190480"/>
          </a:xfrm>
        </p:grpSpPr>
        <p:sp>
          <p:nvSpPr>
            <p:cNvPr id="66" name=""/>
            <p:cNvSpPr/>
            <p:nvPr/>
          </p:nvSpPr>
          <p:spPr>
            <a:xfrm>
              <a:off x="4489560" y="1434960"/>
              <a:ext cx="4210200" cy="618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8240"/>
                  </a:solidFill>
                  <a:effectLst/>
                  <a:uFillTx/>
                  <a:latin typeface="Times New Roman"/>
                </a:rPr>
                <a:t>Renewable Portfolio</a:t>
              </a:r>
              <a:br>
                <a:rPr sz="2400"/>
              </a:br>
              <a:r>
                <a:rPr b="1" lang="en-US" sz="2400" strike="noStrike" u="none">
                  <a:solidFill>
                    <a:srgbClr val="008240"/>
                  </a:solidFill>
                  <a:effectLst/>
                  <a:uFillTx/>
                  <a:latin typeface="Times New Roman"/>
                </a:rPr>
                <a:t>Standards </a:t>
              </a:r>
              <a:br>
                <a:rPr sz="2400"/>
              </a:br>
              <a:r>
                <a:rPr b="1" lang="en-US" sz="2400" strike="noStrike" u="none">
                  <a:solidFill>
                    <a:srgbClr val="008240"/>
                  </a:solidFill>
                  <a:effectLst/>
                  <a:uFillTx/>
                  <a:latin typeface="Times New Roman"/>
                </a:rPr>
                <a:t>Systems Benefit Funds</a:t>
              </a:r>
              <a:r>
                <a:rPr b="0" lang="en-US" sz="2000" strike="noStrike" u="none">
                  <a:solidFill>
                    <a:srgbClr val="006699"/>
                  </a:solidFill>
                  <a:effectLst/>
                  <a:uFillTx/>
                  <a:latin typeface="Times New Roman"/>
                </a:rPr>
                <a:t> </a:t>
              </a:r>
              <a:br>
                <a:rPr sz="2000"/>
              </a:b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67" name="" descr=""/>
            <p:cNvPicPr/>
            <p:nvPr/>
          </p:nvPicPr>
          <p:blipFill>
            <a:blip r:embed="rId2"/>
            <a:stretch/>
          </p:blipFill>
          <p:spPr>
            <a:xfrm>
              <a:off x="4545000" y="2084040"/>
              <a:ext cx="4341600" cy="2431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8" name="" descr=""/>
            <p:cNvPicPr/>
            <p:nvPr/>
          </p:nvPicPr>
          <p:blipFill>
            <a:blip r:embed="rId3"/>
            <a:stretch/>
          </p:blipFill>
          <p:spPr>
            <a:xfrm>
              <a:off x="5632200" y="5058000"/>
              <a:ext cx="2482200" cy="15674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9" name=""/>
          <p:cNvSpPr/>
          <p:nvPr/>
        </p:nvSpPr>
        <p:spPr>
          <a:xfrm>
            <a:off x="323280" y="6535800"/>
            <a:ext cx="9280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SB-REP-1000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52280" y="0"/>
            <a:ext cx="1214640" cy="6475320"/>
          </a:xfrm>
          <a:custGeom>
            <a:avLst/>
            <a:gdLst>
              <a:gd name="textAreaLeft" fmla="*/ 59040 w 1214640"/>
              <a:gd name="textAreaRight" fmla="*/ 1155600 w 1214640"/>
              <a:gd name="textAreaTop" fmla="*/ 59040 h 6475320"/>
              <a:gd name="textAreaBottom" fmla="*/ 6416280 h 6475320"/>
            </a:gdLst>
            <a:ahLst/>
            <a:cxnLst/>
            <a:rect l="textAreaLeft" t="textAreaTop" r="textAreaRight" b="textAreaBottom"/>
            <a:pathLst>
              <a:path w="21600" h="115123">
                <a:moveTo>
                  <a:pt x="3600" y="0"/>
                </a:moveTo>
                <a:arcTo wR="3600" hR="3600" stAng="16200000" swAng="-5400000"/>
                <a:lnTo>
                  <a:pt x="0" y="111523"/>
                </a:lnTo>
                <a:arcTo wR="3600" hR="3600" stAng="10800000" swAng="-5400000"/>
                <a:lnTo>
                  <a:pt x="18000" y="11512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61596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92088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123192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61596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23192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6159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123192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123192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123192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615960" y="44290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92088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920880" y="473724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92088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615960" y="50482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9237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6159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9237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123516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1405080" y="1098720"/>
            <a:ext cx="183960" cy="4743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16080" y="5467320"/>
            <a:ext cx="969840" cy="944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0" y="0"/>
            <a:ext cx="969840" cy="2533680"/>
          </a:xfrm>
          <a:custGeom>
            <a:avLst/>
            <a:gdLst>
              <a:gd name="textAreaLeft" fmla="*/ 47160 w 969840"/>
              <a:gd name="textAreaRight" fmla="*/ 922680 w 969840"/>
              <a:gd name="textAreaTop" fmla="*/ 47160 h 2533680"/>
              <a:gd name="textAreaBottom" fmla="*/ 2486520 h 2533680"/>
            </a:gdLst>
            <a:ahLst/>
            <a:cxnLst/>
            <a:rect l="textAreaLeft" t="textAreaTop" r="textAreaRight" b="textAreaBottom"/>
            <a:pathLst>
              <a:path w="21600" h="56416">
                <a:moveTo>
                  <a:pt x="3600" y="0"/>
                </a:moveTo>
                <a:arcTo wR="3600" hR="3600" stAng="16200000" swAng="-5400000"/>
                <a:lnTo>
                  <a:pt x="0" y="52816"/>
                </a:lnTo>
                <a:arcTo wR="3600" hR="3600" stAng="10800000" swAng="-5400000"/>
                <a:lnTo>
                  <a:pt x="18000" y="564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284040" y="223920"/>
            <a:ext cx="574920" cy="5587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3" name="EnronLogo" descr=""/>
          <p:cNvPicPr/>
          <p:nvPr/>
        </p:nvPicPr>
        <p:blipFill>
          <a:blip r:embed="rId4"/>
          <a:stretch/>
        </p:blipFill>
        <p:spPr>
          <a:xfrm>
            <a:off x="487440" y="5632560"/>
            <a:ext cx="637920" cy="637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5"/>
          <a:stretch/>
        </p:blipFill>
        <p:spPr>
          <a:xfrm>
            <a:off x="380880" y="1143000"/>
            <a:ext cx="903240" cy="161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905120" y="3733920"/>
            <a:ext cx="1523880" cy="126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"/>
          <p:cNvSpPr/>
          <p:nvPr/>
        </p:nvSpPr>
        <p:spPr>
          <a:xfrm>
            <a:off x="1600200" y="135000"/>
            <a:ext cx="69278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Legislative and Regulatory Hurdles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514600" y="1143000"/>
            <a:ext cx="6105600" cy="453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25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STATUS: Multiple state approaches are creating marketplace barriers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5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programs lack uniformity, efficiency, cost efficiency and clarity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25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RPS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lnSpc>
                <a:spcPct val="125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definitions vary, percentage requirements vary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25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Disclosure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lnSpc>
                <a:spcPct val="125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labels vary; reporting requirements and timing for reporting vary; definitions for fuel mix vary; interim standards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lnSpc>
                <a:spcPct val="125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internal and external costs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25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Verification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5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Illiquid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Market;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difficult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value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Renewable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392040" y="1066680"/>
            <a:ext cx="803520" cy="161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"/>
          <p:cNvSpPr/>
          <p:nvPr/>
        </p:nvSpPr>
        <p:spPr>
          <a:xfrm>
            <a:off x="323280" y="6535800"/>
            <a:ext cx="9280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SB-REP-1000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90440" y="66600"/>
            <a:ext cx="1214640" cy="6475320"/>
          </a:xfrm>
          <a:custGeom>
            <a:avLst/>
            <a:gdLst>
              <a:gd name="textAreaLeft" fmla="*/ 59040 w 1214640"/>
              <a:gd name="textAreaRight" fmla="*/ 1155600 w 1214640"/>
              <a:gd name="textAreaTop" fmla="*/ 59040 h 6475320"/>
              <a:gd name="textAreaBottom" fmla="*/ 6416280 h 6475320"/>
            </a:gdLst>
            <a:ahLst/>
            <a:cxnLst/>
            <a:rect l="textAreaLeft" t="textAreaTop" r="textAreaRight" b="textAreaBottom"/>
            <a:pathLst>
              <a:path w="21600" h="115123">
                <a:moveTo>
                  <a:pt x="3600" y="0"/>
                </a:moveTo>
                <a:arcTo wR="3600" hR="3600" stAng="16200000" swAng="-5400000"/>
                <a:lnTo>
                  <a:pt x="0" y="111523"/>
                </a:lnTo>
                <a:arcTo wR="3600" hR="3600" stAng="10800000" swAng="-5400000"/>
                <a:lnTo>
                  <a:pt x="18000" y="11512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61596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92088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123192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1596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123192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6159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123192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123192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123192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15960" y="44290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92088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920880" y="473724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92088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615960" y="50482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9237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159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9237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123516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405080" y="1098720"/>
            <a:ext cx="183960" cy="4743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316080" y="5467320"/>
            <a:ext cx="969840" cy="944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0" y="0"/>
            <a:ext cx="969840" cy="2533680"/>
          </a:xfrm>
          <a:custGeom>
            <a:avLst/>
            <a:gdLst>
              <a:gd name="textAreaLeft" fmla="*/ 47160 w 969840"/>
              <a:gd name="textAreaRight" fmla="*/ 922680 w 969840"/>
              <a:gd name="textAreaTop" fmla="*/ 47160 h 2533680"/>
              <a:gd name="textAreaBottom" fmla="*/ 2486520 h 2533680"/>
            </a:gdLst>
            <a:ahLst/>
            <a:cxnLst/>
            <a:rect l="textAreaLeft" t="textAreaTop" r="textAreaRight" b="textAreaBottom"/>
            <a:pathLst>
              <a:path w="21600" h="56416">
                <a:moveTo>
                  <a:pt x="3600" y="0"/>
                </a:moveTo>
                <a:arcTo wR="3600" hR="3600" stAng="16200000" swAng="-5400000"/>
                <a:lnTo>
                  <a:pt x="0" y="52816"/>
                </a:lnTo>
                <a:arcTo wR="3600" hR="3600" stAng="10800000" swAng="-5400000"/>
                <a:lnTo>
                  <a:pt x="18000" y="564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284040" y="223920"/>
            <a:ext cx="574920" cy="5587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3" name="EnronLogo" descr=""/>
          <p:cNvPicPr/>
          <p:nvPr/>
        </p:nvPicPr>
        <p:blipFill>
          <a:blip r:embed="rId3"/>
          <a:stretch/>
        </p:blipFill>
        <p:spPr>
          <a:xfrm>
            <a:off x="487440" y="5632560"/>
            <a:ext cx="637920" cy="637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4"/>
          <a:stretch/>
        </p:blipFill>
        <p:spPr>
          <a:xfrm>
            <a:off x="380880" y="1143000"/>
            <a:ext cx="903240" cy="161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1289160" y="135000"/>
            <a:ext cx="72388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 Credit Market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1523880" y="2743200"/>
            <a:ext cx="7137360" cy="33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2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are two components to generation: the environmental attributes and the energy. A “credit” represents all of the attributes associated with the underlying energy.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5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credit based system allows the two components to sell as a bundled product (attribute+energy); or as two separate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5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Attributes can be stripped away from the energy, quantified, packaged and sold as “Credits”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5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Electricity is sold separately as generic 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1606320" y="2133720"/>
            <a:ext cx="3140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is a “Credit”?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52440" y="1046160"/>
            <a:ext cx="803160" cy="161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1523880" y="762120"/>
            <a:ext cx="7029720" cy="22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Background: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 credit based system facilitates purchases of renewable energy resources, and provides verification for compliance with state regulatory requirements such as purchase mandates and disclosure.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 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 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323280" y="6535800"/>
            <a:ext cx="9280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SB-REP-1000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190440" y="66600"/>
            <a:ext cx="1214640" cy="6475320"/>
          </a:xfrm>
          <a:custGeom>
            <a:avLst/>
            <a:gdLst>
              <a:gd name="textAreaLeft" fmla="*/ 59040 w 1214640"/>
              <a:gd name="textAreaRight" fmla="*/ 1155600 w 1214640"/>
              <a:gd name="textAreaTop" fmla="*/ 59040 h 6475320"/>
              <a:gd name="textAreaBottom" fmla="*/ 6416280 h 6475320"/>
            </a:gdLst>
            <a:ahLst/>
            <a:cxnLst/>
            <a:rect l="textAreaLeft" t="textAreaTop" r="textAreaRight" b="textAreaBottom"/>
            <a:pathLst>
              <a:path w="21600" h="115123">
                <a:moveTo>
                  <a:pt x="3600" y="0"/>
                </a:moveTo>
                <a:arcTo wR="3600" hR="3600" stAng="16200000" swAng="-5400000"/>
                <a:lnTo>
                  <a:pt x="0" y="111523"/>
                </a:lnTo>
                <a:arcTo wR="3600" hR="3600" stAng="10800000" swAng="-5400000"/>
                <a:lnTo>
                  <a:pt x="18000" y="11512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61596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92088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123192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61596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123192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159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123192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123192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123192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615960" y="44290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92088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920880" y="473724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92088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15960" y="50482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9237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159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9237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123516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1405080" y="1098720"/>
            <a:ext cx="183960" cy="4743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316080" y="5467320"/>
            <a:ext cx="969840" cy="944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0" y="0"/>
            <a:ext cx="969840" cy="2533680"/>
          </a:xfrm>
          <a:custGeom>
            <a:avLst/>
            <a:gdLst>
              <a:gd name="textAreaLeft" fmla="*/ 47160 w 969840"/>
              <a:gd name="textAreaRight" fmla="*/ 922680 w 969840"/>
              <a:gd name="textAreaTop" fmla="*/ 47160 h 2533680"/>
              <a:gd name="textAreaBottom" fmla="*/ 2486520 h 2533680"/>
            </a:gdLst>
            <a:ahLst/>
            <a:cxnLst/>
            <a:rect l="textAreaLeft" t="textAreaTop" r="textAreaRight" b="textAreaBottom"/>
            <a:pathLst>
              <a:path w="21600" h="56416">
                <a:moveTo>
                  <a:pt x="3600" y="0"/>
                </a:moveTo>
                <a:arcTo wR="3600" hR="3600" stAng="16200000" swAng="-5400000"/>
                <a:lnTo>
                  <a:pt x="0" y="52816"/>
                </a:lnTo>
                <a:arcTo wR="3600" hR="3600" stAng="10800000" swAng="-5400000"/>
                <a:lnTo>
                  <a:pt x="18000" y="564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284040" y="223920"/>
            <a:ext cx="574920" cy="5587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4" name="EnronLogo" descr=""/>
          <p:cNvPicPr/>
          <p:nvPr/>
        </p:nvPicPr>
        <p:blipFill>
          <a:blip r:embed="rId2"/>
          <a:stretch/>
        </p:blipFill>
        <p:spPr>
          <a:xfrm>
            <a:off x="487440" y="5632560"/>
            <a:ext cx="637920" cy="637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1289160" y="135000"/>
            <a:ext cx="723888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000"/>
            </a:br>
            <a:r>
              <a:rPr b="1" i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 Going Forward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1495440" y="1265400"/>
            <a:ext cx="7137360" cy="42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5000"/>
              </a:lnSpc>
              <a:spcBef>
                <a:spcPts val="1500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Status of REC Trading Markets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5000"/>
              </a:lnSpc>
              <a:spcBef>
                <a:spcPts val="1250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 (APX), OH &amp; IL (APX), TX, NePool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5000"/>
              </a:lnSpc>
              <a:spcBef>
                <a:spcPts val="1250"/>
              </a:spcBef>
              <a:buClr>
                <a:srgbClr val="00824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markets: NY, PJM, NE RTO, WSCC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5000"/>
              </a:lnSpc>
              <a:spcBef>
                <a:spcPts val="1500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Facilitate/develop regional trading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5000"/>
              </a:lnSpc>
              <a:spcBef>
                <a:spcPts val="1500"/>
              </a:spcBef>
              <a:buClr>
                <a:srgbClr val="00824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for national trading platform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430200" y="1109520"/>
            <a:ext cx="803160" cy="161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323280" y="6535800"/>
            <a:ext cx="92808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SB-REP-1000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190440" y="66600"/>
            <a:ext cx="1214640" cy="6475320"/>
          </a:xfrm>
          <a:custGeom>
            <a:avLst/>
            <a:gdLst>
              <a:gd name="textAreaLeft" fmla="*/ 59040 w 1214640"/>
              <a:gd name="textAreaRight" fmla="*/ 1155600 w 1214640"/>
              <a:gd name="textAreaTop" fmla="*/ 59040 h 6475320"/>
              <a:gd name="textAreaBottom" fmla="*/ 6416280 h 6475320"/>
            </a:gdLst>
            <a:ahLst/>
            <a:cxnLst/>
            <a:rect l="textAreaLeft" t="textAreaTop" r="textAreaRight" b="textAreaBottom"/>
            <a:pathLst>
              <a:path w="21600" h="115123">
                <a:moveTo>
                  <a:pt x="3600" y="0"/>
                </a:moveTo>
                <a:arcTo wR="3600" hR="3600" stAng="16200000" swAng="-5400000"/>
                <a:lnTo>
                  <a:pt x="0" y="111523"/>
                </a:lnTo>
                <a:arcTo wR="3600" hR="3600" stAng="10800000" swAng="-5400000"/>
                <a:lnTo>
                  <a:pt x="18000" y="11512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61596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92088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231920" y="32036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61596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1231920" y="351792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159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23192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123192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123192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615960" y="44290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920880" y="44258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920880" y="473724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92088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615960" y="504828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923760" y="381960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6159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923760" y="4121280"/>
            <a:ext cx="263520" cy="26640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400"/>
              <a:gd name="textAreaBottom" fmla="*/ 253800 h 266400"/>
            </a:gdLst>
            <a:ahLst/>
            <a:cxnLst/>
            <a:rect l="textAreaLeft" t="textAreaTop" r="textAreaRight" b="textAreaBottom"/>
            <a:pathLst>
              <a:path w="21600" h="21836">
                <a:moveTo>
                  <a:pt x="3600" y="0"/>
                </a:moveTo>
                <a:arcTo wR="3600" hR="3600" stAng="16200000" swAng="-5400000"/>
                <a:lnTo>
                  <a:pt x="0" y="18236"/>
                </a:lnTo>
                <a:arcTo wR="3600" hR="3600" stAng="10800000" swAng="-5400000"/>
                <a:lnTo>
                  <a:pt x="18000" y="2183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b259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235160" y="5045040"/>
            <a:ext cx="263520" cy="266760"/>
          </a:xfrm>
          <a:custGeom>
            <a:avLst/>
            <a:gdLst>
              <a:gd name="textAreaLeft" fmla="*/ 12600 w 263520"/>
              <a:gd name="textAreaRight" fmla="*/ 250920 w 263520"/>
              <a:gd name="textAreaTop" fmla="*/ 12600 h 266760"/>
              <a:gd name="textAreaBottom" fmla="*/ 254160 h 266760"/>
            </a:gdLst>
            <a:ahLst/>
            <a:cxnLst/>
            <a:rect l="textAreaLeft" t="textAreaTop" r="textAreaRight" b="textAreaBottom"/>
            <a:pathLst>
              <a:path w="21600" h="21865">
                <a:moveTo>
                  <a:pt x="3600" y="0"/>
                </a:moveTo>
                <a:arcTo wR="3600" hR="3600" stAng="16200000" swAng="-5400000"/>
                <a:lnTo>
                  <a:pt x="0" y="18265"/>
                </a:lnTo>
                <a:arcTo wR="3600" hR="3600" stAng="10800000" swAng="-5400000"/>
                <a:lnTo>
                  <a:pt x="18000" y="218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8240"/>
          </a:solidFill>
          <a:ln w="3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405080" y="1098720"/>
            <a:ext cx="183960" cy="4743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316080" y="5467320"/>
            <a:ext cx="969840" cy="944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0" y="0"/>
            <a:ext cx="969840" cy="2533680"/>
          </a:xfrm>
          <a:custGeom>
            <a:avLst/>
            <a:gdLst>
              <a:gd name="textAreaLeft" fmla="*/ 47160 w 969840"/>
              <a:gd name="textAreaRight" fmla="*/ 922680 w 969840"/>
              <a:gd name="textAreaTop" fmla="*/ 47160 h 2533680"/>
              <a:gd name="textAreaBottom" fmla="*/ 2486520 h 2533680"/>
            </a:gdLst>
            <a:ahLst/>
            <a:cxnLst/>
            <a:rect l="textAreaLeft" t="textAreaTop" r="textAreaRight" b="textAreaBottom"/>
            <a:pathLst>
              <a:path w="21600" h="56416">
                <a:moveTo>
                  <a:pt x="3600" y="0"/>
                </a:moveTo>
                <a:arcTo wR="3600" hR="3600" stAng="16200000" swAng="-5400000"/>
                <a:lnTo>
                  <a:pt x="0" y="52816"/>
                </a:lnTo>
                <a:arcTo wR="3600" hR="3600" stAng="10800000" swAng="-5400000"/>
                <a:lnTo>
                  <a:pt x="18000" y="5641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284040" y="223920"/>
            <a:ext cx="574920" cy="5587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2" name="EnronLogo" descr=""/>
          <p:cNvPicPr/>
          <p:nvPr/>
        </p:nvPicPr>
        <p:blipFill>
          <a:blip r:embed="rId2"/>
          <a:stretch/>
        </p:blipFill>
        <p:spPr>
          <a:xfrm>
            <a:off x="487440" y="5632560"/>
            <a:ext cx="637920" cy="637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2001-08-09T01:11:51Z</dcterms:created>
  <dc:creator>sbolton</dc:creator>
  <dc:description/>
  <dc:language>en-US</dc:language>
  <cp:lastModifiedBy>sbolton</cp:lastModifiedBy>
  <dcterms:modified xsi:type="dcterms:W3CDTF">2001-08-22T15:22:53Z</dcterms:modified>
  <cp:revision>13</cp:revision>
  <dc:subject/>
  <dc:title>PowerPoint Presentation</dc:title>
</cp:coreProperties>
</file>