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media/image2.wmf" ContentType="image/x-wmf"/>
  <Override PartName="/ppt/media/image3.wmf" ContentType="image/x-wmf"/>
  <Override PartName="/ppt/media/PROJCTOR.WAV" ContentType="audio/x-wav"/>
  <Override PartName="/ppt/media/image7.png" ContentType="image/png"/>
  <Override PartName="/ppt/media/image4.wmf" ContentType="image/x-wmf"/>
  <Override PartName="/ppt/media/image5.png" ContentType="image/png"/>
  <Override PartName="/ppt/media/image6.png" ContentType="image/png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.xml.rels" ContentType="application/vnd.openxmlformats-package.relationships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0E3C97A-1A43-48AB-BA67-6809CFF3984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36AFC8-49C5-4B64-81AF-37C87754E6E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1"/>
          <p:cNvSpPr>
            <a:spLocks noGrp="1"/>
          </p:cNvSpPr>
          <p:nvPr>
            <p:ph type="sldImg"/>
          </p:nvPr>
        </p:nvSpPr>
        <p:spPr>
          <a:xfrm>
            <a:off x="1150920" y="689040"/>
            <a:ext cx="4557600" cy="3417840"/>
          </a:xfrm>
          <a:prstGeom prst="rect">
            <a:avLst/>
          </a:prstGeom>
          <a:ln w="0">
            <a:noFill/>
          </a:ln>
        </p:spPr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915840" y="4349520"/>
            <a:ext cx="5026320" cy="3848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5CD267D-4D11-4F7B-B240-2F5423AB583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1"/>
          <p:cNvSpPr>
            <a:spLocks noGrp="1"/>
          </p:cNvSpPr>
          <p:nvPr>
            <p:ph type="sldImg"/>
          </p:nvPr>
        </p:nvSpPr>
        <p:spPr>
          <a:xfrm>
            <a:off x="1154160" y="690480"/>
            <a:ext cx="4554360" cy="3416400"/>
          </a:xfrm>
          <a:prstGeom prst="rect">
            <a:avLst/>
          </a:prstGeom>
          <a:ln w="0">
            <a:noFill/>
          </a:ln>
        </p:spPr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915840" y="4348080"/>
            <a:ext cx="5026320" cy="384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896A59-EFBC-4939-B75C-958B2B4CD2A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1"/>
          <p:cNvSpPr>
            <a:spLocks noGrp="1"/>
          </p:cNvSpPr>
          <p:nvPr>
            <p:ph type="sldImg"/>
          </p:nvPr>
        </p:nvSpPr>
        <p:spPr>
          <a:xfrm>
            <a:off x="1154160" y="690480"/>
            <a:ext cx="4554360" cy="3416400"/>
          </a:xfrm>
          <a:prstGeom prst="rect">
            <a:avLst/>
          </a:prstGeom>
          <a:ln w="0">
            <a:noFill/>
          </a:ln>
        </p:spPr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915840" y="4348080"/>
            <a:ext cx="5026320" cy="3849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F70A37-0B8A-4040-A8E7-52620D0932F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A6D802-54F0-406B-BB93-4807433D09F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C8D52B-54D3-414D-8103-16F3E2F817B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A62F37-9B26-4D0A-9FB0-52EC1182BF1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audio" Target="../media/PROJCTOR.WAV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audio" Target="../media/PROJCTOR.WAV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principal operating divisions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1 independent copper merchant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of the top 3 independent nickel, aluminium and copper concentrates merchants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of the leading European merchants of recycled non-ferrous 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of the leading LME members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number 1* in aluminium forwards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number 1* in copper forwards to three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number 1* in options in other base metals and exotics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of the leading LME metals warehousing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Industry 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Cyclical industry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consumption tied to industrial production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history of excess supply followed by shortage of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Fragmented industry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growth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Producers and consumers must continue to manage price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energy consumer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457200" y="343080"/>
            <a:ext cx="8229600" cy="6172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" descr=""/>
          <p:cNvPicPr/>
          <p:nvPr/>
        </p:nvPicPr>
        <p:blipFill>
          <a:blip r:embed="rId1"/>
          <a:stretch/>
        </p:blipFill>
        <p:spPr>
          <a:xfrm>
            <a:off x="1219320" y="2057400"/>
            <a:ext cx="7162560" cy="457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590400" y="1671480"/>
          <a:ext cx="8553600" cy="548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90400" y="1671480"/>
                    <a:ext cx="8553600" cy="54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 rot="20220000">
            <a:off x="7500600" y="5445000"/>
            <a:ext cx="777960" cy="231840"/>
          </a:xfrm>
          <a:prstGeom prst="rightArrow">
            <a:avLst>
              <a:gd name="adj1" fmla="val 50000"/>
              <a:gd name="adj2" fmla="val 167795"/>
            </a:avLst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10800000"/>
          </a:gradFill>
          <a:ln w="12600">
            <a:solidFill>
              <a:srgbClr val="cc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765400" y="5451480"/>
            <a:ext cx="1620360" cy="44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720" rIns="90720" tIns="46080" bIns="46080" anchor="t">
            <a:spAutoFit/>
          </a:bodyPr>
          <a:p>
            <a:pPr>
              <a:tabLst>
                <a:tab algn="l" pos="0"/>
                <a:tab algn="l" pos="755640"/>
                <a:tab algn="l" pos="1511280"/>
                <a:tab algn="l" pos="2266920"/>
                <a:tab algn="l" pos="3022560"/>
                <a:tab algn="l" pos="3778200"/>
                <a:tab algn="l" pos="4533840"/>
                <a:tab algn="l" pos="5289480"/>
                <a:tab algn="l" pos="6045120"/>
                <a:tab algn="l" pos="6800760"/>
                <a:tab algn="l" pos="7556400"/>
                <a:tab algn="l" pos="8312040"/>
                <a:tab algn="l" pos="9067680"/>
                <a:tab algn="l" pos="9823320"/>
                <a:tab algn="l" pos="10578960"/>
              </a:tabLst>
            </a:pPr>
            <a:r>
              <a:rPr b="0" lang="en-GB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Future Price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4820000">
            <a:off x="1260000" y="2417400"/>
            <a:ext cx="904680" cy="196560"/>
          </a:xfrm>
          <a:prstGeom prst="rightArrow">
            <a:avLst>
              <a:gd name="adj1" fmla="val 50000"/>
              <a:gd name="adj2" fmla="val 230149"/>
            </a:avLst>
          </a:prstGeom>
          <a:gradFill rotWithShape="0">
            <a:gsLst>
              <a:gs pos="0">
                <a:srgbClr val="757575"/>
              </a:gs>
              <a:gs pos="50000">
                <a:srgbClr val="ffffff"/>
              </a:gs>
              <a:gs pos="100000">
                <a:srgbClr val="757575"/>
              </a:gs>
            </a:gsLst>
            <a:lin ang="10800000"/>
          </a:gradFill>
          <a:ln w="12600">
            <a:solidFill>
              <a:srgbClr val="cc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8295840" y="5318280"/>
            <a:ext cx="12600" cy="901440"/>
          </a:xfrm>
          <a:prstGeom prst="line">
            <a:avLst/>
          </a:prstGeom>
          <a:ln w="12600">
            <a:solidFill>
              <a:srgbClr val="ccccff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6554880" y="1895400"/>
            <a:ext cx="1895040" cy="4357440"/>
            <a:chOff x="6554880" y="1895400"/>
            <a:chExt cx="1895040" cy="4357440"/>
          </a:xfrm>
        </p:grpSpPr>
        <p:grpSp>
          <p:nvGrpSpPr>
            <p:cNvPr id="29" name=""/>
            <p:cNvGrpSpPr/>
            <p:nvPr/>
          </p:nvGrpSpPr>
          <p:grpSpPr>
            <a:xfrm>
              <a:off x="7189920" y="3438360"/>
              <a:ext cx="1260000" cy="2814480"/>
              <a:chOff x="7189920" y="3438360"/>
              <a:chExt cx="1260000" cy="2814480"/>
            </a:xfrm>
          </p:grpSpPr>
          <p:sp>
            <p:nvSpPr>
              <p:cNvPr id="30" name=""/>
              <p:cNvSpPr/>
              <p:nvPr/>
            </p:nvSpPr>
            <p:spPr>
              <a:xfrm flipV="1" rot="5400000">
                <a:off x="6887880" y="4690800"/>
                <a:ext cx="2814480" cy="309600"/>
              </a:xfrm>
              <a:prstGeom prst="rightArrow">
                <a:avLst>
                  <a:gd name="adj1" fmla="val 50000"/>
                  <a:gd name="adj2" fmla="val 454577"/>
                </a:avLst>
              </a:prstGeom>
              <a:solidFill>
                <a:srgbClr val="ff26f3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7189920" y="4902120"/>
                <a:ext cx="1000080" cy="41760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698400"/>
                    <a:tab algn="l" pos="1397160"/>
                    <a:tab algn="l" pos="2095560"/>
                    <a:tab algn="l" pos="2793960"/>
                    <a:tab algn="l" pos="3492360"/>
                    <a:tab algn="l" pos="4191120"/>
                    <a:tab algn="l" pos="4889520"/>
                    <a:tab algn="l" pos="5587920"/>
                    <a:tab algn="l" pos="6286680"/>
                    <a:tab algn="l" pos="6985080"/>
                    <a:tab algn="l" pos="7683480"/>
                    <a:tab algn="l" pos="8381880"/>
                    <a:tab algn="l" pos="9080640"/>
                    <a:tab algn="l" pos="9779040"/>
                    <a:tab algn="l" pos="10477440"/>
                  </a:tabLst>
                </a:pPr>
                <a:r>
                  <a:rPr b="1" lang="en-GB" sz="2000" strike="noStrike" u="none">
                    <a:solidFill>
                      <a:srgbClr val="ff6699"/>
                    </a:solidFill>
                    <a:effectLst/>
                    <a:uFillTx/>
                    <a:latin typeface="Times New Roman"/>
                  </a:rPr>
                  <a:t>Interest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2" name=""/>
            <p:cNvGrpSpPr/>
            <p:nvPr/>
          </p:nvGrpSpPr>
          <p:grpSpPr>
            <a:xfrm>
              <a:off x="6873840" y="2573280"/>
              <a:ext cx="1538280" cy="866880"/>
              <a:chOff x="6873840" y="2573280"/>
              <a:chExt cx="1538280" cy="866880"/>
            </a:xfrm>
          </p:grpSpPr>
          <p:sp>
            <p:nvSpPr>
              <p:cNvPr id="33" name=""/>
              <p:cNvSpPr/>
              <p:nvPr/>
            </p:nvSpPr>
            <p:spPr>
              <a:xfrm flipV="1" rot="5400000">
                <a:off x="7871400" y="2899440"/>
                <a:ext cx="866880" cy="214200"/>
              </a:xfrm>
              <a:prstGeom prst="rightArrow">
                <a:avLst>
                  <a:gd name="adj1" fmla="val 50000"/>
                  <a:gd name="adj2" fmla="val 202371"/>
                </a:avLst>
              </a:prstGeom>
              <a:solidFill>
                <a:srgbClr val="00ff00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6873840" y="2724120"/>
                <a:ext cx="1282680" cy="357120"/>
              </a:xfrm>
              <a:prstGeom prst="rect">
                <a:avLst/>
              </a:prstGeom>
              <a:noFill/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698400"/>
                    <a:tab algn="l" pos="1397160"/>
                    <a:tab algn="l" pos="2095560"/>
                    <a:tab algn="l" pos="2793960"/>
                    <a:tab algn="l" pos="3492360"/>
                    <a:tab algn="l" pos="4191120"/>
                    <a:tab algn="l" pos="4889520"/>
                    <a:tab algn="l" pos="5587920"/>
                    <a:tab algn="l" pos="6286680"/>
                    <a:tab algn="l" pos="6985080"/>
                    <a:tab algn="l" pos="7683480"/>
                    <a:tab algn="l" pos="8381880"/>
                    <a:tab algn="l" pos="9080640"/>
                    <a:tab algn="l" pos="9779040"/>
                    <a:tab algn="l" pos="10477440"/>
                  </a:tabLst>
                </a:pPr>
                <a:r>
                  <a:rPr b="1" lang="en-GB" sz="2400" strike="noStrike" u="none">
                    <a:solidFill>
                      <a:srgbClr val="33cc33"/>
                    </a:solidFill>
                    <a:effectLst/>
                    <a:uFillTx/>
                    <a:latin typeface="Times New Roman"/>
                  </a:rPr>
                  <a:t>Rent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" name=""/>
            <p:cNvGrpSpPr/>
            <p:nvPr/>
          </p:nvGrpSpPr>
          <p:grpSpPr>
            <a:xfrm>
              <a:off x="6554880" y="1895400"/>
              <a:ext cx="1856880" cy="656280"/>
              <a:chOff x="6554880" y="1895400"/>
              <a:chExt cx="1856880" cy="656280"/>
            </a:xfrm>
          </p:grpSpPr>
          <p:sp>
            <p:nvSpPr>
              <p:cNvPr id="36" name=""/>
              <p:cNvSpPr/>
              <p:nvPr/>
            </p:nvSpPr>
            <p:spPr>
              <a:xfrm flipV="1" rot="5400000">
                <a:off x="7962480" y="2102040"/>
                <a:ext cx="649080" cy="249120"/>
              </a:xfrm>
              <a:prstGeom prst="rightArrow">
                <a:avLst>
                  <a:gd name="adj1" fmla="val 50000"/>
                  <a:gd name="adj2" fmla="val 130287"/>
                </a:avLst>
              </a:prstGeom>
              <a:solidFill>
                <a:srgbClr val="fff881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6554880" y="1895400"/>
                <a:ext cx="1559520" cy="326880"/>
              </a:xfrm>
              <a:prstGeom prst="rect">
                <a:avLst/>
              </a:prstGeom>
              <a:noFill/>
              <a:ln w="12600">
                <a:solidFill>
                  <a:srgbClr val="ffcc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698400"/>
                    <a:tab algn="l" pos="1397160"/>
                    <a:tab algn="l" pos="2095560"/>
                    <a:tab algn="l" pos="2793960"/>
                    <a:tab algn="l" pos="3492360"/>
                    <a:tab algn="l" pos="4191120"/>
                    <a:tab algn="l" pos="4889520"/>
                    <a:tab algn="l" pos="5587920"/>
                    <a:tab algn="l" pos="6286680"/>
                    <a:tab algn="l" pos="6985080"/>
                    <a:tab algn="l" pos="7683480"/>
                    <a:tab algn="l" pos="8381880"/>
                    <a:tab algn="l" pos="9080640"/>
                    <a:tab algn="l" pos="9779040"/>
                    <a:tab algn="l" pos="10477440"/>
                  </a:tabLst>
                </a:pPr>
                <a:r>
                  <a:rPr b="1" lang="en-GB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Insurance</a:t>
                </a: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8" name=""/>
          <p:cNvSpPr/>
          <p:nvPr/>
        </p:nvSpPr>
        <p:spPr>
          <a:xfrm>
            <a:off x="3527280" y="18320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5400000">
            <a:off x="7085520" y="3846600"/>
            <a:ext cx="1811520" cy="35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720" rIns="90720" tIns="46080" bIns="46080" anchor="t">
            <a:spAutoFit/>
          </a:bodyPr>
          <a:p>
            <a:pPr algn="ctr">
              <a:tabLst>
                <a:tab algn="l" pos="0"/>
                <a:tab algn="l" pos="755640"/>
                <a:tab algn="l" pos="1511280"/>
                <a:tab algn="l" pos="2266920"/>
                <a:tab algn="l" pos="3022560"/>
                <a:tab algn="l" pos="3778200"/>
                <a:tab algn="l" pos="4533840"/>
                <a:tab algn="l" pos="5289480"/>
                <a:tab algn="l" pos="6045120"/>
                <a:tab algn="l" pos="6800760"/>
                <a:tab algn="l" pos="7556400"/>
                <a:tab algn="l" pos="8312040"/>
                <a:tab algn="l" pos="9067680"/>
                <a:tab algn="l" pos="9823320"/>
                <a:tab algn="l" pos="10578960"/>
              </a:tabLst>
            </a:pPr>
            <a:r>
              <a:rPr b="1" lang="en-GB" sz="1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to 3 Months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5400000">
            <a:off x="7483680" y="3602160"/>
            <a:ext cx="2737080" cy="58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720" rIns="90720" tIns="46080" bIns="46080" anchor="t">
            <a:spAutoFit/>
          </a:bodyPr>
          <a:p>
            <a:pPr>
              <a:tabLst>
                <a:tab algn="l" pos="0"/>
                <a:tab algn="l" pos="755640"/>
                <a:tab algn="l" pos="1511280"/>
                <a:tab algn="l" pos="2266920"/>
                <a:tab algn="l" pos="3022560"/>
                <a:tab algn="l" pos="3778200"/>
                <a:tab algn="l" pos="4533840"/>
                <a:tab algn="l" pos="5289480"/>
                <a:tab algn="l" pos="6045120"/>
                <a:tab algn="l" pos="6800760"/>
                <a:tab algn="l" pos="7556400"/>
                <a:tab algn="l" pos="8312040"/>
                <a:tab algn="l" pos="9067680"/>
                <a:tab algn="l" pos="9823320"/>
                <a:tab algn="l" pos="10578960"/>
              </a:tabLst>
            </a:pPr>
            <a:r>
              <a:rPr b="1" i="1" lang="en-GB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Backwardation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Backwardation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42" name=""/>
          <p:cNvSpPr/>
          <p:nvPr/>
        </p:nvSpPr>
        <p:spPr>
          <a:xfrm>
            <a:off x="0" y="0"/>
            <a:ext cx="209520" cy="209520"/>
          </a:xfrm>
          <a:prstGeom prst="ellips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43" name=""/>
          <p:cNvSpPr/>
          <p:nvPr/>
        </p:nvSpPr>
        <p:spPr>
          <a:xfrm>
            <a:off x="4221000" y="3466800"/>
            <a:ext cx="3407040" cy="975240"/>
          </a:xfrm>
          <a:prstGeom prst="rect">
            <a:avLst/>
          </a:prstGeom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Like the contango, the backwardation is the difference between the cash and the future price.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44" name=""/>
          <p:cNvSpPr/>
          <p:nvPr/>
        </p:nvSpPr>
        <p:spPr>
          <a:xfrm>
            <a:off x="2360520" y="1763640"/>
            <a:ext cx="3824280" cy="1218960"/>
          </a:xfrm>
          <a:prstGeom prst="rect">
            <a:avLst/>
          </a:prstGeom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market is in “backwardation”, when the  cash price is higher than the future price; this occurs mainly when the present demand is higher than supply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553400" y="2889360"/>
            <a:ext cx="1441800" cy="44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720" rIns="90720" tIns="46080" bIns="46080" anchor="t">
            <a:spAutoFit/>
          </a:bodyPr>
          <a:p>
            <a:pPr>
              <a:tabLst>
                <a:tab algn="l" pos="0"/>
                <a:tab algn="l" pos="755640"/>
                <a:tab algn="l" pos="1511280"/>
                <a:tab algn="l" pos="2266920"/>
                <a:tab algn="l" pos="3022560"/>
                <a:tab algn="l" pos="3778200"/>
                <a:tab algn="l" pos="4533840"/>
                <a:tab algn="l" pos="5289480"/>
                <a:tab algn="l" pos="6045120"/>
                <a:tab algn="l" pos="6800760"/>
                <a:tab algn="l" pos="7556400"/>
                <a:tab algn="l" pos="8312040"/>
                <a:tab algn="l" pos="9067680"/>
                <a:tab algn="l" pos="9823320"/>
                <a:tab algn="l" pos="10578960"/>
              </a:tabLst>
            </a:pPr>
            <a:r>
              <a:rPr b="0" lang="en-GB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Price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  <p:sndAc>
      <p:stSnd>
        <p:snd r:embed="rId3" name="PROJCTOR.WAV"/>
      </p:stSnd>
    </p:sndAc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"/>
          <p:cNvGraphicFramePr/>
          <p:nvPr/>
        </p:nvGraphicFramePr>
        <p:xfrm>
          <a:off x="533520" y="990720"/>
          <a:ext cx="7870680" cy="6280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990720"/>
                    <a:ext cx="7870680" cy="6280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“Contango”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5400000">
            <a:off x="8132760" y="3781440"/>
            <a:ext cx="1544400" cy="47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800" rIns="82800" tIns="40680" bIns="40680" anchor="t">
            <a:spAutoFit/>
          </a:bodyPr>
          <a:p>
            <a:pPr>
              <a:tabLst>
                <a:tab algn="l" pos="0"/>
                <a:tab algn="l" pos="698400"/>
                <a:tab algn="l" pos="1397160"/>
                <a:tab algn="l" pos="2095560"/>
                <a:tab algn="l" pos="2793960"/>
                <a:tab algn="l" pos="3492360"/>
                <a:tab algn="l" pos="4191120"/>
                <a:tab algn="l" pos="4889520"/>
                <a:tab algn="l" pos="5587920"/>
                <a:tab algn="l" pos="6286680"/>
                <a:tab algn="l" pos="6985080"/>
                <a:tab algn="l" pos="7683480"/>
                <a:tab algn="l" pos="8381880"/>
                <a:tab algn="l" pos="9080640"/>
                <a:tab algn="l" pos="9779040"/>
                <a:tab algn="l" pos="10477440"/>
              </a:tabLst>
            </a:pP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Contango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1400400" y="4940280"/>
            <a:ext cx="1912680" cy="1449000"/>
            <a:chOff x="1400400" y="4940280"/>
            <a:chExt cx="1912680" cy="1449000"/>
          </a:xfrm>
        </p:grpSpPr>
        <p:sp>
          <p:nvSpPr>
            <p:cNvPr id="51" name=""/>
            <p:cNvSpPr/>
            <p:nvPr/>
          </p:nvSpPr>
          <p:spPr>
            <a:xfrm>
              <a:off x="1400400" y="4940280"/>
              <a:ext cx="1912680" cy="691560"/>
            </a:xfrm>
            <a:prstGeom prst="rect">
              <a:avLst/>
            </a:prstGeom>
            <a:noFill/>
            <a:ln w="1260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1e1e79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2800" rIns="82800" tIns="40680" bIns="40680" anchor="t">
              <a:spAutoFit/>
            </a:bodyPr>
            <a:p>
              <a:pPr algn="ctr">
                <a:tabLst>
                  <a:tab algn="l" pos="0"/>
                  <a:tab algn="l" pos="698400"/>
                  <a:tab algn="l" pos="1397160"/>
                  <a:tab algn="l" pos="2095560"/>
                  <a:tab algn="l" pos="2793960"/>
                  <a:tab algn="l" pos="3492360"/>
                  <a:tab algn="l" pos="4191120"/>
                  <a:tab algn="l" pos="4889520"/>
                  <a:tab algn="l" pos="5587920"/>
                  <a:tab algn="l" pos="6286680"/>
                  <a:tab algn="l" pos="6985080"/>
                  <a:tab algn="l" pos="7683480"/>
                  <a:tab algn="l" pos="8381880"/>
                  <a:tab algn="l" pos="9080640"/>
                  <a:tab algn="l" pos="9779040"/>
                  <a:tab algn="l" pos="10477440"/>
                </a:tabLst>
              </a:pPr>
              <a:r>
                <a:rPr b="1" lang="en-GB" sz="2000" strike="noStrike" u="none">
                  <a:solidFill>
                    <a:srgbClr val="99ff33"/>
                  </a:solidFill>
                  <a:effectLst/>
                  <a:uFillTx/>
                  <a:latin typeface="Times New Roman"/>
                </a:rPr>
                <a:t>“Cash”: today’s</a:t>
              </a:r>
              <a:br>
                <a:rPr sz="2000"/>
              </a:br>
              <a:r>
                <a:rPr b="1" lang="en-GB" sz="2000" strike="noStrike" u="none">
                  <a:solidFill>
                    <a:srgbClr val="99ff33"/>
                  </a:solidFill>
                  <a:effectLst/>
                  <a:uFillTx/>
                  <a:latin typeface="Times New Roman"/>
                </a:rPr>
                <a:t>prompt price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 flipH="1" rot="18060000">
              <a:off x="1375200" y="5842440"/>
              <a:ext cx="901440" cy="211680"/>
            </a:xfrm>
            <a:prstGeom prst="rightArrow">
              <a:avLst>
                <a:gd name="adj1" fmla="val 50000"/>
                <a:gd name="adj2" fmla="val 212945"/>
              </a:avLst>
            </a:pr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" name=""/>
          <p:cNvSpPr/>
          <p:nvPr/>
        </p:nvSpPr>
        <p:spPr>
          <a:xfrm rot="20040000">
            <a:off x="1509840" y="4268880"/>
            <a:ext cx="183960" cy="3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19860000">
            <a:off x="2684160" y="4760640"/>
            <a:ext cx="4440240" cy="38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800" rIns="82800" tIns="40680" bIns="40680" anchor="t">
            <a:spAutoFit/>
          </a:bodyPr>
          <a:p>
            <a:pPr>
              <a:tabLst>
                <a:tab algn="l" pos="0"/>
                <a:tab algn="l" pos="698400"/>
                <a:tab algn="l" pos="1397160"/>
                <a:tab algn="l" pos="2095560"/>
                <a:tab algn="l" pos="2793960"/>
                <a:tab algn="l" pos="3492360"/>
                <a:tab algn="l" pos="4191120"/>
                <a:tab algn="l" pos="4889520"/>
                <a:tab algn="l" pos="5587920"/>
                <a:tab algn="l" pos="6286680"/>
                <a:tab algn="l" pos="6985080"/>
                <a:tab algn="l" pos="7683480"/>
                <a:tab algn="l" pos="8381880"/>
                <a:tab algn="l" pos="9080640"/>
                <a:tab algn="l" pos="9779040"/>
                <a:tab algn="l" pos="1047744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Contango =Interest + Rent + Insurance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rot="5400000">
            <a:off x="7380000" y="3800520"/>
            <a:ext cx="17496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rot="5400000">
            <a:off x="7359480" y="3661560"/>
            <a:ext cx="2126520" cy="41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800" rIns="82800" tIns="40680" bIns="40680" anchor="t">
            <a:spAutoFit/>
          </a:bodyPr>
          <a:p>
            <a:pPr>
              <a:tabLst>
                <a:tab algn="l" pos="0"/>
                <a:tab algn="l" pos="698400"/>
                <a:tab algn="l" pos="1397160"/>
                <a:tab algn="l" pos="2095560"/>
                <a:tab algn="l" pos="2793960"/>
                <a:tab algn="l" pos="3492360"/>
                <a:tab algn="l" pos="4191120"/>
                <a:tab algn="l" pos="4889520"/>
                <a:tab algn="l" pos="5587920"/>
                <a:tab algn="l" pos="6286680"/>
                <a:tab algn="l" pos="6985080"/>
                <a:tab algn="l" pos="7683480"/>
                <a:tab algn="l" pos="8381880"/>
                <a:tab algn="l" pos="9080640"/>
                <a:tab algn="l" pos="9779040"/>
                <a:tab algn="l" pos="10477440"/>
              </a:tabLst>
            </a:pPr>
            <a:r>
              <a:rPr b="1" lang="en-GB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of 3 month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" name=""/>
          <p:cNvGrpSpPr/>
          <p:nvPr/>
        </p:nvGrpSpPr>
        <p:grpSpPr>
          <a:xfrm>
            <a:off x="5730840" y="1405080"/>
            <a:ext cx="2547720" cy="4930560"/>
            <a:chOff x="5730840" y="1405080"/>
            <a:chExt cx="2547720" cy="4930560"/>
          </a:xfrm>
        </p:grpSpPr>
        <p:grpSp>
          <p:nvGrpSpPr>
            <p:cNvPr id="58" name=""/>
            <p:cNvGrpSpPr/>
            <p:nvPr/>
          </p:nvGrpSpPr>
          <p:grpSpPr>
            <a:xfrm>
              <a:off x="5730840" y="1405080"/>
              <a:ext cx="2325240" cy="691560"/>
              <a:chOff x="5730840" y="1405080"/>
              <a:chExt cx="2325240" cy="691560"/>
            </a:xfrm>
          </p:grpSpPr>
          <p:sp>
            <p:nvSpPr>
              <p:cNvPr id="59" name=""/>
              <p:cNvSpPr/>
              <p:nvPr/>
            </p:nvSpPr>
            <p:spPr>
              <a:xfrm>
                <a:off x="5730840" y="1405080"/>
                <a:ext cx="1680840" cy="691560"/>
              </a:xfrm>
              <a:prstGeom prst="rect">
                <a:avLst/>
              </a:prstGeom>
              <a:noFill/>
              <a:ln w="12600">
                <a:solidFill>
                  <a:srgbClr val="996633"/>
                </a:solidFill>
                <a:miter/>
              </a:ln>
              <a:effectLst>
                <a:outerShdw dist="17819" dir="2700000" blurRad="0" rotWithShape="0">
                  <a:srgbClr val="5b3c1e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82800" rIns="82800" tIns="40680" bIns="40680" anchor="t">
                <a:spAutoFit/>
              </a:bodyPr>
              <a:p>
                <a:pPr>
                  <a:tabLst>
                    <a:tab algn="l" pos="0"/>
                    <a:tab algn="l" pos="698400"/>
                    <a:tab algn="l" pos="1397160"/>
                    <a:tab algn="l" pos="2095560"/>
                    <a:tab algn="l" pos="2793960"/>
                    <a:tab algn="l" pos="3492360"/>
                    <a:tab algn="l" pos="4191120"/>
                    <a:tab algn="l" pos="4889520"/>
                    <a:tab algn="l" pos="5587920"/>
                    <a:tab algn="l" pos="6286680"/>
                    <a:tab algn="l" pos="6985080"/>
                    <a:tab algn="l" pos="7683480"/>
                    <a:tab algn="l" pos="8381880"/>
                    <a:tab algn="l" pos="9080640"/>
                    <a:tab algn="l" pos="9779040"/>
                    <a:tab algn="l" pos="10477440"/>
                  </a:tabLst>
                </a:pPr>
                <a:r>
                  <a:rPr b="1" lang="en-GB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3 months: the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698400"/>
                    <a:tab algn="l" pos="1397160"/>
                    <a:tab algn="l" pos="2095560"/>
                    <a:tab algn="l" pos="2793960"/>
                    <a:tab algn="l" pos="3492360"/>
                    <a:tab algn="l" pos="4191120"/>
                    <a:tab algn="l" pos="4889520"/>
                    <a:tab algn="l" pos="5587920"/>
                    <a:tab algn="l" pos="6286680"/>
                    <a:tab algn="l" pos="6985080"/>
                    <a:tab algn="l" pos="7683480"/>
                    <a:tab algn="l" pos="8381880"/>
                    <a:tab algn="l" pos="9080640"/>
                    <a:tab algn="l" pos="9779040"/>
                    <a:tab algn="l" pos="10477440"/>
                  </a:tabLst>
                </a:pPr>
                <a:r>
                  <a:rPr b="1" lang="en-GB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future price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 flipH="1" rot="9900000">
                <a:off x="7444800" y="1765080"/>
                <a:ext cx="598680" cy="174600"/>
              </a:xfrm>
              <a:prstGeom prst="rightArrow">
                <a:avLst>
                  <a:gd name="adj1" fmla="val 50000"/>
                  <a:gd name="adj2" fmla="val 171459"/>
                </a:avLst>
              </a:prstGeom>
              <a:solidFill>
                <a:srgbClr val="ccccff"/>
              </a:solidFill>
              <a:ln w="12600">
                <a:solidFill>
                  <a:srgbClr val="996633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0680" bIns="406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1" name=""/>
            <p:cNvGrpSpPr/>
            <p:nvPr/>
          </p:nvGrpSpPr>
          <p:grpSpPr>
            <a:xfrm>
              <a:off x="6951600" y="3521160"/>
              <a:ext cx="1326960" cy="2814480"/>
              <a:chOff x="6951600" y="3521160"/>
              <a:chExt cx="1326960" cy="2814480"/>
            </a:xfrm>
          </p:grpSpPr>
          <p:sp>
            <p:nvSpPr>
              <p:cNvPr id="62" name=""/>
              <p:cNvSpPr/>
              <p:nvPr/>
            </p:nvSpPr>
            <p:spPr>
              <a:xfrm rot="16200000">
                <a:off x="6708240" y="4765320"/>
                <a:ext cx="2814480" cy="325800"/>
              </a:xfrm>
              <a:prstGeom prst="rightArrow">
                <a:avLst>
                  <a:gd name="adj1" fmla="val 50000"/>
                  <a:gd name="adj2" fmla="val 431973"/>
                </a:avLst>
              </a:prstGeom>
              <a:solidFill>
                <a:srgbClr val="ff26f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6951600" y="4073400"/>
                <a:ext cx="1053000" cy="417600"/>
              </a:xfrm>
              <a:prstGeom prst="rect">
                <a:avLst/>
              </a:prstGeom>
              <a:noFill/>
              <a:ln w="12600">
                <a:solidFill>
                  <a:srgbClr val="ff339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698400"/>
                    <a:tab algn="l" pos="1397160"/>
                    <a:tab algn="l" pos="2095560"/>
                    <a:tab algn="l" pos="2793960"/>
                    <a:tab algn="l" pos="3492360"/>
                    <a:tab algn="l" pos="4191120"/>
                    <a:tab algn="l" pos="4889520"/>
                    <a:tab algn="l" pos="5587920"/>
                    <a:tab algn="l" pos="6286680"/>
                    <a:tab algn="l" pos="6985080"/>
                    <a:tab algn="l" pos="7683480"/>
                    <a:tab algn="l" pos="8381880"/>
                    <a:tab algn="l" pos="9080640"/>
                    <a:tab algn="l" pos="9779040"/>
                    <a:tab algn="l" pos="10477440"/>
                  </a:tabLst>
                </a:pPr>
                <a:r>
                  <a:rPr b="1" lang="en-GB" sz="1800" strike="noStrike" u="none">
                    <a:solidFill>
                      <a:srgbClr val="ff6699"/>
                    </a:solidFill>
                    <a:effectLst/>
                    <a:uFillTx/>
                    <a:latin typeface="Times New Roman"/>
                  </a:rPr>
                  <a:t>Interest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4" name=""/>
            <p:cNvGrpSpPr/>
            <p:nvPr/>
          </p:nvGrpSpPr>
          <p:grpSpPr>
            <a:xfrm>
              <a:off x="6702480" y="2617560"/>
              <a:ext cx="1538280" cy="866520"/>
              <a:chOff x="6702480" y="2617560"/>
              <a:chExt cx="1538280" cy="866520"/>
            </a:xfrm>
          </p:grpSpPr>
          <p:sp>
            <p:nvSpPr>
              <p:cNvPr id="65" name=""/>
              <p:cNvSpPr/>
              <p:nvPr/>
            </p:nvSpPr>
            <p:spPr>
              <a:xfrm rot="16200000">
                <a:off x="7700400" y="2943720"/>
                <a:ext cx="866520" cy="214200"/>
              </a:xfrm>
              <a:prstGeom prst="rightArrow">
                <a:avLst>
                  <a:gd name="adj1" fmla="val 50000"/>
                  <a:gd name="adj2" fmla="val 202287"/>
                </a:avLst>
              </a:prstGeom>
              <a:solidFill>
                <a:srgbClr val="00ff00"/>
              </a:solidFill>
              <a:ln w="12600">
                <a:solidFill>
                  <a:srgbClr val="ccc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6702480" y="2976480"/>
                <a:ext cx="1282680" cy="357120"/>
              </a:xfrm>
              <a:prstGeom prst="rect">
                <a:avLst/>
              </a:prstGeom>
              <a:noFill/>
              <a:ln w="12600">
                <a:solidFill>
                  <a:srgbClr val="cccc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698400"/>
                    <a:tab algn="l" pos="1397160"/>
                    <a:tab algn="l" pos="2095560"/>
                    <a:tab algn="l" pos="2793960"/>
                    <a:tab algn="l" pos="3492360"/>
                    <a:tab algn="l" pos="4191120"/>
                    <a:tab algn="l" pos="4889520"/>
                    <a:tab algn="l" pos="5587920"/>
                    <a:tab algn="l" pos="6286680"/>
                    <a:tab algn="l" pos="6985080"/>
                    <a:tab algn="l" pos="7683480"/>
                    <a:tab algn="l" pos="8381880"/>
                    <a:tab algn="l" pos="9080640"/>
                    <a:tab algn="l" pos="9779040"/>
                    <a:tab algn="l" pos="10477440"/>
                  </a:tabLst>
                </a:pPr>
                <a:r>
                  <a:rPr b="1" lang="en-GB" sz="2200" strike="noStrike" u="none">
                    <a:solidFill>
                      <a:srgbClr val="33cc33"/>
                    </a:solidFill>
                    <a:effectLst/>
                    <a:uFillTx/>
                    <a:latin typeface="Times New Roman"/>
                  </a:rPr>
                  <a:t>Rent</a:t>
                </a:r>
                <a:endParaRPr b="0" lang="en-US" sz="2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67" name=""/>
            <p:cNvGrpSpPr/>
            <p:nvPr/>
          </p:nvGrpSpPr>
          <p:grpSpPr>
            <a:xfrm>
              <a:off x="6645240" y="1861920"/>
              <a:ext cx="1595520" cy="657360"/>
              <a:chOff x="6645240" y="1861920"/>
              <a:chExt cx="1595520" cy="657360"/>
            </a:xfrm>
          </p:grpSpPr>
          <p:sp>
            <p:nvSpPr>
              <p:cNvPr id="68" name=""/>
              <p:cNvSpPr/>
              <p:nvPr/>
            </p:nvSpPr>
            <p:spPr>
              <a:xfrm rot="16200000">
                <a:off x="7809120" y="2079360"/>
                <a:ext cx="649080" cy="214200"/>
              </a:xfrm>
              <a:prstGeom prst="rightArrow">
                <a:avLst>
                  <a:gd name="adj1" fmla="val 50000"/>
                  <a:gd name="adj2" fmla="val 151527"/>
                </a:avLst>
              </a:prstGeom>
              <a:solidFill>
                <a:srgbClr val="fff88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6645240" y="2192400"/>
                <a:ext cx="1339920" cy="326880"/>
              </a:xfrm>
              <a:prstGeom prst="rect">
                <a:avLst/>
              </a:prstGeom>
              <a:noFill/>
              <a:ln w="12600">
                <a:solidFill>
                  <a:srgbClr val="ffcc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>
                  <a:tabLst>
                    <a:tab algn="l" pos="0"/>
                    <a:tab algn="l" pos="698400"/>
                    <a:tab algn="l" pos="1397160"/>
                    <a:tab algn="l" pos="2095560"/>
                    <a:tab algn="l" pos="2793960"/>
                    <a:tab algn="l" pos="3492360"/>
                    <a:tab algn="l" pos="4191120"/>
                    <a:tab algn="l" pos="4889520"/>
                    <a:tab algn="l" pos="5587920"/>
                    <a:tab algn="l" pos="6286680"/>
                    <a:tab algn="l" pos="6985080"/>
                    <a:tab algn="l" pos="7683480"/>
                    <a:tab algn="l" pos="8381880"/>
                    <a:tab algn="l" pos="9080640"/>
                    <a:tab algn="l" pos="9779040"/>
                    <a:tab algn="l" pos="10477440"/>
                  </a:tabLst>
                </a:pPr>
                <a:r>
                  <a:rPr b="1" lang="en-GB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Insurance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70" name=""/>
          <p:cNvGrpSpPr/>
          <p:nvPr/>
        </p:nvGrpSpPr>
        <p:grpSpPr>
          <a:xfrm>
            <a:off x="5719680" y="5184720"/>
            <a:ext cx="774720" cy="733320"/>
            <a:chOff x="5719680" y="5184720"/>
            <a:chExt cx="774720" cy="733320"/>
          </a:xfrm>
        </p:grpSpPr>
        <p:sp>
          <p:nvSpPr>
            <p:cNvPr id="71" name=""/>
            <p:cNvSpPr/>
            <p:nvPr/>
          </p:nvSpPr>
          <p:spPr>
            <a:xfrm>
              <a:off x="5810400" y="5184720"/>
              <a:ext cx="684000" cy="733320"/>
            </a:xfrm>
            <a:custGeom>
              <a:avLst/>
              <a:gdLst/>
              <a:ahLst/>
              <a:rect l="l" t="t" r="r" b="b"/>
              <a:pathLst>
                <a:path w="811" h="1298">
                  <a:moveTo>
                    <a:pt x="761" y="1214"/>
                  </a:moveTo>
                  <a:cubicBezTo>
                    <a:pt x="724" y="1257"/>
                    <a:pt x="618" y="1290"/>
                    <a:pt x="537" y="1294"/>
                  </a:cubicBezTo>
                  <a:cubicBezTo>
                    <a:pt x="456" y="1298"/>
                    <a:pt x="348" y="1275"/>
                    <a:pt x="277" y="1238"/>
                  </a:cubicBezTo>
                  <a:cubicBezTo>
                    <a:pt x="206" y="1201"/>
                    <a:pt x="152" y="1143"/>
                    <a:pt x="109" y="1070"/>
                  </a:cubicBezTo>
                  <a:cubicBezTo>
                    <a:pt x="66" y="997"/>
                    <a:pt x="38" y="885"/>
                    <a:pt x="21" y="798"/>
                  </a:cubicBezTo>
                  <a:cubicBezTo>
                    <a:pt x="4" y="711"/>
                    <a:pt x="0" y="628"/>
                    <a:pt x="9" y="546"/>
                  </a:cubicBezTo>
                  <a:cubicBezTo>
                    <a:pt x="18" y="464"/>
                    <a:pt x="46" y="375"/>
                    <a:pt x="77" y="306"/>
                  </a:cubicBezTo>
                  <a:cubicBezTo>
                    <a:pt x="108" y="237"/>
                    <a:pt x="150" y="177"/>
                    <a:pt x="193" y="130"/>
                  </a:cubicBezTo>
                  <a:cubicBezTo>
                    <a:pt x="236" y="83"/>
                    <a:pt x="271" y="47"/>
                    <a:pt x="337" y="26"/>
                  </a:cubicBezTo>
                  <a:cubicBezTo>
                    <a:pt x="403" y="5"/>
                    <a:pt x="521" y="0"/>
                    <a:pt x="589" y="6"/>
                  </a:cubicBezTo>
                  <a:cubicBezTo>
                    <a:pt x="657" y="12"/>
                    <a:pt x="708" y="42"/>
                    <a:pt x="745" y="62"/>
                  </a:cubicBezTo>
                  <a:cubicBezTo>
                    <a:pt x="782" y="82"/>
                    <a:pt x="811" y="91"/>
                    <a:pt x="809" y="126"/>
                  </a:cubicBezTo>
                  <a:cubicBezTo>
                    <a:pt x="807" y="161"/>
                    <a:pt x="758" y="261"/>
                    <a:pt x="733" y="270"/>
                  </a:cubicBezTo>
                  <a:cubicBezTo>
                    <a:pt x="708" y="279"/>
                    <a:pt x="691" y="203"/>
                    <a:pt x="657" y="182"/>
                  </a:cubicBezTo>
                  <a:cubicBezTo>
                    <a:pt x="623" y="161"/>
                    <a:pt x="572" y="146"/>
                    <a:pt x="529" y="142"/>
                  </a:cubicBezTo>
                  <a:cubicBezTo>
                    <a:pt x="486" y="138"/>
                    <a:pt x="440" y="137"/>
                    <a:pt x="397" y="158"/>
                  </a:cubicBezTo>
                  <a:cubicBezTo>
                    <a:pt x="354" y="179"/>
                    <a:pt x="299" y="231"/>
                    <a:pt x="269" y="270"/>
                  </a:cubicBezTo>
                  <a:cubicBezTo>
                    <a:pt x="239" y="309"/>
                    <a:pt x="231" y="352"/>
                    <a:pt x="217" y="390"/>
                  </a:cubicBezTo>
                  <a:cubicBezTo>
                    <a:pt x="203" y="428"/>
                    <a:pt x="193" y="449"/>
                    <a:pt x="185" y="498"/>
                  </a:cubicBezTo>
                  <a:cubicBezTo>
                    <a:pt x="177" y="547"/>
                    <a:pt x="168" y="621"/>
                    <a:pt x="169" y="682"/>
                  </a:cubicBezTo>
                  <a:cubicBezTo>
                    <a:pt x="170" y="743"/>
                    <a:pt x="176" y="805"/>
                    <a:pt x="193" y="862"/>
                  </a:cubicBezTo>
                  <a:cubicBezTo>
                    <a:pt x="210" y="919"/>
                    <a:pt x="236" y="976"/>
                    <a:pt x="269" y="1022"/>
                  </a:cubicBezTo>
                  <a:cubicBezTo>
                    <a:pt x="302" y="1068"/>
                    <a:pt x="340" y="1117"/>
                    <a:pt x="393" y="1138"/>
                  </a:cubicBezTo>
                  <a:cubicBezTo>
                    <a:pt x="446" y="1159"/>
                    <a:pt x="524" y="1167"/>
                    <a:pt x="585" y="1150"/>
                  </a:cubicBezTo>
                  <a:cubicBezTo>
                    <a:pt x="646" y="1133"/>
                    <a:pt x="732" y="1027"/>
                    <a:pt x="761" y="1038"/>
                  </a:cubicBezTo>
                  <a:cubicBezTo>
                    <a:pt x="790" y="1049"/>
                    <a:pt x="798" y="1171"/>
                    <a:pt x="761" y="1214"/>
                  </a:cubicBez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5719680" y="5432400"/>
              <a:ext cx="641520" cy="53280"/>
            </a:xfrm>
            <a:custGeom>
              <a:avLst/>
              <a:gdLst/>
              <a:ahLst/>
              <a:rect l="l" t="t" r="r" b="b"/>
              <a:pathLst>
                <a:path w="760" h="96">
                  <a:moveTo>
                    <a:pt x="760" y="8"/>
                  </a:moveTo>
                  <a:lnTo>
                    <a:pt x="728" y="96"/>
                  </a:lnTo>
                  <a:lnTo>
                    <a:pt x="0" y="88"/>
                  </a:lnTo>
                  <a:lnTo>
                    <a:pt x="36" y="0"/>
                  </a:lnTo>
                  <a:lnTo>
                    <a:pt x="760" y="8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480" bIns="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flipV="1">
              <a:off x="5719680" y="5580000"/>
              <a:ext cx="590760" cy="53280"/>
            </a:xfrm>
            <a:custGeom>
              <a:avLst/>
              <a:gdLst/>
              <a:ahLst/>
              <a:rect l="l" t="t" r="r" b="b"/>
              <a:pathLst>
                <a:path w="760" h="96">
                  <a:moveTo>
                    <a:pt x="760" y="8"/>
                  </a:moveTo>
                  <a:lnTo>
                    <a:pt x="728" y="96"/>
                  </a:lnTo>
                  <a:lnTo>
                    <a:pt x="0" y="88"/>
                  </a:lnTo>
                  <a:lnTo>
                    <a:pt x="36" y="0"/>
                  </a:lnTo>
                  <a:lnTo>
                    <a:pt x="760" y="8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6480" bIns="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 useBgFill="1">
        <p:nvSpPr>
          <p:cNvPr id="74" name=""/>
          <p:cNvSpPr/>
          <p:nvPr/>
        </p:nvSpPr>
        <p:spPr>
          <a:xfrm>
            <a:off x="0" y="0"/>
            <a:ext cx="209520" cy="209520"/>
          </a:xfrm>
          <a:prstGeom prst="ellips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852720" y="2336760"/>
            <a:ext cx="2224080" cy="1701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“market is in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contango”, when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“cash” price 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lower than the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“future” price!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603440" y="1235160"/>
            <a:ext cx="2284200" cy="17208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“Contango” is the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difference between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“cash” and the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“future” price!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  <p:sndAc>
      <p:stSnd>
        <p:snd r:embed="rId3" name="PROJCTOR.WAV"/>
      </p:stSnd>
    </p:sndAc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210960" y="284040"/>
            <a:ext cx="98460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694480" y="284040"/>
            <a:ext cx="323208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908680" y="284040"/>
            <a:ext cx="3094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55000" lnSpcReduction="19999"/>
          </a:bodyPr>
          <a:p>
            <a:pPr marL="343080" indent="-343080" algn="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Merchanting Activities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Non-ferrous metals, recycled metals and non-ferrous concentrates merchant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as principal with  the world’s major producers and consumers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Activities encompass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purchase, storage, shipment and sale of refined and recycled metals and concentrates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stockholding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LME and COMEX hedging/arbitrage/position management via Financial Services division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projects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" name=""/>
          <p:cNvGrpSpPr/>
          <p:nvPr/>
        </p:nvGrpSpPr>
        <p:grpSpPr>
          <a:xfrm>
            <a:off x="0" y="2133720"/>
            <a:ext cx="9143640" cy="4309920"/>
            <a:chOff x="0" y="2133720"/>
            <a:chExt cx="9143640" cy="4309920"/>
          </a:xfrm>
        </p:grpSpPr>
        <p:pic>
          <p:nvPicPr>
            <p:cNvPr id="84" name="" descr=""/>
            <p:cNvPicPr/>
            <p:nvPr/>
          </p:nvPicPr>
          <p:blipFill>
            <a:blip r:embed="rId1"/>
            <a:stretch/>
          </p:blipFill>
          <p:spPr>
            <a:xfrm>
              <a:off x="6840360" y="2555280"/>
              <a:ext cx="2303280" cy="34639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5" name="" descr=""/>
            <p:cNvPicPr/>
            <p:nvPr/>
          </p:nvPicPr>
          <p:blipFill>
            <a:blip r:embed="rId2"/>
            <a:stretch/>
          </p:blipFill>
          <p:spPr>
            <a:xfrm>
              <a:off x="3372120" y="2133720"/>
              <a:ext cx="3283920" cy="43099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6" name="" descr=""/>
            <p:cNvPicPr/>
            <p:nvPr/>
          </p:nvPicPr>
          <p:blipFill>
            <a:blip r:embed="rId3"/>
            <a:stretch/>
          </p:blipFill>
          <p:spPr>
            <a:xfrm>
              <a:off x="0" y="2486520"/>
              <a:ext cx="3383640" cy="3220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7" name=""/>
            <p:cNvSpPr/>
            <p:nvPr/>
          </p:nvSpPr>
          <p:spPr>
            <a:xfrm flipH="1">
              <a:off x="1405440" y="3681000"/>
              <a:ext cx="2183040" cy="199836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7660800" y="3329640"/>
              <a:ext cx="140400" cy="140400"/>
            </a:xfrm>
            <a:prstGeom prst="ellipse">
              <a:avLst/>
            </a:prstGeom>
            <a:solidFill>
              <a:srgbClr val="00cc99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89" name=""/>
            <p:cNvGrpSpPr/>
            <p:nvPr/>
          </p:nvGrpSpPr>
          <p:grpSpPr>
            <a:xfrm>
              <a:off x="6957720" y="3540600"/>
              <a:ext cx="1546200" cy="913320"/>
              <a:chOff x="6957720" y="3540600"/>
              <a:chExt cx="1546200" cy="913320"/>
            </a:xfrm>
          </p:grpSpPr>
          <p:sp>
            <p:nvSpPr>
              <p:cNvPr id="90" name=""/>
              <p:cNvSpPr/>
              <p:nvPr/>
            </p:nvSpPr>
            <p:spPr>
              <a:xfrm>
                <a:off x="6957720" y="3540600"/>
                <a:ext cx="1546200" cy="913320"/>
              </a:xfrm>
              <a:prstGeom prst="upArrowCallout">
                <a:avLst>
                  <a:gd name="adj1" fmla="val 29222"/>
                  <a:gd name="adj2" fmla="val 37911"/>
                  <a:gd name="adj3" fmla="val 16667"/>
                  <a:gd name="adj4" fmla="val 71291"/>
                </a:avLst>
              </a:pr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7063200" y="3906360"/>
                <a:ext cx="1336680" cy="459720"/>
              </a:xfrm>
              <a:prstGeom prst="rect">
                <a:avLst/>
              </a:pr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Elektrokoppar 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Consumer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2" name=""/>
            <p:cNvSpPr/>
            <p:nvPr/>
          </p:nvSpPr>
          <p:spPr>
            <a:xfrm>
              <a:off x="5411520" y="5718960"/>
              <a:ext cx="140760" cy="140400"/>
            </a:xfrm>
            <a:prstGeom prst="ellipse">
              <a:avLst/>
            </a:prstGeom>
            <a:solidFill>
              <a:srgbClr val="00cc99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1686600" y="3540600"/>
              <a:ext cx="140400" cy="140400"/>
            </a:xfrm>
            <a:prstGeom prst="ellipse">
              <a:avLst/>
            </a:prstGeom>
            <a:solidFill>
              <a:srgbClr val="00cc99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702720" y="2486520"/>
              <a:ext cx="2108160" cy="983520"/>
            </a:xfrm>
            <a:prstGeom prst="downArrowCallout">
              <a:avLst>
                <a:gd name="adj1" fmla="val 16375"/>
                <a:gd name="adj2" fmla="val 55076"/>
                <a:gd name="adj3" fmla="val 25759"/>
                <a:gd name="adj4" fmla="val 61176"/>
              </a:avLst>
            </a:prstGeom>
            <a:solidFill>
              <a:srgbClr val="00cc99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72920" y="2445480"/>
              <a:ext cx="196776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Chinese State Registered Bureau Buyer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060160" y="2990160"/>
              <a:ext cx="2389680" cy="2799000"/>
            </a:xfrm>
            <a:custGeom>
              <a:avLst/>
              <a:gdLst/>
              <a:ahLst/>
              <a:rect l="l" t="t" r="r" b="b"/>
              <a:pathLst>
                <a:path w="1632" h="1912">
                  <a:moveTo>
                    <a:pt x="144" y="1912"/>
                  </a:moveTo>
                  <a:cubicBezTo>
                    <a:pt x="72" y="1764"/>
                    <a:pt x="0" y="1616"/>
                    <a:pt x="0" y="1480"/>
                  </a:cubicBezTo>
                  <a:cubicBezTo>
                    <a:pt x="0" y="1344"/>
                    <a:pt x="136" y="1176"/>
                    <a:pt x="144" y="1096"/>
                  </a:cubicBezTo>
                  <a:cubicBezTo>
                    <a:pt x="152" y="1016"/>
                    <a:pt x="24" y="1032"/>
                    <a:pt x="48" y="1000"/>
                  </a:cubicBezTo>
                  <a:cubicBezTo>
                    <a:pt x="72" y="968"/>
                    <a:pt x="72" y="1048"/>
                    <a:pt x="288" y="904"/>
                  </a:cubicBezTo>
                  <a:cubicBezTo>
                    <a:pt x="504" y="760"/>
                    <a:pt x="1120" y="272"/>
                    <a:pt x="1344" y="136"/>
                  </a:cubicBezTo>
                  <a:cubicBezTo>
                    <a:pt x="1568" y="0"/>
                    <a:pt x="1584" y="96"/>
                    <a:pt x="1632" y="88"/>
                  </a:cubicBezTo>
                </a:path>
              </a:pathLst>
            </a:custGeom>
            <a:noFill/>
            <a:ln w="88920">
              <a:solidFill>
                <a:srgbClr val="ff66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2037960" y="4032720"/>
              <a:ext cx="3162600" cy="1826640"/>
            </a:xfrm>
            <a:custGeom>
              <a:avLst/>
              <a:gdLst/>
              <a:ahLst/>
              <a:rect l="l" t="t" r="r" b="b"/>
              <a:pathLst>
                <a:path w="2160" h="1248">
                  <a:moveTo>
                    <a:pt x="2160" y="1248"/>
                  </a:moveTo>
                  <a:cubicBezTo>
                    <a:pt x="2100" y="1064"/>
                    <a:pt x="2040" y="880"/>
                    <a:pt x="1680" y="672"/>
                  </a:cubicBezTo>
                  <a:cubicBezTo>
                    <a:pt x="1320" y="464"/>
                    <a:pt x="280" y="112"/>
                    <a:pt x="0" y="0"/>
                  </a:cubicBezTo>
                </a:path>
              </a:pathLst>
            </a:custGeom>
            <a:noFill/>
            <a:ln w="95400">
              <a:solidFill>
                <a:srgbClr val="80008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8" name=""/>
            <p:cNvGrpSpPr/>
            <p:nvPr/>
          </p:nvGrpSpPr>
          <p:grpSpPr>
            <a:xfrm>
              <a:off x="5622120" y="5437800"/>
              <a:ext cx="1686600" cy="702720"/>
              <a:chOff x="5622120" y="5437800"/>
              <a:chExt cx="1686600" cy="702720"/>
            </a:xfrm>
          </p:grpSpPr>
          <p:sp>
            <p:nvSpPr>
              <p:cNvPr id="99" name=""/>
              <p:cNvSpPr/>
              <p:nvPr/>
            </p:nvSpPr>
            <p:spPr>
              <a:xfrm>
                <a:off x="5622120" y="5437800"/>
                <a:ext cx="1686600" cy="702720"/>
              </a:xfrm>
              <a:prstGeom prst="leftArrowCallout">
                <a:avLst>
                  <a:gd name="adj1" fmla="val 25002"/>
                  <a:gd name="adj2" fmla="val 25000"/>
                  <a:gd name="adj3" fmla="val 40002"/>
                  <a:gd name="adj4" fmla="val 66673"/>
                </a:avLst>
              </a:prstGeom>
              <a:solidFill>
                <a:srgbClr val="00cc99"/>
              </a:soli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 flipH="1">
                <a:off x="6256800" y="5550480"/>
                <a:ext cx="981000" cy="459720"/>
              </a:xfrm>
              <a:prstGeom prst="rect">
                <a:avLst/>
              </a:pr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Codelco 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Producer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210960" y="284040"/>
            <a:ext cx="98460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908680" y="284040"/>
            <a:ext cx="3094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55000" lnSpcReduction="19999"/>
          </a:bodyPr>
          <a:p>
            <a:pPr marL="343080" indent="-343080" algn="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837720" y="2286000"/>
            <a:ext cx="845820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Strengthen presence in copper, copper concentrates and nickel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volumes in aluminium, zinc and tin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positions in lead and zinc concentrates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 recycled metals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alliances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structured projects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 Online!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2000-09-26T08:52:26Z</dcterms:created>
  <dc:creator>pashley</dc:creator>
  <dc:description/>
  <dc:language>en-US</dc:language>
  <cp:lastModifiedBy>vguest</cp:lastModifiedBy>
  <cp:lastPrinted>2000-09-26T11:33:04Z</cp:lastPrinted>
  <dcterms:modified xsi:type="dcterms:W3CDTF">2000-09-26T11:38:33Z</dcterms:modified>
  <cp:revision>11</cp:revision>
  <dc:subject/>
  <dc:title>“Contango”</dc:title>
</cp:coreProperties>
</file>