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6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_rels/presentation.xml.rels" ContentType="application/vnd.openxmlformats-package.relationships+xml"/>
  <Override PartName="/ppt/media/image13.png" ContentType="image/png"/>
  <Override PartName="/ppt/media/image4.png" ContentType="image/png"/>
  <Override PartName="/ppt/media/image3.wmf" ContentType="image/x-wmf"/>
  <Override PartName="/ppt/media/image14.png" ContentType="image/png"/>
  <Override PartName="/ppt/media/image5.png" ContentType="image/png"/>
  <Override PartName="/ppt/media/image15.png" ContentType="image/png"/>
  <Override PartName="/ppt/media/image6.png" ContentType="image/png"/>
  <Override PartName="/ppt/media/image10.png" ContentType="image/png"/>
  <Override PartName="/ppt/media/image1.png" ContentType="image/png"/>
  <Override PartName="/ppt/media/image7.png" ContentType="image/png"/>
  <Override PartName="/ppt/media/image11.png" ContentType="image/png"/>
  <Override PartName="/ppt/media/image2.png" ContentType="image/png"/>
  <Override PartName="/ppt/media/image8.png" ContentType="image/png"/>
  <Override PartName="/ppt/media/image12.png" ContentType="image/png"/>
  <Override PartName="/ppt/media/image9.png" ContentType="image/png"/>
  <Override PartName="/ppt/embeddings/oleObject1.bin" ContentType="application/vnd.openxmlformats-officedocument.oleObject"/>
  <Override PartName="/ppt/embeddings/oleObject2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D547080-DA30-4B2E-A7FC-85587D1692F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02669FB-54D5-47A5-94FC-2C0C92CC059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1531F8F-9811-4105-83F4-102A33E704B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807F27A-A9BD-47D6-8040-768FFD92CA3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9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9900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9900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ff9900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9900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ff9900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724B221-283B-4093-8520-5768E07223A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8010360" y="6586560"/>
            <a:ext cx="1133640" cy="18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AC_00_Online-</a:t>
            </a:r>
            <a:fld id="{C3271756-302D-48E6-97E9-1C6E43E8FB1A}" type="slidenum"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image" Target="../media/image8.png"/><Relationship Id="rId3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0.png"/><Relationship Id="rId3" Type="http://schemas.openxmlformats.org/officeDocument/2006/relationships/slideLayout" Target="../slideLayouts/slideLayout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image" Target="../media/image11.png"/><Relationship Id="rId3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image" Target="../media/image12.png"/><Relationship Id="rId3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3.png"/><Relationship Id="rId3" Type="http://schemas.openxmlformats.org/officeDocument/2006/relationships/slideLayout" Target="../slideLayouts/slideLayout4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4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15.png"/><Relationship Id="rId5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enron%20online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644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" descr=""/>
          <p:cNvPicPr/>
          <p:nvPr/>
        </p:nvPicPr>
        <p:blipFill>
          <a:blip r:embed="rId1"/>
          <a:srcRect l="933" t="23026" r="2805" b="4100"/>
          <a:stretch/>
        </p:blipFill>
        <p:spPr>
          <a:xfrm>
            <a:off x="304920" y="685800"/>
            <a:ext cx="8610480" cy="5638680"/>
          </a:xfrm>
          <a:prstGeom prst="rect">
            <a:avLst/>
          </a:prstGeom>
          <a:noFill/>
          <a:ln w="34920">
            <a:solidFill>
              <a:srgbClr val="808080"/>
            </a:solidFill>
            <a:miter/>
          </a:ln>
        </p:spPr>
      </p:pic>
      <p:sp>
        <p:nvSpPr>
          <p:cNvPr id="80" name=""/>
          <p:cNvSpPr/>
          <p:nvPr/>
        </p:nvSpPr>
        <p:spPr>
          <a:xfrm>
            <a:off x="0" y="95400"/>
            <a:ext cx="914400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Legal Definition and Product Information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 flipH="1" flipV="1" rot="6683400">
            <a:off x="2409120" y="298080"/>
            <a:ext cx="533520" cy="2209320"/>
          </a:xfrm>
          <a:prstGeom prst="uturnArrow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2" name="" descr=""/>
          <p:cNvPicPr/>
          <p:nvPr/>
        </p:nvPicPr>
        <p:blipFill>
          <a:blip r:embed="rId2"/>
          <a:stretch/>
        </p:blipFill>
        <p:spPr>
          <a:xfrm>
            <a:off x="2514600" y="1371600"/>
            <a:ext cx="6067440" cy="4495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" descr=""/>
          <p:cNvPicPr/>
          <p:nvPr/>
        </p:nvPicPr>
        <p:blipFill>
          <a:blip r:embed="rId1"/>
          <a:srcRect l="929" t="23055" r="2786" b="4100"/>
          <a:stretch/>
        </p:blipFill>
        <p:spPr>
          <a:xfrm>
            <a:off x="304920" y="687240"/>
            <a:ext cx="8611920" cy="5640480"/>
          </a:xfrm>
          <a:prstGeom prst="rect">
            <a:avLst/>
          </a:prstGeom>
          <a:noFill/>
          <a:ln w="34920">
            <a:solidFill>
              <a:srgbClr val="808080"/>
            </a:solidFill>
            <a:miter/>
          </a:ln>
        </p:spPr>
      </p:pic>
      <p:sp>
        <p:nvSpPr>
          <p:cNvPr id="84" name=""/>
          <p:cNvSpPr/>
          <p:nvPr/>
        </p:nvSpPr>
        <p:spPr>
          <a:xfrm>
            <a:off x="0" y="28440"/>
            <a:ext cx="91440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Legal Definition and Product Information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 flipH="1" flipV="1" rot="6683400">
            <a:off x="2409120" y="298080"/>
            <a:ext cx="533520" cy="2209320"/>
          </a:xfrm>
          <a:prstGeom prst="uturnArrow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6" name="" descr=""/>
          <p:cNvPicPr/>
          <p:nvPr/>
        </p:nvPicPr>
        <p:blipFill>
          <a:blip r:embed="rId2"/>
          <a:stretch/>
        </p:blipFill>
        <p:spPr>
          <a:xfrm>
            <a:off x="2514600" y="1370160"/>
            <a:ext cx="6067440" cy="4494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7" name=""/>
          <p:cNvSpPr/>
          <p:nvPr/>
        </p:nvSpPr>
        <p:spPr>
          <a:xfrm rot="6010200">
            <a:off x="7962840" y="4917600"/>
            <a:ext cx="457200" cy="1905120"/>
          </a:xfrm>
          <a:prstGeom prst="uturnArrow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8" name="" descr=""/>
          <p:cNvPicPr/>
          <p:nvPr/>
        </p:nvPicPr>
        <p:blipFill>
          <a:blip r:embed="rId3"/>
          <a:stretch/>
        </p:blipFill>
        <p:spPr>
          <a:xfrm>
            <a:off x="3035160" y="533520"/>
            <a:ext cx="4857840" cy="5715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"/>
          <p:cNvSpPr/>
          <p:nvPr/>
        </p:nvSpPr>
        <p:spPr>
          <a:xfrm>
            <a:off x="8750160" y="6550200"/>
            <a:ext cx="387360" cy="2491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0" name="" descr=""/>
          <p:cNvPicPr/>
          <p:nvPr/>
        </p:nvPicPr>
        <p:blipFill>
          <a:blip r:embed="rId1"/>
          <a:srcRect l="933" t="23026" r="2805" b="4100"/>
          <a:stretch/>
        </p:blipFill>
        <p:spPr>
          <a:xfrm>
            <a:off x="304920" y="762120"/>
            <a:ext cx="8534160" cy="5145120"/>
          </a:xfrm>
          <a:prstGeom prst="rect">
            <a:avLst/>
          </a:prstGeom>
          <a:noFill/>
          <a:ln w="34920">
            <a:solidFill>
              <a:srgbClr val="808080"/>
            </a:solidFill>
            <a:miter/>
          </a:ln>
        </p:spPr>
      </p:pic>
      <p:sp>
        <p:nvSpPr>
          <p:cNvPr id="91" name=""/>
          <p:cNvSpPr/>
          <p:nvPr/>
        </p:nvSpPr>
        <p:spPr>
          <a:xfrm>
            <a:off x="476280" y="26100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900"/>
            </a:b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228600" y="190440"/>
            <a:ext cx="876312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Click on Bid or Offer Price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7134120" y="2838600"/>
            <a:ext cx="757440" cy="3238200"/>
          </a:xfrm>
          <a:custGeom>
            <a:avLst/>
            <a:gdLst/>
            <a:ahLst/>
            <a:rect l="l" t="t" r="r" b="b"/>
            <a:pathLst>
              <a:path w="477" h="2040">
                <a:moveTo>
                  <a:pt x="78" y="0"/>
                </a:moveTo>
                <a:cubicBezTo>
                  <a:pt x="125" y="98"/>
                  <a:pt x="333" y="411"/>
                  <a:pt x="363" y="594"/>
                </a:cubicBezTo>
                <a:cubicBezTo>
                  <a:pt x="432" y="846"/>
                  <a:pt x="333" y="990"/>
                  <a:pt x="258" y="1101"/>
                </a:cubicBezTo>
                <a:cubicBezTo>
                  <a:pt x="183" y="1212"/>
                  <a:pt x="74" y="1267"/>
                  <a:pt x="42" y="1365"/>
                </a:cubicBezTo>
                <a:cubicBezTo>
                  <a:pt x="10" y="1463"/>
                  <a:pt x="0" y="1602"/>
                  <a:pt x="66" y="1692"/>
                </a:cubicBezTo>
                <a:cubicBezTo>
                  <a:pt x="132" y="1782"/>
                  <a:pt x="204" y="1807"/>
                  <a:pt x="261" y="1845"/>
                </a:cubicBezTo>
                <a:cubicBezTo>
                  <a:pt x="318" y="1883"/>
                  <a:pt x="389" y="1905"/>
                  <a:pt x="411" y="1923"/>
                </a:cubicBezTo>
                <a:cubicBezTo>
                  <a:pt x="433" y="1941"/>
                  <a:pt x="399" y="1943"/>
                  <a:pt x="390" y="1950"/>
                </a:cubicBezTo>
                <a:cubicBezTo>
                  <a:pt x="390" y="1950"/>
                  <a:pt x="348" y="1963"/>
                  <a:pt x="345" y="1971"/>
                </a:cubicBezTo>
                <a:cubicBezTo>
                  <a:pt x="342" y="1979"/>
                  <a:pt x="350" y="1989"/>
                  <a:pt x="372" y="2001"/>
                </a:cubicBezTo>
                <a:cubicBezTo>
                  <a:pt x="394" y="2013"/>
                  <a:pt x="455" y="2032"/>
                  <a:pt x="477" y="2040"/>
                </a:cubicBezTo>
              </a:path>
            </a:pathLst>
          </a:custGeom>
          <a:noFill/>
          <a:ln w="38160">
            <a:solidFill>
              <a:srgbClr val="0000ff"/>
            </a:solidFill>
            <a:round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7778880" y="6014880"/>
            <a:ext cx="174600" cy="92160"/>
          </a:xfrm>
          <a:custGeom>
            <a:avLst/>
            <a:gdLst/>
            <a:ahLst/>
            <a:rect l="l" t="t" r="r" b="b"/>
            <a:pathLst>
              <a:path w="221" h="175">
                <a:moveTo>
                  <a:pt x="35" y="121"/>
                </a:moveTo>
                <a:lnTo>
                  <a:pt x="146" y="171"/>
                </a:lnTo>
                <a:lnTo>
                  <a:pt x="146" y="171"/>
                </a:lnTo>
                <a:lnTo>
                  <a:pt x="157" y="175"/>
                </a:lnTo>
                <a:lnTo>
                  <a:pt x="168" y="175"/>
                </a:lnTo>
                <a:lnTo>
                  <a:pt x="178" y="173"/>
                </a:lnTo>
                <a:lnTo>
                  <a:pt x="188" y="168"/>
                </a:lnTo>
                <a:lnTo>
                  <a:pt x="197" y="163"/>
                </a:lnTo>
                <a:lnTo>
                  <a:pt x="205" y="154"/>
                </a:lnTo>
                <a:lnTo>
                  <a:pt x="211" y="144"/>
                </a:lnTo>
                <a:lnTo>
                  <a:pt x="217" y="133"/>
                </a:lnTo>
                <a:lnTo>
                  <a:pt x="220" y="122"/>
                </a:lnTo>
                <a:lnTo>
                  <a:pt x="221" y="109"/>
                </a:lnTo>
                <a:lnTo>
                  <a:pt x="220" y="98"/>
                </a:lnTo>
                <a:lnTo>
                  <a:pt x="217" y="87"/>
                </a:lnTo>
                <a:lnTo>
                  <a:pt x="211" y="75"/>
                </a:lnTo>
                <a:lnTo>
                  <a:pt x="205" y="66"/>
                </a:lnTo>
                <a:lnTo>
                  <a:pt x="196" y="59"/>
                </a:lnTo>
                <a:lnTo>
                  <a:pt x="186" y="53"/>
                </a:lnTo>
                <a:lnTo>
                  <a:pt x="186" y="53"/>
                </a:lnTo>
                <a:lnTo>
                  <a:pt x="74" y="4"/>
                </a:lnTo>
                <a:lnTo>
                  <a:pt x="74" y="4"/>
                </a:lnTo>
                <a:lnTo>
                  <a:pt x="63" y="1"/>
                </a:lnTo>
                <a:lnTo>
                  <a:pt x="53" y="0"/>
                </a:lnTo>
                <a:lnTo>
                  <a:pt x="42" y="1"/>
                </a:lnTo>
                <a:lnTo>
                  <a:pt x="32" y="5"/>
                </a:lnTo>
                <a:lnTo>
                  <a:pt x="24" y="11"/>
                </a:lnTo>
                <a:lnTo>
                  <a:pt x="15" y="19"/>
                </a:lnTo>
                <a:lnTo>
                  <a:pt x="8" y="29"/>
                </a:lnTo>
                <a:lnTo>
                  <a:pt x="4" y="40"/>
                </a:lnTo>
                <a:lnTo>
                  <a:pt x="0" y="53"/>
                </a:lnTo>
                <a:lnTo>
                  <a:pt x="0" y="65"/>
                </a:lnTo>
                <a:lnTo>
                  <a:pt x="2" y="77"/>
                </a:lnTo>
                <a:lnTo>
                  <a:pt x="5" y="88"/>
                </a:lnTo>
                <a:lnTo>
                  <a:pt x="9" y="98"/>
                </a:lnTo>
                <a:lnTo>
                  <a:pt x="16" y="107"/>
                </a:lnTo>
                <a:lnTo>
                  <a:pt x="25" y="114"/>
                </a:lnTo>
                <a:lnTo>
                  <a:pt x="35" y="121"/>
                </a:lnTo>
                <a:lnTo>
                  <a:pt x="35" y="121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7677000" y="5991120"/>
            <a:ext cx="1389240" cy="817560"/>
          </a:xfrm>
          <a:custGeom>
            <a:avLst/>
            <a:gdLst/>
            <a:ahLst/>
            <a:rect l="l" t="t" r="r" b="b"/>
            <a:pathLst>
              <a:path w="1749" h="1543">
                <a:moveTo>
                  <a:pt x="1749" y="862"/>
                </a:moveTo>
                <a:lnTo>
                  <a:pt x="1749" y="870"/>
                </a:lnTo>
                <a:lnTo>
                  <a:pt x="1749" y="890"/>
                </a:lnTo>
                <a:lnTo>
                  <a:pt x="1747" y="921"/>
                </a:lnTo>
                <a:lnTo>
                  <a:pt x="1744" y="960"/>
                </a:lnTo>
                <a:lnTo>
                  <a:pt x="1739" y="1003"/>
                </a:lnTo>
                <a:lnTo>
                  <a:pt x="1730" y="1048"/>
                </a:lnTo>
                <a:lnTo>
                  <a:pt x="1718" y="1092"/>
                </a:lnTo>
                <a:lnTo>
                  <a:pt x="1702" y="1134"/>
                </a:lnTo>
                <a:lnTo>
                  <a:pt x="1701" y="1137"/>
                </a:lnTo>
                <a:lnTo>
                  <a:pt x="1698" y="1147"/>
                </a:lnTo>
                <a:lnTo>
                  <a:pt x="1693" y="1162"/>
                </a:lnTo>
                <a:lnTo>
                  <a:pt x="1683" y="1183"/>
                </a:lnTo>
                <a:lnTo>
                  <a:pt x="1670" y="1208"/>
                </a:lnTo>
                <a:lnTo>
                  <a:pt x="1655" y="1235"/>
                </a:lnTo>
                <a:lnTo>
                  <a:pt x="1634" y="1266"/>
                </a:lnTo>
                <a:lnTo>
                  <a:pt x="1610" y="1298"/>
                </a:lnTo>
                <a:lnTo>
                  <a:pt x="1581" y="1331"/>
                </a:lnTo>
                <a:lnTo>
                  <a:pt x="1547" y="1365"/>
                </a:lnTo>
                <a:lnTo>
                  <a:pt x="1507" y="1396"/>
                </a:lnTo>
                <a:lnTo>
                  <a:pt x="1461" y="1428"/>
                </a:lnTo>
                <a:lnTo>
                  <a:pt x="1410" y="1456"/>
                </a:lnTo>
                <a:lnTo>
                  <a:pt x="1352" y="1483"/>
                </a:lnTo>
                <a:lnTo>
                  <a:pt x="1287" y="1504"/>
                </a:lnTo>
                <a:lnTo>
                  <a:pt x="1215" y="1522"/>
                </a:lnTo>
                <a:lnTo>
                  <a:pt x="1213" y="1523"/>
                </a:lnTo>
                <a:lnTo>
                  <a:pt x="1204" y="1524"/>
                </a:lnTo>
                <a:lnTo>
                  <a:pt x="1192" y="1528"/>
                </a:lnTo>
                <a:lnTo>
                  <a:pt x="1175" y="1532"/>
                </a:lnTo>
                <a:lnTo>
                  <a:pt x="1154" y="1536"/>
                </a:lnTo>
                <a:lnTo>
                  <a:pt x="1130" y="1539"/>
                </a:lnTo>
                <a:lnTo>
                  <a:pt x="1103" y="1542"/>
                </a:lnTo>
                <a:lnTo>
                  <a:pt x="1073" y="1543"/>
                </a:lnTo>
                <a:lnTo>
                  <a:pt x="1041" y="1543"/>
                </a:lnTo>
                <a:lnTo>
                  <a:pt x="1008" y="1541"/>
                </a:lnTo>
                <a:lnTo>
                  <a:pt x="972" y="1537"/>
                </a:lnTo>
                <a:lnTo>
                  <a:pt x="937" y="1528"/>
                </a:lnTo>
                <a:lnTo>
                  <a:pt x="901" y="1518"/>
                </a:lnTo>
                <a:lnTo>
                  <a:pt x="865" y="1503"/>
                </a:lnTo>
                <a:lnTo>
                  <a:pt x="829" y="1483"/>
                </a:lnTo>
                <a:lnTo>
                  <a:pt x="795" y="1459"/>
                </a:lnTo>
                <a:lnTo>
                  <a:pt x="26" y="527"/>
                </a:lnTo>
                <a:lnTo>
                  <a:pt x="24" y="525"/>
                </a:lnTo>
                <a:lnTo>
                  <a:pt x="19" y="520"/>
                </a:lnTo>
                <a:lnTo>
                  <a:pt x="14" y="513"/>
                </a:lnTo>
                <a:lnTo>
                  <a:pt x="8" y="502"/>
                </a:lnTo>
                <a:lnTo>
                  <a:pt x="3" y="489"/>
                </a:lnTo>
                <a:lnTo>
                  <a:pt x="0" y="473"/>
                </a:lnTo>
                <a:lnTo>
                  <a:pt x="1" y="454"/>
                </a:lnTo>
                <a:lnTo>
                  <a:pt x="6" y="432"/>
                </a:lnTo>
                <a:lnTo>
                  <a:pt x="37" y="283"/>
                </a:lnTo>
                <a:lnTo>
                  <a:pt x="38" y="280"/>
                </a:lnTo>
                <a:lnTo>
                  <a:pt x="40" y="274"/>
                </a:lnTo>
                <a:lnTo>
                  <a:pt x="46" y="264"/>
                </a:lnTo>
                <a:lnTo>
                  <a:pt x="53" y="253"/>
                </a:lnTo>
                <a:lnTo>
                  <a:pt x="61" y="240"/>
                </a:lnTo>
                <a:lnTo>
                  <a:pt x="72" y="229"/>
                </a:lnTo>
                <a:lnTo>
                  <a:pt x="86" y="220"/>
                </a:lnTo>
                <a:lnTo>
                  <a:pt x="101" y="214"/>
                </a:lnTo>
                <a:lnTo>
                  <a:pt x="467" y="14"/>
                </a:lnTo>
                <a:lnTo>
                  <a:pt x="469" y="13"/>
                </a:lnTo>
                <a:lnTo>
                  <a:pt x="475" y="10"/>
                </a:lnTo>
                <a:lnTo>
                  <a:pt x="485" y="6"/>
                </a:lnTo>
                <a:lnTo>
                  <a:pt x="498" y="4"/>
                </a:lnTo>
                <a:lnTo>
                  <a:pt x="515" y="1"/>
                </a:lnTo>
                <a:lnTo>
                  <a:pt x="533" y="0"/>
                </a:lnTo>
                <a:lnTo>
                  <a:pt x="554" y="3"/>
                </a:lnTo>
                <a:lnTo>
                  <a:pt x="579" y="8"/>
                </a:lnTo>
                <a:lnTo>
                  <a:pt x="973" y="93"/>
                </a:lnTo>
                <a:lnTo>
                  <a:pt x="1626" y="534"/>
                </a:lnTo>
                <a:lnTo>
                  <a:pt x="1632" y="538"/>
                </a:lnTo>
                <a:lnTo>
                  <a:pt x="1645" y="549"/>
                </a:lnTo>
                <a:lnTo>
                  <a:pt x="1665" y="571"/>
                </a:lnTo>
                <a:lnTo>
                  <a:pt x="1687" y="602"/>
                </a:lnTo>
                <a:lnTo>
                  <a:pt x="1709" y="645"/>
                </a:lnTo>
                <a:lnTo>
                  <a:pt x="1729" y="703"/>
                </a:lnTo>
                <a:lnTo>
                  <a:pt x="1743" y="774"/>
                </a:lnTo>
                <a:lnTo>
                  <a:pt x="1749" y="862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7805880" y="6027840"/>
            <a:ext cx="1162080" cy="541080"/>
          </a:xfrm>
          <a:custGeom>
            <a:avLst/>
            <a:gdLst/>
            <a:ahLst/>
            <a:rect l="l" t="t" r="r" b="b"/>
            <a:pathLst>
              <a:path w="1462" h="1021">
                <a:moveTo>
                  <a:pt x="969" y="1017"/>
                </a:moveTo>
                <a:lnTo>
                  <a:pt x="950" y="1021"/>
                </a:lnTo>
                <a:lnTo>
                  <a:pt x="933" y="1021"/>
                </a:lnTo>
                <a:lnTo>
                  <a:pt x="914" y="1019"/>
                </a:lnTo>
                <a:lnTo>
                  <a:pt x="895" y="1016"/>
                </a:lnTo>
                <a:lnTo>
                  <a:pt x="878" y="1009"/>
                </a:lnTo>
                <a:lnTo>
                  <a:pt x="861" y="1003"/>
                </a:lnTo>
                <a:lnTo>
                  <a:pt x="845" y="995"/>
                </a:lnTo>
                <a:lnTo>
                  <a:pt x="829" y="987"/>
                </a:lnTo>
                <a:lnTo>
                  <a:pt x="814" y="978"/>
                </a:lnTo>
                <a:lnTo>
                  <a:pt x="802" y="969"/>
                </a:lnTo>
                <a:lnTo>
                  <a:pt x="789" y="962"/>
                </a:lnTo>
                <a:lnTo>
                  <a:pt x="779" y="954"/>
                </a:lnTo>
                <a:lnTo>
                  <a:pt x="772" y="948"/>
                </a:lnTo>
                <a:lnTo>
                  <a:pt x="766" y="943"/>
                </a:lnTo>
                <a:lnTo>
                  <a:pt x="762" y="939"/>
                </a:lnTo>
                <a:lnTo>
                  <a:pt x="761" y="938"/>
                </a:lnTo>
                <a:lnTo>
                  <a:pt x="336" y="434"/>
                </a:lnTo>
                <a:lnTo>
                  <a:pt x="10" y="213"/>
                </a:lnTo>
                <a:lnTo>
                  <a:pt x="1" y="201"/>
                </a:lnTo>
                <a:lnTo>
                  <a:pt x="0" y="191"/>
                </a:lnTo>
                <a:lnTo>
                  <a:pt x="3" y="182"/>
                </a:lnTo>
                <a:lnTo>
                  <a:pt x="10" y="175"/>
                </a:lnTo>
                <a:lnTo>
                  <a:pt x="19" y="170"/>
                </a:lnTo>
                <a:lnTo>
                  <a:pt x="26" y="165"/>
                </a:lnTo>
                <a:lnTo>
                  <a:pt x="33" y="162"/>
                </a:lnTo>
                <a:lnTo>
                  <a:pt x="35" y="161"/>
                </a:lnTo>
                <a:lnTo>
                  <a:pt x="284" y="24"/>
                </a:lnTo>
                <a:lnTo>
                  <a:pt x="307" y="13"/>
                </a:lnTo>
                <a:lnTo>
                  <a:pt x="332" y="5"/>
                </a:lnTo>
                <a:lnTo>
                  <a:pt x="356" y="2"/>
                </a:lnTo>
                <a:lnTo>
                  <a:pt x="380" y="0"/>
                </a:lnTo>
                <a:lnTo>
                  <a:pt x="400" y="0"/>
                </a:lnTo>
                <a:lnTo>
                  <a:pt x="417" y="2"/>
                </a:lnTo>
                <a:lnTo>
                  <a:pt x="428" y="3"/>
                </a:lnTo>
                <a:lnTo>
                  <a:pt x="432" y="4"/>
                </a:lnTo>
                <a:lnTo>
                  <a:pt x="788" y="88"/>
                </a:lnTo>
                <a:lnTo>
                  <a:pt x="1408" y="533"/>
                </a:lnTo>
                <a:lnTo>
                  <a:pt x="1440" y="569"/>
                </a:lnTo>
                <a:lnTo>
                  <a:pt x="1457" y="608"/>
                </a:lnTo>
                <a:lnTo>
                  <a:pt x="1462" y="646"/>
                </a:lnTo>
                <a:lnTo>
                  <a:pt x="1460" y="680"/>
                </a:lnTo>
                <a:lnTo>
                  <a:pt x="1452" y="711"/>
                </a:lnTo>
                <a:lnTo>
                  <a:pt x="1442" y="735"/>
                </a:lnTo>
                <a:lnTo>
                  <a:pt x="1433" y="750"/>
                </a:lnTo>
                <a:lnTo>
                  <a:pt x="1430" y="757"/>
                </a:lnTo>
                <a:lnTo>
                  <a:pt x="1428" y="759"/>
                </a:lnTo>
                <a:lnTo>
                  <a:pt x="1422" y="768"/>
                </a:lnTo>
                <a:lnTo>
                  <a:pt x="1414" y="781"/>
                </a:lnTo>
                <a:lnTo>
                  <a:pt x="1402" y="796"/>
                </a:lnTo>
                <a:lnTo>
                  <a:pt x="1385" y="816"/>
                </a:lnTo>
                <a:lnTo>
                  <a:pt x="1365" y="837"/>
                </a:lnTo>
                <a:lnTo>
                  <a:pt x="1342" y="860"/>
                </a:lnTo>
                <a:lnTo>
                  <a:pt x="1315" y="884"/>
                </a:lnTo>
                <a:lnTo>
                  <a:pt x="1285" y="907"/>
                </a:lnTo>
                <a:lnTo>
                  <a:pt x="1250" y="931"/>
                </a:lnTo>
                <a:lnTo>
                  <a:pt x="1213" y="953"/>
                </a:lnTo>
                <a:lnTo>
                  <a:pt x="1171" y="973"/>
                </a:lnTo>
                <a:lnTo>
                  <a:pt x="1126" y="990"/>
                </a:lnTo>
                <a:lnTo>
                  <a:pt x="1077" y="1003"/>
                </a:lnTo>
                <a:lnTo>
                  <a:pt x="1025" y="1013"/>
                </a:lnTo>
                <a:lnTo>
                  <a:pt x="969" y="1017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7802640" y="6027840"/>
            <a:ext cx="614160" cy="230040"/>
          </a:xfrm>
          <a:custGeom>
            <a:avLst/>
            <a:gdLst/>
            <a:ahLst/>
            <a:rect l="l" t="t" r="r" b="b"/>
            <a:pathLst>
              <a:path w="775" h="434">
                <a:moveTo>
                  <a:pt x="341" y="434"/>
                </a:moveTo>
                <a:lnTo>
                  <a:pt x="11" y="214"/>
                </a:lnTo>
                <a:lnTo>
                  <a:pt x="3" y="203"/>
                </a:lnTo>
                <a:lnTo>
                  <a:pt x="0" y="193"/>
                </a:lnTo>
                <a:lnTo>
                  <a:pt x="4" y="184"/>
                </a:lnTo>
                <a:lnTo>
                  <a:pt x="10" y="176"/>
                </a:lnTo>
                <a:lnTo>
                  <a:pt x="19" y="171"/>
                </a:lnTo>
                <a:lnTo>
                  <a:pt x="27" y="166"/>
                </a:lnTo>
                <a:lnTo>
                  <a:pt x="33" y="164"/>
                </a:lnTo>
                <a:lnTo>
                  <a:pt x="36" y="162"/>
                </a:lnTo>
                <a:lnTo>
                  <a:pt x="284" y="25"/>
                </a:lnTo>
                <a:lnTo>
                  <a:pt x="308" y="13"/>
                </a:lnTo>
                <a:lnTo>
                  <a:pt x="333" y="5"/>
                </a:lnTo>
                <a:lnTo>
                  <a:pt x="359" y="2"/>
                </a:lnTo>
                <a:lnTo>
                  <a:pt x="382" y="0"/>
                </a:lnTo>
                <a:lnTo>
                  <a:pt x="403" y="0"/>
                </a:lnTo>
                <a:lnTo>
                  <a:pt x="419" y="2"/>
                </a:lnTo>
                <a:lnTo>
                  <a:pt x="429" y="3"/>
                </a:lnTo>
                <a:lnTo>
                  <a:pt x="434" y="4"/>
                </a:lnTo>
                <a:lnTo>
                  <a:pt x="775" y="82"/>
                </a:lnTo>
                <a:lnTo>
                  <a:pt x="341" y="434"/>
                </a:lnTo>
                <a:close/>
              </a:path>
            </a:pathLst>
          </a:custGeom>
          <a:solidFill>
            <a:srgbClr val="b2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7758000" y="6176880"/>
            <a:ext cx="633600" cy="517680"/>
          </a:xfrm>
          <a:custGeom>
            <a:avLst/>
            <a:gdLst/>
            <a:ahLst/>
            <a:rect l="l" t="t" r="r" b="b"/>
            <a:pathLst>
              <a:path w="797" h="977">
                <a:moveTo>
                  <a:pt x="716" y="925"/>
                </a:moveTo>
                <a:lnTo>
                  <a:pt x="737" y="948"/>
                </a:lnTo>
                <a:lnTo>
                  <a:pt x="753" y="964"/>
                </a:lnTo>
                <a:lnTo>
                  <a:pt x="768" y="972"/>
                </a:lnTo>
                <a:lnTo>
                  <a:pt x="779" y="976"/>
                </a:lnTo>
                <a:lnTo>
                  <a:pt x="788" y="977"/>
                </a:lnTo>
                <a:lnTo>
                  <a:pt x="793" y="975"/>
                </a:lnTo>
                <a:lnTo>
                  <a:pt x="796" y="974"/>
                </a:lnTo>
                <a:lnTo>
                  <a:pt x="797" y="972"/>
                </a:lnTo>
                <a:lnTo>
                  <a:pt x="792" y="756"/>
                </a:lnTo>
                <a:lnTo>
                  <a:pt x="360" y="205"/>
                </a:lnTo>
                <a:lnTo>
                  <a:pt x="24" y="0"/>
                </a:lnTo>
                <a:lnTo>
                  <a:pt x="0" y="93"/>
                </a:lnTo>
                <a:lnTo>
                  <a:pt x="2" y="105"/>
                </a:lnTo>
                <a:lnTo>
                  <a:pt x="6" y="118"/>
                </a:lnTo>
                <a:lnTo>
                  <a:pt x="12" y="133"/>
                </a:lnTo>
                <a:lnTo>
                  <a:pt x="20" y="147"/>
                </a:lnTo>
                <a:lnTo>
                  <a:pt x="27" y="159"/>
                </a:lnTo>
                <a:lnTo>
                  <a:pt x="33" y="169"/>
                </a:lnTo>
                <a:lnTo>
                  <a:pt x="36" y="177"/>
                </a:lnTo>
                <a:lnTo>
                  <a:pt x="39" y="179"/>
                </a:lnTo>
                <a:lnTo>
                  <a:pt x="216" y="298"/>
                </a:lnTo>
                <a:lnTo>
                  <a:pt x="220" y="299"/>
                </a:lnTo>
                <a:lnTo>
                  <a:pt x="230" y="304"/>
                </a:lnTo>
                <a:lnTo>
                  <a:pt x="245" y="313"/>
                </a:lnTo>
                <a:lnTo>
                  <a:pt x="264" y="324"/>
                </a:lnTo>
                <a:lnTo>
                  <a:pt x="286" y="342"/>
                </a:lnTo>
                <a:lnTo>
                  <a:pt x="309" y="363"/>
                </a:lnTo>
                <a:lnTo>
                  <a:pt x="332" y="389"/>
                </a:lnTo>
                <a:lnTo>
                  <a:pt x="354" y="422"/>
                </a:lnTo>
                <a:lnTo>
                  <a:pt x="716" y="925"/>
                </a:lnTo>
                <a:close/>
              </a:path>
            </a:pathLst>
          </a:custGeom>
          <a:solidFill>
            <a:srgbClr val="3f3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7743960" y="6186600"/>
            <a:ext cx="682560" cy="465120"/>
          </a:xfrm>
          <a:custGeom>
            <a:avLst/>
            <a:gdLst/>
            <a:ahLst/>
            <a:rect l="l" t="t" r="r" b="b"/>
            <a:pathLst>
              <a:path w="862" h="880">
                <a:moveTo>
                  <a:pt x="862" y="867"/>
                </a:moveTo>
                <a:lnTo>
                  <a:pt x="355" y="235"/>
                </a:lnTo>
                <a:lnTo>
                  <a:pt x="354" y="231"/>
                </a:lnTo>
                <a:lnTo>
                  <a:pt x="354" y="231"/>
                </a:lnTo>
                <a:lnTo>
                  <a:pt x="9" y="0"/>
                </a:lnTo>
                <a:lnTo>
                  <a:pt x="0" y="18"/>
                </a:lnTo>
                <a:lnTo>
                  <a:pt x="344" y="250"/>
                </a:lnTo>
                <a:lnTo>
                  <a:pt x="341" y="248"/>
                </a:lnTo>
                <a:lnTo>
                  <a:pt x="848" y="880"/>
                </a:lnTo>
                <a:lnTo>
                  <a:pt x="862" y="86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8045280" y="6062760"/>
            <a:ext cx="400320" cy="210960"/>
          </a:xfrm>
          <a:custGeom>
            <a:avLst/>
            <a:gdLst/>
            <a:ahLst/>
            <a:rect l="l" t="t" r="r" b="b"/>
            <a:pathLst>
              <a:path w="503" h="400">
                <a:moveTo>
                  <a:pt x="494" y="0"/>
                </a:moveTo>
                <a:lnTo>
                  <a:pt x="0" y="385"/>
                </a:lnTo>
                <a:lnTo>
                  <a:pt x="10" y="400"/>
                </a:lnTo>
                <a:lnTo>
                  <a:pt x="503" y="15"/>
                </a:lnTo>
                <a:lnTo>
                  <a:pt x="49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8012160" y="6029280"/>
            <a:ext cx="325440" cy="95400"/>
          </a:xfrm>
          <a:custGeom>
            <a:avLst/>
            <a:gdLst/>
            <a:ahLst/>
            <a:rect l="l" t="t" r="r" b="b"/>
            <a:pathLst>
              <a:path w="409" h="178">
                <a:moveTo>
                  <a:pt x="409" y="159"/>
                </a:moveTo>
                <a:lnTo>
                  <a:pt x="5" y="0"/>
                </a:lnTo>
                <a:lnTo>
                  <a:pt x="0" y="19"/>
                </a:lnTo>
                <a:lnTo>
                  <a:pt x="404" y="178"/>
                </a:lnTo>
                <a:lnTo>
                  <a:pt x="409" y="159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7881840" y="6076800"/>
            <a:ext cx="312840" cy="122400"/>
          </a:xfrm>
          <a:custGeom>
            <a:avLst/>
            <a:gdLst/>
            <a:ahLst/>
            <a:rect l="l" t="t" r="r" b="b"/>
            <a:pathLst>
              <a:path w="393" h="232">
                <a:moveTo>
                  <a:pt x="393" y="216"/>
                </a:moveTo>
                <a:lnTo>
                  <a:pt x="7" y="0"/>
                </a:lnTo>
                <a:lnTo>
                  <a:pt x="0" y="18"/>
                </a:lnTo>
                <a:lnTo>
                  <a:pt x="386" y="232"/>
                </a:lnTo>
                <a:lnTo>
                  <a:pt x="393" y="216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8469360" y="6456240"/>
            <a:ext cx="534960" cy="268560"/>
          </a:xfrm>
          <a:custGeom>
            <a:avLst/>
            <a:gdLst/>
            <a:ahLst/>
            <a:rect l="l" t="t" r="r" b="b"/>
            <a:pathLst>
              <a:path w="672" h="507">
                <a:moveTo>
                  <a:pt x="672" y="0"/>
                </a:moveTo>
                <a:lnTo>
                  <a:pt x="669" y="4"/>
                </a:lnTo>
                <a:lnTo>
                  <a:pt x="660" y="17"/>
                </a:lnTo>
                <a:lnTo>
                  <a:pt x="647" y="36"/>
                </a:lnTo>
                <a:lnTo>
                  <a:pt x="627" y="60"/>
                </a:lnTo>
                <a:lnTo>
                  <a:pt x="602" y="87"/>
                </a:lnTo>
                <a:lnTo>
                  <a:pt x="571" y="117"/>
                </a:lnTo>
                <a:lnTo>
                  <a:pt x="536" y="150"/>
                </a:lnTo>
                <a:lnTo>
                  <a:pt x="495" y="181"/>
                </a:lnTo>
                <a:lnTo>
                  <a:pt x="449" y="213"/>
                </a:lnTo>
                <a:lnTo>
                  <a:pt x="398" y="242"/>
                </a:lnTo>
                <a:lnTo>
                  <a:pt x="343" y="267"/>
                </a:lnTo>
                <a:lnTo>
                  <a:pt x="283" y="287"/>
                </a:lnTo>
                <a:lnTo>
                  <a:pt x="219" y="302"/>
                </a:lnTo>
                <a:lnTo>
                  <a:pt x="150" y="308"/>
                </a:lnTo>
                <a:lnTo>
                  <a:pt x="77" y="306"/>
                </a:lnTo>
                <a:lnTo>
                  <a:pt x="0" y="295"/>
                </a:lnTo>
                <a:lnTo>
                  <a:pt x="0" y="297"/>
                </a:lnTo>
                <a:lnTo>
                  <a:pt x="0" y="305"/>
                </a:lnTo>
                <a:lnTo>
                  <a:pt x="1" y="316"/>
                </a:lnTo>
                <a:lnTo>
                  <a:pt x="2" y="331"/>
                </a:lnTo>
                <a:lnTo>
                  <a:pt x="5" y="349"/>
                </a:lnTo>
                <a:lnTo>
                  <a:pt x="10" y="367"/>
                </a:lnTo>
                <a:lnTo>
                  <a:pt x="16" y="388"/>
                </a:lnTo>
                <a:lnTo>
                  <a:pt x="24" y="409"/>
                </a:lnTo>
                <a:lnTo>
                  <a:pt x="35" y="429"/>
                </a:lnTo>
                <a:lnTo>
                  <a:pt x="49" y="449"/>
                </a:lnTo>
                <a:lnTo>
                  <a:pt x="66" y="467"/>
                </a:lnTo>
                <a:lnTo>
                  <a:pt x="87" y="482"/>
                </a:lnTo>
                <a:lnTo>
                  <a:pt x="111" y="494"/>
                </a:lnTo>
                <a:lnTo>
                  <a:pt x="140" y="503"/>
                </a:lnTo>
                <a:lnTo>
                  <a:pt x="173" y="507"/>
                </a:lnTo>
                <a:lnTo>
                  <a:pt x="210" y="506"/>
                </a:lnTo>
                <a:lnTo>
                  <a:pt x="215" y="504"/>
                </a:lnTo>
                <a:lnTo>
                  <a:pt x="228" y="502"/>
                </a:lnTo>
                <a:lnTo>
                  <a:pt x="249" y="497"/>
                </a:lnTo>
                <a:lnTo>
                  <a:pt x="275" y="489"/>
                </a:lnTo>
                <a:lnTo>
                  <a:pt x="307" y="478"/>
                </a:lnTo>
                <a:lnTo>
                  <a:pt x="343" y="463"/>
                </a:lnTo>
                <a:lnTo>
                  <a:pt x="382" y="444"/>
                </a:lnTo>
                <a:lnTo>
                  <a:pt x="422" y="419"/>
                </a:lnTo>
                <a:lnTo>
                  <a:pt x="463" y="390"/>
                </a:lnTo>
                <a:lnTo>
                  <a:pt x="504" y="355"/>
                </a:lnTo>
                <a:lnTo>
                  <a:pt x="542" y="315"/>
                </a:lnTo>
                <a:lnTo>
                  <a:pt x="579" y="267"/>
                </a:lnTo>
                <a:lnTo>
                  <a:pt x="611" y="212"/>
                </a:lnTo>
                <a:lnTo>
                  <a:pt x="638" y="150"/>
                </a:lnTo>
                <a:lnTo>
                  <a:pt x="659" y="80"/>
                </a:lnTo>
                <a:lnTo>
                  <a:pt x="672" y="0"/>
                </a:lnTo>
                <a:close/>
              </a:path>
            </a:pathLst>
          </a:custGeom>
          <a:solidFill>
            <a:srgbClr val="9e9e9e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8432640" y="6478560"/>
            <a:ext cx="598680" cy="189000"/>
          </a:xfrm>
          <a:custGeom>
            <a:avLst/>
            <a:gdLst/>
            <a:ahLst/>
            <a:rect l="l" t="t" r="r" b="b"/>
            <a:pathLst>
              <a:path w="755" h="357">
                <a:moveTo>
                  <a:pt x="740" y="0"/>
                </a:moveTo>
                <a:lnTo>
                  <a:pt x="740" y="0"/>
                </a:lnTo>
                <a:lnTo>
                  <a:pt x="739" y="1"/>
                </a:lnTo>
                <a:lnTo>
                  <a:pt x="736" y="6"/>
                </a:lnTo>
                <a:lnTo>
                  <a:pt x="731" y="13"/>
                </a:lnTo>
                <a:lnTo>
                  <a:pt x="724" y="22"/>
                </a:lnTo>
                <a:lnTo>
                  <a:pt x="715" y="32"/>
                </a:lnTo>
                <a:lnTo>
                  <a:pt x="705" y="44"/>
                </a:lnTo>
                <a:lnTo>
                  <a:pt x="693" y="57"/>
                </a:lnTo>
                <a:lnTo>
                  <a:pt x="679" y="72"/>
                </a:lnTo>
                <a:lnTo>
                  <a:pt x="663" y="88"/>
                </a:lnTo>
                <a:lnTo>
                  <a:pt x="647" y="105"/>
                </a:lnTo>
                <a:lnTo>
                  <a:pt x="629" y="122"/>
                </a:lnTo>
                <a:lnTo>
                  <a:pt x="609" y="140"/>
                </a:lnTo>
                <a:lnTo>
                  <a:pt x="588" y="159"/>
                </a:lnTo>
                <a:lnTo>
                  <a:pt x="565" y="177"/>
                </a:lnTo>
                <a:lnTo>
                  <a:pt x="542" y="195"/>
                </a:lnTo>
                <a:lnTo>
                  <a:pt x="518" y="213"/>
                </a:lnTo>
                <a:lnTo>
                  <a:pt x="491" y="230"/>
                </a:lnTo>
                <a:lnTo>
                  <a:pt x="465" y="248"/>
                </a:lnTo>
                <a:lnTo>
                  <a:pt x="436" y="264"/>
                </a:lnTo>
                <a:lnTo>
                  <a:pt x="407" y="278"/>
                </a:lnTo>
                <a:lnTo>
                  <a:pt x="378" y="292"/>
                </a:lnTo>
                <a:lnTo>
                  <a:pt x="347" y="304"/>
                </a:lnTo>
                <a:lnTo>
                  <a:pt x="316" y="314"/>
                </a:lnTo>
                <a:lnTo>
                  <a:pt x="284" y="323"/>
                </a:lnTo>
                <a:lnTo>
                  <a:pt x="251" y="329"/>
                </a:lnTo>
                <a:lnTo>
                  <a:pt x="218" y="334"/>
                </a:lnTo>
                <a:lnTo>
                  <a:pt x="183" y="336"/>
                </a:lnTo>
                <a:lnTo>
                  <a:pt x="149" y="336"/>
                </a:lnTo>
                <a:lnTo>
                  <a:pt x="114" y="332"/>
                </a:lnTo>
                <a:lnTo>
                  <a:pt x="79" y="324"/>
                </a:lnTo>
                <a:lnTo>
                  <a:pt x="43" y="316"/>
                </a:lnTo>
                <a:lnTo>
                  <a:pt x="7" y="302"/>
                </a:lnTo>
                <a:lnTo>
                  <a:pt x="0" y="322"/>
                </a:lnTo>
                <a:lnTo>
                  <a:pt x="38" y="336"/>
                </a:lnTo>
                <a:lnTo>
                  <a:pt x="74" y="346"/>
                </a:lnTo>
                <a:lnTo>
                  <a:pt x="111" y="353"/>
                </a:lnTo>
                <a:lnTo>
                  <a:pt x="147" y="357"/>
                </a:lnTo>
                <a:lnTo>
                  <a:pt x="182" y="357"/>
                </a:lnTo>
                <a:lnTo>
                  <a:pt x="218" y="356"/>
                </a:lnTo>
                <a:lnTo>
                  <a:pt x="252" y="351"/>
                </a:lnTo>
                <a:lnTo>
                  <a:pt x="286" y="345"/>
                </a:lnTo>
                <a:lnTo>
                  <a:pt x="319" y="336"/>
                </a:lnTo>
                <a:lnTo>
                  <a:pt x="351" y="326"/>
                </a:lnTo>
                <a:lnTo>
                  <a:pt x="383" y="313"/>
                </a:lnTo>
                <a:lnTo>
                  <a:pt x="413" y="299"/>
                </a:lnTo>
                <a:lnTo>
                  <a:pt x="443" y="284"/>
                </a:lnTo>
                <a:lnTo>
                  <a:pt x="471" y="268"/>
                </a:lnTo>
                <a:lnTo>
                  <a:pt x="499" y="250"/>
                </a:lnTo>
                <a:lnTo>
                  <a:pt x="525" y="233"/>
                </a:lnTo>
                <a:lnTo>
                  <a:pt x="551" y="214"/>
                </a:lnTo>
                <a:lnTo>
                  <a:pt x="575" y="195"/>
                </a:lnTo>
                <a:lnTo>
                  <a:pt x="598" y="176"/>
                </a:lnTo>
                <a:lnTo>
                  <a:pt x="619" y="157"/>
                </a:lnTo>
                <a:lnTo>
                  <a:pt x="640" y="140"/>
                </a:lnTo>
                <a:lnTo>
                  <a:pt x="659" y="122"/>
                </a:lnTo>
                <a:lnTo>
                  <a:pt x="675" y="105"/>
                </a:lnTo>
                <a:lnTo>
                  <a:pt x="692" y="88"/>
                </a:lnTo>
                <a:lnTo>
                  <a:pt x="705" y="73"/>
                </a:lnTo>
                <a:lnTo>
                  <a:pt x="718" y="59"/>
                </a:lnTo>
                <a:lnTo>
                  <a:pt x="728" y="47"/>
                </a:lnTo>
                <a:lnTo>
                  <a:pt x="738" y="37"/>
                </a:lnTo>
                <a:lnTo>
                  <a:pt x="745" y="28"/>
                </a:lnTo>
                <a:lnTo>
                  <a:pt x="750" y="22"/>
                </a:lnTo>
                <a:lnTo>
                  <a:pt x="754" y="17"/>
                </a:lnTo>
                <a:lnTo>
                  <a:pt x="755" y="15"/>
                </a:lnTo>
                <a:lnTo>
                  <a:pt x="74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7754760" y="6302520"/>
            <a:ext cx="554040" cy="461880"/>
          </a:xfrm>
          <a:custGeom>
            <a:avLst/>
            <a:gdLst/>
            <a:ahLst/>
            <a:rect l="l" t="t" r="r" b="b"/>
            <a:pathLst>
              <a:path w="698" h="873">
                <a:moveTo>
                  <a:pt x="29" y="0"/>
                </a:moveTo>
                <a:lnTo>
                  <a:pt x="1" y="117"/>
                </a:lnTo>
                <a:lnTo>
                  <a:pt x="1" y="119"/>
                </a:lnTo>
                <a:lnTo>
                  <a:pt x="0" y="124"/>
                </a:lnTo>
                <a:lnTo>
                  <a:pt x="0" y="133"/>
                </a:lnTo>
                <a:lnTo>
                  <a:pt x="1" y="145"/>
                </a:lnTo>
                <a:lnTo>
                  <a:pt x="4" y="159"/>
                </a:lnTo>
                <a:lnTo>
                  <a:pt x="10" y="176"/>
                </a:lnTo>
                <a:lnTo>
                  <a:pt x="21" y="193"/>
                </a:lnTo>
                <a:lnTo>
                  <a:pt x="35" y="211"/>
                </a:lnTo>
                <a:lnTo>
                  <a:pt x="698" y="873"/>
                </a:lnTo>
                <a:lnTo>
                  <a:pt x="289" y="217"/>
                </a:lnTo>
                <a:lnTo>
                  <a:pt x="29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7788240" y="6330960"/>
            <a:ext cx="393840" cy="309600"/>
          </a:xfrm>
          <a:custGeom>
            <a:avLst/>
            <a:gdLst/>
            <a:ahLst/>
            <a:rect l="l" t="t" r="r" b="b"/>
            <a:pathLst>
              <a:path w="496" h="585">
                <a:moveTo>
                  <a:pt x="1" y="13"/>
                </a:moveTo>
                <a:lnTo>
                  <a:pt x="484" y="583"/>
                </a:lnTo>
                <a:lnTo>
                  <a:pt x="484" y="583"/>
                </a:lnTo>
                <a:lnTo>
                  <a:pt x="486" y="585"/>
                </a:lnTo>
                <a:lnTo>
                  <a:pt x="489" y="585"/>
                </a:lnTo>
                <a:lnTo>
                  <a:pt x="492" y="585"/>
                </a:lnTo>
                <a:lnTo>
                  <a:pt x="494" y="583"/>
                </a:lnTo>
                <a:lnTo>
                  <a:pt x="496" y="581"/>
                </a:lnTo>
                <a:lnTo>
                  <a:pt x="496" y="577"/>
                </a:lnTo>
                <a:lnTo>
                  <a:pt x="496" y="574"/>
                </a:lnTo>
                <a:lnTo>
                  <a:pt x="494" y="572"/>
                </a:lnTo>
                <a:lnTo>
                  <a:pt x="494" y="572"/>
                </a:lnTo>
                <a:lnTo>
                  <a:pt x="11" y="3"/>
                </a:lnTo>
                <a:lnTo>
                  <a:pt x="11" y="3"/>
                </a:lnTo>
                <a:lnTo>
                  <a:pt x="9" y="2"/>
                </a:lnTo>
                <a:lnTo>
                  <a:pt x="6" y="0"/>
                </a:lnTo>
                <a:lnTo>
                  <a:pt x="4" y="2"/>
                </a:lnTo>
                <a:lnTo>
                  <a:pt x="1" y="3"/>
                </a:lnTo>
                <a:lnTo>
                  <a:pt x="0" y="5"/>
                </a:lnTo>
                <a:lnTo>
                  <a:pt x="0" y="8"/>
                </a:lnTo>
                <a:lnTo>
                  <a:pt x="0" y="10"/>
                </a:lnTo>
                <a:lnTo>
                  <a:pt x="1" y="13"/>
                </a:lnTo>
                <a:lnTo>
                  <a:pt x="1" y="13"/>
                </a:lnTo>
                <a:close/>
              </a:path>
            </a:pathLst>
          </a:custGeom>
          <a:solidFill>
            <a:srgbClr val="0063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7816680" y="6037200"/>
            <a:ext cx="73080" cy="31680"/>
          </a:xfrm>
          <a:custGeom>
            <a:avLst/>
            <a:gdLst/>
            <a:ahLst/>
            <a:rect l="l" t="t" r="r" b="b"/>
            <a:pathLst>
              <a:path w="93" h="59">
                <a:moveTo>
                  <a:pt x="7" y="24"/>
                </a:moveTo>
                <a:lnTo>
                  <a:pt x="78" y="58"/>
                </a:lnTo>
                <a:lnTo>
                  <a:pt x="78" y="58"/>
                </a:lnTo>
                <a:lnTo>
                  <a:pt x="83" y="59"/>
                </a:lnTo>
                <a:lnTo>
                  <a:pt x="87" y="58"/>
                </a:lnTo>
                <a:lnTo>
                  <a:pt x="89" y="55"/>
                </a:lnTo>
                <a:lnTo>
                  <a:pt x="92" y="51"/>
                </a:lnTo>
                <a:lnTo>
                  <a:pt x="93" y="48"/>
                </a:lnTo>
                <a:lnTo>
                  <a:pt x="92" y="43"/>
                </a:lnTo>
                <a:lnTo>
                  <a:pt x="89" y="39"/>
                </a:lnTo>
                <a:lnTo>
                  <a:pt x="86" y="36"/>
                </a:lnTo>
                <a:lnTo>
                  <a:pt x="86" y="36"/>
                </a:lnTo>
                <a:lnTo>
                  <a:pt x="14" y="2"/>
                </a:lnTo>
                <a:lnTo>
                  <a:pt x="14" y="2"/>
                </a:lnTo>
                <a:lnTo>
                  <a:pt x="11" y="0"/>
                </a:lnTo>
                <a:lnTo>
                  <a:pt x="7" y="1"/>
                </a:lnTo>
                <a:lnTo>
                  <a:pt x="3" y="4"/>
                </a:lnTo>
                <a:lnTo>
                  <a:pt x="1" y="7"/>
                </a:lnTo>
                <a:lnTo>
                  <a:pt x="0" y="12"/>
                </a:lnTo>
                <a:lnTo>
                  <a:pt x="1" y="16"/>
                </a:lnTo>
                <a:lnTo>
                  <a:pt x="3" y="20"/>
                </a:lnTo>
                <a:lnTo>
                  <a:pt x="7" y="24"/>
                </a:lnTo>
                <a:lnTo>
                  <a:pt x="7" y="24"/>
                </a:lnTo>
                <a:close/>
              </a:path>
            </a:pathLst>
          </a:custGeom>
          <a:solidFill>
            <a:srgbClr val="7f7f7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7905600" y="6080040"/>
            <a:ext cx="279720" cy="106560"/>
          </a:xfrm>
          <a:custGeom>
            <a:avLst/>
            <a:gdLst/>
            <a:ahLst/>
            <a:rect l="l" t="t" r="r" b="b"/>
            <a:pathLst>
              <a:path w="351" h="200">
                <a:moveTo>
                  <a:pt x="346" y="182"/>
                </a:moveTo>
                <a:lnTo>
                  <a:pt x="12" y="0"/>
                </a:lnTo>
                <a:lnTo>
                  <a:pt x="12" y="0"/>
                </a:lnTo>
                <a:lnTo>
                  <a:pt x="8" y="0"/>
                </a:lnTo>
                <a:lnTo>
                  <a:pt x="6" y="0"/>
                </a:lnTo>
                <a:lnTo>
                  <a:pt x="3" y="3"/>
                </a:lnTo>
                <a:lnTo>
                  <a:pt x="0" y="5"/>
                </a:lnTo>
                <a:lnTo>
                  <a:pt x="0" y="9"/>
                </a:lnTo>
                <a:lnTo>
                  <a:pt x="0" y="13"/>
                </a:lnTo>
                <a:lnTo>
                  <a:pt x="3" y="17"/>
                </a:lnTo>
                <a:lnTo>
                  <a:pt x="5" y="18"/>
                </a:lnTo>
                <a:lnTo>
                  <a:pt x="5" y="18"/>
                </a:lnTo>
                <a:lnTo>
                  <a:pt x="340" y="200"/>
                </a:lnTo>
                <a:lnTo>
                  <a:pt x="340" y="200"/>
                </a:lnTo>
                <a:lnTo>
                  <a:pt x="342" y="200"/>
                </a:lnTo>
                <a:lnTo>
                  <a:pt x="346" y="200"/>
                </a:lnTo>
                <a:lnTo>
                  <a:pt x="348" y="198"/>
                </a:lnTo>
                <a:lnTo>
                  <a:pt x="350" y="195"/>
                </a:lnTo>
                <a:lnTo>
                  <a:pt x="351" y="191"/>
                </a:lnTo>
                <a:lnTo>
                  <a:pt x="350" y="189"/>
                </a:lnTo>
                <a:lnTo>
                  <a:pt x="349" y="185"/>
                </a:lnTo>
                <a:lnTo>
                  <a:pt x="346" y="182"/>
                </a:lnTo>
                <a:lnTo>
                  <a:pt x="346" y="182"/>
                </a:lnTo>
                <a:close/>
              </a:path>
            </a:pathLst>
          </a:custGeom>
          <a:solidFill>
            <a:srgbClr val="33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8042400" y="6029280"/>
            <a:ext cx="284040" cy="82440"/>
          </a:xfrm>
          <a:custGeom>
            <a:avLst/>
            <a:gdLst/>
            <a:ahLst/>
            <a:rect l="l" t="t" r="r" b="b"/>
            <a:pathLst>
              <a:path w="358" h="154">
                <a:moveTo>
                  <a:pt x="352" y="135"/>
                </a:moveTo>
                <a:lnTo>
                  <a:pt x="9" y="0"/>
                </a:lnTo>
                <a:lnTo>
                  <a:pt x="9" y="0"/>
                </a:lnTo>
                <a:lnTo>
                  <a:pt x="6" y="0"/>
                </a:lnTo>
                <a:lnTo>
                  <a:pt x="3" y="1"/>
                </a:lnTo>
                <a:lnTo>
                  <a:pt x="1" y="2"/>
                </a:lnTo>
                <a:lnTo>
                  <a:pt x="0" y="6"/>
                </a:lnTo>
                <a:lnTo>
                  <a:pt x="0" y="9"/>
                </a:lnTo>
                <a:lnTo>
                  <a:pt x="0" y="12"/>
                </a:lnTo>
                <a:lnTo>
                  <a:pt x="2" y="16"/>
                </a:lnTo>
                <a:lnTo>
                  <a:pt x="4" y="19"/>
                </a:lnTo>
                <a:lnTo>
                  <a:pt x="4" y="19"/>
                </a:lnTo>
                <a:lnTo>
                  <a:pt x="348" y="153"/>
                </a:lnTo>
                <a:lnTo>
                  <a:pt x="348" y="153"/>
                </a:lnTo>
                <a:lnTo>
                  <a:pt x="351" y="154"/>
                </a:lnTo>
                <a:lnTo>
                  <a:pt x="354" y="153"/>
                </a:lnTo>
                <a:lnTo>
                  <a:pt x="357" y="151"/>
                </a:lnTo>
                <a:lnTo>
                  <a:pt x="358" y="147"/>
                </a:lnTo>
                <a:lnTo>
                  <a:pt x="358" y="144"/>
                </a:lnTo>
                <a:lnTo>
                  <a:pt x="358" y="141"/>
                </a:lnTo>
                <a:lnTo>
                  <a:pt x="356" y="138"/>
                </a:lnTo>
                <a:lnTo>
                  <a:pt x="352" y="135"/>
                </a:lnTo>
                <a:lnTo>
                  <a:pt x="352" y="135"/>
                </a:lnTo>
                <a:close/>
              </a:path>
            </a:pathLst>
          </a:custGeom>
          <a:solidFill>
            <a:srgbClr val="33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"/>
          <p:cNvSpPr/>
          <p:nvPr/>
        </p:nvSpPr>
        <p:spPr>
          <a:xfrm>
            <a:off x="476280" y="26100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900"/>
            </a:b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114480" y="26002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228600" y="237960"/>
            <a:ext cx="876312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Submission Screen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3" name=""/>
          <p:cNvGraphicFramePr/>
          <p:nvPr/>
        </p:nvGraphicFramePr>
        <p:xfrm>
          <a:off x="228600" y="838080"/>
          <a:ext cx="8763120" cy="5562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838080"/>
                    <a:ext cx="8763120" cy="5562720"/>
                  </a:xfrm>
                  <a:prstGeom prst="rect">
                    <a:avLst/>
                  </a:prstGeom>
                  <a:noFill/>
                  <a:ln w="34920">
                    <a:solidFill>
                      <a:srgbClr val="80808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115" name=""/>
          <p:cNvSpPr/>
          <p:nvPr/>
        </p:nvSpPr>
        <p:spPr>
          <a:xfrm>
            <a:off x="3574440" y="1981080"/>
            <a:ext cx="3709800" cy="2617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US</a:t>
            </a:r>
            <a:r>
              <a:rPr b="0" lang="en-US" sz="1100" strike="noStrike" u="sng">
                <a:solidFill>
                  <a:srgbClr val="0066ff"/>
                </a:solidFill>
                <a:effectLst/>
                <a:uFillTx/>
                <a:latin typeface="Arial Black"/>
              </a:rPr>
              <a:t>US Gas Swap    Nymex      Jan00    USD/MM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5487480" y="2244600"/>
            <a:ext cx="519840" cy="2768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6600"/>
                </a:solidFill>
                <a:effectLst/>
                <a:uFillTx/>
                <a:latin typeface="Frutiger 45 Light"/>
              </a:rPr>
              <a:t>2. 26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6324480" y="3289320"/>
            <a:ext cx="457200" cy="1443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6222960" y="3238560"/>
            <a:ext cx="685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2.24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"/>
          <p:cNvSpPr/>
          <p:nvPr/>
        </p:nvSpPr>
        <p:spPr>
          <a:xfrm>
            <a:off x="971640" y="22194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304920" y="247680"/>
            <a:ext cx="861048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Failed Transaction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1" name="" descr=""/>
          <p:cNvPicPr/>
          <p:nvPr/>
        </p:nvPicPr>
        <p:blipFill>
          <a:blip r:embed="rId1"/>
          <a:srcRect l="933" t="23097" r="2689" b="4231"/>
          <a:stretch/>
        </p:blipFill>
        <p:spPr>
          <a:xfrm>
            <a:off x="228600" y="762120"/>
            <a:ext cx="8610480" cy="5486400"/>
          </a:xfrm>
          <a:prstGeom prst="rect">
            <a:avLst/>
          </a:prstGeom>
          <a:noFill/>
          <a:ln w="34920">
            <a:solidFill>
              <a:srgbClr val="808080"/>
            </a:solidFill>
            <a:miter/>
          </a:ln>
        </p:spPr>
      </p:pic>
      <p:pic>
        <p:nvPicPr>
          <p:cNvPr id="122" name="" descr=""/>
          <p:cNvPicPr/>
          <p:nvPr/>
        </p:nvPicPr>
        <p:blipFill>
          <a:blip r:embed="rId2"/>
          <a:stretch/>
        </p:blipFill>
        <p:spPr>
          <a:xfrm>
            <a:off x="2362320" y="1752480"/>
            <a:ext cx="6019560" cy="3048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3" name=""/>
          <p:cNvSpPr/>
          <p:nvPr/>
        </p:nvSpPr>
        <p:spPr>
          <a:xfrm>
            <a:off x="3429000" y="2286000"/>
            <a:ext cx="4038480" cy="26172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US</a:t>
            </a:r>
            <a:r>
              <a:rPr b="0" lang="en-US" sz="1100" strike="noStrike" u="sng">
                <a:solidFill>
                  <a:srgbClr val="0066ff"/>
                </a:solidFill>
                <a:effectLst/>
                <a:uFillTx/>
                <a:latin typeface="Arial Black"/>
              </a:rPr>
              <a:t>US Gas Swap    Nymex      Jan00    USD/MM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"/>
          <p:cNvSpPr/>
          <p:nvPr/>
        </p:nvSpPr>
        <p:spPr>
          <a:xfrm>
            <a:off x="304920" y="95400"/>
            <a:ext cx="838188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Successful Transaction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5" name=""/>
          <p:cNvGrpSpPr/>
          <p:nvPr/>
        </p:nvGrpSpPr>
        <p:grpSpPr>
          <a:xfrm>
            <a:off x="108000" y="685800"/>
            <a:ext cx="8915400" cy="5486400"/>
            <a:chOff x="108000" y="685800"/>
            <a:chExt cx="8915400" cy="5486400"/>
          </a:xfrm>
        </p:grpSpPr>
        <p:pic>
          <p:nvPicPr>
            <p:cNvPr id="126" name="" descr=""/>
            <p:cNvPicPr/>
            <p:nvPr/>
          </p:nvPicPr>
          <p:blipFill>
            <a:blip r:embed="rId1"/>
            <a:srcRect l="854" t="23097" r="2563" b="4231"/>
            <a:stretch/>
          </p:blipFill>
          <p:spPr>
            <a:xfrm>
              <a:off x="108000" y="685800"/>
              <a:ext cx="8915400" cy="5486400"/>
            </a:xfrm>
            <a:prstGeom prst="rect">
              <a:avLst/>
            </a:prstGeom>
            <a:noFill/>
            <a:ln w="34920">
              <a:solidFill>
                <a:srgbClr val="808080"/>
              </a:solidFill>
              <a:miter/>
            </a:ln>
          </p:spPr>
        </p:pic>
        <p:pic>
          <p:nvPicPr>
            <p:cNvPr id="127" name="" descr=""/>
            <p:cNvPicPr/>
            <p:nvPr/>
          </p:nvPicPr>
          <p:blipFill>
            <a:blip r:embed="rId2"/>
            <a:srcRect l="0" t="0" r="0" b="71240"/>
            <a:stretch/>
          </p:blipFill>
          <p:spPr>
            <a:xfrm>
              <a:off x="2265480" y="5029200"/>
              <a:ext cx="6629400" cy="153720"/>
            </a:xfrm>
            <a:prstGeom prst="rect">
              <a:avLst/>
            </a:prstGeom>
            <a:noFill/>
            <a:ln w="0">
              <a:noFill/>
            </a:ln>
          </p:spPr>
        </p:pic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380520" y="-25920"/>
            <a:ext cx="84582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Automated Process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7315200" y="1905120"/>
            <a:ext cx="1447920" cy="1523880"/>
          </a:xfrm>
          <a:prstGeom prst="rect">
            <a:avLst/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Accounting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&amp;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Settlement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490680" y="4343400"/>
            <a:ext cx="7783200" cy="343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2" marL="914400">
              <a:lnSpc>
                <a:spcPct val="100000"/>
              </a:lnSpc>
              <a:spcBef>
                <a:spcPts val="2999"/>
              </a:spcBef>
              <a:tabLst>
                <a:tab algn="l" pos="0"/>
                <a:tab algn="l" pos="13096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Automated System Facilitates Fast, Efficient Transactions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2999"/>
              </a:spcBef>
              <a:tabLst>
                <a:tab algn="l" pos="0"/>
                <a:tab algn="l" pos="13096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Multiple Controls Ensure Users Operate Within Customized Profiles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spcBef>
                <a:spcPts val="2999"/>
              </a:spcBef>
              <a:buClr>
                <a:srgbClr val="ffe80f"/>
              </a:buClr>
              <a:buFont typeface="Symbol" charset="2"/>
              <a:buChar char=""/>
              <a:tabLst>
                <a:tab algn="l" pos="13096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999"/>
              </a:spcBef>
              <a:buClr>
                <a:srgbClr val="ffe80f"/>
              </a:buClr>
              <a:buFont typeface="Symbol" charset="2"/>
              <a:buChar char=""/>
              <a:tabLst>
                <a:tab algn="l" pos="13096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380880" y="1905120"/>
            <a:ext cx="1981440" cy="1536480"/>
          </a:xfrm>
          <a:prstGeom prst="rightArrowCallout">
            <a:avLst>
              <a:gd name="adj1" fmla="val 25002"/>
              <a:gd name="adj2" fmla="val 25000"/>
              <a:gd name="adj3" fmla="val 21493"/>
              <a:gd name="adj4" fmla="val 66667"/>
            </a:avLst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Transaction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Submitted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4876920" y="1905120"/>
            <a:ext cx="2198520" cy="1536480"/>
          </a:xfrm>
          <a:prstGeom prst="rightArrowCallout">
            <a:avLst>
              <a:gd name="adj1" fmla="val 25002"/>
              <a:gd name="adj2" fmla="val 25000"/>
              <a:gd name="adj3" fmla="val 23848"/>
              <a:gd name="adj4" fmla="val 66667"/>
            </a:avLst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Risk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Portfolio</a:t>
            </a: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2666880" y="1905120"/>
            <a:ext cx="1986120" cy="1536480"/>
          </a:xfrm>
          <a:prstGeom prst="rightArrowCallout">
            <a:avLst>
              <a:gd name="adj1" fmla="val 25002"/>
              <a:gd name="adj2" fmla="val 25000"/>
              <a:gd name="adj3" fmla="val 21544"/>
              <a:gd name="adj4" fmla="val 66667"/>
            </a:avLst>
          </a:prstGeom>
          <a:solidFill>
            <a:srgbClr val="ffe8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Validation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Credit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Price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Volume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1580760" y="2517840"/>
            <a:ext cx="775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b2d17"/>
                </a:solidFill>
                <a:effectLst/>
                <a:uFillTx/>
                <a:latin typeface="Frutiger 45 Light"/>
              </a:rPr>
              <a:t>Secure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3866760" y="2517840"/>
            <a:ext cx="775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b2d17"/>
                </a:solidFill>
                <a:effectLst/>
                <a:uFillTx/>
                <a:latin typeface="Frutiger 45 Light"/>
              </a:rPr>
              <a:t>Secure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6305040" y="2517840"/>
            <a:ext cx="775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b2d17"/>
                </a:solidFill>
                <a:effectLst/>
                <a:uFillTx/>
                <a:latin typeface="Frutiger 45 Light"/>
              </a:rPr>
              <a:t>Secure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1276200" y="4495680"/>
            <a:ext cx="158760" cy="1587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1276200" y="5583240"/>
            <a:ext cx="158760" cy="1587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"/>
          <p:cNvSpPr/>
          <p:nvPr/>
        </p:nvSpPr>
        <p:spPr>
          <a:xfrm>
            <a:off x="992160" y="3365640"/>
            <a:ext cx="3963960" cy="406440"/>
          </a:xfrm>
          <a:prstGeom prst="rect">
            <a:avLst/>
          </a:prstGeom>
          <a:solidFill>
            <a:srgbClr val="00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977760" y="5383080"/>
            <a:ext cx="2030400" cy="40644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0" y="-5436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eCommerce Business Comparison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5848920" y="1019160"/>
            <a:ext cx="18673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Value of Goods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7714080" y="1266840"/>
            <a:ext cx="142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5857920" y="1309680"/>
            <a:ext cx="12841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(Million)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7458840" y="1511280"/>
            <a:ext cx="712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2160360" y="1919160"/>
            <a:ext cx="1584720" cy="1524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eBay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Amazon.com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Dell.com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6258240" y="1919160"/>
            <a:ext cx="991440" cy="1524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2,650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1,600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10,190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6709680" y="1919160"/>
            <a:ext cx="712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6430320" y="2457360"/>
            <a:ext cx="712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2159640" y="3870360"/>
            <a:ext cx="1556280" cy="182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FreeMarkets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Cisco Online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Altrade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6308640" y="3884760"/>
            <a:ext cx="933480" cy="106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1,400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9,480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12,000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6539760" y="3889440"/>
            <a:ext cx="712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6600240" y="4591080"/>
            <a:ext cx="712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6344640" y="5519880"/>
            <a:ext cx="712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1135080" y="5429160"/>
            <a:ext cx="39783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40000"/>
                </a:solidFill>
                <a:effectLst/>
                <a:uFillTx/>
                <a:latin typeface="Arial"/>
              </a:rPr>
              <a:t>EnronOnline**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6252840" y="5442120"/>
            <a:ext cx="991440" cy="122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$ 19,300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1137960" y="3413160"/>
            <a:ext cx="3564720" cy="91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Business To Business* (B2B)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995400" y="1417680"/>
            <a:ext cx="3973320" cy="406440"/>
          </a:xfrm>
          <a:prstGeom prst="rect">
            <a:avLst/>
          </a:prstGeom>
          <a:solidFill>
            <a:srgbClr val="00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1153800" y="1473120"/>
            <a:ext cx="3691800" cy="91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Business To Consumer* (B2C)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274680" y="6205680"/>
            <a:ext cx="1095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 *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713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**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438120" y="6205680"/>
            <a:ext cx="2261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15920"/>
                <a:tab algn="l" pos="909720"/>
                <a:tab algn="l" pos="1819440"/>
                <a:tab algn="l" pos="2728800"/>
                <a:tab algn="l" pos="3638520"/>
                <a:tab algn="l" pos="4548240"/>
                <a:tab algn="l" pos="5457960"/>
                <a:tab algn="l" pos="6367320"/>
                <a:tab algn="l" pos="7277040"/>
                <a:tab algn="l" pos="8186760"/>
                <a:tab algn="l" pos="9096480"/>
                <a:tab algn="l" pos="10005840"/>
                <a:tab algn="l" pos="1091556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Est. 1999 Annual Results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15920"/>
                <a:tab algn="l" pos="909720"/>
                <a:tab algn="l" pos="1819440"/>
                <a:tab algn="l" pos="2728800"/>
                <a:tab algn="l" pos="3638520"/>
                <a:tab algn="l" pos="4548240"/>
                <a:tab algn="l" pos="5457960"/>
                <a:tab algn="l" pos="6367320"/>
                <a:tab algn="l" pos="7277040"/>
                <a:tab algn="l" pos="8186760"/>
                <a:tab algn="l" pos="9096480"/>
                <a:tab algn="l" pos="10005840"/>
                <a:tab algn="l" pos="1091556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Annualized Results to Date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"/>
          <p:cNvSpPr/>
          <p:nvPr/>
        </p:nvSpPr>
        <p:spPr>
          <a:xfrm>
            <a:off x="765000" y="274680"/>
            <a:ext cx="7608960" cy="122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eCommerce Energy Providers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Volume Comparison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(Bcf)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8558280" y="243540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2211480" y="3056040"/>
            <a:ext cx="1752480" cy="7333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270360" y="6410160"/>
            <a:ext cx="1315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Source: Altrade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6" name=""/>
          <p:cNvGrpSpPr/>
          <p:nvPr/>
        </p:nvGrpSpPr>
        <p:grpSpPr>
          <a:xfrm>
            <a:off x="768240" y="773280"/>
            <a:ext cx="7315200" cy="5486400"/>
            <a:chOff x="768240" y="773280"/>
            <a:chExt cx="7315200" cy="5486400"/>
          </a:xfrm>
        </p:grpSpPr>
        <p:graphicFrame>
          <p:nvGraphicFramePr>
            <p:cNvPr id="167" name=""/>
            <p:cNvGraphicFramePr/>
            <p:nvPr/>
          </p:nvGraphicFramePr>
          <p:xfrm>
            <a:off x="768240" y="773280"/>
            <a:ext cx="7315200" cy="5486400"/>
          </p:xfrm>
          <a:graphic>
            <a:graphicData uri="http://schemas.openxmlformats.org/presentationml/2006/ole">
              <p:oleObj r:id="rId1" spid="">
                <p:embed/>
                <p:pic>
                  <p:nvPicPr>
                    <p:cNvPr id="168" name="" descr=""/>
                    <p:cNvPicPr/>
                    <p:nvPr/>
                  </p:nvPicPr>
                  <p:blipFill>
                    <a:blip r:embed="rId2"/>
                    <a:stretch/>
                  </p:blipFill>
                  <p:spPr>
                    <a:xfrm>
                      <a:off x="768240" y="773280"/>
                      <a:ext cx="7315200" cy="548640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169" name=""/>
            <p:cNvSpPr/>
            <p:nvPr/>
          </p:nvSpPr>
          <p:spPr>
            <a:xfrm>
              <a:off x="1233360" y="966960"/>
              <a:ext cx="505080" cy="649080"/>
            </a:xfrm>
            <a:prstGeom prst="rect">
              <a:avLst/>
            </a:pr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"/>
          <p:cNvSpPr/>
          <p:nvPr/>
        </p:nvSpPr>
        <p:spPr>
          <a:xfrm>
            <a:off x="95400" y="247680"/>
            <a:ext cx="9144000" cy="10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EnronOnline Versus Traditional Channels*</a:t>
            </a:r>
            <a:br>
              <a:rPr sz="3000"/>
            </a:b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1" name=""/>
          <p:cNvGraphicFramePr/>
          <p:nvPr/>
        </p:nvGraphicFramePr>
        <p:xfrm>
          <a:off x="12600" y="2206800"/>
          <a:ext cx="3954600" cy="3651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600" y="2206800"/>
                    <a:ext cx="3954600" cy="3651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73" name=""/>
          <p:cNvGraphicFramePr/>
          <p:nvPr/>
        </p:nvGraphicFramePr>
        <p:xfrm>
          <a:off x="5003640" y="2219400"/>
          <a:ext cx="3954600" cy="36511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7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003640" y="2219400"/>
                    <a:ext cx="3954600" cy="3651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5" name=""/>
          <p:cNvSpPr/>
          <p:nvPr/>
        </p:nvSpPr>
        <p:spPr>
          <a:xfrm>
            <a:off x="4309920" y="4851360"/>
            <a:ext cx="2324160" cy="44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Traditional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2928960" y="4851360"/>
            <a:ext cx="2324160" cy="44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EnronOnline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4800600" y="4889520"/>
            <a:ext cx="190440" cy="181080"/>
          </a:xfrm>
          <a:prstGeom prst="rect">
            <a:avLst/>
          </a:prstGeom>
          <a:solidFill>
            <a:srgbClr val="f81a4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3328920" y="4889520"/>
            <a:ext cx="190440" cy="18108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3189240" y="4803840"/>
            <a:ext cx="2760840" cy="333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1143000" y="1479600"/>
            <a:ext cx="1914480" cy="390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Volume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6124680" y="1479600"/>
            <a:ext cx="1923840" cy="390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Transactions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-200160" y="2251080"/>
            <a:ext cx="2324160" cy="44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18%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4832280" y="2251080"/>
            <a:ext cx="2324160" cy="44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27%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-84240" y="4597560"/>
            <a:ext cx="2324160" cy="44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82%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7058160" y="4597560"/>
            <a:ext cx="2323800" cy="44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73%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244440" y="6332400"/>
            <a:ext cx="4838760" cy="44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1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*Est. Activity Nov 99 – Jan 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2868480" y="5740560"/>
            <a:ext cx="3429000" cy="3902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1.6 Tcfe Transacted Online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"/>
          <p:cNvSpPr/>
          <p:nvPr/>
        </p:nvSpPr>
        <p:spPr>
          <a:xfrm>
            <a:off x="685800" y="123840"/>
            <a:ext cx="7772400" cy="91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EnronOnline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52280" y="914400"/>
            <a:ext cx="8839440" cy="491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ff66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Free, Internet-Based, Global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Transaction System Which Allows Counterparties to View Real Time Prices From Enron’s Traders and</a:t>
            </a:r>
            <a:r>
              <a:rPr b="1" lang="en-GB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Transact Instantly</a:t>
            </a: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GB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Online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rot="19723800">
            <a:off x="0" y="4037760"/>
            <a:ext cx="49514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3600" strike="noStrike" u="none">
                <a:solidFill>
                  <a:srgbClr val="ff7d21"/>
                </a:solidFill>
                <a:effectLst/>
                <a:uFillTx/>
                <a:latin typeface="Frutiger 45 Light"/>
              </a:rPr>
              <a:t>Click ’n’ Transact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523880" y="1397160"/>
            <a:ext cx="6096240" cy="40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" name="" descr=""/>
          <p:cNvPicPr/>
          <p:nvPr/>
        </p:nvPicPr>
        <p:blipFill>
          <a:blip r:embed="rId1"/>
          <a:srcRect l="31950" t="36309" r="37584" b="28799"/>
          <a:stretch/>
        </p:blipFill>
        <p:spPr>
          <a:xfrm>
            <a:off x="4267080" y="3352680"/>
            <a:ext cx="4191120" cy="30495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"/>
          <p:cNvSpPr/>
          <p:nvPr/>
        </p:nvSpPr>
        <p:spPr>
          <a:xfrm>
            <a:off x="471600" y="1839960"/>
            <a:ext cx="8447040" cy="441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lvl="1" marL="463680" indent="-648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Free, Internet-Based, Global, Click and Transact Commodity Service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63680" indent="-648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Successful Implementation with Excellent Customer Response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63680" indent="-648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Extends Existing Business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63680" indent="-6480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Demonstrates Enron's Leadership in e-Commerce Development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685800" y="-272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EnronOnline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811080" y="2909880"/>
            <a:ext cx="146160" cy="1461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811080" y="1976400"/>
            <a:ext cx="146160" cy="1461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811080" y="3811680"/>
            <a:ext cx="146160" cy="14580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811080" y="4363920"/>
            <a:ext cx="146160" cy="146160"/>
          </a:xfrm>
          <a:prstGeom prst="ellipse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/>
          </p:nvPr>
        </p:nvSpPr>
        <p:spPr>
          <a:xfrm>
            <a:off x="1549440" y="228240"/>
            <a:ext cx="7772400" cy="533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indent="0">
              <a:lnSpc>
                <a:spcPct val="9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3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	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30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30000"/>
              </a:lnSpc>
              <a:spcBef>
                <a:spcPts val="6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ffff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2600" strike="noStrike" u="none">
                <a:solidFill>
                  <a:srgbClr val="ffff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Multi-commodity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30000"/>
              </a:lnSpc>
              <a:spcBef>
                <a:spcPts val="6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Multi-currency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3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Multi-lingual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30000"/>
              </a:lnSpc>
              <a:spcBef>
                <a:spcPts val="6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GB" sz="2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GB" sz="2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Real-Time Transparent Prices 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30000"/>
              </a:lnSpc>
              <a:spcBef>
                <a:spcPts val="6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GB" sz="2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GB" sz="2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Customized  Profiles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30000"/>
              </a:lnSpc>
              <a:spcBef>
                <a:spcPts val="6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GB" sz="2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GB" sz="2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Customer Friendly Environment 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30000"/>
              </a:lnSpc>
              <a:spcBef>
                <a:spcPts val="6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r>
              <a:rPr b="1" lang="en-GB" sz="2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GB" sz="2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Best Prices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title"/>
          </p:nvPr>
        </p:nvSpPr>
        <p:spPr>
          <a:xfrm>
            <a:off x="0" y="190080"/>
            <a:ext cx="91440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EnronOnline Features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347920" y="1844640"/>
            <a:ext cx="128520" cy="12852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347920" y="2441520"/>
            <a:ext cx="128520" cy="12852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347920" y="3052800"/>
            <a:ext cx="128520" cy="12852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2347920" y="3660840"/>
            <a:ext cx="128520" cy="12852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347920" y="4259160"/>
            <a:ext cx="128520" cy="12852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2344680" y="4838760"/>
            <a:ext cx="128520" cy="12852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344680" y="5448240"/>
            <a:ext cx="128520" cy="128520"/>
          </a:xfrm>
          <a:prstGeom prst="ellipse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4280" bIns="442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0" y="190080"/>
            <a:ext cx="91440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Product Roll-Out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Frutiger 55 Roman"/>
            </a:endParaRPr>
          </a:p>
        </p:txBody>
      </p:sp>
      <p:sp>
        <p:nvSpPr>
          <p:cNvPr id="29" name=""/>
          <p:cNvSpPr/>
          <p:nvPr/>
        </p:nvSpPr>
        <p:spPr>
          <a:xfrm>
            <a:off x="-609480" y="1014480"/>
            <a:ext cx="8762760" cy="502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19999"/>
          </a:bodyPr>
          <a:p>
            <a:pPr>
              <a:lnSpc>
                <a:spcPct val="100000"/>
              </a:lnSpc>
              <a:spcBef>
                <a:spcPts val="499"/>
              </a:spcBef>
              <a:buClr>
                <a:srgbClr val="ff6600"/>
              </a:buClr>
              <a:buSzPct val="125000"/>
              <a:buFont typeface="Symbol" charset="2"/>
              <a:buChar char="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434960">
              <a:lnSpc>
                <a:spcPct val="60000"/>
              </a:lnSpc>
              <a:spcBef>
                <a:spcPts val="499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November 1999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US Natural Gas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434960">
              <a:lnSpc>
                <a:spcPct val="60000"/>
              </a:lnSpc>
              <a:spcBef>
                <a:spcPts val="499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Canadian Natural Gas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434960">
              <a:lnSpc>
                <a:spcPct val="60000"/>
              </a:lnSpc>
              <a:spcBef>
                <a:spcPts val="499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434960">
              <a:lnSpc>
                <a:spcPct val="60000"/>
              </a:lnSpc>
              <a:spcBef>
                <a:spcPts val="499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December 1999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434960">
              <a:lnSpc>
                <a:spcPct val="60000"/>
              </a:lnSpc>
              <a:spcBef>
                <a:spcPts val="499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Nordic Power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434960">
              <a:lnSpc>
                <a:spcPct val="60000"/>
              </a:lnSpc>
              <a:spcBef>
                <a:spcPts val="499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Plastics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434960">
              <a:lnSpc>
                <a:spcPct val="60000"/>
              </a:lnSpc>
              <a:spcBef>
                <a:spcPts val="499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Pulp &amp;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434960">
              <a:lnSpc>
                <a:spcPct val="60000"/>
              </a:lnSpc>
              <a:spcBef>
                <a:spcPts val="499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US Power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434960">
              <a:lnSpc>
                <a:spcPct val="60000"/>
              </a:lnSpc>
              <a:spcBef>
                <a:spcPts val="499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434960">
              <a:lnSpc>
                <a:spcPct val="60000"/>
              </a:lnSpc>
              <a:spcBef>
                <a:spcPts val="499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January 2000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Continental European Power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434960">
              <a:lnSpc>
                <a:spcPct val="60000"/>
              </a:lnSpc>
              <a:spcBef>
                <a:spcPts val="499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Continental European Gas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434960">
              <a:lnSpc>
                <a:spcPct val="60000"/>
              </a:lnSpc>
              <a:spcBef>
                <a:spcPts val="499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Emissions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434960">
              <a:lnSpc>
                <a:spcPct val="60000"/>
              </a:lnSpc>
              <a:spcBef>
                <a:spcPts val="499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LPG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434960">
              <a:lnSpc>
                <a:spcPct val="60000"/>
              </a:lnSpc>
              <a:spcBef>
                <a:spcPts val="499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Oil &amp; Refined Products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434960">
              <a:lnSpc>
                <a:spcPct val="60000"/>
              </a:lnSpc>
              <a:spcBef>
                <a:spcPts val="499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Petrochemicals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434960">
              <a:lnSpc>
                <a:spcPct val="60000"/>
              </a:lnSpc>
              <a:spcBef>
                <a:spcPts val="499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UK Gas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434960">
              <a:lnSpc>
                <a:spcPct val="60000"/>
              </a:lnSpc>
              <a:spcBef>
                <a:spcPts val="499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UK Power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434960">
              <a:lnSpc>
                <a:spcPct val="60000"/>
              </a:lnSpc>
              <a:spcBef>
                <a:spcPts val="499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Weather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434960">
              <a:lnSpc>
                <a:spcPct val="60000"/>
              </a:lnSpc>
              <a:spcBef>
                <a:spcPts val="499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434960">
              <a:lnSpc>
                <a:spcPct val="60000"/>
              </a:lnSpc>
              <a:spcBef>
                <a:spcPts val="499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March 2000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Australian Power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434960">
              <a:lnSpc>
                <a:spcPct val="60000"/>
              </a:lnSpc>
              <a:spcBef>
                <a:spcPts val="499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434960">
              <a:lnSpc>
                <a:spcPct val="100000"/>
              </a:lnSpc>
              <a:spcBef>
                <a:spcPts val="499"/>
              </a:spcBef>
              <a:buClr>
                <a:srgbClr val="ff6600"/>
              </a:buClr>
              <a:buSzPct val="130000"/>
              <a:buFont typeface="Symbol" charset="2"/>
              <a:buChar char="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"/>
          <p:cNvGraphicFramePr/>
          <p:nvPr/>
        </p:nvGraphicFramePr>
        <p:xfrm>
          <a:off x="371520" y="812880"/>
          <a:ext cx="8839080" cy="5219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71520" y="812880"/>
                    <a:ext cx="8839080" cy="5219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2" name=""/>
          <p:cNvSpPr/>
          <p:nvPr/>
        </p:nvSpPr>
        <p:spPr>
          <a:xfrm>
            <a:off x="1617840" y="2438280"/>
            <a:ext cx="506160" cy="185580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726240" y="3203640"/>
            <a:ext cx="506520" cy="138276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5446800" y="2076480"/>
            <a:ext cx="509400" cy="171936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4178160" y="3651120"/>
            <a:ext cx="503280" cy="141444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890800" y="1343160"/>
            <a:ext cx="509760" cy="230328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7994520" y="4660920"/>
            <a:ext cx="507960" cy="95400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52280" y="289080"/>
            <a:ext cx="883944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Customer Comparison*</a:t>
            </a:r>
            <a:br>
              <a:rPr sz="3000"/>
            </a:br>
            <a:r>
              <a:rPr b="1" lang="en-GB" sz="24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(Number of Transactions)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6772320" y="1450800"/>
            <a:ext cx="162000" cy="152640"/>
          </a:xfrm>
          <a:prstGeom prst="rect">
            <a:avLst/>
          </a:prstGeom>
          <a:solidFill>
            <a:srgbClr val="ffe80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6924600" y="1365120"/>
            <a:ext cx="1981440" cy="70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EnronOnline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Traditional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991040" y="5994360"/>
            <a:ext cx="943200" cy="1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7578720" y="6002280"/>
            <a:ext cx="942840" cy="1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184040" y="571356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680840" y="571356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133640" y="5986440"/>
            <a:ext cx="94284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558440" y="6048360"/>
            <a:ext cx="1296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2506320" y="571356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2977920" y="571356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2476440" y="5986440"/>
            <a:ext cx="94320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903760" y="6048360"/>
            <a:ext cx="1296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789000" y="571356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4260600" y="571356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753000" y="5986440"/>
            <a:ext cx="94284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4180320" y="6048360"/>
            <a:ext cx="1296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038560" y="571356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510160" y="571356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5428800" y="6048360"/>
            <a:ext cx="1296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314760" y="570384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786360" y="570384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6286680" y="5992920"/>
            <a:ext cx="94284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6685560" y="6039000"/>
            <a:ext cx="1195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7575480" y="571176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8046720" y="571176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7881840" y="5983200"/>
            <a:ext cx="274680" cy="30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613680" y="6354720"/>
            <a:ext cx="22989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Major Energy Marketers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92880" y="6499080"/>
            <a:ext cx="16459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*November 30 – January 13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6772320" y="1812960"/>
            <a:ext cx="162000" cy="152280"/>
          </a:xfrm>
          <a:prstGeom prst="rect">
            <a:avLst/>
          </a:prstGeom>
          <a:solidFill>
            <a:srgbClr val="00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6667560" y="1346040"/>
            <a:ext cx="1657440" cy="7239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"/>
          <p:cNvSpPr/>
          <p:nvPr/>
        </p:nvSpPr>
        <p:spPr>
          <a:xfrm>
            <a:off x="228600" y="133200"/>
            <a:ext cx="868680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The Home Page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0" name="" descr=""/>
          <p:cNvPicPr/>
          <p:nvPr/>
        </p:nvPicPr>
        <p:blipFill>
          <a:blip r:embed="rId1"/>
          <a:srcRect l="664" t="15603" r="23441" b="25004"/>
          <a:stretch/>
        </p:blipFill>
        <p:spPr>
          <a:xfrm>
            <a:off x="303120" y="912960"/>
            <a:ext cx="8612280" cy="5259240"/>
          </a:xfrm>
          <a:prstGeom prst="rect">
            <a:avLst/>
          </a:prstGeom>
          <a:noFill/>
          <a:ln w="34920">
            <a:solidFill>
              <a:srgbClr val="808080"/>
            </a:solidFill>
            <a:miter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"/>
          <p:cNvSpPr/>
          <p:nvPr/>
        </p:nvSpPr>
        <p:spPr>
          <a:xfrm>
            <a:off x="476280" y="26100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900"/>
            </a:b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685800" y="171360"/>
            <a:ext cx="777240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Live Quotes Screen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3" name="" descr=""/>
          <p:cNvPicPr/>
          <p:nvPr/>
        </p:nvPicPr>
        <p:blipFill>
          <a:blip r:embed="rId1"/>
          <a:srcRect l="0" t="15603" r="22666" b="23970"/>
          <a:stretch/>
        </p:blipFill>
        <p:spPr>
          <a:xfrm>
            <a:off x="157320" y="838080"/>
            <a:ext cx="8913600" cy="5486400"/>
          </a:xfrm>
          <a:prstGeom prst="rect">
            <a:avLst/>
          </a:prstGeom>
          <a:noFill/>
          <a:ln w="34920">
            <a:solidFill>
              <a:srgbClr val="808080"/>
            </a:solidFill>
            <a:miter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"/>
          <p:cNvSpPr/>
          <p:nvPr/>
        </p:nvSpPr>
        <p:spPr>
          <a:xfrm>
            <a:off x="476280" y="26100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900"/>
            </a:b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685800" y="174600"/>
            <a:ext cx="777240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Customized Views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6" name="" descr=""/>
          <p:cNvPicPr/>
          <p:nvPr/>
        </p:nvPicPr>
        <p:blipFill>
          <a:blip r:embed="rId1"/>
          <a:srcRect l="664" t="15603" r="21891" b="23970"/>
          <a:stretch/>
        </p:blipFill>
        <p:spPr>
          <a:xfrm>
            <a:off x="233280" y="836640"/>
            <a:ext cx="8837640" cy="5421240"/>
          </a:xfrm>
          <a:prstGeom prst="rect">
            <a:avLst/>
          </a:prstGeom>
          <a:noFill/>
          <a:ln w="34920">
            <a:solidFill>
              <a:srgbClr val="808080"/>
            </a:solidFill>
            <a:miter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" descr=""/>
          <p:cNvPicPr/>
          <p:nvPr/>
        </p:nvPicPr>
        <p:blipFill>
          <a:blip r:embed="rId1"/>
          <a:srcRect l="929" t="23055" r="2786" b="4100"/>
          <a:stretch/>
        </p:blipFill>
        <p:spPr>
          <a:xfrm>
            <a:off x="228600" y="838080"/>
            <a:ext cx="8612280" cy="5327640"/>
          </a:xfrm>
          <a:prstGeom prst="rect">
            <a:avLst/>
          </a:prstGeom>
          <a:noFill/>
          <a:ln w="34920">
            <a:solidFill>
              <a:srgbClr val="808080"/>
            </a:solidFill>
            <a:miter/>
          </a:ln>
        </p:spPr>
      </p:pic>
      <p:sp>
        <p:nvSpPr>
          <p:cNvPr id="78" name=""/>
          <p:cNvSpPr/>
          <p:nvPr/>
        </p:nvSpPr>
        <p:spPr>
          <a:xfrm>
            <a:off x="0" y="231840"/>
            <a:ext cx="914400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 Legal Definition and Product Information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6008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1999-09-22T09:27:45Z</dcterms:created>
  <dc:creator/>
  <dc:description/>
  <dc:language>en-US</dc:language>
  <cp:lastModifiedBy>Michael Darnall</cp:lastModifiedBy>
  <cp:lastPrinted>2000-01-18T00:20:19Z</cp:lastPrinted>
  <dcterms:modified xsi:type="dcterms:W3CDTF">2000-01-25T15:41:53Z</dcterms:modified>
  <cp:revision>321</cp:revision>
  <dc:subject/>
  <dc:title>010500 Version 1</dc:title>
</cp:coreProperties>
</file>