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png" ContentType="image/png"/>
  <Override PartName="/ppt/media/image4.png" ContentType="image/png"/>
  <Override PartName="/ppt/media/image5.wmf" ContentType="image/x-wmf"/>
  <Override PartName="/ppt/media/image6.png" ContentType="image/png"/>
  <Override PartName="/ppt/media/image7.wmf" ContentType="image/x-wmf"/>
  <Override PartName="/ppt/media/image8.wmf" ContentType="image/x-wmf"/>
  <Override PartName="/ppt/embeddings/oleObject1.bin" ContentType="application/vnd.openxmlformats-officedocument.oleObject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858000" cy="977423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495080" y="209160"/>
            <a:ext cx="69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800" strike="noStrike" u="none">
              <a:solidFill>
                <a:srgbClr val="1067b6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D1240F-1F2A-4704-A59E-3A4AC2AEA71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495080" y="209160"/>
            <a:ext cx="69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800" strike="noStrike" u="none">
              <a:solidFill>
                <a:srgbClr val="1067b6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1495080" y="1463760"/>
            <a:ext cx="6962760" cy="447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3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B7D761-B0B6-4E3F-AACC-C8AF41DF87C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7078DD-5233-45F3-9B04-D67542C85D1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495080" y="209160"/>
            <a:ext cx="69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800" strike="noStrike" u="none">
              <a:solidFill>
                <a:srgbClr val="1067b6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1495080" y="1463760"/>
            <a:ext cx="6962760" cy="447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3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/>
          </p:nvPr>
        </p:nvSpPr>
        <p:spPr>
          <a:xfrm>
            <a:off x="1495080" y="1463760"/>
            <a:ext cx="6962760" cy="447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3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C5EAFA2-733F-4287-AB83-9EFF029917A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495080" y="209160"/>
            <a:ext cx="69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800" strike="noStrike" u="none">
              <a:solidFill>
                <a:srgbClr val="1067b6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1495080" y="1463760"/>
            <a:ext cx="6962760" cy="447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3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5EED36A-4D2E-4E22-89B6-8F5C8A54163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495080" y="209160"/>
            <a:ext cx="69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800" strike="noStrike" u="none">
              <a:solidFill>
                <a:srgbClr val="1067b6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1495080" y="1463760"/>
            <a:ext cx="6962760" cy="447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13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06E6B1F-FAEB-446A-BC6F-DDF5FAF0D76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66680" y="176040"/>
            <a:ext cx="1046160" cy="6396120"/>
          </a:xfrm>
          <a:custGeom>
            <a:avLst/>
            <a:gdLst>
              <a:gd name="textAreaLeft" fmla="*/ 63360 w 1046160"/>
              <a:gd name="textAreaRight" fmla="*/ 982800 w 1046160"/>
              <a:gd name="textAreaTop" fmla="*/ 63360 h 6396120"/>
              <a:gd name="textAreaBottom" fmla="*/ 6332760 h 6396120"/>
            </a:gdLst>
            <a:ahLst/>
            <a:cxnLst/>
            <a:rect l="textAreaLeft" t="textAreaTop" r="textAreaRight" b="textAreaBottom"/>
            <a:pathLst>
              <a:path w="21600" h="132022">
                <a:moveTo>
                  <a:pt x="4477" y="0"/>
                </a:moveTo>
                <a:arcTo wR="4477" hR="4477" stAng="16200000" swAng="-5400000"/>
                <a:lnTo>
                  <a:pt x="0" y="127545"/>
                </a:lnTo>
                <a:arcTo wR="4477" hR="4477" stAng="10800000" swAng="-5400000"/>
                <a:lnTo>
                  <a:pt x="17123" y="132022"/>
                </a:lnTo>
                <a:arcTo wR="4477" hR="4477" stAng="5400000" swAng="-5400000"/>
                <a:lnTo>
                  <a:pt x="21600" y="4477"/>
                </a:lnTo>
                <a:arcTo wR="4477" hR="4477" stAng="0" swAng="-5400000"/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270000" y="5581800"/>
            <a:ext cx="1025280" cy="1082520"/>
          </a:xfrm>
          <a:custGeom>
            <a:avLst/>
            <a:gdLst>
              <a:gd name="textAreaLeft" fmla="*/ 50040 w 1025280"/>
              <a:gd name="textAreaRight" fmla="*/ 975240 w 1025280"/>
              <a:gd name="textAreaTop" fmla="*/ 50040 h 1082520"/>
              <a:gd name="textAreaBottom" fmla="*/ 1032480 h 1082520"/>
            </a:gdLst>
            <a:ahLst/>
            <a:cxnLst/>
            <a:rect l="textAreaLeft" t="textAreaTop" r="textAreaRight" b="textAreaBottom"/>
            <a:pathLst>
              <a:path w="21600" h="22805">
                <a:moveTo>
                  <a:pt x="3600" y="0"/>
                </a:moveTo>
                <a:arcTo wR="3600" hR="3600" stAng="16200000" swAng="-5400000"/>
                <a:lnTo>
                  <a:pt x="0" y="19205"/>
                </a:lnTo>
                <a:arcTo wR="3600" hR="3600" stAng="10800000" swAng="-5400000"/>
                <a:lnTo>
                  <a:pt x="18000" y="2280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85680" y="5297400"/>
            <a:ext cx="378000" cy="422280"/>
          </a:xfrm>
          <a:custGeom>
            <a:avLst/>
            <a:gdLst>
              <a:gd name="textAreaLeft" fmla="*/ 27000 w 378000"/>
              <a:gd name="textAreaRight" fmla="*/ 351000 w 37800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28">
                <a:moveTo>
                  <a:pt x="5278" y="0"/>
                </a:moveTo>
                <a:arcTo wR="5278" hR="5278" stAng="16200000" swAng="-5400000"/>
                <a:lnTo>
                  <a:pt x="0" y="18850"/>
                </a:lnTo>
                <a:arcTo wR="5278" hR="5278" stAng="10800000" swAng="-5400000"/>
                <a:lnTo>
                  <a:pt x="16322" y="24128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495080" y="209160"/>
            <a:ext cx="69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1067b6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2800" strike="noStrike" u="none">
              <a:solidFill>
                <a:srgbClr val="1067b6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1495080" y="1463760"/>
            <a:ext cx="6962760" cy="447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7160" indent="-227160">
              <a:spcBef>
                <a:spcPts val="1375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1375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28600">
              <a:spcBef>
                <a:spcPts val="13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13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13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13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13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 idx="1"/>
          </p:nvPr>
        </p:nvSpPr>
        <p:spPr>
          <a:xfrm>
            <a:off x="119376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ftr" idx="2"/>
          </p:nvPr>
        </p:nvSpPr>
        <p:spPr>
          <a:xfrm>
            <a:off x="3632040" y="6690960"/>
            <a:ext cx="289584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sldNum" idx="3"/>
          </p:nvPr>
        </p:nvSpPr>
        <p:spPr>
          <a:xfrm>
            <a:off x="706104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7A4F452-742B-458A-A2B9-884C756C27D3}" type="slidenum"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" name=""/>
          <p:cNvGrpSpPr/>
          <p:nvPr/>
        </p:nvGrpSpPr>
        <p:grpSpPr>
          <a:xfrm>
            <a:off x="358920" y="5788080"/>
            <a:ext cx="650880" cy="650880"/>
            <a:chOff x="358920" y="5788080"/>
            <a:chExt cx="650880" cy="650880"/>
          </a:xfrm>
        </p:grpSpPr>
        <p:sp>
          <p:nvSpPr>
            <p:cNvPr id="9" name=""/>
            <p:cNvSpPr/>
            <p:nvPr/>
          </p:nvSpPr>
          <p:spPr>
            <a:xfrm>
              <a:off x="358920" y="6030000"/>
              <a:ext cx="129960" cy="129600"/>
            </a:xfrm>
            <a:custGeom>
              <a:avLst/>
              <a:gdLst/>
              <a:ahLst/>
              <a:rect l="l" t="t" r="r" b="b"/>
              <a:pathLst>
                <a:path w="737" h="737">
                  <a:moveTo>
                    <a:pt x="0" y="474"/>
                  </a:moveTo>
                  <a:lnTo>
                    <a:pt x="474" y="0"/>
                  </a:lnTo>
                  <a:lnTo>
                    <a:pt x="737" y="263"/>
                  </a:lnTo>
                  <a:lnTo>
                    <a:pt x="647" y="353"/>
                  </a:lnTo>
                  <a:lnTo>
                    <a:pt x="483" y="190"/>
                  </a:lnTo>
                  <a:lnTo>
                    <a:pt x="396" y="277"/>
                  </a:lnTo>
                  <a:lnTo>
                    <a:pt x="555" y="436"/>
                  </a:lnTo>
                  <a:lnTo>
                    <a:pt x="466" y="526"/>
                  </a:lnTo>
                  <a:lnTo>
                    <a:pt x="306" y="367"/>
                  </a:lnTo>
                  <a:lnTo>
                    <a:pt x="189" y="484"/>
                  </a:lnTo>
                  <a:lnTo>
                    <a:pt x="353" y="647"/>
                  </a:lnTo>
                  <a:lnTo>
                    <a:pt x="263" y="737"/>
                  </a:lnTo>
                  <a:lnTo>
                    <a:pt x="0" y="474"/>
                  </a:lnTo>
                  <a:close/>
                </a:path>
              </a:pathLst>
            </a:custGeom>
            <a:solidFill>
              <a:srgbClr val="095ba6"/>
            </a:solidFill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422280" y="6093360"/>
              <a:ext cx="137880" cy="137880"/>
            </a:xfrm>
            <a:custGeom>
              <a:avLst/>
              <a:gdLst/>
              <a:ahLst/>
              <a:rect l="l" t="t" r="r" b="b"/>
              <a:pathLst>
                <a:path w="784" h="783">
                  <a:moveTo>
                    <a:pt x="473" y="0"/>
                  </a:moveTo>
                  <a:lnTo>
                    <a:pt x="592" y="117"/>
                  </a:lnTo>
                  <a:lnTo>
                    <a:pt x="419" y="474"/>
                  </a:lnTo>
                  <a:lnTo>
                    <a:pt x="420" y="475"/>
                  </a:lnTo>
                  <a:lnTo>
                    <a:pt x="685" y="211"/>
                  </a:lnTo>
                  <a:lnTo>
                    <a:pt x="784" y="309"/>
                  </a:lnTo>
                  <a:lnTo>
                    <a:pt x="309" y="783"/>
                  </a:lnTo>
                  <a:lnTo>
                    <a:pt x="197" y="671"/>
                  </a:lnTo>
                  <a:lnTo>
                    <a:pt x="365" y="307"/>
                  </a:lnTo>
                  <a:lnTo>
                    <a:pt x="99" y="573"/>
                  </a:lnTo>
                  <a:lnTo>
                    <a:pt x="0" y="474"/>
                  </a:lnTo>
                  <a:lnTo>
                    <a:pt x="473" y="0"/>
                  </a:lnTo>
                  <a:close/>
                </a:path>
              </a:pathLst>
            </a:custGeom>
            <a:solidFill>
              <a:srgbClr val="095ba6"/>
            </a:solidFill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632880" y="5907960"/>
              <a:ext cx="257040" cy="326880"/>
            </a:xfrm>
            <a:custGeom>
              <a:avLst/>
              <a:gdLst/>
              <a:ahLst/>
              <a:rect l="l" t="t" r="r" b="b"/>
              <a:pathLst>
                <a:path w="1458" h="1855">
                  <a:moveTo>
                    <a:pt x="781" y="1756"/>
                  </a:moveTo>
                  <a:lnTo>
                    <a:pt x="483" y="1459"/>
                  </a:lnTo>
                  <a:lnTo>
                    <a:pt x="970" y="972"/>
                  </a:lnTo>
                  <a:lnTo>
                    <a:pt x="1458" y="485"/>
                  </a:lnTo>
                  <a:lnTo>
                    <a:pt x="973" y="0"/>
                  </a:lnTo>
                  <a:lnTo>
                    <a:pt x="486" y="488"/>
                  </a:lnTo>
                  <a:lnTo>
                    <a:pt x="0" y="975"/>
                  </a:lnTo>
                  <a:lnTo>
                    <a:pt x="99" y="1074"/>
                  </a:lnTo>
                  <a:lnTo>
                    <a:pt x="536" y="636"/>
                  </a:lnTo>
                  <a:lnTo>
                    <a:pt x="973" y="198"/>
                  </a:lnTo>
                  <a:lnTo>
                    <a:pt x="1260" y="485"/>
                  </a:lnTo>
                  <a:lnTo>
                    <a:pt x="772" y="972"/>
                  </a:lnTo>
                  <a:lnTo>
                    <a:pt x="285" y="1459"/>
                  </a:lnTo>
                  <a:lnTo>
                    <a:pt x="682" y="1855"/>
                  </a:lnTo>
                  <a:lnTo>
                    <a:pt x="781" y="1756"/>
                  </a:lnTo>
                  <a:close/>
                </a:path>
              </a:pathLst>
            </a:custGeom>
            <a:solidFill>
              <a:srgbClr val="095ba6"/>
            </a:solidFill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442440" y="5788080"/>
              <a:ext cx="326880" cy="326520"/>
            </a:xfrm>
            <a:custGeom>
              <a:avLst/>
              <a:gdLst/>
              <a:ahLst/>
              <a:rect l="l" t="t" r="r" b="b"/>
              <a:pathLst>
                <a:path w="1855" h="1853">
                  <a:moveTo>
                    <a:pt x="1179" y="1754"/>
                  </a:moveTo>
                  <a:lnTo>
                    <a:pt x="881" y="1457"/>
                  </a:lnTo>
                  <a:lnTo>
                    <a:pt x="1368" y="970"/>
                  </a:lnTo>
                  <a:lnTo>
                    <a:pt x="1855" y="482"/>
                  </a:lnTo>
                  <a:lnTo>
                    <a:pt x="1372" y="0"/>
                  </a:lnTo>
                  <a:lnTo>
                    <a:pt x="686" y="685"/>
                  </a:lnTo>
                  <a:lnTo>
                    <a:pt x="0" y="1372"/>
                  </a:lnTo>
                  <a:lnTo>
                    <a:pt x="99" y="1471"/>
                  </a:lnTo>
                  <a:lnTo>
                    <a:pt x="736" y="833"/>
                  </a:lnTo>
                  <a:lnTo>
                    <a:pt x="1372" y="197"/>
                  </a:lnTo>
                  <a:lnTo>
                    <a:pt x="1657" y="482"/>
                  </a:lnTo>
                  <a:lnTo>
                    <a:pt x="1170" y="970"/>
                  </a:lnTo>
                  <a:lnTo>
                    <a:pt x="683" y="1457"/>
                  </a:lnTo>
                  <a:lnTo>
                    <a:pt x="1080" y="1853"/>
                  </a:lnTo>
                  <a:lnTo>
                    <a:pt x="1179" y="1754"/>
                  </a:lnTo>
                  <a:close/>
                </a:path>
              </a:pathLst>
            </a:custGeom>
            <a:solidFill>
              <a:srgbClr val="095ba6"/>
            </a:solidFill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494640" y="6166080"/>
              <a:ext cx="123120" cy="136080"/>
            </a:xfrm>
            <a:custGeom>
              <a:avLst/>
              <a:gdLst/>
              <a:ahLst/>
              <a:rect l="l" t="t" r="r" b="b"/>
              <a:pathLst>
                <a:path w="699" h="772">
                  <a:moveTo>
                    <a:pt x="374" y="297"/>
                  </a:moveTo>
                  <a:lnTo>
                    <a:pt x="384" y="306"/>
                  </a:lnTo>
                  <a:lnTo>
                    <a:pt x="394" y="315"/>
                  </a:lnTo>
                  <a:lnTo>
                    <a:pt x="404" y="322"/>
                  </a:lnTo>
                  <a:lnTo>
                    <a:pt x="413" y="329"/>
                  </a:lnTo>
                  <a:lnTo>
                    <a:pt x="423" y="334"/>
                  </a:lnTo>
                  <a:lnTo>
                    <a:pt x="432" y="338"/>
                  </a:lnTo>
                  <a:lnTo>
                    <a:pt x="441" y="342"/>
                  </a:lnTo>
                  <a:lnTo>
                    <a:pt x="450" y="344"/>
                  </a:lnTo>
                  <a:lnTo>
                    <a:pt x="460" y="345"/>
                  </a:lnTo>
                  <a:lnTo>
                    <a:pt x="464" y="345"/>
                  </a:lnTo>
                  <a:lnTo>
                    <a:pt x="469" y="345"/>
                  </a:lnTo>
                  <a:lnTo>
                    <a:pt x="478" y="343"/>
                  </a:lnTo>
                  <a:lnTo>
                    <a:pt x="482" y="342"/>
                  </a:lnTo>
                  <a:lnTo>
                    <a:pt x="487" y="340"/>
                  </a:lnTo>
                  <a:lnTo>
                    <a:pt x="491" y="339"/>
                  </a:lnTo>
                  <a:lnTo>
                    <a:pt x="496" y="336"/>
                  </a:lnTo>
                  <a:lnTo>
                    <a:pt x="505" y="331"/>
                  </a:lnTo>
                  <a:lnTo>
                    <a:pt x="509" y="328"/>
                  </a:lnTo>
                  <a:lnTo>
                    <a:pt x="514" y="324"/>
                  </a:lnTo>
                  <a:lnTo>
                    <a:pt x="522" y="316"/>
                  </a:lnTo>
                  <a:lnTo>
                    <a:pt x="530" y="308"/>
                  </a:lnTo>
                  <a:lnTo>
                    <a:pt x="537" y="299"/>
                  </a:lnTo>
                  <a:lnTo>
                    <a:pt x="542" y="290"/>
                  </a:lnTo>
                  <a:lnTo>
                    <a:pt x="546" y="281"/>
                  </a:lnTo>
                  <a:lnTo>
                    <a:pt x="549" y="273"/>
                  </a:lnTo>
                  <a:lnTo>
                    <a:pt x="550" y="264"/>
                  </a:lnTo>
                  <a:lnTo>
                    <a:pt x="550" y="255"/>
                  </a:lnTo>
                  <a:lnTo>
                    <a:pt x="549" y="245"/>
                  </a:lnTo>
                  <a:lnTo>
                    <a:pt x="547" y="236"/>
                  </a:lnTo>
                  <a:lnTo>
                    <a:pt x="544" y="227"/>
                  </a:lnTo>
                  <a:lnTo>
                    <a:pt x="540" y="218"/>
                  </a:lnTo>
                  <a:lnTo>
                    <a:pt x="534" y="208"/>
                  </a:lnTo>
                  <a:lnTo>
                    <a:pt x="528" y="199"/>
                  </a:lnTo>
                  <a:lnTo>
                    <a:pt x="520" y="189"/>
                  </a:lnTo>
                  <a:lnTo>
                    <a:pt x="512" y="179"/>
                  </a:lnTo>
                  <a:lnTo>
                    <a:pt x="502" y="169"/>
                  </a:lnTo>
                  <a:lnTo>
                    <a:pt x="374" y="297"/>
                  </a:lnTo>
                  <a:close/>
                  <a:moveTo>
                    <a:pt x="0" y="473"/>
                  </a:moveTo>
                  <a:lnTo>
                    <a:pt x="475" y="0"/>
                  </a:lnTo>
                  <a:lnTo>
                    <a:pt x="574" y="99"/>
                  </a:lnTo>
                  <a:lnTo>
                    <a:pt x="594" y="119"/>
                  </a:lnTo>
                  <a:lnTo>
                    <a:pt x="613" y="139"/>
                  </a:lnTo>
                  <a:lnTo>
                    <a:pt x="631" y="159"/>
                  </a:lnTo>
                  <a:lnTo>
                    <a:pt x="647" y="178"/>
                  </a:lnTo>
                  <a:lnTo>
                    <a:pt x="661" y="197"/>
                  </a:lnTo>
                  <a:lnTo>
                    <a:pt x="667" y="206"/>
                  </a:lnTo>
                  <a:lnTo>
                    <a:pt x="673" y="216"/>
                  </a:lnTo>
                  <a:lnTo>
                    <a:pt x="678" y="225"/>
                  </a:lnTo>
                  <a:lnTo>
                    <a:pt x="683" y="234"/>
                  </a:lnTo>
                  <a:lnTo>
                    <a:pt x="687" y="244"/>
                  </a:lnTo>
                  <a:lnTo>
                    <a:pt x="691" y="253"/>
                  </a:lnTo>
                  <a:lnTo>
                    <a:pt x="694" y="262"/>
                  </a:lnTo>
                  <a:lnTo>
                    <a:pt x="696" y="271"/>
                  </a:lnTo>
                  <a:lnTo>
                    <a:pt x="697" y="276"/>
                  </a:lnTo>
                  <a:lnTo>
                    <a:pt x="698" y="280"/>
                  </a:lnTo>
                  <a:lnTo>
                    <a:pt x="699" y="290"/>
                  </a:lnTo>
                  <a:lnTo>
                    <a:pt x="699" y="299"/>
                  </a:lnTo>
                  <a:lnTo>
                    <a:pt x="698" y="308"/>
                  </a:lnTo>
                  <a:lnTo>
                    <a:pt x="697" y="317"/>
                  </a:lnTo>
                  <a:lnTo>
                    <a:pt x="695" y="327"/>
                  </a:lnTo>
                  <a:lnTo>
                    <a:pt x="692" y="336"/>
                  </a:lnTo>
                  <a:lnTo>
                    <a:pt x="688" y="345"/>
                  </a:lnTo>
                  <a:lnTo>
                    <a:pt x="683" y="355"/>
                  </a:lnTo>
                  <a:lnTo>
                    <a:pt x="678" y="364"/>
                  </a:lnTo>
                  <a:lnTo>
                    <a:pt x="671" y="374"/>
                  </a:lnTo>
                  <a:lnTo>
                    <a:pt x="668" y="378"/>
                  </a:lnTo>
                  <a:lnTo>
                    <a:pt x="664" y="383"/>
                  </a:lnTo>
                  <a:lnTo>
                    <a:pt x="656" y="393"/>
                  </a:lnTo>
                  <a:lnTo>
                    <a:pt x="646" y="403"/>
                  </a:lnTo>
                  <a:lnTo>
                    <a:pt x="635" y="414"/>
                  </a:lnTo>
                  <a:lnTo>
                    <a:pt x="623" y="424"/>
                  </a:lnTo>
                  <a:lnTo>
                    <a:pt x="618" y="429"/>
                  </a:lnTo>
                  <a:lnTo>
                    <a:pt x="612" y="433"/>
                  </a:lnTo>
                  <a:lnTo>
                    <a:pt x="601" y="442"/>
                  </a:lnTo>
                  <a:lnTo>
                    <a:pt x="589" y="449"/>
                  </a:lnTo>
                  <a:lnTo>
                    <a:pt x="578" y="455"/>
                  </a:lnTo>
                  <a:lnTo>
                    <a:pt x="572" y="457"/>
                  </a:lnTo>
                  <a:lnTo>
                    <a:pt x="566" y="460"/>
                  </a:lnTo>
                  <a:lnTo>
                    <a:pt x="561" y="462"/>
                  </a:lnTo>
                  <a:lnTo>
                    <a:pt x="555" y="463"/>
                  </a:lnTo>
                  <a:lnTo>
                    <a:pt x="549" y="464"/>
                  </a:lnTo>
                  <a:lnTo>
                    <a:pt x="543" y="465"/>
                  </a:lnTo>
                  <a:lnTo>
                    <a:pt x="532" y="466"/>
                  </a:lnTo>
                  <a:lnTo>
                    <a:pt x="520" y="465"/>
                  </a:lnTo>
                  <a:lnTo>
                    <a:pt x="507" y="463"/>
                  </a:lnTo>
                  <a:lnTo>
                    <a:pt x="495" y="459"/>
                  </a:lnTo>
                  <a:lnTo>
                    <a:pt x="488" y="457"/>
                  </a:lnTo>
                  <a:lnTo>
                    <a:pt x="482" y="454"/>
                  </a:lnTo>
                  <a:lnTo>
                    <a:pt x="475" y="451"/>
                  </a:lnTo>
                  <a:lnTo>
                    <a:pt x="469" y="447"/>
                  </a:lnTo>
                  <a:lnTo>
                    <a:pt x="455" y="438"/>
                  </a:lnTo>
                  <a:lnTo>
                    <a:pt x="464" y="449"/>
                  </a:lnTo>
                  <a:lnTo>
                    <a:pt x="472" y="459"/>
                  </a:lnTo>
                  <a:lnTo>
                    <a:pt x="478" y="470"/>
                  </a:lnTo>
                  <a:lnTo>
                    <a:pt x="483" y="480"/>
                  </a:lnTo>
                  <a:lnTo>
                    <a:pt x="486" y="490"/>
                  </a:lnTo>
                  <a:lnTo>
                    <a:pt x="488" y="500"/>
                  </a:lnTo>
                  <a:lnTo>
                    <a:pt x="488" y="510"/>
                  </a:lnTo>
                  <a:lnTo>
                    <a:pt x="486" y="520"/>
                  </a:lnTo>
                  <a:lnTo>
                    <a:pt x="485" y="525"/>
                  </a:lnTo>
                  <a:lnTo>
                    <a:pt x="484" y="530"/>
                  </a:lnTo>
                  <a:lnTo>
                    <a:pt x="482" y="535"/>
                  </a:lnTo>
                  <a:lnTo>
                    <a:pt x="479" y="541"/>
                  </a:lnTo>
                  <a:lnTo>
                    <a:pt x="474" y="551"/>
                  </a:lnTo>
                  <a:lnTo>
                    <a:pt x="470" y="557"/>
                  </a:lnTo>
                  <a:lnTo>
                    <a:pt x="467" y="562"/>
                  </a:lnTo>
                  <a:lnTo>
                    <a:pt x="458" y="574"/>
                  </a:lnTo>
                  <a:lnTo>
                    <a:pt x="448" y="586"/>
                  </a:lnTo>
                  <a:lnTo>
                    <a:pt x="437" y="598"/>
                  </a:lnTo>
                  <a:lnTo>
                    <a:pt x="424" y="611"/>
                  </a:lnTo>
                  <a:lnTo>
                    <a:pt x="351" y="686"/>
                  </a:lnTo>
                  <a:lnTo>
                    <a:pt x="343" y="694"/>
                  </a:lnTo>
                  <a:lnTo>
                    <a:pt x="335" y="703"/>
                  </a:lnTo>
                  <a:lnTo>
                    <a:pt x="327" y="713"/>
                  </a:lnTo>
                  <a:lnTo>
                    <a:pt x="320" y="724"/>
                  </a:lnTo>
                  <a:lnTo>
                    <a:pt x="313" y="735"/>
                  </a:lnTo>
                  <a:lnTo>
                    <a:pt x="307" y="747"/>
                  </a:lnTo>
                  <a:lnTo>
                    <a:pt x="305" y="753"/>
                  </a:lnTo>
                  <a:lnTo>
                    <a:pt x="302" y="760"/>
                  </a:lnTo>
                  <a:lnTo>
                    <a:pt x="301" y="766"/>
                  </a:lnTo>
                  <a:lnTo>
                    <a:pt x="299" y="772"/>
                  </a:lnTo>
                  <a:lnTo>
                    <a:pt x="200" y="673"/>
                  </a:lnTo>
                  <a:lnTo>
                    <a:pt x="201" y="667"/>
                  </a:lnTo>
                  <a:lnTo>
                    <a:pt x="203" y="660"/>
                  </a:lnTo>
                  <a:lnTo>
                    <a:pt x="205" y="654"/>
                  </a:lnTo>
                  <a:lnTo>
                    <a:pt x="208" y="648"/>
                  </a:lnTo>
                  <a:lnTo>
                    <a:pt x="214" y="636"/>
                  </a:lnTo>
                  <a:lnTo>
                    <a:pt x="221" y="625"/>
                  </a:lnTo>
                  <a:lnTo>
                    <a:pt x="229" y="613"/>
                  </a:lnTo>
                  <a:lnTo>
                    <a:pt x="237" y="603"/>
                  </a:lnTo>
                  <a:lnTo>
                    <a:pt x="245" y="594"/>
                  </a:lnTo>
                  <a:lnTo>
                    <a:pt x="252" y="586"/>
                  </a:lnTo>
                  <a:lnTo>
                    <a:pt x="335" y="504"/>
                  </a:lnTo>
                  <a:lnTo>
                    <a:pt x="340" y="497"/>
                  </a:lnTo>
                  <a:lnTo>
                    <a:pt x="343" y="494"/>
                  </a:lnTo>
                  <a:lnTo>
                    <a:pt x="345" y="490"/>
                  </a:lnTo>
                  <a:lnTo>
                    <a:pt x="348" y="482"/>
                  </a:lnTo>
                  <a:lnTo>
                    <a:pt x="349" y="478"/>
                  </a:lnTo>
                  <a:lnTo>
                    <a:pt x="350" y="474"/>
                  </a:lnTo>
                  <a:lnTo>
                    <a:pt x="351" y="470"/>
                  </a:lnTo>
                  <a:lnTo>
                    <a:pt x="351" y="466"/>
                  </a:lnTo>
                  <a:lnTo>
                    <a:pt x="351" y="457"/>
                  </a:lnTo>
                  <a:lnTo>
                    <a:pt x="351" y="449"/>
                  </a:lnTo>
                  <a:lnTo>
                    <a:pt x="349" y="440"/>
                  </a:lnTo>
                  <a:lnTo>
                    <a:pt x="347" y="432"/>
                  </a:lnTo>
                  <a:lnTo>
                    <a:pt x="344" y="424"/>
                  </a:lnTo>
                  <a:lnTo>
                    <a:pt x="341" y="416"/>
                  </a:lnTo>
                  <a:lnTo>
                    <a:pt x="338" y="409"/>
                  </a:lnTo>
                  <a:lnTo>
                    <a:pt x="334" y="403"/>
                  </a:lnTo>
                  <a:lnTo>
                    <a:pt x="330" y="397"/>
                  </a:lnTo>
                  <a:lnTo>
                    <a:pt x="326" y="391"/>
                  </a:lnTo>
                  <a:lnTo>
                    <a:pt x="322" y="387"/>
                  </a:lnTo>
                  <a:lnTo>
                    <a:pt x="303" y="368"/>
                  </a:lnTo>
                  <a:lnTo>
                    <a:pt x="99" y="572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95ba6"/>
            </a:solidFill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574560" y="6244920"/>
              <a:ext cx="110160" cy="110520"/>
            </a:xfrm>
            <a:custGeom>
              <a:avLst/>
              <a:gdLst/>
              <a:ahLst/>
              <a:rect l="l" t="t" r="r" b="b"/>
              <a:pathLst>
                <a:path w="625" h="627">
                  <a:moveTo>
                    <a:pt x="144" y="399"/>
                  </a:moveTo>
                  <a:lnTo>
                    <a:pt x="140" y="403"/>
                  </a:lnTo>
                  <a:lnTo>
                    <a:pt x="137" y="407"/>
                  </a:lnTo>
                  <a:lnTo>
                    <a:pt x="134" y="412"/>
                  </a:lnTo>
                  <a:lnTo>
                    <a:pt x="132" y="417"/>
                  </a:lnTo>
                  <a:lnTo>
                    <a:pt x="130" y="422"/>
                  </a:lnTo>
                  <a:lnTo>
                    <a:pt x="129" y="427"/>
                  </a:lnTo>
                  <a:lnTo>
                    <a:pt x="128" y="432"/>
                  </a:lnTo>
                  <a:lnTo>
                    <a:pt x="128" y="438"/>
                  </a:lnTo>
                  <a:lnTo>
                    <a:pt x="129" y="443"/>
                  </a:lnTo>
                  <a:lnTo>
                    <a:pt x="130" y="449"/>
                  </a:lnTo>
                  <a:lnTo>
                    <a:pt x="131" y="454"/>
                  </a:lnTo>
                  <a:lnTo>
                    <a:pt x="133" y="460"/>
                  </a:lnTo>
                  <a:lnTo>
                    <a:pt x="135" y="465"/>
                  </a:lnTo>
                  <a:lnTo>
                    <a:pt x="139" y="470"/>
                  </a:lnTo>
                  <a:lnTo>
                    <a:pt x="142" y="475"/>
                  </a:lnTo>
                  <a:lnTo>
                    <a:pt x="147" y="480"/>
                  </a:lnTo>
                  <a:lnTo>
                    <a:pt x="151" y="484"/>
                  </a:lnTo>
                  <a:lnTo>
                    <a:pt x="156" y="488"/>
                  </a:lnTo>
                  <a:lnTo>
                    <a:pt x="161" y="491"/>
                  </a:lnTo>
                  <a:lnTo>
                    <a:pt x="167" y="494"/>
                  </a:lnTo>
                  <a:lnTo>
                    <a:pt x="172" y="496"/>
                  </a:lnTo>
                  <a:lnTo>
                    <a:pt x="178" y="497"/>
                  </a:lnTo>
                  <a:lnTo>
                    <a:pt x="183" y="498"/>
                  </a:lnTo>
                  <a:lnTo>
                    <a:pt x="189" y="498"/>
                  </a:lnTo>
                  <a:lnTo>
                    <a:pt x="200" y="498"/>
                  </a:lnTo>
                  <a:lnTo>
                    <a:pt x="205" y="496"/>
                  </a:lnTo>
                  <a:lnTo>
                    <a:pt x="210" y="495"/>
                  </a:lnTo>
                  <a:lnTo>
                    <a:pt x="215" y="492"/>
                  </a:lnTo>
                  <a:lnTo>
                    <a:pt x="219" y="490"/>
                  </a:lnTo>
                  <a:lnTo>
                    <a:pt x="224" y="487"/>
                  </a:lnTo>
                  <a:lnTo>
                    <a:pt x="228" y="483"/>
                  </a:lnTo>
                  <a:lnTo>
                    <a:pt x="482" y="229"/>
                  </a:lnTo>
                  <a:lnTo>
                    <a:pt x="485" y="225"/>
                  </a:lnTo>
                  <a:lnTo>
                    <a:pt x="488" y="221"/>
                  </a:lnTo>
                  <a:lnTo>
                    <a:pt x="491" y="216"/>
                  </a:lnTo>
                  <a:lnTo>
                    <a:pt x="493" y="211"/>
                  </a:lnTo>
                  <a:lnTo>
                    <a:pt x="495" y="206"/>
                  </a:lnTo>
                  <a:lnTo>
                    <a:pt x="496" y="201"/>
                  </a:lnTo>
                  <a:lnTo>
                    <a:pt x="497" y="196"/>
                  </a:lnTo>
                  <a:lnTo>
                    <a:pt x="497" y="190"/>
                  </a:lnTo>
                  <a:lnTo>
                    <a:pt x="497" y="185"/>
                  </a:lnTo>
                  <a:lnTo>
                    <a:pt x="496" y="179"/>
                  </a:lnTo>
                  <a:lnTo>
                    <a:pt x="494" y="173"/>
                  </a:lnTo>
                  <a:lnTo>
                    <a:pt x="492" y="167"/>
                  </a:lnTo>
                  <a:lnTo>
                    <a:pt x="490" y="162"/>
                  </a:lnTo>
                  <a:lnTo>
                    <a:pt x="487" y="157"/>
                  </a:lnTo>
                  <a:lnTo>
                    <a:pt x="483" y="152"/>
                  </a:lnTo>
                  <a:lnTo>
                    <a:pt x="479" y="147"/>
                  </a:lnTo>
                  <a:lnTo>
                    <a:pt x="474" y="143"/>
                  </a:lnTo>
                  <a:lnTo>
                    <a:pt x="469" y="139"/>
                  </a:lnTo>
                  <a:lnTo>
                    <a:pt x="464" y="136"/>
                  </a:lnTo>
                  <a:lnTo>
                    <a:pt x="459" y="133"/>
                  </a:lnTo>
                  <a:lnTo>
                    <a:pt x="453" y="131"/>
                  </a:lnTo>
                  <a:lnTo>
                    <a:pt x="448" y="130"/>
                  </a:lnTo>
                  <a:lnTo>
                    <a:pt x="442" y="129"/>
                  </a:lnTo>
                  <a:lnTo>
                    <a:pt x="437" y="129"/>
                  </a:lnTo>
                  <a:lnTo>
                    <a:pt x="426" y="130"/>
                  </a:lnTo>
                  <a:lnTo>
                    <a:pt x="420" y="131"/>
                  </a:lnTo>
                  <a:lnTo>
                    <a:pt x="415" y="132"/>
                  </a:lnTo>
                  <a:lnTo>
                    <a:pt x="410" y="135"/>
                  </a:lnTo>
                  <a:lnTo>
                    <a:pt x="406" y="137"/>
                  </a:lnTo>
                  <a:lnTo>
                    <a:pt x="401" y="140"/>
                  </a:lnTo>
                  <a:lnTo>
                    <a:pt x="397" y="144"/>
                  </a:lnTo>
                  <a:lnTo>
                    <a:pt x="144" y="399"/>
                  </a:lnTo>
                  <a:close/>
                  <a:moveTo>
                    <a:pt x="354" y="556"/>
                  </a:moveTo>
                  <a:lnTo>
                    <a:pt x="343" y="566"/>
                  </a:lnTo>
                  <a:lnTo>
                    <a:pt x="332" y="575"/>
                  </a:lnTo>
                  <a:lnTo>
                    <a:pt x="322" y="584"/>
                  </a:lnTo>
                  <a:lnTo>
                    <a:pt x="311" y="591"/>
                  </a:lnTo>
                  <a:lnTo>
                    <a:pt x="301" y="598"/>
                  </a:lnTo>
                  <a:lnTo>
                    <a:pt x="291" y="604"/>
                  </a:lnTo>
                  <a:lnTo>
                    <a:pt x="280" y="610"/>
                  </a:lnTo>
                  <a:lnTo>
                    <a:pt x="270" y="614"/>
                  </a:lnTo>
                  <a:lnTo>
                    <a:pt x="260" y="618"/>
                  </a:lnTo>
                  <a:lnTo>
                    <a:pt x="250" y="621"/>
                  </a:lnTo>
                  <a:lnTo>
                    <a:pt x="241" y="623"/>
                  </a:lnTo>
                  <a:lnTo>
                    <a:pt x="231" y="625"/>
                  </a:lnTo>
                  <a:lnTo>
                    <a:pt x="221" y="626"/>
                  </a:lnTo>
                  <a:lnTo>
                    <a:pt x="212" y="627"/>
                  </a:lnTo>
                  <a:lnTo>
                    <a:pt x="202" y="627"/>
                  </a:lnTo>
                  <a:lnTo>
                    <a:pt x="193" y="626"/>
                  </a:lnTo>
                  <a:lnTo>
                    <a:pt x="184" y="625"/>
                  </a:lnTo>
                  <a:lnTo>
                    <a:pt x="175" y="623"/>
                  </a:lnTo>
                  <a:lnTo>
                    <a:pt x="171" y="622"/>
                  </a:lnTo>
                  <a:lnTo>
                    <a:pt x="166" y="621"/>
                  </a:lnTo>
                  <a:lnTo>
                    <a:pt x="158" y="618"/>
                  </a:lnTo>
                  <a:lnTo>
                    <a:pt x="149" y="615"/>
                  </a:lnTo>
                  <a:lnTo>
                    <a:pt x="141" y="612"/>
                  </a:lnTo>
                  <a:lnTo>
                    <a:pt x="124" y="604"/>
                  </a:lnTo>
                  <a:lnTo>
                    <a:pt x="117" y="599"/>
                  </a:lnTo>
                  <a:lnTo>
                    <a:pt x="109" y="594"/>
                  </a:lnTo>
                  <a:lnTo>
                    <a:pt x="101" y="589"/>
                  </a:lnTo>
                  <a:lnTo>
                    <a:pt x="94" y="584"/>
                  </a:lnTo>
                  <a:lnTo>
                    <a:pt x="80" y="572"/>
                  </a:lnTo>
                  <a:lnTo>
                    <a:pt x="67" y="560"/>
                  </a:lnTo>
                  <a:lnTo>
                    <a:pt x="55" y="546"/>
                  </a:lnTo>
                  <a:lnTo>
                    <a:pt x="49" y="540"/>
                  </a:lnTo>
                  <a:lnTo>
                    <a:pt x="43" y="532"/>
                  </a:lnTo>
                  <a:lnTo>
                    <a:pt x="32" y="518"/>
                  </a:lnTo>
                  <a:lnTo>
                    <a:pt x="23" y="502"/>
                  </a:lnTo>
                  <a:lnTo>
                    <a:pt x="19" y="494"/>
                  </a:lnTo>
                  <a:lnTo>
                    <a:pt x="15" y="486"/>
                  </a:lnTo>
                  <a:lnTo>
                    <a:pt x="11" y="478"/>
                  </a:lnTo>
                  <a:lnTo>
                    <a:pt x="8" y="469"/>
                  </a:lnTo>
                  <a:lnTo>
                    <a:pt x="6" y="460"/>
                  </a:lnTo>
                  <a:lnTo>
                    <a:pt x="4" y="452"/>
                  </a:lnTo>
                  <a:lnTo>
                    <a:pt x="2" y="443"/>
                  </a:lnTo>
                  <a:lnTo>
                    <a:pt x="1" y="434"/>
                  </a:lnTo>
                  <a:lnTo>
                    <a:pt x="0" y="424"/>
                  </a:lnTo>
                  <a:lnTo>
                    <a:pt x="0" y="415"/>
                  </a:lnTo>
                  <a:lnTo>
                    <a:pt x="1" y="405"/>
                  </a:lnTo>
                  <a:lnTo>
                    <a:pt x="2" y="396"/>
                  </a:lnTo>
                  <a:lnTo>
                    <a:pt x="3" y="386"/>
                  </a:lnTo>
                  <a:lnTo>
                    <a:pt x="6" y="376"/>
                  </a:lnTo>
                  <a:lnTo>
                    <a:pt x="9" y="366"/>
                  </a:lnTo>
                  <a:lnTo>
                    <a:pt x="13" y="356"/>
                  </a:lnTo>
                  <a:lnTo>
                    <a:pt x="17" y="346"/>
                  </a:lnTo>
                  <a:lnTo>
                    <a:pt x="22" y="336"/>
                  </a:lnTo>
                  <a:lnTo>
                    <a:pt x="28" y="326"/>
                  </a:lnTo>
                  <a:lnTo>
                    <a:pt x="35" y="315"/>
                  </a:lnTo>
                  <a:lnTo>
                    <a:pt x="43" y="305"/>
                  </a:lnTo>
                  <a:lnTo>
                    <a:pt x="51" y="294"/>
                  </a:lnTo>
                  <a:lnTo>
                    <a:pt x="61" y="284"/>
                  </a:lnTo>
                  <a:lnTo>
                    <a:pt x="71" y="273"/>
                  </a:lnTo>
                  <a:lnTo>
                    <a:pt x="272" y="71"/>
                  </a:lnTo>
                  <a:lnTo>
                    <a:pt x="282" y="61"/>
                  </a:lnTo>
                  <a:lnTo>
                    <a:pt x="293" y="52"/>
                  </a:lnTo>
                  <a:lnTo>
                    <a:pt x="303" y="43"/>
                  </a:lnTo>
                  <a:lnTo>
                    <a:pt x="314" y="36"/>
                  </a:lnTo>
                  <a:lnTo>
                    <a:pt x="324" y="29"/>
                  </a:lnTo>
                  <a:lnTo>
                    <a:pt x="335" y="23"/>
                  </a:lnTo>
                  <a:lnTo>
                    <a:pt x="345" y="17"/>
                  </a:lnTo>
                  <a:lnTo>
                    <a:pt x="355" y="13"/>
                  </a:lnTo>
                  <a:lnTo>
                    <a:pt x="365" y="9"/>
                  </a:lnTo>
                  <a:lnTo>
                    <a:pt x="375" y="6"/>
                  </a:lnTo>
                  <a:lnTo>
                    <a:pt x="385" y="4"/>
                  </a:lnTo>
                  <a:lnTo>
                    <a:pt x="394" y="2"/>
                  </a:lnTo>
                  <a:lnTo>
                    <a:pt x="404" y="1"/>
                  </a:lnTo>
                  <a:lnTo>
                    <a:pt x="414" y="0"/>
                  </a:lnTo>
                  <a:lnTo>
                    <a:pt x="423" y="0"/>
                  </a:lnTo>
                  <a:lnTo>
                    <a:pt x="432" y="1"/>
                  </a:lnTo>
                  <a:lnTo>
                    <a:pt x="441" y="2"/>
                  </a:lnTo>
                  <a:lnTo>
                    <a:pt x="450" y="4"/>
                  </a:lnTo>
                  <a:lnTo>
                    <a:pt x="455" y="5"/>
                  </a:lnTo>
                  <a:lnTo>
                    <a:pt x="459" y="6"/>
                  </a:lnTo>
                  <a:lnTo>
                    <a:pt x="468" y="9"/>
                  </a:lnTo>
                  <a:lnTo>
                    <a:pt x="476" y="12"/>
                  </a:lnTo>
                  <a:lnTo>
                    <a:pt x="485" y="15"/>
                  </a:lnTo>
                  <a:lnTo>
                    <a:pt x="501" y="23"/>
                  </a:lnTo>
                  <a:lnTo>
                    <a:pt x="509" y="28"/>
                  </a:lnTo>
                  <a:lnTo>
                    <a:pt x="516" y="33"/>
                  </a:lnTo>
                  <a:lnTo>
                    <a:pt x="524" y="38"/>
                  </a:lnTo>
                  <a:lnTo>
                    <a:pt x="531" y="43"/>
                  </a:lnTo>
                  <a:lnTo>
                    <a:pt x="545" y="55"/>
                  </a:lnTo>
                  <a:lnTo>
                    <a:pt x="558" y="67"/>
                  </a:lnTo>
                  <a:lnTo>
                    <a:pt x="571" y="81"/>
                  </a:lnTo>
                  <a:lnTo>
                    <a:pt x="577" y="87"/>
                  </a:lnTo>
                  <a:lnTo>
                    <a:pt x="582" y="95"/>
                  </a:lnTo>
                  <a:lnTo>
                    <a:pt x="593" y="109"/>
                  </a:lnTo>
                  <a:lnTo>
                    <a:pt x="602" y="125"/>
                  </a:lnTo>
                  <a:lnTo>
                    <a:pt x="607" y="133"/>
                  </a:lnTo>
                  <a:lnTo>
                    <a:pt x="610" y="141"/>
                  </a:lnTo>
                  <a:lnTo>
                    <a:pt x="614" y="149"/>
                  </a:lnTo>
                  <a:lnTo>
                    <a:pt x="617" y="158"/>
                  </a:lnTo>
                  <a:lnTo>
                    <a:pt x="620" y="167"/>
                  </a:lnTo>
                  <a:lnTo>
                    <a:pt x="622" y="175"/>
                  </a:lnTo>
                  <a:lnTo>
                    <a:pt x="623" y="185"/>
                  </a:lnTo>
                  <a:lnTo>
                    <a:pt x="625" y="195"/>
                  </a:lnTo>
                  <a:lnTo>
                    <a:pt x="625" y="204"/>
                  </a:lnTo>
                  <a:lnTo>
                    <a:pt x="625" y="213"/>
                  </a:lnTo>
                  <a:lnTo>
                    <a:pt x="625" y="223"/>
                  </a:lnTo>
                  <a:lnTo>
                    <a:pt x="624" y="232"/>
                  </a:lnTo>
                  <a:lnTo>
                    <a:pt x="622" y="242"/>
                  </a:lnTo>
                  <a:lnTo>
                    <a:pt x="619" y="252"/>
                  </a:lnTo>
                  <a:lnTo>
                    <a:pt x="616" y="262"/>
                  </a:lnTo>
                  <a:lnTo>
                    <a:pt x="613" y="272"/>
                  </a:lnTo>
                  <a:lnTo>
                    <a:pt x="608" y="282"/>
                  </a:lnTo>
                  <a:lnTo>
                    <a:pt x="603" y="292"/>
                  </a:lnTo>
                  <a:lnTo>
                    <a:pt x="597" y="302"/>
                  </a:lnTo>
                  <a:lnTo>
                    <a:pt x="590" y="313"/>
                  </a:lnTo>
                  <a:lnTo>
                    <a:pt x="582" y="323"/>
                  </a:lnTo>
                  <a:lnTo>
                    <a:pt x="574" y="334"/>
                  </a:lnTo>
                  <a:lnTo>
                    <a:pt x="565" y="344"/>
                  </a:lnTo>
                  <a:lnTo>
                    <a:pt x="554" y="355"/>
                  </a:lnTo>
                  <a:lnTo>
                    <a:pt x="354" y="556"/>
                  </a:lnTo>
                  <a:close/>
                </a:path>
              </a:pathLst>
            </a:custGeom>
            <a:solidFill>
              <a:srgbClr val="095ba6"/>
            </a:solidFill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630000" y="6028560"/>
              <a:ext cx="379800" cy="410400"/>
            </a:xfrm>
            <a:custGeom>
              <a:avLst/>
              <a:gdLst/>
              <a:ahLst/>
              <a:rect l="l" t="t" r="r" b="b"/>
              <a:pathLst>
                <a:path w="2155" h="2329">
                  <a:moveTo>
                    <a:pt x="473" y="1546"/>
                  </a:moveTo>
                  <a:lnTo>
                    <a:pt x="591" y="1663"/>
                  </a:lnTo>
                  <a:lnTo>
                    <a:pt x="419" y="2020"/>
                  </a:lnTo>
                  <a:lnTo>
                    <a:pt x="1188" y="1250"/>
                  </a:lnTo>
                  <a:lnTo>
                    <a:pt x="1958" y="482"/>
                  </a:lnTo>
                  <a:lnTo>
                    <a:pt x="1673" y="197"/>
                  </a:lnTo>
                  <a:lnTo>
                    <a:pt x="1235" y="634"/>
                  </a:lnTo>
                  <a:lnTo>
                    <a:pt x="797" y="1072"/>
                  </a:lnTo>
                  <a:lnTo>
                    <a:pt x="698" y="973"/>
                  </a:lnTo>
                  <a:lnTo>
                    <a:pt x="1185" y="486"/>
                  </a:lnTo>
                  <a:lnTo>
                    <a:pt x="1673" y="0"/>
                  </a:lnTo>
                  <a:lnTo>
                    <a:pt x="2155" y="482"/>
                  </a:lnTo>
                  <a:lnTo>
                    <a:pt x="1693" y="943"/>
                  </a:lnTo>
                  <a:lnTo>
                    <a:pt x="1232" y="1406"/>
                  </a:lnTo>
                  <a:lnTo>
                    <a:pt x="770" y="1867"/>
                  </a:lnTo>
                  <a:lnTo>
                    <a:pt x="309" y="2329"/>
                  </a:lnTo>
                  <a:lnTo>
                    <a:pt x="197" y="2217"/>
                  </a:lnTo>
                  <a:lnTo>
                    <a:pt x="365" y="1853"/>
                  </a:lnTo>
                  <a:lnTo>
                    <a:pt x="99" y="2119"/>
                  </a:lnTo>
                  <a:lnTo>
                    <a:pt x="0" y="2020"/>
                  </a:lnTo>
                  <a:lnTo>
                    <a:pt x="473" y="1546"/>
                  </a:lnTo>
                  <a:close/>
                </a:path>
              </a:pathLst>
            </a:custGeom>
            <a:solidFill>
              <a:srgbClr val="095ba6"/>
            </a:solidFill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" name=""/>
          <p:cNvSpPr/>
          <p:nvPr/>
        </p:nvSpPr>
        <p:spPr>
          <a:xfrm>
            <a:off x="557280" y="557280"/>
            <a:ext cx="119160" cy="12384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12800" y="414360"/>
            <a:ext cx="119160" cy="12384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12800" y="255600"/>
            <a:ext cx="11916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47680" y="557280"/>
            <a:ext cx="1173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023840" y="55728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68320" y="55728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12800" y="55728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03200" y="55728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57280" y="711360"/>
            <a:ext cx="119160" cy="12384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57280" y="865080"/>
            <a:ext cx="1191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47680" y="711360"/>
            <a:ext cx="117360" cy="123840"/>
          </a:xfrm>
          <a:prstGeom prst="ellipse">
            <a:avLst/>
          </a:prstGeom>
          <a:solidFill>
            <a:srgbClr val="e2020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12800" y="557280"/>
            <a:ext cx="11916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68320" y="557280"/>
            <a:ext cx="117360" cy="123840"/>
          </a:xfrm>
          <a:prstGeom prst="ellipse">
            <a:avLst/>
          </a:prstGeom>
          <a:solidFill>
            <a:srgbClr val="d95a3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68320" y="255600"/>
            <a:ext cx="1173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01760" y="414360"/>
            <a:ext cx="118800" cy="123840"/>
          </a:xfrm>
          <a:prstGeom prst="ellipse">
            <a:avLst/>
          </a:prstGeom>
          <a:solidFill>
            <a:srgbClr val="68a3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01760" y="255600"/>
            <a:ext cx="118800" cy="123840"/>
          </a:xfrm>
          <a:prstGeom prst="ellipse">
            <a:avLst/>
          </a:prstGeom>
          <a:solidFill>
            <a:srgbClr val="7e2d8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01760" y="557280"/>
            <a:ext cx="11880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01760" y="709560"/>
            <a:ext cx="118800" cy="12564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28600" y="392040"/>
            <a:ext cx="633240" cy="62856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1371240" y="317160"/>
            <a:ext cx="7340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1067b6"/>
                </a:solidFill>
                <a:effectLst/>
                <a:uFillTx/>
                <a:latin typeface="Arial"/>
              </a:rPr>
              <a:t>Enron’s Vision for Oman</a:t>
            </a:r>
            <a:endParaRPr b="1" i="1" lang="en-US" sz="3600" strike="noStrike" u="none">
              <a:solidFill>
                <a:srgbClr val="1067b6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1650960" y="5359320"/>
            <a:ext cx="6400800" cy="119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13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Prepared by Enron Middle East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ts val="0"/>
              </a:lnSpc>
              <a:spcBef>
                <a:spcPts val="13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13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January 19, 2001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3319560" y="1476360"/>
            <a:ext cx="3178080" cy="355932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495080" y="209160"/>
            <a:ext cx="69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1067b6"/>
                </a:solidFill>
                <a:effectLst/>
                <a:uFillTx/>
                <a:latin typeface="Arial"/>
              </a:rPr>
              <a:t>Pipeline Operations Bid: Background</a:t>
            </a:r>
            <a:endParaRPr b="1" i="1" lang="en-US" sz="2800" strike="noStrike" u="none">
              <a:solidFill>
                <a:srgbClr val="1067b6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1495080" y="1186920"/>
            <a:ext cx="6962760" cy="41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33148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August 2000, the government transferred ownership of its gas pipelines (5,000 km - operated by Shell) to the Oman Gas Company (OGC), a new 100% government-owned company to: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33148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operations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33148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Train Omanis to operate gas systems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33148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Privatize OGC in 3 to 5 years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33148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OGC issued a tender for gas pipeline operations and training in November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33148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to 5 year term (bridge to privatization)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33148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Bids due January 29,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33148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is one of four short-listed groups - others: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33148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BG/Transco (UK)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33148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Enbridge/BC Gas (Canada)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33148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Dodsal (India)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5DA861-080F-48AF-A894-E7159EAE0ACB}" type="slidenum">
              <a:t>10</a:t>
            </a:fld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495080" y="209160"/>
            <a:ext cx="69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1067b6"/>
                </a:solidFill>
                <a:effectLst/>
                <a:uFillTx/>
                <a:latin typeface="Arial"/>
              </a:rPr>
              <a:t>Rationale for Bidding</a:t>
            </a:r>
            <a:endParaRPr b="1" i="1" lang="en-US" sz="2800" strike="noStrike" u="none">
              <a:solidFill>
                <a:srgbClr val="1067b6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1333080" y="1206360"/>
            <a:ext cx="75978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an Enron presence in the heart of Oman’s gas operations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00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Participate with high-level Omani management in all major gas decisions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00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Gain inside knowledge about gas development plans, especially those affecting LNG availability and Dolphin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Cover the cost to put Enron (ETS) management and technical representatives on the ground in the region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ETS personnel to support other Enron pipeline activities (Dolphin, Al-Assema, Saudi)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Bring home approximately $5 million of pre-tax net income (~$1 million/year)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C8BA6DE-926F-40D7-AD80-9872A2BACD81}" type="slidenum">
              <a:t>11</a:t>
            </a:fld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495080" y="209160"/>
            <a:ext cx="69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1067b6"/>
                </a:solidFill>
                <a:effectLst/>
                <a:uFillTx/>
                <a:latin typeface="Arial"/>
              </a:rPr>
              <a:t>Bidding Strategy</a:t>
            </a:r>
            <a:endParaRPr b="1" i="1" lang="en-US" sz="2800" strike="noStrike" u="none">
              <a:solidFill>
                <a:srgbClr val="1067b6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1333080" y="1206360"/>
            <a:ext cx="765828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 lump-sum, fixed price of $9 to $10 million/year for pipeline operations and personnel training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Includes ~$1MM/year pre-tax margin to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Roughly $2MM/year below current charges from Shell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 currently performing due diligence in Oman to define final numbers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65% Enron / 35% local partner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 Technical Services Ltd. (STS), the incumbent, low cost subcontractor for pipeline O&amp;M in Oman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share bid/performance bond cost and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provide local manpower and office space at cost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approval to issue bid bond of approximately $1MM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RAC advises that McConnell can sign DASH to authorize bid bond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CB2D1E7-B5F8-4AED-ADAF-A047CDF1C3F4}" type="slidenum">
              <a:t>12</a:t>
            </a:fld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" name=""/>
          <p:cNvGraphicFramePr/>
          <p:nvPr/>
        </p:nvGraphicFramePr>
        <p:xfrm>
          <a:off x="1500120" y="3191040"/>
          <a:ext cx="6951600" cy="2892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00120" y="3191040"/>
                    <a:ext cx="6951600" cy="2892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76" name="" descr=""/>
          <p:cNvPicPr/>
          <p:nvPr/>
        </p:nvPicPr>
        <p:blipFill>
          <a:blip r:embed="rId3"/>
          <a:stretch/>
        </p:blipFill>
        <p:spPr>
          <a:xfrm>
            <a:off x="1881360" y="3346560"/>
            <a:ext cx="5859360" cy="3448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" name=""/>
          <p:cNvSpPr/>
          <p:nvPr/>
        </p:nvSpPr>
        <p:spPr>
          <a:xfrm>
            <a:off x="1884240" y="3162240"/>
            <a:ext cx="5997600" cy="1041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240680" y="5648400"/>
            <a:ext cx="509400" cy="191880"/>
          </a:xfrm>
          <a:prstGeom prst="rect">
            <a:avLst/>
          </a:prstGeom>
          <a:solidFill>
            <a:srgbClr val="9696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373880" y="5643720"/>
            <a:ext cx="320760" cy="13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354800" y="5703840"/>
            <a:ext cx="2512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Sohar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917800" y="4295880"/>
            <a:ext cx="657360" cy="191880"/>
          </a:xfrm>
          <a:prstGeom prst="rect">
            <a:avLst/>
          </a:prstGeom>
          <a:solidFill>
            <a:srgbClr val="979ec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005280" y="4349880"/>
            <a:ext cx="215640" cy="12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004920" y="4351320"/>
            <a:ext cx="1627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Ras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178080" y="4349880"/>
            <a:ext cx="362160" cy="12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203640" y="4351320"/>
            <a:ext cx="252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205440" y="4351320"/>
            <a:ext cx="266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Laffan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116760" y="4946760"/>
            <a:ext cx="301680" cy="13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357960" y="4946760"/>
            <a:ext cx="189000" cy="13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452920" y="5398920"/>
            <a:ext cx="749520" cy="184320"/>
          </a:xfrm>
          <a:prstGeom prst="rect">
            <a:avLst/>
          </a:prstGeom>
          <a:solidFill>
            <a:srgbClr val="99ddc5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624640" y="5451480"/>
            <a:ext cx="501480" cy="13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675400" y="5454720"/>
            <a:ext cx="398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Taweelah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237280" y="5611680"/>
            <a:ext cx="136440" cy="154080"/>
          </a:xfrm>
          <a:prstGeom prst="rect">
            <a:avLst/>
          </a:prstGeom>
          <a:solidFill>
            <a:srgbClr val="96a4e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029120" y="5049720"/>
            <a:ext cx="200160" cy="184320"/>
          </a:xfrm>
          <a:prstGeom prst="rect">
            <a:avLst/>
          </a:prstGeom>
          <a:solidFill>
            <a:srgbClr val="959ae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036960" y="4495680"/>
            <a:ext cx="2705040" cy="881280"/>
          </a:xfrm>
          <a:custGeom>
            <a:avLst/>
            <a:gdLst/>
            <a:ahLst/>
            <a:rect l="l" t="t" r="r" b="b"/>
            <a:pathLst>
              <a:path w="3408" h="1112">
                <a:moveTo>
                  <a:pt x="5" y="0"/>
                </a:moveTo>
                <a:lnTo>
                  <a:pt x="0" y="38"/>
                </a:lnTo>
                <a:lnTo>
                  <a:pt x="175" y="57"/>
                </a:lnTo>
                <a:lnTo>
                  <a:pt x="261" y="67"/>
                </a:lnTo>
                <a:lnTo>
                  <a:pt x="263" y="49"/>
                </a:lnTo>
                <a:lnTo>
                  <a:pt x="259" y="67"/>
                </a:lnTo>
                <a:lnTo>
                  <a:pt x="335" y="86"/>
                </a:lnTo>
                <a:lnTo>
                  <a:pt x="340" y="67"/>
                </a:lnTo>
                <a:lnTo>
                  <a:pt x="333" y="86"/>
                </a:lnTo>
                <a:lnTo>
                  <a:pt x="365" y="96"/>
                </a:lnTo>
                <a:lnTo>
                  <a:pt x="367" y="96"/>
                </a:lnTo>
                <a:lnTo>
                  <a:pt x="410" y="106"/>
                </a:lnTo>
                <a:lnTo>
                  <a:pt x="415" y="107"/>
                </a:lnTo>
                <a:lnTo>
                  <a:pt x="513" y="107"/>
                </a:lnTo>
                <a:lnTo>
                  <a:pt x="513" y="87"/>
                </a:lnTo>
                <a:lnTo>
                  <a:pt x="512" y="106"/>
                </a:lnTo>
                <a:lnTo>
                  <a:pt x="620" y="115"/>
                </a:lnTo>
                <a:lnTo>
                  <a:pt x="622" y="116"/>
                </a:lnTo>
                <a:lnTo>
                  <a:pt x="665" y="116"/>
                </a:lnTo>
                <a:lnTo>
                  <a:pt x="665" y="97"/>
                </a:lnTo>
                <a:lnTo>
                  <a:pt x="659" y="115"/>
                </a:lnTo>
                <a:lnTo>
                  <a:pt x="692" y="125"/>
                </a:lnTo>
                <a:lnTo>
                  <a:pt x="698" y="107"/>
                </a:lnTo>
                <a:lnTo>
                  <a:pt x="687" y="123"/>
                </a:lnTo>
                <a:lnTo>
                  <a:pt x="741" y="152"/>
                </a:lnTo>
                <a:lnTo>
                  <a:pt x="752" y="135"/>
                </a:lnTo>
                <a:lnTo>
                  <a:pt x="740" y="150"/>
                </a:lnTo>
                <a:lnTo>
                  <a:pt x="794" y="189"/>
                </a:lnTo>
                <a:lnTo>
                  <a:pt x="807" y="173"/>
                </a:lnTo>
                <a:lnTo>
                  <a:pt x="793" y="188"/>
                </a:lnTo>
                <a:lnTo>
                  <a:pt x="913" y="284"/>
                </a:lnTo>
                <a:lnTo>
                  <a:pt x="914" y="285"/>
                </a:lnTo>
                <a:lnTo>
                  <a:pt x="1055" y="383"/>
                </a:lnTo>
                <a:lnTo>
                  <a:pt x="1058" y="385"/>
                </a:lnTo>
                <a:lnTo>
                  <a:pt x="1144" y="423"/>
                </a:lnTo>
                <a:lnTo>
                  <a:pt x="1146" y="424"/>
                </a:lnTo>
                <a:lnTo>
                  <a:pt x="1234" y="453"/>
                </a:lnTo>
                <a:lnTo>
                  <a:pt x="1242" y="454"/>
                </a:lnTo>
                <a:lnTo>
                  <a:pt x="2217" y="483"/>
                </a:lnTo>
                <a:lnTo>
                  <a:pt x="2217" y="464"/>
                </a:lnTo>
                <a:lnTo>
                  <a:pt x="2211" y="482"/>
                </a:lnTo>
                <a:lnTo>
                  <a:pt x="3210" y="752"/>
                </a:lnTo>
                <a:lnTo>
                  <a:pt x="3216" y="733"/>
                </a:lnTo>
                <a:lnTo>
                  <a:pt x="3195" y="733"/>
                </a:lnTo>
                <a:lnTo>
                  <a:pt x="3196" y="741"/>
                </a:lnTo>
                <a:lnTo>
                  <a:pt x="3201" y="746"/>
                </a:lnTo>
                <a:lnTo>
                  <a:pt x="3208" y="750"/>
                </a:lnTo>
                <a:lnTo>
                  <a:pt x="3195" y="732"/>
                </a:lnTo>
                <a:lnTo>
                  <a:pt x="3184" y="886"/>
                </a:lnTo>
                <a:lnTo>
                  <a:pt x="3184" y="887"/>
                </a:lnTo>
                <a:lnTo>
                  <a:pt x="3185" y="895"/>
                </a:lnTo>
                <a:lnTo>
                  <a:pt x="3189" y="899"/>
                </a:lnTo>
                <a:lnTo>
                  <a:pt x="3374" y="1112"/>
                </a:lnTo>
                <a:lnTo>
                  <a:pt x="3408" y="1089"/>
                </a:lnTo>
                <a:lnTo>
                  <a:pt x="3222" y="876"/>
                </a:lnTo>
                <a:lnTo>
                  <a:pt x="3226" y="887"/>
                </a:lnTo>
                <a:lnTo>
                  <a:pt x="3225" y="880"/>
                </a:lnTo>
                <a:lnTo>
                  <a:pt x="3205" y="887"/>
                </a:lnTo>
                <a:lnTo>
                  <a:pt x="3227" y="888"/>
                </a:lnTo>
                <a:lnTo>
                  <a:pt x="3238" y="734"/>
                </a:lnTo>
                <a:lnTo>
                  <a:pt x="3237" y="733"/>
                </a:lnTo>
                <a:lnTo>
                  <a:pt x="3236" y="725"/>
                </a:lnTo>
                <a:lnTo>
                  <a:pt x="3231" y="720"/>
                </a:lnTo>
                <a:lnTo>
                  <a:pt x="3225" y="715"/>
                </a:lnTo>
                <a:lnTo>
                  <a:pt x="3222" y="715"/>
                </a:lnTo>
                <a:lnTo>
                  <a:pt x="2223" y="446"/>
                </a:lnTo>
                <a:lnTo>
                  <a:pt x="2218" y="445"/>
                </a:lnTo>
                <a:lnTo>
                  <a:pt x="1243" y="415"/>
                </a:lnTo>
                <a:lnTo>
                  <a:pt x="1242" y="434"/>
                </a:lnTo>
                <a:lnTo>
                  <a:pt x="1249" y="416"/>
                </a:lnTo>
                <a:lnTo>
                  <a:pt x="1161" y="388"/>
                </a:lnTo>
                <a:lnTo>
                  <a:pt x="1154" y="406"/>
                </a:lnTo>
                <a:lnTo>
                  <a:pt x="1164" y="389"/>
                </a:lnTo>
                <a:lnTo>
                  <a:pt x="1077" y="351"/>
                </a:lnTo>
                <a:lnTo>
                  <a:pt x="1067" y="367"/>
                </a:lnTo>
                <a:lnTo>
                  <a:pt x="1081" y="353"/>
                </a:lnTo>
                <a:lnTo>
                  <a:pt x="940" y="256"/>
                </a:lnTo>
                <a:lnTo>
                  <a:pt x="927" y="270"/>
                </a:lnTo>
                <a:lnTo>
                  <a:pt x="941" y="256"/>
                </a:lnTo>
                <a:lnTo>
                  <a:pt x="822" y="159"/>
                </a:lnTo>
                <a:lnTo>
                  <a:pt x="820" y="159"/>
                </a:lnTo>
                <a:lnTo>
                  <a:pt x="766" y="121"/>
                </a:lnTo>
                <a:lnTo>
                  <a:pt x="764" y="119"/>
                </a:lnTo>
                <a:lnTo>
                  <a:pt x="709" y="90"/>
                </a:lnTo>
                <a:lnTo>
                  <a:pt x="706" y="89"/>
                </a:lnTo>
                <a:lnTo>
                  <a:pt x="672" y="79"/>
                </a:lnTo>
                <a:lnTo>
                  <a:pt x="665" y="78"/>
                </a:lnTo>
                <a:lnTo>
                  <a:pt x="622" y="78"/>
                </a:lnTo>
                <a:lnTo>
                  <a:pt x="622" y="97"/>
                </a:lnTo>
                <a:lnTo>
                  <a:pt x="624" y="78"/>
                </a:lnTo>
                <a:lnTo>
                  <a:pt x="515" y="68"/>
                </a:lnTo>
                <a:lnTo>
                  <a:pt x="513" y="68"/>
                </a:lnTo>
                <a:lnTo>
                  <a:pt x="415" y="68"/>
                </a:lnTo>
                <a:lnTo>
                  <a:pt x="415" y="87"/>
                </a:lnTo>
                <a:lnTo>
                  <a:pt x="422" y="69"/>
                </a:lnTo>
                <a:lnTo>
                  <a:pt x="378" y="60"/>
                </a:lnTo>
                <a:lnTo>
                  <a:pt x="372" y="77"/>
                </a:lnTo>
                <a:lnTo>
                  <a:pt x="380" y="60"/>
                </a:lnTo>
                <a:lnTo>
                  <a:pt x="347" y="50"/>
                </a:lnTo>
                <a:lnTo>
                  <a:pt x="346" y="50"/>
                </a:lnTo>
                <a:lnTo>
                  <a:pt x="270" y="31"/>
                </a:lnTo>
                <a:lnTo>
                  <a:pt x="266" y="30"/>
                </a:lnTo>
                <a:lnTo>
                  <a:pt x="179" y="20"/>
                </a:lnTo>
                <a:lnTo>
                  <a:pt x="5" y="0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fe000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952960" y="5108400"/>
            <a:ext cx="78120" cy="6840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022560" y="4502160"/>
            <a:ext cx="77760" cy="6984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884240" y="4203720"/>
            <a:ext cx="5878800" cy="262080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897360" y="4540320"/>
            <a:ext cx="1681200" cy="193680"/>
          </a:xfrm>
          <a:prstGeom prst="rect">
            <a:avLst/>
          </a:prstGeom>
          <a:solidFill>
            <a:srgbClr val="959ae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970440" y="4556160"/>
            <a:ext cx="1060200" cy="13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992040" y="4597560"/>
            <a:ext cx="9486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              Arabian Gulf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780240" y="5827680"/>
            <a:ext cx="77760" cy="6984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642000" y="5667480"/>
            <a:ext cx="447840" cy="18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727680" y="5713560"/>
            <a:ext cx="319320" cy="12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6768720" y="5715000"/>
            <a:ext cx="261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BVS-7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159600" y="6662880"/>
            <a:ext cx="792000" cy="17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245280" y="6708600"/>
            <a:ext cx="320760" cy="13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283440" y="6711840"/>
            <a:ext cx="221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From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504120" y="6708600"/>
            <a:ext cx="328320" cy="13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503760" y="6711840"/>
            <a:ext cx="2656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Fahud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884240" y="6931080"/>
            <a:ext cx="3776760" cy="45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969920" y="6993000"/>
            <a:ext cx="390600" cy="14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969920" y="7115040"/>
            <a:ext cx="217800" cy="14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127240" y="7115040"/>
            <a:ext cx="430200" cy="14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505240" y="7115040"/>
            <a:ext cx="190440" cy="14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643120" y="7115040"/>
            <a:ext cx="414360" cy="14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005280" y="7115040"/>
            <a:ext cx="1233360" cy="14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969920" y="7237440"/>
            <a:ext cx="3302280" cy="14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219640" y="7237440"/>
            <a:ext cx="379440" cy="14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538960" y="7237440"/>
            <a:ext cx="87120" cy="14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488280" y="6311880"/>
            <a:ext cx="187200" cy="395280"/>
          </a:xfrm>
          <a:custGeom>
            <a:avLst/>
            <a:gdLst/>
            <a:ahLst/>
            <a:rect l="l" t="t" r="r" b="b"/>
            <a:pathLst>
              <a:path w="238" h="496">
                <a:moveTo>
                  <a:pt x="0" y="483"/>
                </a:moveTo>
                <a:lnTo>
                  <a:pt x="41" y="496"/>
                </a:lnTo>
                <a:lnTo>
                  <a:pt x="238" y="13"/>
                </a:lnTo>
                <a:lnTo>
                  <a:pt x="197" y="0"/>
                </a:lnTo>
                <a:lnTo>
                  <a:pt x="0" y="483"/>
                </a:lnTo>
                <a:close/>
              </a:path>
            </a:pathLst>
          </a:custGeom>
          <a:solidFill>
            <a:srgbClr val="0000ff"/>
          </a:solidFill>
          <a:ln w="93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597720" y="6218280"/>
            <a:ext cx="129960" cy="138240"/>
          </a:xfrm>
          <a:custGeom>
            <a:avLst/>
            <a:gdLst/>
            <a:ahLst/>
            <a:rect l="l" t="t" r="r" b="b"/>
            <a:pathLst>
              <a:path w="163" h="173">
                <a:moveTo>
                  <a:pt x="163" y="173"/>
                </a:moveTo>
                <a:lnTo>
                  <a:pt x="141" y="0"/>
                </a:lnTo>
                <a:lnTo>
                  <a:pt x="0" y="115"/>
                </a:lnTo>
                <a:lnTo>
                  <a:pt x="163" y="173"/>
                </a:lnTo>
                <a:close/>
              </a:path>
            </a:pathLst>
          </a:custGeom>
          <a:solidFill>
            <a:srgbClr val="0000ff"/>
          </a:solidFill>
          <a:ln w="93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659640" y="5848200"/>
            <a:ext cx="136440" cy="427320"/>
          </a:xfrm>
          <a:custGeom>
            <a:avLst/>
            <a:gdLst/>
            <a:ahLst/>
            <a:rect l="l" t="t" r="r" b="b"/>
            <a:pathLst>
              <a:path w="171" h="538">
                <a:moveTo>
                  <a:pt x="0" y="530"/>
                </a:moveTo>
                <a:lnTo>
                  <a:pt x="41" y="538"/>
                </a:lnTo>
                <a:lnTo>
                  <a:pt x="171" y="8"/>
                </a:lnTo>
                <a:lnTo>
                  <a:pt x="131" y="0"/>
                </a:lnTo>
                <a:lnTo>
                  <a:pt x="0" y="530"/>
                </a:lnTo>
                <a:close/>
              </a:path>
            </a:pathLst>
          </a:custGeom>
          <a:solidFill>
            <a:srgbClr val="0000ff"/>
          </a:solidFill>
          <a:ln w="93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246480" y="3637080"/>
            <a:ext cx="2784600" cy="33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332160" y="3745080"/>
            <a:ext cx="708120" cy="22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886040" y="3716280"/>
            <a:ext cx="435276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000840" y="4894200"/>
            <a:ext cx="749160" cy="184320"/>
          </a:xfrm>
          <a:prstGeom prst="rect">
            <a:avLst/>
          </a:prstGeom>
          <a:solidFill>
            <a:srgbClr val="99ddc5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276960" y="4935600"/>
            <a:ext cx="2462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Dubai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H="1">
            <a:off x="6810120" y="5724360"/>
            <a:ext cx="438120" cy="138240"/>
          </a:xfrm>
          <a:prstGeom prst="line">
            <a:avLst/>
          </a:prstGeom>
          <a:ln w="507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flipV="1">
            <a:off x="5591160" y="5024520"/>
            <a:ext cx="166680" cy="47520"/>
          </a:xfrm>
          <a:prstGeom prst="line">
            <a:avLst/>
          </a:prstGeom>
          <a:ln w="507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767560" y="5019840"/>
            <a:ext cx="223560" cy="114120"/>
          </a:xfrm>
          <a:prstGeom prst="line">
            <a:avLst/>
          </a:prstGeom>
          <a:ln w="507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flipH="1">
            <a:off x="6486480" y="5853240"/>
            <a:ext cx="347760" cy="4680"/>
          </a:xfrm>
          <a:prstGeom prst="line">
            <a:avLst/>
          </a:prstGeom>
          <a:ln w="5076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flipH="1" flipV="1">
            <a:off x="6443640" y="5567040"/>
            <a:ext cx="47520" cy="290520"/>
          </a:xfrm>
          <a:prstGeom prst="line">
            <a:avLst/>
          </a:prstGeom>
          <a:ln w="5076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flipH="1" flipV="1">
            <a:off x="6357600" y="5376960"/>
            <a:ext cx="95400" cy="195120"/>
          </a:xfrm>
          <a:prstGeom prst="line">
            <a:avLst/>
          </a:prstGeom>
          <a:ln w="5076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H="1" flipV="1">
            <a:off x="6133680" y="5167440"/>
            <a:ext cx="228600" cy="209520"/>
          </a:xfrm>
          <a:prstGeom prst="line">
            <a:avLst/>
          </a:prstGeom>
          <a:ln w="5076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H="1" flipV="1">
            <a:off x="6009840" y="5153040"/>
            <a:ext cx="128520" cy="14400"/>
          </a:xfrm>
          <a:prstGeom prst="line">
            <a:avLst/>
          </a:prstGeom>
          <a:ln w="5076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1495080" y="183960"/>
            <a:ext cx="6962760" cy="79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1067b6"/>
                </a:solidFill>
                <a:effectLst/>
                <a:uFillTx/>
                <a:latin typeface="Arial"/>
              </a:rPr>
              <a:t>Oman to UAE Gas Pipeline Proposal</a:t>
            </a:r>
            <a:endParaRPr b="1" i="1" lang="en-US" sz="2800" strike="noStrike" u="none">
              <a:solidFill>
                <a:srgbClr val="1067b6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1333440" y="1066680"/>
            <a:ext cx="7658280" cy="257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Chevron and Oxy are developing gas offshore Sohar and have strong interest in developing a pipeline to Dubai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Line could be reversed later to bring Dolphin gas to Oman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alternative is to build line to Fujayrah for UOG-sponsored power and water plant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question:  Should Dolphin preempt Chevron/Oxy and build/control the line?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H="1" flipV="1">
            <a:off x="6902280" y="5194080"/>
            <a:ext cx="254160" cy="533160"/>
          </a:xfrm>
          <a:prstGeom prst="line">
            <a:avLst/>
          </a:prstGeom>
          <a:ln w="44280">
            <a:solidFill>
              <a:srgbClr val="ffff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H="1" flipV="1">
            <a:off x="6039000" y="5111640"/>
            <a:ext cx="863280" cy="82800"/>
          </a:xfrm>
          <a:prstGeom prst="line">
            <a:avLst/>
          </a:prstGeom>
          <a:ln w="44280">
            <a:solidFill>
              <a:srgbClr val="ffff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1191C4-6FDF-448C-8530-32B1AD9A349A}" type="slidenum">
              <a:t>13</a:t>
            </a:fld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1693800" y="2285640"/>
            <a:ext cx="5765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1067b6"/>
                </a:solidFill>
                <a:effectLst/>
                <a:uFillTx/>
                <a:latin typeface="Arial"/>
              </a:rPr>
              <a:t>Appendix</a:t>
            </a:r>
            <a:endParaRPr b="1" i="1" lang="en-US" sz="2800" strike="noStrike" u="none">
              <a:solidFill>
                <a:srgbClr val="1067b6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1495080" y="209160"/>
            <a:ext cx="69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1067b6"/>
                </a:solidFill>
                <a:effectLst/>
                <a:uFillTx/>
                <a:latin typeface="Arial"/>
              </a:rPr>
              <a:t>Background</a:t>
            </a:r>
            <a:endParaRPr b="1" i="1" lang="en-US" sz="2800" strike="noStrike" u="none">
              <a:solidFill>
                <a:srgbClr val="1067b6"/>
              </a:solidFill>
              <a:effectLst/>
              <a:uFillTx/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1495080" y="1108080"/>
            <a:ext cx="7165800" cy="520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7160" indent="-227160">
              <a:lnSpc>
                <a:spcPct val="110000"/>
              </a:lnSpc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Sultanate of Oman: a monarchy that has existed as an independent state since ousting the Portuguese in 1650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10000"/>
              </a:lnSpc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Ruler: Sultan Qaboos bin Sa’id has reigned since 1970 and is progressive and pro-development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lnSpc>
                <a:spcPct val="110000"/>
              </a:lnSpc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Used oil revenues for infrastructure, education, healthcare, etc.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lnSpc>
                <a:spcPct val="110000"/>
              </a:lnSpc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Pushing for diversification from oil and privatization of power, water and gas systems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lnSpc>
                <a:spcPct val="110000"/>
              </a:lnSpc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Established an elected parliament to advise the government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10000"/>
              </a:lnSpc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Royal Dutch/Shell: dominates the oil and gas sectors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lnSpc>
                <a:spcPct val="110000"/>
              </a:lnSpc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Recognized need to reduce dependence on Shell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10000"/>
              </a:lnSpc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Currency: Omani Riyal (fixed at 2.60 US$/Riyal since 1986)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10000"/>
              </a:lnSpc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Country Ranking: 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F777D4-6E13-4AD8-A5DB-F269F482FF0E}" type="slidenum">
              <a:t>15</a:t>
            </a:fld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1495080" y="209160"/>
            <a:ext cx="69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1067b6"/>
                </a:solidFill>
                <a:effectLst/>
                <a:uFillTx/>
                <a:latin typeface="Arial"/>
              </a:rPr>
              <a:t>Relative Country Statistics</a:t>
            </a:r>
            <a:endParaRPr b="1" i="1" lang="en-US" sz="2800" strike="noStrike" u="none">
              <a:solidFill>
                <a:srgbClr val="1067b6"/>
              </a:solidFill>
              <a:effectLst/>
              <a:uFillTx/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1241280" y="1272960"/>
            <a:ext cx="7686720" cy="974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Oman is about the size of Kansas with a low GDP per capita compared to its richer neighbors, resulting in a focus on maximizing value of natural resources, privatization and open markets, i.e., don’t let Shell run the show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5" name=""/>
          <p:cNvGraphicFramePr/>
          <p:nvPr/>
        </p:nvGraphicFramePr>
        <p:xfrm>
          <a:off x="1389240" y="2521080"/>
          <a:ext cx="7372080" cy="3454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89240" y="2521080"/>
                    <a:ext cx="7372080" cy="345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E320F7-07C4-42EC-8AB4-82DAB559EEBF}" type="slidenum">
              <a:t>16</a:t>
            </a:fld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1495080" y="209160"/>
            <a:ext cx="69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1067b6"/>
                </a:solidFill>
                <a:effectLst/>
                <a:uFillTx/>
                <a:latin typeface="Arial"/>
              </a:rPr>
              <a:t> </a:t>
            </a:r>
            <a:endParaRPr b="1" i="1" lang="en-US" sz="2800" strike="noStrike" u="none">
              <a:solidFill>
                <a:srgbClr val="1067b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8" name=""/>
          <p:cNvGraphicFramePr/>
          <p:nvPr/>
        </p:nvGraphicFramePr>
        <p:xfrm>
          <a:off x="1314360" y="536400"/>
          <a:ext cx="7623360" cy="3546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14360" y="536400"/>
                    <a:ext cx="7623360" cy="3546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0" name=""/>
          <p:cNvSpPr/>
          <p:nvPr/>
        </p:nvSpPr>
        <p:spPr>
          <a:xfrm>
            <a:off x="1812960" y="4545000"/>
            <a:ext cx="4825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Note: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Currently exploring possibility of having customers purchase equipment directly from sellers such as Sumitomo.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C57FDB5-316B-4E3A-8D50-2A0B9FA0B77F}" type="slidenum">
              <a:t>17</a:t>
            </a:fld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495080" y="209160"/>
            <a:ext cx="69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1067b6"/>
                </a:solidFill>
                <a:effectLst/>
                <a:uFillTx/>
                <a:latin typeface="Arial"/>
              </a:rPr>
              <a:t>Contents</a:t>
            </a:r>
            <a:endParaRPr b="1" i="1" lang="en-US" sz="2800" strike="noStrike" u="none">
              <a:solidFill>
                <a:srgbClr val="1067b6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1495080" y="1374480"/>
            <a:ext cx="7165800" cy="494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7160" indent="-227160">
              <a:lnSpc>
                <a:spcPct val="110000"/>
              </a:lnSpc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57168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Country Highlights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10000"/>
              </a:lnSpc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57168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Focus Areas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57168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of Oman to Enron (i.e., why Oman)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57168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activities to date in Oman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10000"/>
              </a:lnSpc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57168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development activities: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lnSpc>
                <a:spcPct val="110000"/>
              </a:lnSpc>
              <a:spcBef>
                <a:spcPts val="499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57168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Al-Assema Gas Marketing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lnSpc>
                <a:spcPct val="110000"/>
              </a:lnSpc>
              <a:spcBef>
                <a:spcPts val="499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57168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pipeline operations bid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 million bid bond due 29 January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lnSpc>
                <a:spcPct val="110000"/>
              </a:lnSpc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57168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Oman to UAE pipeline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10000"/>
              </a:lnSpc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57168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Appendix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195E05-EF25-4349-BEE3-DD6650BDC6E5}" type="slidenum">
              <a:t>2</a:t>
            </a:fld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495080" y="209160"/>
            <a:ext cx="69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1067b6"/>
                </a:solidFill>
                <a:effectLst/>
                <a:uFillTx/>
                <a:latin typeface="Arial"/>
              </a:rPr>
              <a:t>Country Highlights</a:t>
            </a:r>
            <a:endParaRPr b="1" i="1" lang="en-US" sz="2800" strike="noStrike" u="none">
              <a:solidFill>
                <a:srgbClr val="1067b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1" name=""/>
          <p:cNvGraphicFramePr/>
          <p:nvPr/>
        </p:nvGraphicFramePr>
        <p:xfrm>
          <a:off x="1495440" y="1463760"/>
          <a:ext cx="3413160" cy="4479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95440" y="1463760"/>
                    <a:ext cx="3413160" cy="447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5176440" y="914040"/>
            <a:ext cx="3670200" cy="484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227160" indent="0"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1125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 location outside the Arabian Gulf with direct access to the Indian Ocean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1125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Culturally different from other Gulf Cooperation Council countries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00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Traditionally a sea-faring nation founded on trade with India and Africa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00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Physically closer to India than to Kuwait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1125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E-Rating: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1125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policy and operations strongly influenced by Royal Dutch/Shell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4" name="" descr=""/>
          <p:cNvPicPr/>
          <p:nvPr/>
        </p:nvPicPr>
        <p:blipFill>
          <a:blip r:embed="rId3"/>
          <a:stretch/>
        </p:blipFill>
        <p:spPr>
          <a:xfrm>
            <a:off x="762120" y="1676520"/>
            <a:ext cx="4267080" cy="3733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" name=""/>
          <p:cNvSpPr/>
          <p:nvPr/>
        </p:nvSpPr>
        <p:spPr>
          <a:xfrm flipH="1" flipV="1">
            <a:off x="2770200" y="3622680"/>
            <a:ext cx="549360" cy="8510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770200" y="4451400"/>
            <a:ext cx="1386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OMAN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3A9AFB-4D23-45D7-8ABC-7CDA301156D4}" type="slidenum">
              <a:t>3</a:t>
            </a:fld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495080" y="209160"/>
            <a:ext cx="69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1067b6"/>
                </a:solidFill>
                <a:effectLst/>
                <a:uFillTx/>
                <a:latin typeface="Arial"/>
              </a:rPr>
              <a:t>Oman Government’s Commercial Focus</a:t>
            </a:r>
            <a:endParaRPr b="1" i="1" lang="en-US" sz="2800" strike="noStrike" u="none">
              <a:solidFill>
                <a:srgbClr val="1067b6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1523520" y="1342800"/>
            <a:ext cx="6962760" cy="4546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7160" indent="-22716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Expand trading/investment activities with multiple international companies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of LNG market; third baseload train and spot/short-term merchant trade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Strengthen economic ties with GCC neighbors (e.g., UAE/Qatar via Dolphin)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influence of Shell on oil and gas policy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00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Shell owns 34% of the national oil company Petroleum Development Oman (PDO) and 30% of Oman LNG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00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Closer Enron relationships viewed favorably by Government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037205-011E-4767-ACC0-D1DB649ED8FF}" type="slidenum">
              <a:t>4</a:t>
            </a:fld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495080" y="209160"/>
            <a:ext cx="69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1067b6"/>
                </a:solidFill>
                <a:effectLst/>
                <a:uFillTx/>
                <a:latin typeface="Arial"/>
              </a:rPr>
              <a:t>Value of Oman to Enron</a:t>
            </a:r>
            <a:endParaRPr b="1" i="1" lang="en-US" sz="2800" strike="noStrike" u="none">
              <a:solidFill>
                <a:srgbClr val="1067b6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1495080" y="1254240"/>
            <a:ext cx="6962760" cy="4859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7160" indent="-22716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attractive Middle East source of LNG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Desire to expand capacity and sales aggressively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flexible thinking, better marketing vision and more risk tolerance than other suppliers in region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for trade in other EGM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Looking for marketing partner to counterbalance traditional oil company domination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to consider and employ risk management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 in developing market-based gas distribution systems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 growth market for Dolphin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6D0A26-951B-4416-872E-CB2E87574052}" type="slidenum">
              <a:t>5</a:t>
            </a:fld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495080" y="209160"/>
            <a:ext cx="69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1067b6"/>
                </a:solidFill>
                <a:effectLst/>
                <a:uFillTx/>
                <a:latin typeface="Arial"/>
              </a:rPr>
              <a:t>Enron’s Activities To Date in Oman</a:t>
            </a:r>
            <a:endParaRPr b="1" i="1" lang="en-US" sz="2800" strike="noStrike" u="none">
              <a:solidFill>
                <a:srgbClr val="1067b6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1495080" y="1432080"/>
            <a:ext cx="6962760" cy="4681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227160" indent="-22716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Dabhol LNG contract (1.6 mmtpa FOB, commencing 2002)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merchant deals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00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Master spot agreement signed in May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00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spot cargo (3 bcf) to Lake Charles, June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00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Diversion charter agreement for Oman/Korea Gas ship, June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00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Purchase/diversion to Lake Charles of Osaka Gas Omani cargo, February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00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 cargos (12 bcf) for the Hoegh Galleon, 3/2001 to 1/2002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of Al-Assema Gas Marketing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Short-listed for gas pipeline O&amp;M/training contract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304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 due January 29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Evaluating the Oman to Dubai gas pipeline for importing Omani gas to UAE (reversed later as part of Dolphin)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5B1269-BD4A-4615-8375-6345ABD1ED1A}" type="slidenum">
              <a:t>6</a:t>
            </a:fld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495080" y="120600"/>
            <a:ext cx="6962760" cy="74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1067b6"/>
                </a:solidFill>
                <a:effectLst/>
                <a:uFillTx/>
                <a:latin typeface="Arial"/>
              </a:rPr>
              <a:t>Al-Assema Gas Marketing Company</a:t>
            </a:r>
            <a:endParaRPr b="1" i="1" lang="en-US" sz="2800" strike="noStrike" u="none">
              <a:solidFill>
                <a:srgbClr val="1067b6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298520" y="816120"/>
            <a:ext cx="7655040" cy="54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1250"/>
              </a:spcBef>
              <a:buNone/>
              <a:tabLst>
                <a:tab algn="l" pos="0"/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Background/Update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60/40 venture between Enron/local Omani company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final negotiations with government on a 25-year Concession and 300 BCF Gas Supply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Negotiating a sell-down of 20% to Oman Oil Company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Recover development 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Gain strong marketing and energy services support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sell-down candidates have been identified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Advanced negotiations with 5 initial/anchor customers; four more good prospects in the wings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None/>
              <a:tabLst>
                <a:tab algn="l" pos="0"/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Pre Sell-down Economics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Nine initial customers - $9.2MM NPV</a:t>
            </a:r>
            <a:r>
              <a:rPr b="0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14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34% IRR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cost of $27MM ($19MM debt/$8MM equity); could be reduced to under $18MM if equipment cost is paid by buyers directly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NPV</a:t>
            </a:r>
            <a:r>
              <a:rPr b="0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14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per development man/year: $4.5 million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4510080"/>
                <a:tab algn="l" pos="4803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NPV of entire gas allocation potentially 4-5 times higher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B798807-9C48-4464-8F1F-20A28D887E43}" type="slidenum">
              <a:t>7</a:t>
            </a:fld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auto0" descr=""/>
          <p:cNvPicPr/>
          <p:nvPr/>
        </p:nvPicPr>
        <p:blipFill>
          <a:blip r:embed="rId1"/>
          <a:stretch/>
        </p:blipFill>
        <p:spPr>
          <a:xfrm>
            <a:off x="152280" y="189000"/>
            <a:ext cx="8483760" cy="6487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4009C4-C07D-4D87-A193-65EAC12C559B}" type="slidenum">
              <a:t>8</a:t>
            </a:fld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495080" y="209160"/>
            <a:ext cx="69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1067b6"/>
                </a:solidFill>
                <a:effectLst/>
                <a:uFillTx/>
                <a:latin typeface="Arial"/>
              </a:rPr>
              <a:t>Al-Assema: Implementation Plan</a:t>
            </a:r>
            <a:endParaRPr b="1" i="1" lang="en-US" sz="2800" strike="noStrike" u="none">
              <a:solidFill>
                <a:srgbClr val="1067b6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1434600" y="1219320"/>
            <a:ext cx="709956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500"/>
              </a:spcBef>
              <a:buNone/>
              <a:tabLst>
                <a:tab algn="l" pos="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Milestones/Timeline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 Concession and GSA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 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Sell-down to Oman Oil Company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 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 5 anchor customers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 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close (local banks)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 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 next 4 key customers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 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451"/>
              </a:spcBef>
              <a:buClr>
                <a:srgbClr val="ec0000"/>
              </a:buClr>
              <a:buSzPct val="75000"/>
              <a:buFont typeface="Arial"/>
              <a:buChar char="–"/>
              <a:tabLst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sell-down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 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500"/>
              </a:spcBef>
              <a:buNone/>
              <a:tabLst>
                <a:tab algn="l" pos="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Other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Equipment suppliers (e.g., Sumitomo) to lease/sell equipment directly to end-users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Financing through local banks with draw-down in phases as customers are signed up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ec0000"/>
              </a:buClr>
              <a:buSzPct val="50000"/>
              <a:buFont typeface="Wingdings" charset="2"/>
              <a:buChar char=""/>
              <a:tabLst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EPC and O&amp;M to be sourced locally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B50667-0D36-4F55-AA3F-ACB13A93FF03}" type="slidenum">
              <a:t>9</a:t>
            </a:fld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2000-08-22T18:45:25Z</dcterms:created>
  <dc:creator>Enron Technology</dc:creator>
  <dc:description/>
  <dc:language>en-US</dc:language>
  <cp:lastModifiedBy>Kevin Ruffcorn</cp:lastModifiedBy>
  <cp:lastPrinted>2001-01-18T10:29:36Z</cp:lastPrinted>
  <dcterms:modified xsi:type="dcterms:W3CDTF">2001-01-18T10:36:35Z</dcterms:modified>
  <cp:revision>98</cp:revision>
  <dc:subject/>
  <dc:title>PowerPoint Presentation</dc:title>
</cp:coreProperties>
</file>