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wmf" ContentType="image/x-wmf"/>
  <Override PartName="/ppt/media/image4.wmf" ContentType="image/x-wmf"/>
  <Override PartName="/ppt/embeddings/oleObject1.pptx" ContentType="application/vnd.openxmlformats-officedocument.presentationml.presentation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601"/>
              </a:spcBef>
              <a:buClr>
                <a:srgbClr val="0066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60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601"/>
              </a:spcBef>
              <a:buClr>
                <a:srgbClr val="0066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156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156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152280" y="6462720"/>
            <a:ext cx="304920" cy="30492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4155F88-2E36-431C-A668-6780FB46BC23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" name=""/>
          <p:cNvGrpSpPr/>
          <p:nvPr/>
        </p:nvGrpSpPr>
        <p:grpSpPr>
          <a:xfrm>
            <a:off x="8370720" y="61920"/>
            <a:ext cx="699480" cy="700200"/>
            <a:chOff x="8370720" y="61920"/>
            <a:chExt cx="699480" cy="700200"/>
          </a:xfrm>
        </p:grpSpPr>
        <p:pic>
          <p:nvPicPr>
            <p:cNvPr id="3" name="ENE_C_WHI" descr=""/>
            <p:cNvPicPr/>
            <p:nvPr/>
          </p:nvPicPr>
          <p:blipFill>
            <a:blip r:embed="rId3"/>
            <a:stretch/>
          </p:blipFill>
          <p:spPr>
            <a:xfrm>
              <a:off x="8370720" y="61920"/>
              <a:ext cx="696960" cy="7002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" name=""/>
            <p:cNvSpPr/>
            <p:nvPr/>
          </p:nvSpPr>
          <p:spPr>
            <a:xfrm>
              <a:off x="9013320" y="457200"/>
              <a:ext cx="568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5" name=""/>
          <p:cNvGrpSpPr/>
          <p:nvPr/>
        </p:nvGrpSpPr>
        <p:grpSpPr>
          <a:xfrm>
            <a:off x="304920" y="1041480"/>
            <a:ext cx="8076600" cy="74160"/>
            <a:chOff x="304920" y="1041480"/>
            <a:chExt cx="8076600" cy="74160"/>
          </a:xfrm>
        </p:grpSpPr>
        <p:sp>
          <p:nvSpPr>
            <p:cNvPr id="6" name=""/>
            <p:cNvSpPr/>
            <p:nvPr/>
          </p:nvSpPr>
          <p:spPr>
            <a:xfrm>
              <a:off x="304920" y="1041480"/>
              <a:ext cx="7981920" cy="0"/>
            </a:xfrm>
            <a:prstGeom prst="line">
              <a:avLst/>
            </a:prstGeom>
            <a:ln w="9360">
              <a:solidFill>
                <a:srgbClr val="33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399600" y="1115640"/>
              <a:ext cx="7981920" cy="0"/>
            </a:xfrm>
            <a:prstGeom prst="line">
              <a:avLst/>
            </a:prstGeom>
            <a:ln w="9360">
              <a:solidFill>
                <a:srgbClr val="33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8" name=""/>
          <p:cNvSpPr/>
          <p:nvPr/>
        </p:nvSpPr>
        <p:spPr>
          <a:xfrm>
            <a:off x="2209680" y="6400800"/>
            <a:ext cx="18288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Emissions Strategy Meeting     05.18.01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0492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Putting the pieces together:  Enron’s Multipollutant Strategy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Recurring themes throughout air regulation –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strategies: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energy supply, development, capital turnover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Cleaner, new technologies and efficiency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 diversity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Flexible, market-oriented compliance options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 certainty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 climate: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certainty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Tension between command and control (technology mandates) and market (trading) approaches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Barriers to entry for new participants, incumbent advantages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0492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Putting the pieces together:  Enron’s Multipollutant Strategy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04920" y="1371600"/>
            <a:ext cx="777240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Multipollutant Strategy (if done properly) can solve regulatory, competitiveness concerns and hold multiple benefits for Enron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Multipollutant driven by NSR Enforcement problems of large coal utilities and other factors, but has focused only on old, high-polluting plants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viable approach must include support for new, cleaner, more efficient power generation as well as control of existing sources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need a market-based system that allows economics to drive emission reductions, capital turnover and infrastructure improvement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Organized “Clean Power Group” – Enron, ElPaso, Calpine, Trigen, NiSource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0492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Multipollutant Strategy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304920" y="1294920"/>
            <a:ext cx="7772400" cy="533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Include 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ALL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generators 1 MW or greater (include CHP and credit for renewbales/conservation)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Each pollutant is subject to a “glideslope”: individual cap declining continuously over time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13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</a:t>
            </a:r>
            <a:r>
              <a:rPr b="1" lang="en-US" sz="1800" strike="noStrike" u="none" baseline="-12000">
                <a:solidFill>
                  <a:srgbClr val="000000"/>
                </a:solidFill>
                <a:effectLst/>
                <a:uFillTx/>
                <a:latin typeface="Arial"/>
              </a:rPr>
              <a:t>x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SO</a:t>
            </a:r>
            <a:r>
              <a:rPr b="1" lang="en-US" sz="1800" strike="noStrike" u="none" baseline="-12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Mercury (and CO</a:t>
            </a:r>
            <a:r>
              <a:rPr b="1" lang="en-US" sz="1800" strike="noStrike" u="none" baseline="-12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if desired)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13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Allowance trading for flexibility and cost reduction, equalization; nationwide program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13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Output-based allocation system (i.e., lb/MWh) to reward efficiency and promote fuel diversity; annual re-adjustment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13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Economic protections in place:  “Cost circuit breaker”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Trade-off is NSR reform:  remove BACT/LAER or major modification review.  (Retain some local impacts review)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programs replace non-attainment offset function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1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"/>
          <p:cNvGraphicFramePr/>
          <p:nvPr/>
        </p:nvGraphicFramePr>
        <p:xfrm>
          <a:off x="0" y="-4680"/>
          <a:ext cx="9144000" cy="685800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-468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0492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Multipollutant Strategy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04560" y="1218960"/>
            <a:ext cx="3733560" cy="4724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Industry Pluses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Consistent, national rules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more BACT/LAER or offsets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Certainty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of future requirements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Economic protection – circuit breaker IS the cost of control.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spread equally among generators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4267080" y="1219320"/>
            <a:ext cx="381024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90000"/>
              </a:lnSpc>
              <a:spcBef>
                <a:spcPts val="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Environmental Benefits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Reductions are locked in immediately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Ensures continuing emissions reductions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economic pressure for clean up of old plants and capital turnover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 is technology forcing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Retain control at local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30492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Multipollutant Strategy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8229600" cy="510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Solving today’s problems –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(and other crises):  expedite increased new generation with environmental security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 provide options that address CO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without economic risk or links to Kyoto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Reform NSR for ALL sources:  market function is better than enforcement actions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Think long term: support new generating technologies, renewables/conservation, fuel diversity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Does all this sound familiar?  (see Bush National Energy Plan)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2900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2000-08-31T15:59:08Z</dcterms:created>
  <dc:creator>Ivy Bradberry</dc:creator>
  <dc:description/>
  <dc:language>en-US</dc:language>
  <cp:lastModifiedBy>jkeeler</cp:lastModifiedBy>
  <cp:lastPrinted>2000-08-31T17:24:05Z</cp:lastPrinted>
  <dcterms:modified xsi:type="dcterms:W3CDTF">2001-05-22T12:33:50Z</dcterms:modified>
  <cp:revision>103</cp:revision>
  <dc:subject/>
  <dc:title>EBS Website Pres</dc:title>
</cp:coreProperties>
</file>