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embeddings/oleObject1.bin" ContentType="application/vnd.openxmlformats-officedocument.oleObject"/>
  <Override PartName="/ppt/media/image1.wmf" ContentType="image/x-wmf"/>
  <Override PartName="/ppt/media/image2.wmf" ContentType="image/x-wmf"/>
  <Override PartName="/ppt/media/image3.png" ContentType="image/png"/>
  <Override PartName="/ppt/media/image4.wmf" ContentType="image/x-wmf"/>
  <Override PartName="/ppt/media/image5.wmf" ContentType="image/x-wmf"/>
  <Override PartName="/ppt/media/image6.wmf" ContentType="image/x-wmf"/>
  <Override PartName="/ppt/media/image10.wmf" ContentType="image/x-wmf"/>
  <Override PartName="/ppt/media/image7.wmf" ContentType="image/x-wmf"/>
  <Override PartName="/ppt/media/image8.wmf" ContentType="image/x-wmf"/>
  <Override PartName="/ppt/media/image9.wmf" ContentType="image/x-wmf"/>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p:notesSz cx="6858000" cy="9197975"/>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ackage" Target="../embeddings/oleObject1.docx"/><Relationship Id="rId3" Type="http://schemas.openxmlformats.org/officeDocument/2006/relationships/image" Target="../media/image1.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ackage" Target="../embeddings/oleObject1.docx"/><Relationship Id="rId3" Type="http://schemas.openxmlformats.org/officeDocument/2006/relationships/image" Target="../media/image1.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ackage" Target="../embeddings/oleObject1.docx"/><Relationship Id="rId3" Type="http://schemas.openxmlformats.org/officeDocument/2006/relationships/image" Target="../media/image2.wmf"/>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1" name="PlaceHolder 2"/>
          <p:cNvSpPr>
            <a:spLocks noGrp="1"/>
          </p:cNvSpPr>
          <p:nvPr>
            <p:ph type="body"/>
          </p:nvPr>
        </p:nvSpPr>
        <p:spPr>
          <a:xfrm>
            <a:off x="337680" y="1447560"/>
            <a:ext cx="8458200" cy="4724280"/>
          </a:xfrm>
          <a:prstGeom prst="rect">
            <a:avLst/>
          </a:prstGeom>
          <a:noFill/>
          <a:ln w="0">
            <a:noFill/>
          </a:ln>
        </p:spPr>
        <p:txBody>
          <a:bodyPr lIns="92160" rIns="92160" tIns="46080" bIns="46080" anchor="t">
            <a:normAutofit fontScale="25000" lnSpcReduction="19999"/>
          </a:bodyPr>
          <a:p>
            <a:pPr indent="0">
              <a:spcBef>
                <a:spcPts val="23876"/>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Click to edit the outline text format</a:t>
            </a:r>
            <a:endParaRPr b="0" i="1" lang="en-US" sz="2000" strike="noStrike" u="none">
              <a:solidFill>
                <a:srgbClr val="000000"/>
              </a:solidFill>
              <a:effectLst/>
              <a:uFillTx/>
              <a:latin typeface="Arial"/>
            </a:endParaRPr>
          </a:p>
          <a:p>
            <a:pPr lvl="1" marL="450720" indent="-336240">
              <a:spcBef>
                <a:spcPts val="23876"/>
              </a:spcBef>
              <a:buClr>
                <a:srgbClr val="c20000"/>
              </a:buClr>
              <a:buSzPct val="75000"/>
              <a:buFont typeface="Wingdings" charset="2"/>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Second Outline Level</a:t>
            </a:r>
            <a:endParaRPr b="0" i="1" lang="en-US" sz="2000" strike="noStrike" u="none">
              <a:solidFill>
                <a:srgbClr val="000000"/>
              </a:solidFill>
              <a:effectLst/>
              <a:uFillTx/>
              <a:latin typeface="Arial"/>
            </a:endParaRPr>
          </a:p>
          <a:p>
            <a:pPr lvl="2" marL="914400" indent="-349200">
              <a:spcBef>
                <a:spcPts val="23876"/>
              </a:spcBef>
              <a:buClr>
                <a:srgbClr val="c20000"/>
              </a:buClr>
              <a:buSzPct val="62000"/>
              <a:buFont typeface="Wingdings" charset="2"/>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Third Outline Level</a:t>
            </a:r>
            <a:endParaRPr b="0" i="1" lang="en-US" sz="2000" strike="noStrike" u="none">
              <a:solidFill>
                <a:srgbClr val="000000"/>
              </a:solidFill>
              <a:effectLst/>
              <a:uFillTx/>
              <a:latin typeface="Arial"/>
            </a:endParaRPr>
          </a:p>
          <a:p>
            <a:pPr lvl="3" marL="1366920" indent="-338040">
              <a:spcBef>
                <a:spcPts val="23876"/>
              </a:spcBef>
              <a:buClr>
                <a:srgbClr val="c20000"/>
              </a:buClr>
              <a:buFont typeface="Arial"/>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Fourth Outline Level</a:t>
            </a:r>
            <a:endParaRPr b="0" i="1" lang="en-US" sz="2000" strike="noStrike" u="none">
              <a:solidFill>
                <a:srgbClr val="000000"/>
              </a:solidFill>
              <a:effectLst/>
              <a:uFillTx/>
              <a:latin typeface="Arial"/>
            </a:endParaRPr>
          </a:p>
          <a:p>
            <a:pPr lvl="4" marL="2168640" indent="-349200">
              <a:spcBef>
                <a:spcPts val="23876"/>
              </a:spcBef>
              <a:buClr>
                <a:srgbClr val="000000"/>
              </a:buClr>
              <a:buFont typeface="SG LucidaT"/>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Fifth Outline Level</a:t>
            </a:r>
            <a:endParaRPr b="0" i="1" lang="en-US" sz="2000" strike="noStrike" u="none">
              <a:solidFill>
                <a:srgbClr val="000000"/>
              </a:solidFill>
              <a:effectLst/>
              <a:uFillTx/>
              <a:latin typeface="Arial"/>
            </a:endParaRPr>
          </a:p>
          <a:p>
            <a:pPr lvl="5" marL="2168640" indent="-349200">
              <a:spcBef>
                <a:spcPts val="23876"/>
              </a:spcBef>
              <a:buClr>
                <a:srgbClr val="000000"/>
              </a:buClr>
              <a:buFont typeface="SG LucidaT"/>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Sixth Outline Level</a:t>
            </a:r>
            <a:endParaRPr b="0" i="1" lang="en-US" sz="2000" strike="noStrike" u="none">
              <a:solidFill>
                <a:srgbClr val="000000"/>
              </a:solidFill>
              <a:effectLst/>
              <a:uFillTx/>
              <a:latin typeface="Arial"/>
            </a:endParaRPr>
          </a:p>
          <a:p>
            <a:pPr lvl="6" marL="2168640" indent="-349200">
              <a:spcBef>
                <a:spcPts val="23876"/>
              </a:spcBef>
              <a:buClr>
                <a:srgbClr val="000000"/>
              </a:buClr>
              <a:buFont typeface="SG LucidaT"/>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Seventh Outline Level</a:t>
            </a:r>
            <a:endParaRPr b="0" i="1" lang="en-US" sz="2000" strike="noStrike" u="none">
              <a:solidFill>
                <a:srgbClr val="000000"/>
              </a:solidFill>
              <a:effectLst/>
              <a:uFillTx/>
              <a:latin typeface="Arial"/>
            </a:endParaRPr>
          </a:p>
        </p:txBody>
      </p:sp>
      <p:sp>
        <p:nvSpPr>
          <p:cNvPr id="2" name="PlaceHolder 3"/>
          <p:cNvSpPr>
            <a:spLocks noGrp="1"/>
          </p:cNvSpPr>
          <p:nvPr>
            <p:ph type="sldNum" idx="1"/>
          </p:nvPr>
        </p:nvSpPr>
        <p:spPr>
          <a:xfrm>
            <a:off x="7100640" y="6454800"/>
            <a:ext cx="1904760" cy="263520"/>
          </a:xfrm>
          <a:prstGeom prst="rect">
            <a:avLst/>
          </a:prstGeom>
          <a:noFill/>
          <a:ln w="0">
            <a:noFill/>
          </a:ln>
        </p:spPr>
        <p:txBody>
          <a:bodyPr lIns="92160" rIns="92160" tIns="46080" bIns="46080" anchor="ctr">
            <a:noAutofit/>
          </a:bodyPr>
          <a:lstStyle>
            <a:lvl1pPr indent="0" algn="r">
              <a:lnSpc>
                <a:spcPct val="100000"/>
              </a:lnSpc>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defRPr b="0" lang="en-US" sz="800" strike="noStrike" u="none">
                <a:solidFill>
                  <a:srgbClr val="000000"/>
                </a:solidFill>
                <a:effectLst/>
                <a:uFillTx/>
                <a:latin typeface="Arial"/>
              </a:defRPr>
            </a:lvl1pPr>
          </a:lstStyle>
          <a:p>
            <a:pPr indent="0" algn="r">
              <a:lnSpc>
                <a:spcPct val="100000"/>
              </a:lnSpc>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fld id="{D22A3E42-75DD-4870-B87D-A68CF4124A5A}" type="slidenum">
              <a:rPr b="0" lang="en-US" sz="800" strike="noStrike" u="none">
                <a:solidFill>
                  <a:srgbClr val="000000"/>
                </a:solidFill>
                <a:effectLst/>
                <a:uFillTx/>
                <a:latin typeface="Arial"/>
              </a:rPr>
              <a:t>&lt;number&gt;</a:t>
            </a:fld>
            <a:endParaRPr b="0" lang="en-US" sz="800" strike="noStrike" u="none">
              <a:solidFill>
                <a:srgbClr val="000000"/>
              </a:solidFill>
              <a:effectLst/>
              <a:uFillTx/>
              <a:latin typeface="Times New Roman"/>
            </a:endParaRPr>
          </a:p>
        </p:txBody>
      </p:sp>
      <p:sp>
        <p:nvSpPr>
          <p:cNvPr id="3" name=""/>
          <p:cNvSpPr/>
          <p:nvPr/>
        </p:nvSpPr>
        <p:spPr>
          <a:xfrm>
            <a:off x="0" y="1143000"/>
            <a:ext cx="9144000" cy="76320"/>
          </a:xfrm>
          <a:prstGeom prst="rect">
            <a:avLst/>
          </a:prstGeom>
          <a:solidFill>
            <a:srgbClr val="c20000"/>
          </a:solidFill>
          <a:ln w="0">
            <a:noFill/>
          </a:ln>
        </p:spPr>
        <p:style>
          <a:lnRef idx="0"/>
          <a:fillRef idx="0"/>
          <a:effectRef idx="0"/>
          <a:fontRef idx="minor"/>
        </p:style>
        <p:txBody>
          <a:bodyPr wrap="none" lIns="90000" rIns="90000" tIns="29520" bIns="295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4" name=""/>
          <p:cNvGraphicFramePr/>
          <p:nvPr/>
        </p:nvGraphicFramePr>
        <p:xfrm>
          <a:off x="152280" y="152280"/>
          <a:ext cx="895320" cy="900360"/>
        </p:xfrm>
        <a:graphic>
          <a:graphicData uri="http://schemas.openxmlformats.org/presentationml/2006/ole">
            <p:oleObj progId="Word.Document.12" r:id="rId2" spid="">
              <p:embed/>
              <p:pic>
                <p:nvPicPr>
                  <p:cNvPr id="5" name="" descr=""/>
                  <p:cNvPicPr/>
                  <p:nvPr/>
                </p:nvPicPr>
                <p:blipFill>
                  <a:blip r:embed="rId3"/>
                  <a:stretch/>
                </p:blipFill>
                <p:spPr>
                  <a:xfrm>
                    <a:off x="152280" y="152280"/>
                    <a:ext cx="895320" cy="900360"/>
                  </a:xfrm>
                  <a:prstGeom prst="rect">
                    <a:avLst/>
                  </a:prstGeom>
                  <a:noFill/>
                  <a:ln w="0">
                    <a:noFill/>
                  </a:ln>
                </p:spPr>
              </p:pic>
            </p:oleObj>
          </a:graphicData>
        </a:graphic>
      </p:graphicFrame>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7" name="PlaceHolder 2"/>
          <p:cNvSpPr>
            <a:spLocks noGrp="1"/>
          </p:cNvSpPr>
          <p:nvPr>
            <p:ph type="body"/>
          </p:nvPr>
        </p:nvSpPr>
        <p:spPr>
          <a:xfrm>
            <a:off x="337680" y="1447560"/>
            <a:ext cx="8458200" cy="4724280"/>
          </a:xfrm>
          <a:prstGeom prst="rect">
            <a:avLst/>
          </a:prstGeom>
          <a:noFill/>
          <a:ln w="0">
            <a:noFill/>
          </a:ln>
        </p:spPr>
        <p:txBody>
          <a:bodyPr lIns="92160" rIns="92160" tIns="46080" bIns="46080" anchor="t">
            <a:normAutofit fontScale="25000" lnSpcReduction="19999"/>
          </a:bodyPr>
          <a:p>
            <a:pPr indent="0">
              <a:spcBef>
                <a:spcPts val="23876"/>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Click to edit the outline text format</a:t>
            </a:r>
            <a:endParaRPr b="0" i="1" lang="en-US" sz="2000" strike="noStrike" u="none">
              <a:solidFill>
                <a:srgbClr val="000000"/>
              </a:solidFill>
              <a:effectLst/>
              <a:uFillTx/>
              <a:latin typeface="Arial"/>
            </a:endParaRPr>
          </a:p>
          <a:p>
            <a:pPr lvl="1" marL="450720" indent="-336240">
              <a:spcBef>
                <a:spcPts val="23876"/>
              </a:spcBef>
              <a:buClr>
                <a:srgbClr val="c20000"/>
              </a:buClr>
              <a:buSzPct val="75000"/>
              <a:buFont typeface="Wingdings" charset="2"/>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Second Outline Level</a:t>
            </a:r>
            <a:endParaRPr b="0" i="1" lang="en-US" sz="2000" strike="noStrike" u="none">
              <a:solidFill>
                <a:srgbClr val="000000"/>
              </a:solidFill>
              <a:effectLst/>
              <a:uFillTx/>
              <a:latin typeface="Arial"/>
            </a:endParaRPr>
          </a:p>
          <a:p>
            <a:pPr lvl="2" marL="914400" indent="-349200">
              <a:spcBef>
                <a:spcPts val="23876"/>
              </a:spcBef>
              <a:buClr>
                <a:srgbClr val="c20000"/>
              </a:buClr>
              <a:buSzPct val="62000"/>
              <a:buFont typeface="Wingdings" charset="2"/>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Third Outline Level</a:t>
            </a:r>
            <a:endParaRPr b="0" i="1" lang="en-US" sz="2000" strike="noStrike" u="none">
              <a:solidFill>
                <a:srgbClr val="000000"/>
              </a:solidFill>
              <a:effectLst/>
              <a:uFillTx/>
              <a:latin typeface="Arial"/>
            </a:endParaRPr>
          </a:p>
          <a:p>
            <a:pPr lvl="3" marL="1366920" indent="-338040">
              <a:spcBef>
                <a:spcPts val="23876"/>
              </a:spcBef>
              <a:buClr>
                <a:srgbClr val="c20000"/>
              </a:buClr>
              <a:buFont typeface="Arial"/>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Fourth Outline Level</a:t>
            </a:r>
            <a:endParaRPr b="0" i="1" lang="en-US" sz="2000" strike="noStrike" u="none">
              <a:solidFill>
                <a:srgbClr val="000000"/>
              </a:solidFill>
              <a:effectLst/>
              <a:uFillTx/>
              <a:latin typeface="Arial"/>
            </a:endParaRPr>
          </a:p>
          <a:p>
            <a:pPr lvl="4" marL="2168640" indent="-349200">
              <a:spcBef>
                <a:spcPts val="23876"/>
              </a:spcBef>
              <a:buClr>
                <a:srgbClr val="000000"/>
              </a:buClr>
              <a:buFont typeface="SG LucidaT"/>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Fifth Outline Level</a:t>
            </a:r>
            <a:endParaRPr b="0" i="1" lang="en-US" sz="2000" strike="noStrike" u="none">
              <a:solidFill>
                <a:srgbClr val="000000"/>
              </a:solidFill>
              <a:effectLst/>
              <a:uFillTx/>
              <a:latin typeface="Arial"/>
            </a:endParaRPr>
          </a:p>
          <a:p>
            <a:pPr lvl="5" marL="2168640" indent="-349200">
              <a:spcBef>
                <a:spcPts val="23876"/>
              </a:spcBef>
              <a:buClr>
                <a:srgbClr val="000000"/>
              </a:buClr>
              <a:buFont typeface="SG LucidaT"/>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Sixth Outline Level</a:t>
            </a:r>
            <a:endParaRPr b="0" i="1" lang="en-US" sz="2000" strike="noStrike" u="none">
              <a:solidFill>
                <a:srgbClr val="000000"/>
              </a:solidFill>
              <a:effectLst/>
              <a:uFillTx/>
              <a:latin typeface="Arial"/>
            </a:endParaRPr>
          </a:p>
          <a:p>
            <a:pPr lvl="6" marL="2168640" indent="-349200">
              <a:spcBef>
                <a:spcPts val="23876"/>
              </a:spcBef>
              <a:buClr>
                <a:srgbClr val="000000"/>
              </a:buClr>
              <a:buFont typeface="SG LucidaT"/>
              <a:buChar cha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Seventh Outline Level</a:t>
            </a:r>
            <a:endParaRPr b="0" i="1" lang="en-US" sz="2000" strike="noStrike" u="none">
              <a:solidFill>
                <a:srgbClr val="000000"/>
              </a:solidFill>
              <a:effectLst/>
              <a:uFillTx/>
              <a:latin typeface="Arial"/>
            </a:endParaRPr>
          </a:p>
        </p:txBody>
      </p:sp>
      <p:sp>
        <p:nvSpPr>
          <p:cNvPr id="8" name="PlaceHolder 3"/>
          <p:cNvSpPr>
            <a:spLocks noGrp="1"/>
          </p:cNvSpPr>
          <p:nvPr>
            <p:ph type="sldNum" idx="2"/>
          </p:nvPr>
        </p:nvSpPr>
        <p:spPr>
          <a:xfrm>
            <a:off x="7100640" y="6454800"/>
            <a:ext cx="1904760" cy="263520"/>
          </a:xfrm>
          <a:prstGeom prst="rect">
            <a:avLst/>
          </a:prstGeom>
          <a:noFill/>
          <a:ln w="0">
            <a:noFill/>
          </a:ln>
        </p:spPr>
        <p:txBody>
          <a:bodyPr lIns="92160" rIns="92160" tIns="46080" bIns="46080" anchor="ctr">
            <a:noAutofit/>
          </a:bodyPr>
          <a:lstStyle>
            <a:lvl1pPr indent="0" algn="r">
              <a:lnSpc>
                <a:spcPct val="100000"/>
              </a:lnSpc>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defRPr b="0" lang="en-US" sz="800" strike="noStrike" u="none">
                <a:solidFill>
                  <a:srgbClr val="000000"/>
                </a:solidFill>
                <a:effectLst/>
                <a:uFillTx/>
                <a:latin typeface="Arial"/>
              </a:defRPr>
            </a:lvl1pPr>
          </a:lstStyle>
          <a:p>
            <a:pPr indent="0" algn="r">
              <a:lnSpc>
                <a:spcPct val="100000"/>
              </a:lnSpc>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fld id="{79F17825-7CDD-42C0-8CED-D3C45B2E66F1}" type="slidenum">
              <a:rPr b="0" lang="en-US" sz="800" strike="noStrike" u="none">
                <a:solidFill>
                  <a:srgbClr val="000000"/>
                </a:solidFill>
                <a:effectLst/>
                <a:uFillTx/>
                <a:latin typeface="Arial"/>
              </a:rPr>
              <a:t>&lt;number&gt;</a:t>
            </a:fld>
            <a:endParaRPr b="0" lang="en-US" sz="800" strike="noStrike" u="none">
              <a:solidFill>
                <a:srgbClr val="000000"/>
              </a:solidFill>
              <a:effectLst/>
              <a:uFillTx/>
              <a:latin typeface="Times New Roman"/>
            </a:endParaRPr>
          </a:p>
        </p:txBody>
      </p:sp>
      <p:sp>
        <p:nvSpPr>
          <p:cNvPr id="3" name=""/>
          <p:cNvSpPr/>
          <p:nvPr/>
        </p:nvSpPr>
        <p:spPr>
          <a:xfrm>
            <a:off x="0" y="1143000"/>
            <a:ext cx="9144000" cy="76320"/>
          </a:xfrm>
          <a:prstGeom prst="rect">
            <a:avLst/>
          </a:prstGeom>
          <a:solidFill>
            <a:srgbClr val="c20000"/>
          </a:solidFill>
          <a:ln w="0">
            <a:noFill/>
          </a:ln>
        </p:spPr>
        <p:style>
          <a:lnRef idx="0"/>
          <a:fillRef idx="0"/>
          <a:effectRef idx="0"/>
          <a:fontRef idx="minor"/>
        </p:style>
        <p:txBody>
          <a:bodyPr wrap="none" lIns="90000" rIns="90000" tIns="29520" bIns="295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9" name=""/>
          <p:cNvGraphicFramePr/>
          <p:nvPr/>
        </p:nvGraphicFramePr>
        <p:xfrm>
          <a:off x="152280" y="152280"/>
          <a:ext cx="895320" cy="900360"/>
        </p:xfrm>
        <a:graphic>
          <a:graphicData uri="http://schemas.openxmlformats.org/presentationml/2006/ole">
            <p:oleObj progId="Word.Document.12" r:id="rId2" spid="">
              <p:embed/>
              <p:pic>
                <p:nvPicPr>
                  <p:cNvPr id="10" name="" descr=""/>
                  <p:cNvPicPr/>
                  <p:nvPr/>
                </p:nvPicPr>
                <p:blipFill>
                  <a:blip r:embed="rId3"/>
                  <a:stretch/>
                </p:blipFill>
                <p:spPr>
                  <a:xfrm>
                    <a:off x="152280" y="152280"/>
                    <a:ext cx="895320" cy="900360"/>
                  </a:xfrm>
                  <a:prstGeom prst="rect">
                    <a:avLst/>
                  </a:prstGeom>
                  <a:noFill/>
                  <a:ln w="0">
                    <a:noFill/>
                  </a:ln>
                </p:spPr>
              </p:pic>
            </p:oleObj>
          </a:graphicData>
        </a:graphic>
      </p:graphicFrame>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4320" y="2552400"/>
            <a:ext cx="9137880" cy="1639800"/>
          </a:xfrm>
          <a:prstGeom prst="rect">
            <a:avLst/>
          </a:prstGeom>
          <a:noFill/>
          <a:ln w="0">
            <a:noFill/>
          </a:ln>
        </p:spPr>
        <p:txBody>
          <a:bodyPr lIns="92160" rIns="92160" tIns="46080" bIns="46080" anchor="ctr">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12" name=""/>
          <p:cNvSpPr/>
          <p:nvPr/>
        </p:nvSpPr>
        <p:spPr>
          <a:xfrm>
            <a:off x="0" y="2368440"/>
            <a:ext cx="9144000" cy="76320"/>
          </a:xfrm>
          <a:prstGeom prst="rect">
            <a:avLst/>
          </a:prstGeom>
          <a:solidFill>
            <a:srgbClr val="c20000"/>
          </a:solidFill>
          <a:ln w="0">
            <a:noFill/>
          </a:ln>
        </p:spPr>
        <p:style>
          <a:lnRef idx="0"/>
          <a:fillRef idx="0"/>
          <a:effectRef idx="0"/>
          <a:fontRef idx="minor"/>
        </p:style>
        <p:txBody>
          <a:bodyPr wrap="none" lIns="90000" rIns="90000" tIns="29520" bIns="295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3" name=""/>
          <p:cNvSpPr/>
          <p:nvPr/>
        </p:nvSpPr>
        <p:spPr>
          <a:xfrm>
            <a:off x="0" y="4267080"/>
            <a:ext cx="9144000" cy="76320"/>
          </a:xfrm>
          <a:prstGeom prst="rect">
            <a:avLst/>
          </a:prstGeom>
          <a:solidFill>
            <a:srgbClr val="c20000"/>
          </a:solidFill>
          <a:ln w="0">
            <a:noFill/>
          </a:ln>
        </p:spPr>
        <p:style>
          <a:lnRef idx="0"/>
          <a:fillRef idx="0"/>
          <a:effectRef idx="0"/>
          <a:fontRef idx="minor"/>
        </p:style>
        <p:txBody>
          <a:bodyPr wrap="none" lIns="90000" rIns="90000" tIns="29520" bIns="295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 name="PlaceHolder 2"/>
          <p:cNvSpPr>
            <a:spLocks noGrp="1"/>
          </p:cNvSpPr>
          <p:nvPr>
            <p:ph type="sldNum" idx="3"/>
          </p:nvPr>
        </p:nvSpPr>
        <p:spPr>
          <a:xfrm>
            <a:off x="7100640" y="6426360"/>
            <a:ext cx="1904760" cy="263520"/>
          </a:xfrm>
          <a:prstGeom prst="rect">
            <a:avLst/>
          </a:prstGeom>
          <a:noFill/>
          <a:ln w="0">
            <a:noFill/>
          </a:ln>
        </p:spPr>
        <p:txBody>
          <a:bodyPr lIns="92160" rIns="92160" tIns="46080" bIns="46080" anchor="ctr">
            <a:noAutofit/>
          </a:bodyPr>
          <a:lstStyle>
            <a:lvl1pPr indent="0" algn="r">
              <a:lnSpc>
                <a:spcPct val="100000"/>
              </a:lnSpc>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defRPr b="0" lang="en-US" sz="800" strike="noStrike" u="none">
                <a:solidFill>
                  <a:srgbClr val="000000"/>
                </a:solidFill>
                <a:effectLst/>
                <a:uFillTx/>
                <a:latin typeface="Arial"/>
              </a:defRPr>
            </a:lvl1pPr>
          </a:lstStyle>
          <a:p>
            <a:pPr indent="0" algn="r">
              <a:lnSpc>
                <a:spcPct val="100000"/>
              </a:lnSpc>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fld id="{88EE5DD0-9E69-4989-8264-48921006D77C}" type="slidenum">
              <a:rPr b="0" lang="en-US" sz="800" strike="noStrike" u="none">
                <a:solidFill>
                  <a:srgbClr val="000000"/>
                </a:solidFill>
                <a:effectLst/>
                <a:uFillTx/>
                <a:latin typeface="Arial"/>
              </a:rPr>
              <a:t>&lt;number&gt;</a:t>
            </a:fld>
            <a:endParaRPr b="0" lang="en-US" sz="800" strike="noStrike" u="none">
              <a:solidFill>
                <a:srgbClr val="000000"/>
              </a:solidFill>
              <a:effectLst/>
              <a:uFillTx/>
              <a:latin typeface="Times New Roman"/>
            </a:endParaRPr>
          </a:p>
        </p:txBody>
      </p:sp>
      <p:graphicFrame>
        <p:nvGraphicFramePr>
          <p:cNvPr id="15" name=""/>
          <p:cNvGraphicFramePr/>
          <p:nvPr/>
        </p:nvGraphicFramePr>
        <p:xfrm>
          <a:off x="3903840" y="635040"/>
          <a:ext cx="1412640" cy="1420920"/>
        </p:xfrm>
        <a:graphic>
          <a:graphicData uri="http://schemas.openxmlformats.org/presentationml/2006/ole">
            <p:oleObj progId="Word.Document.12" r:id="rId2" spid="">
              <p:embed/>
              <p:pic>
                <p:nvPicPr>
                  <p:cNvPr id="16" name="" descr=""/>
                  <p:cNvPicPr/>
                  <p:nvPr/>
                </p:nvPicPr>
                <p:blipFill>
                  <a:blip r:embed="rId3"/>
                  <a:stretch/>
                </p:blipFill>
                <p:spPr>
                  <a:xfrm>
                    <a:off x="3903840" y="635040"/>
                    <a:ext cx="1412640" cy="1420920"/>
                  </a:xfrm>
                  <a:prstGeom prst="rect">
                    <a:avLst/>
                  </a:prstGeom>
                  <a:noFill/>
                  <a:ln w="0">
                    <a:noFill/>
                  </a:ln>
                </p:spPr>
              </p:pic>
            </p:oleObj>
          </a:graphicData>
        </a:graphic>
      </p:graphicFrame>
      <p:sp>
        <p:nvSpPr>
          <p:cNvPr id="17"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fontScale="25000" lnSpcReduction="19999"/>
          </a:bodyPr>
          <a:p>
            <a:pPr indent="0" algn="ctr">
              <a:spcBef>
                <a:spcPts val="23876"/>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Click to edit the outline text format</a:t>
            </a:r>
            <a:endParaRPr b="0" i="1" lang="en-US" sz="2000" strike="noStrike" u="none">
              <a:solidFill>
                <a:srgbClr val="000000"/>
              </a:solidFill>
              <a:effectLst/>
              <a:uFillTx/>
              <a:latin typeface="Arial"/>
            </a:endParaRPr>
          </a:p>
          <a:p>
            <a:pPr lvl="1" marL="476280" indent="0" algn="ctr">
              <a:spcBef>
                <a:spcPts val="21875"/>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Second Outline Level</a:t>
            </a:r>
            <a:endParaRPr b="0" lang="en-US" sz="1800" strike="noStrike" u="none">
              <a:solidFill>
                <a:srgbClr val="000000"/>
              </a:solidFill>
              <a:effectLst/>
              <a:uFillTx/>
              <a:latin typeface="Arial"/>
            </a:endParaRPr>
          </a:p>
          <a:p>
            <a:pPr lvl="2" marL="952560" algn="ctr">
              <a:spcBef>
                <a:spcPts val="21875"/>
              </a:spcBef>
              <a:buClr>
                <a:srgbClr val="c20000"/>
              </a:buClr>
              <a:buSzPct val="62000"/>
              <a:buFont typeface="Wingdings" charset="2"/>
              <a:buChar char=""/>
              <a:tabLst>
                <a:tab algn="l" pos="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Third Outline Level</a:t>
            </a:r>
            <a:endParaRPr b="0" lang="en-US" sz="1800" strike="noStrike" u="none">
              <a:solidFill>
                <a:srgbClr val="000000"/>
              </a:solidFill>
              <a:effectLst/>
              <a:uFillTx/>
              <a:latin typeface="Arial"/>
            </a:endParaRPr>
          </a:p>
          <a:p>
            <a:pPr lvl="3" marL="1371600" algn="ctr">
              <a:spcBef>
                <a:spcPts val="21875"/>
              </a:spcBef>
              <a:buClr>
                <a:srgbClr val="c20000"/>
              </a:buClr>
              <a:buFont typeface="Arial"/>
              <a:buChar char="—"/>
              <a:tabLst>
                <a:tab algn="l" pos="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Fourth Outline Level</a:t>
            </a:r>
            <a:endParaRPr b="0" lang="en-US" sz="1800" strike="noStrike" u="none">
              <a:solidFill>
                <a:srgbClr val="000000"/>
              </a:solidFill>
              <a:effectLst/>
              <a:uFillTx/>
              <a:latin typeface="Arial"/>
            </a:endParaRPr>
          </a:p>
          <a:p>
            <a:pPr lvl="4" marL="1828800" algn="ctr">
              <a:spcBef>
                <a:spcPts val="451"/>
              </a:spcBef>
              <a:buClr>
                <a:srgbClr val="000000"/>
              </a:buClr>
              <a:buFont typeface="SG LucidaT"/>
              <a:buChar char="–"/>
              <a:tabLst>
                <a:tab algn="l" pos="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SG LucidaT"/>
              </a:rPr>
              <a:t>Fifth Outline Level</a:t>
            </a:r>
            <a:endParaRPr b="0" lang="en-US" sz="1800" strike="noStrike" u="none">
              <a:solidFill>
                <a:srgbClr val="000000"/>
              </a:solidFill>
              <a:effectLst/>
              <a:uFillTx/>
              <a:latin typeface="SG LucidaT"/>
            </a:endParaRPr>
          </a:p>
          <a:p>
            <a:pPr lvl="5" marL="1828800">
              <a:spcBef>
                <a:spcPts val="451"/>
              </a:spcBef>
              <a:buClr>
                <a:srgbClr val="000000"/>
              </a:buClr>
              <a:buFont typeface="SG Lucida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SG LucidaT"/>
              </a:rPr>
              <a:t>Sixth Outline Level</a:t>
            </a:r>
            <a:endParaRPr b="0" lang="en-US" sz="1800" strike="noStrike" u="none">
              <a:solidFill>
                <a:srgbClr val="000000"/>
              </a:solidFill>
              <a:effectLst/>
              <a:uFillTx/>
              <a:latin typeface="SG LucidaT"/>
            </a:endParaRPr>
          </a:p>
          <a:p>
            <a:pPr lvl="6" marL="1828800">
              <a:spcBef>
                <a:spcPts val="451"/>
              </a:spcBef>
              <a:buClr>
                <a:srgbClr val="000000"/>
              </a:buClr>
              <a:buFont typeface="SG Lucida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SG LucidaT"/>
              </a:rPr>
              <a:t>Seventh Outline Level</a:t>
            </a:r>
            <a:endParaRPr b="0" lang="en-US" sz="1800" strike="noStrike" u="none">
              <a:solidFill>
                <a:srgbClr val="000000"/>
              </a:solidFill>
              <a:effectLst/>
              <a:uFillTx/>
              <a:latin typeface="SG Lucida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9.wmf"/><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0.wmf"/><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 name="sk2%20copy" descr=""/>
          <p:cNvPicPr/>
          <p:nvPr/>
        </p:nvPicPr>
        <p:blipFill>
          <a:blip r:embed="rId1">
            <a:lum bright="18000"/>
          </a:blip>
          <a:stretch/>
        </p:blipFill>
        <p:spPr>
          <a:xfrm>
            <a:off x="1143000" y="4414680"/>
            <a:ext cx="6858000" cy="2149560"/>
          </a:xfrm>
          <a:prstGeom prst="rect">
            <a:avLst/>
          </a:prstGeom>
          <a:noFill/>
          <a:ln w="0">
            <a:noFill/>
          </a:ln>
        </p:spPr>
      </p:pic>
      <p:sp>
        <p:nvSpPr>
          <p:cNvPr id="19" name="PlaceHolder 1"/>
          <p:cNvSpPr>
            <a:spLocks noGrp="1"/>
          </p:cNvSpPr>
          <p:nvPr>
            <p:ph type="title"/>
          </p:nvPr>
        </p:nvSpPr>
        <p:spPr>
          <a:xfrm>
            <a:off x="4320" y="2552400"/>
            <a:ext cx="9137880" cy="1639800"/>
          </a:xfrm>
          <a:prstGeom prst="rect">
            <a:avLst/>
          </a:prstGeom>
          <a:noFill/>
          <a:ln w="0">
            <a:noFill/>
          </a:ln>
        </p:spPr>
        <p:txBody>
          <a:bodyPr lIns="92160" rIns="92160" tIns="46080" bIns="46080" anchor="ctr">
            <a:noAutofit/>
          </a:bodyPr>
          <a:p>
            <a:pPr indent="0" algn="ctr">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Monterrey Power Project</a:t>
            </a:r>
            <a:br>
              <a:rPr sz="3000"/>
            </a:br>
            <a:br>
              <a:rPr sz="3000"/>
            </a:br>
            <a:r>
              <a:rPr b="1" lang="en-US" sz="2400" strike="noStrike" u="none">
                <a:solidFill>
                  <a:srgbClr val="000000"/>
                </a:solidFill>
                <a:effectLst/>
                <a:uFillTx/>
                <a:latin typeface="Arial"/>
              </a:rPr>
              <a:t>Enron Energía Industrial de México S. de R. L. de C.V.</a:t>
            </a:r>
            <a:endParaRPr b="1" lang="en-US" sz="2400" strike="noStrike" u="none">
              <a:solidFill>
                <a:srgbClr val="000000"/>
              </a:solidFill>
              <a:effectLst/>
              <a:uFillTx/>
              <a:latin typeface="Arial"/>
            </a:endParaRPr>
          </a:p>
        </p:txBody>
      </p:sp>
      <p:sp>
        <p:nvSpPr>
          <p:cNvPr id="20" name="PlaceHolder 2"/>
          <p:cNvSpPr>
            <a:spLocks noGrp="1"/>
          </p:cNvSpPr>
          <p:nvPr>
            <p:ph type="subTitle"/>
          </p:nvPr>
        </p:nvSpPr>
        <p:spPr>
          <a:xfrm>
            <a:off x="1371600" y="4944600"/>
            <a:ext cx="6400800" cy="1009800"/>
          </a:xfrm>
          <a:prstGeom prst="rect">
            <a:avLst/>
          </a:prstGeom>
          <a:noFill/>
          <a:ln w="0">
            <a:noFill/>
          </a:ln>
        </p:spPr>
        <p:txBody>
          <a:bodyPr lIns="92160" rIns="92160" tIns="46080" bIns="46080" anchor="t">
            <a:noAutofit/>
          </a:bodyPr>
          <a:p>
            <a:pPr indent="0" algn="ctr">
              <a:spcBef>
                <a:spcPts val="15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March 2001</a:t>
            </a:r>
            <a:endParaRPr b="0" i="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BC11DE6A-D918-45B8-9503-01780F4D2B70}"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Project Budget</a:t>
            </a:r>
            <a:endParaRPr b="1" lang="en-US" sz="3000" strike="noStrike" u="none">
              <a:solidFill>
                <a:srgbClr val="000000"/>
              </a:solidFill>
              <a:effectLst/>
              <a:uFillTx/>
              <a:latin typeface="Arial"/>
            </a:endParaRPr>
          </a:p>
        </p:txBody>
      </p:sp>
      <p:graphicFrame>
        <p:nvGraphicFramePr>
          <p:cNvPr id="234" name=""/>
          <p:cNvGraphicFramePr/>
          <p:nvPr/>
        </p:nvGraphicFramePr>
        <p:xfrm>
          <a:off x="2000160" y="1274760"/>
          <a:ext cx="5130720" cy="5396040"/>
        </p:xfrm>
        <a:graphic>
          <a:graphicData uri="http://schemas.openxmlformats.org/presentationml/2006/ole">
            <p:oleObj progId="Excel.Sheet.12" r:id="rId1" spid="">
              <p:embed/>
              <p:pic>
                <p:nvPicPr>
                  <p:cNvPr id="235" name="" descr=""/>
                  <p:cNvPicPr/>
                  <p:nvPr/>
                </p:nvPicPr>
                <p:blipFill>
                  <a:blip r:embed="rId2"/>
                  <a:stretch/>
                </p:blipFill>
                <p:spPr>
                  <a:xfrm>
                    <a:off x="2000160" y="1274760"/>
                    <a:ext cx="5130720" cy="5396040"/>
                  </a:xfrm>
                  <a:prstGeom prst="rect">
                    <a:avLst/>
                  </a:prstGeom>
                  <a:noFill/>
                  <a:ln w="0">
                    <a:noFill/>
                  </a:ln>
                </p:spPr>
              </p:pic>
            </p:oleObj>
          </a:graphicData>
        </a:graphic>
      </p:graphicFrame>
      <p:sp>
        <p:nvSpPr>
          <p:cNvPr id="3" name="PlaceHolder 2"/>
          <p:cNvSpPr>
            <a:spLocks noGrp="1"/>
          </p:cNvSpPr>
          <p:nvPr>
            <p:ph type="sldNum" idx="1"/>
          </p:nvPr>
        </p:nvSpPr>
        <p:spPr/>
        <p:txBody>
          <a:bodyPr/>
          <a:p>
            <a:fld id="{BC2A08E8-2226-412B-B635-8213C62158C3}"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6"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Selldown Plan</a:t>
            </a:r>
            <a:endParaRPr b="1" lang="en-US" sz="3000" strike="noStrike" u="none">
              <a:solidFill>
                <a:srgbClr val="000000"/>
              </a:solidFill>
              <a:effectLst/>
              <a:uFillTx/>
              <a:latin typeface="Arial"/>
            </a:endParaRPr>
          </a:p>
        </p:txBody>
      </p:sp>
      <p:sp>
        <p:nvSpPr>
          <p:cNvPr id="237" name="PlaceHolder 2"/>
          <p:cNvSpPr>
            <a:spLocks noGrp="1"/>
          </p:cNvSpPr>
          <p:nvPr>
            <p:ph/>
          </p:nvPr>
        </p:nvSpPr>
        <p:spPr>
          <a:xfrm>
            <a:off x="337680" y="1447560"/>
            <a:ext cx="8458200" cy="4724280"/>
          </a:xfrm>
          <a:prstGeom prst="rect">
            <a:avLst/>
          </a:prstGeom>
          <a:noFill/>
          <a:ln w="0">
            <a:noFill/>
          </a:ln>
        </p:spPr>
        <p:txBody>
          <a:bodyPr lIns="92160" rIns="92160" tIns="46080" bIns="46080" anchor="t">
            <a:normAutofit/>
          </a:bodyPr>
          <a:p>
            <a:pPr lvl="1" marL="450720" indent="-336240">
              <a:spcBef>
                <a:spcPts val="2500"/>
              </a:spcBef>
              <a:buClr>
                <a:srgbClr val="c20000"/>
              </a:buClr>
              <a:buSzPct val="76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Selldown plan will focus on selling equity to industrial players rather than financial investors due to IDB requirements and in order to extract a return on capital arb.  </a:t>
            </a:r>
            <a:endParaRPr b="0" lang="en-US" sz="1600" strike="noStrike" u="none">
              <a:solidFill>
                <a:srgbClr val="000000"/>
              </a:solidFill>
              <a:effectLst/>
              <a:uFillTx/>
              <a:latin typeface="Arial"/>
            </a:endParaRPr>
          </a:p>
          <a:p>
            <a:pPr lvl="1" marL="450720" indent="-336240">
              <a:spcBef>
                <a:spcPts val="2500"/>
              </a:spcBef>
              <a:buClr>
                <a:srgbClr val="c20000"/>
              </a:buClr>
              <a:buSzPct val="76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Current Bids include:</a:t>
            </a:r>
            <a:endParaRPr b="0" lang="en-US" sz="1600" strike="noStrike" u="none">
              <a:solidFill>
                <a:srgbClr val="000000"/>
              </a:solidFill>
              <a:effectLst/>
              <a:uFillTx/>
              <a:latin typeface="Arial"/>
            </a:endParaRPr>
          </a:p>
          <a:p>
            <a:pPr lvl="2" marL="914400" indent="-349200">
              <a:lnSpc>
                <a:spcPct val="40000"/>
              </a:lnSpc>
              <a:spcBef>
                <a:spcPts val="2500"/>
              </a:spcBef>
              <a:buClr>
                <a:srgbClr val="c20000"/>
              </a:buClr>
              <a:buSzPct val="76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Enel Power</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Currently $14-15MM for sale of 80% of Project Equity</a:t>
            </a:r>
            <a:endParaRPr b="0" lang="en-US" sz="1600" strike="noStrike" u="none">
              <a:solidFill>
                <a:srgbClr val="000000"/>
              </a:solidFill>
              <a:effectLst/>
              <a:uFillTx/>
              <a:latin typeface="Arial"/>
            </a:endParaRPr>
          </a:p>
          <a:p>
            <a:pPr lvl="2" marL="914400" indent="-349200">
              <a:lnSpc>
                <a:spcPct val="40000"/>
              </a:lnSpc>
              <a:spcBef>
                <a:spcPts val="2500"/>
              </a:spcBef>
              <a:buClr>
                <a:srgbClr val="c20000"/>
              </a:buClr>
              <a:buSzPct val="76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Iberdrola</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Currently $17MM for sale of 100% of Project Equity </a:t>
            </a:r>
            <a:r>
              <a:rPr b="0" lang="en-US" sz="1600" strike="noStrike" u="none">
                <a:solidFill>
                  <a:srgbClr val="000000"/>
                </a:solidFill>
                <a:effectLst/>
                <a:uFillTx/>
                <a:latin typeface="Arial"/>
              </a:rPr>
              <a:t>	</a:t>
            </a:r>
            <a:endParaRPr b="0" lang="en-US" sz="1600" strike="noStrike" u="none">
              <a:solidFill>
                <a:srgbClr val="000000"/>
              </a:solidFill>
              <a:effectLst/>
              <a:uFillTx/>
              <a:latin typeface="Arial"/>
            </a:endParaRPr>
          </a:p>
          <a:p>
            <a:pPr lvl="2" marL="914400" indent="-349200">
              <a:lnSpc>
                <a:spcPct val="100000"/>
              </a:lnSpc>
              <a:spcBef>
                <a:spcPts val="2500"/>
              </a:spcBef>
              <a:buClr>
                <a:srgbClr val="c20000"/>
              </a:buClr>
              <a:buSzPct val="76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As referenced on the prior IDB slide (page 9), IDB approval will be necessary in connection with the selldown</a:t>
            </a:r>
            <a:endParaRPr b="0" lang="en-US" sz="1600" strike="noStrike" u="none">
              <a:solidFill>
                <a:srgbClr val="000000"/>
              </a:solidFill>
              <a:effectLst/>
              <a:uFillTx/>
              <a:latin typeface="Arial"/>
            </a:endParaRPr>
          </a:p>
          <a:p>
            <a:pPr lvl="1" marL="450720" indent="-336240">
              <a:lnSpc>
                <a:spcPct val="100000"/>
              </a:lnSpc>
              <a:spcBef>
                <a:spcPts val="2500"/>
              </a:spcBef>
              <a:buClr>
                <a:srgbClr val="c20000"/>
              </a:buClr>
              <a:buSzPct val="76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Additional bids expected from:</a:t>
            </a:r>
            <a:endParaRPr b="0" lang="en-US" sz="1600" strike="noStrike" u="none">
              <a:solidFill>
                <a:srgbClr val="000000"/>
              </a:solidFill>
              <a:effectLst/>
              <a:uFillTx/>
              <a:latin typeface="Arial"/>
            </a:endParaRPr>
          </a:p>
          <a:p>
            <a:pPr lvl="2" marL="914400" indent="-349200">
              <a:lnSpc>
                <a:spcPct val="40000"/>
              </a:lnSpc>
              <a:spcBef>
                <a:spcPts val="2500"/>
              </a:spcBef>
              <a:buClr>
                <a:srgbClr val="c20000"/>
              </a:buClr>
              <a:buSzPct val="76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AEP</a:t>
            </a:r>
            <a:endParaRPr b="0" lang="en-US" sz="1600" strike="noStrike" u="none">
              <a:solidFill>
                <a:srgbClr val="000000"/>
              </a:solidFill>
              <a:effectLst/>
              <a:uFillTx/>
              <a:latin typeface="Arial"/>
            </a:endParaRPr>
          </a:p>
          <a:p>
            <a:pPr lvl="2" marL="914400" indent="-349200">
              <a:lnSpc>
                <a:spcPct val="40000"/>
              </a:lnSpc>
              <a:spcBef>
                <a:spcPts val="2500"/>
              </a:spcBef>
              <a:buClr>
                <a:srgbClr val="c20000"/>
              </a:buClr>
              <a:buSzPct val="76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Tractabel</a:t>
            </a:r>
            <a:endParaRPr b="0" lang="en-US" sz="1600" strike="noStrike" u="none">
              <a:solidFill>
                <a:srgbClr val="000000"/>
              </a:solidFill>
              <a:effectLst/>
              <a:uFillTx/>
              <a:latin typeface="Arial"/>
            </a:endParaRPr>
          </a:p>
          <a:p>
            <a:pPr lvl="1" marL="450720" indent="-336240">
              <a:lnSpc>
                <a:spcPct val="40000"/>
              </a:lnSpc>
              <a:spcBef>
                <a:spcPts val="2500"/>
              </a:spcBef>
              <a:buClr>
                <a:srgbClr val="c20000"/>
              </a:buClr>
              <a:buSzPct val="76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Using Deal Bench to facilitate the bid process.</a:t>
            </a:r>
            <a:endParaRPr b="0" lang="en-US" sz="1600" strike="noStrike" u="none">
              <a:solidFill>
                <a:srgbClr val="000000"/>
              </a:solidFill>
              <a:effectLst/>
              <a:uFillTx/>
              <a:latin typeface="Arial"/>
            </a:endParaRPr>
          </a:p>
          <a:p>
            <a:pPr lvl="2" marL="914400" indent="0">
              <a:lnSpc>
                <a:spcPct val="40000"/>
              </a:lnSpc>
              <a:spcBef>
                <a:spcPts val="2500"/>
              </a:spcBef>
              <a:buNone/>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DB667B86-238E-4316-B75F-EA0E3A99417B}"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8" name=""/>
          <p:cNvSpPr txBox="1"/>
          <p:nvPr/>
        </p:nvSpPr>
        <p:spPr>
          <a:xfrm>
            <a:off x="7100640" y="6426360"/>
            <a:ext cx="1904760" cy="263520"/>
          </a:xfrm>
          <a:prstGeom prst="rect">
            <a:avLst/>
          </a:prstGeom>
          <a:noFill/>
          <a:ln w="0">
            <a:noFill/>
          </a:ln>
        </p:spPr>
        <p:txBody>
          <a:bodyPr lIns="92160" rIns="92160" tIns="46080" bIns="46080" anchor="ctr">
            <a:noAutofit/>
          </a:bodyPr>
          <a:p>
            <a:pPr algn="r">
              <a:lnSpc>
                <a:spcPct val="100000"/>
              </a:lnSpc>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fld id="{3848E19B-9873-46DC-B816-F62EE58C515E}" type="slidenum">
              <a:rPr b="0" lang="en-US" sz="800" strike="noStrike" u="none">
                <a:solidFill>
                  <a:srgbClr val="000000"/>
                </a:solidFill>
                <a:effectLst/>
                <a:uFillTx/>
                <a:latin typeface="Arial"/>
              </a:rPr>
              <a:t>&lt;number&gt;</a:t>
            </a:fld>
            <a:endParaRPr b="0" lang="en-US" sz="800" strike="noStrike" u="none">
              <a:solidFill>
                <a:srgbClr val="000000"/>
              </a:solidFill>
              <a:effectLst/>
              <a:uFillTx/>
              <a:latin typeface="Times New Roman"/>
            </a:endParaRPr>
          </a:p>
        </p:txBody>
      </p:sp>
      <p:sp>
        <p:nvSpPr>
          <p:cNvPr id="239" name="PlaceHolder 1"/>
          <p:cNvSpPr>
            <a:spLocks noGrp="1"/>
          </p:cNvSpPr>
          <p:nvPr>
            <p:ph type="title"/>
          </p:nvPr>
        </p:nvSpPr>
        <p:spPr>
          <a:xfrm>
            <a:off x="4320" y="2552400"/>
            <a:ext cx="9137880" cy="1639800"/>
          </a:xfrm>
          <a:prstGeom prst="rect">
            <a:avLst/>
          </a:prstGeom>
          <a:noFill/>
          <a:ln w="0">
            <a:noFill/>
          </a:ln>
        </p:spPr>
        <p:txBody>
          <a:bodyPr lIns="92160" rIns="92160" tIns="46080" bIns="46080" anchor="ctr">
            <a:noAutofit/>
          </a:bodyPr>
          <a:p>
            <a:pPr indent="0" algn="ctr">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Appendix</a:t>
            </a:r>
            <a:endParaRPr b="1"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Map of Mexico</a:t>
            </a:r>
            <a:endParaRPr b="1" lang="en-US" sz="3000" strike="noStrike" u="none">
              <a:solidFill>
                <a:srgbClr val="000000"/>
              </a:solidFill>
              <a:effectLst/>
              <a:uFillTx/>
              <a:latin typeface="Arial"/>
            </a:endParaRPr>
          </a:p>
        </p:txBody>
      </p:sp>
      <p:sp>
        <p:nvSpPr>
          <p:cNvPr id="241" name=""/>
          <p:cNvSpPr/>
          <p:nvPr/>
        </p:nvSpPr>
        <p:spPr>
          <a:xfrm>
            <a:off x="5740560" y="1463760"/>
            <a:ext cx="2679480" cy="137340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876"/>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1400" strike="noStrike" u="none">
                <a:solidFill>
                  <a:srgbClr val="000000"/>
                </a:solidFill>
                <a:effectLst/>
                <a:uFillTx/>
                <a:latin typeface="LucidaSans"/>
              </a:rPr>
              <a:t>The Project’s location in Nuevo Leon provides access to abundant fuel supply and nearby power offtake interconnection and access to water from Alcali’s plant</a:t>
            </a:r>
            <a:endParaRPr b="0" lang="en-US" sz="1400" strike="noStrike" u="none">
              <a:solidFill>
                <a:srgbClr val="000000"/>
              </a:solidFill>
              <a:effectLst/>
              <a:uFillTx/>
              <a:latin typeface="Times New Roman"/>
            </a:endParaRPr>
          </a:p>
        </p:txBody>
      </p:sp>
      <p:graphicFrame>
        <p:nvGraphicFramePr>
          <p:cNvPr id="242" name=""/>
          <p:cNvGraphicFramePr/>
          <p:nvPr/>
        </p:nvGraphicFramePr>
        <p:xfrm>
          <a:off x="403200" y="1790640"/>
          <a:ext cx="7159680" cy="4775400"/>
        </p:xfrm>
        <a:graphic>
          <a:graphicData uri="http://schemas.openxmlformats.org/presentationml/2006/ole">
            <p:oleObj r:id="rId1" spid="">
              <p:embed/>
              <p:pic>
                <p:nvPicPr>
                  <p:cNvPr id="243" name="" descr=""/>
                  <p:cNvPicPr/>
                  <p:nvPr/>
                </p:nvPicPr>
                <p:blipFill>
                  <a:blip r:embed="rId2"/>
                  <a:stretch/>
                </p:blipFill>
                <p:spPr>
                  <a:xfrm>
                    <a:off x="403200" y="1790640"/>
                    <a:ext cx="7159680" cy="4775400"/>
                  </a:xfrm>
                  <a:prstGeom prst="rect">
                    <a:avLst/>
                  </a:prstGeom>
                  <a:noFill/>
                  <a:ln w="0">
                    <a:noFill/>
                  </a:ln>
                </p:spPr>
              </p:pic>
            </p:oleObj>
          </a:graphicData>
        </a:graphic>
      </p:graphicFrame>
      <p:sp>
        <p:nvSpPr>
          <p:cNvPr id="3" name="PlaceHolder 2"/>
          <p:cNvSpPr>
            <a:spLocks noGrp="1"/>
          </p:cNvSpPr>
          <p:nvPr>
            <p:ph type="sldNum" idx="1"/>
          </p:nvPr>
        </p:nvSpPr>
        <p:spPr/>
        <p:txBody>
          <a:bodyPr/>
          <a:p>
            <a:fld id="{F8E009C0-DDDA-4C3E-A801-4304D7BAFB44}"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4" name=""/>
          <p:cNvSpPr/>
          <p:nvPr/>
        </p:nvSpPr>
        <p:spPr>
          <a:xfrm>
            <a:off x="338040" y="1333440"/>
            <a:ext cx="8607600" cy="4724640"/>
          </a:xfrm>
          <a:prstGeom prst="rect">
            <a:avLst/>
          </a:prstGeom>
          <a:noFill/>
          <a:ln w="0">
            <a:noFill/>
          </a:ln>
        </p:spPr>
        <p:style>
          <a:lnRef idx="0"/>
          <a:fillRef idx="0"/>
          <a:effectRef idx="0"/>
          <a:fontRef idx="minor"/>
        </p:style>
        <p:txBody>
          <a:bodyPr lIns="92160" rIns="92160" tIns="46080" bIns="46080" anchor="t">
            <a:noAutofit/>
          </a:bodyPr>
          <a:p>
            <a:pPr>
              <a:lnSpc>
                <a:spcPct val="100000"/>
              </a:lnSpc>
              <a:spcBef>
                <a:spcPts val="1500"/>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Mexico Economy Stable and Improving</a:t>
            </a:r>
            <a:endParaRPr b="0" lang="en-US" sz="2000" strike="noStrike" u="none">
              <a:solidFill>
                <a:srgbClr val="000000"/>
              </a:solidFill>
              <a:effectLst/>
              <a:uFillTx/>
              <a:latin typeface="Times New Roman"/>
            </a:endParaRPr>
          </a:p>
          <a:p>
            <a:pPr lvl="1" marL="450720" indent="-336240">
              <a:lnSpc>
                <a:spcPct val="10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The sovereign is rated investment grade by Moody’s and BB+ with positive outlook by S&amp;P</a:t>
            </a:r>
            <a:endParaRPr b="0" lang="en-US" sz="1800" strike="noStrike" u="none">
              <a:solidFill>
                <a:srgbClr val="000000"/>
              </a:solidFill>
              <a:effectLst/>
              <a:uFillTx/>
              <a:latin typeface="Times New Roman"/>
            </a:endParaRPr>
          </a:p>
          <a:p>
            <a:pPr lvl="1" marL="450720" indent="-336240">
              <a:lnSpc>
                <a:spcPct val="100000"/>
              </a:lnSpc>
              <a:spcBef>
                <a:spcPts val="1001"/>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Attractive Market - demand growth outpacing supply - Mexico needs approximately 27,000 MW to 35,000MW of new generation capacity over the next 10 years</a:t>
            </a:r>
            <a:endParaRPr b="0" lang="en-US" sz="1800" strike="noStrike" u="none">
              <a:solidFill>
                <a:srgbClr val="000000"/>
              </a:solidFill>
              <a:effectLst/>
              <a:uFillTx/>
              <a:latin typeface="Times New Roman"/>
            </a:endParaRPr>
          </a:p>
          <a:p>
            <a:pPr lvl="2" marL="914400" indent="-349200">
              <a:lnSpc>
                <a:spcPct val="100000"/>
              </a:lnSpc>
              <a:spcBef>
                <a:spcPts val="1001"/>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CFE forecast 5.6% growth in electricity sales for the next 10 years</a:t>
            </a:r>
            <a:endParaRPr b="0" lang="en-US" sz="1600" strike="noStrike" u="none">
              <a:solidFill>
                <a:srgbClr val="000000"/>
              </a:solidFill>
              <a:effectLst/>
              <a:uFillTx/>
              <a:latin typeface="Times New Roman"/>
            </a:endParaRPr>
          </a:p>
          <a:p>
            <a:pPr lvl="2" marL="914400" indent="-349200">
              <a:lnSpc>
                <a:spcPct val="100000"/>
              </a:lnSpc>
              <a:spcBef>
                <a:spcPts val="1001"/>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Mexico moving toward a competitive power market</a:t>
            </a:r>
            <a:endParaRPr b="0" lang="en-US" sz="1600" strike="noStrike" u="none">
              <a:solidFill>
                <a:srgbClr val="000000"/>
              </a:solidFill>
              <a:effectLst/>
              <a:uFillTx/>
              <a:latin typeface="Times New Roman"/>
            </a:endParaRPr>
          </a:p>
          <a:p>
            <a:pPr lvl="2" marL="914400" indent="-349200">
              <a:lnSpc>
                <a:spcPct val="100000"/>
              </a:lnSpc>
              <a:spcBef>
                <a:spcPts val="1001"/>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Private electric generation development expected to continue</a:t>
            </a:r>
            <a:endParaRPr b="0" lang="en-US" sz="1600" strike="noStrike" u="none">
              <a:solidFill>
                <a:srgbClr val="000000"/>
              </a:solidFill>
              <a:effectLst/>
              <a:uFillTx/>
              <a:latin typeface="Times New Roman"/>
            </a:endParaRPr>
          </a:p>
          <a:p>
            <a:pPr lvl="2" marL="914400" indent="-349200">
              <a:lnSpc>
                <a:spcPct val="100000"/>
              </a:lnSpc>
              <a:spcBef>
                <a:spcPts val="1001"/>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Growth in manufacturing exports to U.S. is a driver of additional power needs</a:t>
            </a:r>
            <a:endParaRPr b="0" lang="en-US" sz="1600" strike="noStrike" u="none">
              <a:solidFill>
                <a:srgbClr val="000000"/>
              </a:solidFill>
              <a:effectLst/>
              <a:uFillTx/>
              <a:latin typeface="Times New Roman"/>
            </a:endParaRPr>
          </a:p>
          <a:p>
            <a:pPr lvl="1" marL="450720" indent="-336240">
              <a:lnSpc>
                <a:spcPct val="100000"/>
              </a:lnSpc>
              <a:spcBef>
                <a:spcPts val="1001"/>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Growing market (4.5%/yr growth for the last 5 years)</a:t>
            </a:r>
            <a:endParaRPr b="0" lang="en-US" sz="1800" strike="noStrike" u="none">
              <a:solidFill>
                <a:srgbClr val="000000"/>
              </a:solidFill>
              <a:effectLst/>
              <a:uFillTx/>
              <a:latin typeface="Times New Roman"/>
            </a:endParaRPr>
          </a:p>
          <a:p>
            <a:pPr lvl="1" marL="450720" indent="-336240">
              <a:lnSpc>
                <a:spcPct val="100000"/>
              </a:lnSpc>
              <a:spcBef>
                <a:spcPts val="1001"/>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Well-developed infrastructure and proximity to U.S. have made the Monterrey area one of the fastest growing manufacturing areas in Mexico</a:t>
            </a:r>
            <a:endParaRPr b="0" lang="en-US" sz="1800" strike="noStrike" u="none">
              <a:solidFill>
                <a:srgbClr val="000000"/>
              </a:solidFill>
              <a:effectLst/>
              <a:uFillTx/>
              <a:latin typeface="Times New Roman"/>
            </a:endParaRPr>
          </a:p>
          <a:p>
            <a:pPr lvl="1" marL="450720" indent="-336240">
              <a:lnSpc>
                <a:spcPct val="100000"/>
              </a:lnSpc>
              <a:spcBef>
                <a:spcPts val="1001"/>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The Monterrey area has an abundance of manufacturers in a diverse array of industries, providing numerous potential alternative power offtakers</a:t>
            </a:r>
            <a:endParaRPr b="0" lang="en-US" sz="1800" strike="noStrike" u="none">
              <a:solidFill>
                <a:srgbClr val="000000"/>
              </a:solidFill>
              <a:effectLst/>
              <a:uFillTx/>
              <a:latin typeface="Times New Roman"/>
            </a:endParaRPr>
          </a:p>
        </p:txBody>
      </p:sp>
      <p:sp>
        <p:nvSpPr>
          <p:cNvPr id="245"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Mexican Market</a:t>
            </a:r>
            <a:endParaRPr b="1" lang="en-US" sz="30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58D76374-F06D-4A98-A275-B763B9985538}"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Power Purchase Agreements</a:t>
            </a:r>
            <a:endParaRPr b="1" lang="en-US" sz="3000" strike="noStrike" u="none">
              <a:solidFill>
                <a:srgbClr val="000000"/>
              </a:solidFill>
              <a:effectLst/>
              <a:uFillTx/>
              <a:latin typeface="Arial"/>
            </a:endParaRPr>
          </a:p>
        </p:txBody>
      </p:sp>
      <p:sp>
        <p:nvSpPr>
          <p:cNvPr id="247" name="PlaceHolder 2"/>
          <p:cNvSpPr>
            <a:spLocks noGrp="1"/>
          </p:cNvSpPr>
          <p:nvPr>
            <p:ph/>
          </p:nvPr>
        </p:nvSpPr>
        <p:spPr>
          <a:xfrm>
            <a:off x="337680" y="1320480"/>
            <a:ext cx="8458200" cy="4724280"/>
          </a:xfrm>
          <a:prstGeom prst="rect">
            <a:avLst/>
          </a:prstGeom>
          <a:noFill/>
          <a:ln w="0">
            <a:noFill/>
          </a:ln>
        </p:spPr>
        <p:txBody>
          <a:bodyPr lIns="92160" rIns="92160" tIns="46080" bIns="46080" anchor="t">
            <a:normAutofit fontScale="92500" lnSpcReduction="9999"/>
          </a:bodyPr>
          <a:p>
            <a:pPr lvl="1" marL="450720" indent="-336240">
              <a:spcBef>
                <a:spcPts val="3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Key Contract Provisions</a:t>
            </a:r>
            <a:endParaRPr b="0" lang="en-US" sz="2000" strike="noStrike" u="none">
              <a:solidFill>
                <a:srgbClr val="000000"/>
              </a:solidFill>
              <a:effectLst/>
              <a:uFillTx/>
              <a:latin typeface="Arial"/>
            </a:endParaRPr>
          </a:p>
          <a:p>
            <a:pPr lvl="1" marL="450720" indent="-336240">
              <a:spcBef>
                <a:spcPts val="3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20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15 years consisting of Capacity and Energy Payments. </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Counterparties obligated to pay Capacity Charges during Events of Force Majeure including failure of Alcali to provide water, failure of PEMEX to provide fuel and failure of CFE to meet its obligations under CFE Agreements</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Counterparties bear natural gas price and supply risk.</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Enron guarantees plant efficiency, availability, and Commercial Operations Date.</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Capacity Charge adjustment for change in cost of debt between PPA signing date and initial drawdown date of the debt</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Vitro, Imsa, and Apasco Parent Guarantees behind all PPA obligations.</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Imsa and Apasco have requirement to furnish LC equal to 12 months of Capacity Payments if Credit Ratings fall below BB.</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Tariff structure in US$ and Mexican Pesos to eliminate Foreign Exchange Risk </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4FAF3F45-8817-444C-B91B-E9B4122FF74F}"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8"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Steam Supply Agreement</a:t>
            </a:r>
            <a:endParaRPr b="1" lang="en-US" sz="3000" strike="noStrike" u="none">
              <a:solidFill>
                <a:srgbClr val="000000"/>
              </a:solidFill>
              <a:effectLst/>
              <a:uFillTx/>
              <a:latin typeface="Arial"/>
            </a:endParaRPr>
          </a:p>
        </p:txBody>
      </p:sp>
      <p:sp>
        <p:nvSpPr>
          <p:cNvPr id="249" name="PlaceHolder 2"/>
          <p:cNvSpPr>
            <a:spLocks noGrp="1"/>
          </p:cNvSpPr>
          <p:nvPr>
            <p:ph/>
          </p:nvPr>
        </p:nvSpPr>
        <p:spPr>
          <a:xfrm>
            <a:off x="337680" y="1447560"/>
            <a:ext cx="8458200" cy="4724280"/>
          </a:xfrm>
          <a:prstGeom prst="rect">
            <a:avLst/>
          </a:prstGeom>
          <a:noFill/>
          <a:ln w="0">
            <a:noFill/>
          </a:ln>
        </p:spPr>
        <p:txBody>
          <a:bodyPr lIns="92160" rIns="92160" tIns="46080" bIns="46080" anchor="t">
            <a:normAutofit/>
          </a:bodyPr>
          <a:p>
            <a:pPr lvl="1" marL="450720" indent="-336240">
              <a:spcBef>
                <a:spcPts val="3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Key Contract Provisions</a:t>
            </a:r>
            <a:endParaRPr b="0" lang="en-US" sz="2000" strike="noStrike" u="none">
              <a:solidFill>
                <a:srgbClr val="000000"/>
              </a:solidFill>
              <a:effectLst/>
              <a:uFillTx/>
              <a:latin typeface="Arial"/>
            </a:endParaRPr>
          </a:p>
          <a:p>
            <a:pPr lvl="1" marL="450720" indent="0">
              <a:spcBef>
                <a:spcPts val="300"/>
              </a:spcBef>
              <a:buNone/>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15 years consisting of  take or pay obligation of Alcali of US$ 7/per ton for first 150 tons per hour with increasing variable charges for steam consumed in excess 150 tons per hour up to a maximum of 235 tons per hour.</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Alcali to supply all water required by the Plant and treat all wastewater discharged by the Plant.</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Enron is not obligated to supply steam if Alcali does not supply water.</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Inability of Alcali to supply water is and Event of Default under SPA with Alcali and PPA with Vitro and and Event of Force Majeure in the Apasco and Imsa PPAs.</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Vitro Parent Guaranty behind all Alcali SPA obligations.</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F2B38CD2-A729-40A1-B7AA-497B5D9F590D}"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EPC Contract</a:t>
            </a:r>
            <a:endParaRPr b="1" lang="en-US" sz="3000" strike="noStrike" u="none">
              <a:solidFill>
                <a:srgbClr val="000000"/>
              </a:solidFill>
              <a:effectLst/>
              <a:uFillTx/>
              <a:latin typeface="Arial"/>
            </a:endParaRPr>
          </a:p>
        </p:txBody>
      </p:sp>
      <p:sp>
        <p:nvSpPr>
          <p:cNvPr id="251" name="PlaceHolder 2"/>
          <p:cNvSpPr>
            <a:spLocks noGrp="1"/>
          </p:cNvSpPr>
          <p:nvPr>
            <p:ph/>
          </p:nvPr>
        </p:nvSpPr>
        <p:spPr>
          <a:xfrm>
            <a:off x="317520" y="1428480"/>
            <a:ext cx="8470800" cy="4724280"/>
          </a:xfrm>
          <a:prstGeom prst="rect">
            <a:avLst/>
          </a:prstGeom>
          <a:noFill/>
          <a:ln w="0">
            <a:noFill/>
          </a:ln>
        </p:spPr>
        <p:txBody>
          <a:bodyPr lIns="92160" rIns="92160" tIns="46080" bIns="46080" anchor="t">
            <a:normAutofit/>
          </a:bodyPr>
          <a:p>
            <a:pPr lvl="1" marL="450720" indent="-336240">
              <a:lnSpc>
                <a:spcPct val="90000"/>
              </a:lnSpc>
              <a:spcBef>
                <a:spcPts val="3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Key Contract Provisions</a:t>
            </a:r>
            <a:endParaRPr b="0" lang="en-US" sz="2000" strike="noStrike" u="none">
              <a:solidFill>
                <a:srgbClr val="000000"/>
              </a:solidFill>
              <a:effectLst/>
              <a:uFillTx/>
              <a:latin typeface="Arial"/>
            </a:endParaRPr>
          </a:p>
          <a:p>
            <a:pPr lvl="1" marL="450720" indent="0">
              <a:lnSpc>
                <a:spcPct val="90000"/>
              </a:lnSpc>
              <a:spcBef>
                <a:spcPts val="300"/>
              </a:spcBef>
              <a:buNone/>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Highly Qualified Contractor in Mitsui &amp; Co. Ltd, a supplier of equipment and builder of power plants since 1951. </a:t>
            </a: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S&amp;P rating of A- and Moody’s rating of A3.</a:t>
            </a: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Fixed-price, date-certain, turnkey Contract with total price of US$ 134.580 Million (US$ 533/kW).</a:t>
            </a: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Guaranteed Electrical Output of 252.5 MW with LD’s for shortfalls.</a:t>
            </a: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Guaranteed Heat Rate of with LD’s for shortfalls.</a:t>
            </a: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Guaranteed commercial operation date of 660 days from Notice to Proceed.</a:t>
            </a: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Liquidated damages up to 50% of Contract Price through Provisional Acceptance, after Provisional Acceptance Liquidated damages up to 30% of Contract Price supporting performance and delay shortfalls.</a:t>
            </a:r>
            <a:endParaRPr b="0" lang="en-US" sz="18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Scope of supply includes power island, 100 meter branch gas pipeline, local transmission grid serving 4 Vitro subsidiaries, transmission interconnection with CFE’s national grid, steam water, wastewater connections with Alcali.</a:t>
            </a:r>
            <a:endParaRPr b="0" lang="en-US" sz="1800" strike="noStrike" u="none">
              <a:solidFill>
                <a:srgbClr val="000000"/>
              </a:solidFill>
              <a:effectLst/>
              <a:uFillTx/>
              <a:latin typeface="Arial"/>
            </a:endParaRPr>
          </a:p>
          <a:p>
            <a:pPr indent="0">
              <a:lnSpc>
                <a:spcPct val="90000"/>
              </a:lnSpc>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i="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F2071109-0370-461D-B1C2-6A3153E4720C}"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2"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Operation &amp; Maintenance Agreement</a:t>
            </a:r>
            <a:endParaRPr b="1" lang="en-US" sz="3000" strike="noStrike" u="none">
              <a:solidFill>
                <a:srgbClr val="000000"/>
              </a:solidFill>
              <a:effectLst/>
              <a:uFillTx/>
              <a:latin typeface="Arial"/>
            </a:endParaRPr>
          </a:p>
        </p:txBody>
      </p:sp>
      <p:sp>
        <p:nvSpPr>
          <p:cNvPr id="253" name="PlaceHolder 2"/>
          <p:cNvSpPr>
            <a:spLocks noGrp="1"/>
          </p:cNvSpPr>
          <p:nvPr>
            <p:ph/>
          </p:nvPr>
        </p:nvSpPr>
        <p:spPr>
          <a:xfrm>
            <a:off x="337680" y="1447560"/>
            <a:ext cx="8458200" cy="4724280"/>
          </a:xfrm>
          <a:prstGeom prst="rect">
            <a:avLst/>
          </a:prstGeom>
          <a:noFill/>
          <a:ln w="0">
            <a:noFill/>
          </a:ln>
        </p:spPr>
        <p:txBody>
          <a:bodyPr lIns="92160" rIns="92160" tIns="46080" bIns="46080" anchor="t">
            <a:normAutofit/>
          </a:bodyPr>
          <a:p>
            <a:pPr lvl="1" marL="450720" indent="-336240">
              <a:spcBef>
                <a:spcPts val="3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Key Contract Provisions</a:t>
            </a:r>
            <a:endParaRPr b="0" lang="en-US" sz="2000" strike="noStrike" u="none">
              <a:solidFill>
                <a:srgbClr val="000000"/>
              </a:solidFill>
              <a:effectLst/>
              <a:uFillTx/>
              <a:latin typeface="Arial"/>
            </a:endParaRPr>
          </a:p>
          <a:p>
            <a:pPr lvl="1" marL="450720" indent="-336240">
              <a:spcBef>
                <a:spcPts val="15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Operational Energy Corp. is the Operator and has signed a 15 year Agreement.</a:t>
            </a:r>
            <a:endParaRPr b="0" lang="en-US" sz="1800" strike="noStrike" u="none">
              <a:solidFill>
                <a:srgbClr val="000000"/>
              </a:solidFill>
              <a:effectLst/>
              <a:uFillTx/>
              <a:latin typeface="Arial"/>
            </a:endParaRPr>
          </a:p>
          <a:p>
            <a:pPr lvl="1" marL="450720" indent="-336240">
              <a:spcBef>
                <a:spcPts val="15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Terms are reimbursable costs plus fixed fee of US$270,000 during site mobilization and US$250,000 per year during the 15 years of commercial operations.</a:t>
            </a:r>
            <a:endParaRPr b="0" lang="en-US" sz="1800" strike="noStrike" u="none">
              <a:solidFill>
                <a:srgbClr val="000000"/>
              </a:solidFill>
              <a:effectLst/>
              <a:uFillTx/>
              <a:latin typeface="Arial"/>
            </a:endParaRPr>
          </a:p>
          <a:p>
            <a:pPr lvl="1" marL="450720" indent="-336240">
              <a:spcBef>
                <a:spcPts val="15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The O&amp;M Agreement contains annual bonus and penalty provisions based on the Facility’s Heat Rate, Availability, and Operating &amp; Maintenance cost performance.  The Operator’s annual fee during operations is the limit of bonuses and penalties.</a:t>
            </a:r>
            <a:endParaRPr b="0" lang="en-US" sz="1800" strike="noStrike" u="none">
              <a:solidFill>
                <a:srgbClr val="000000"/>
              </a:solidFill>
              <a:effectLst/>
              <a:uFillTx/>
              <a:latin typeface="Arial"/>
            </a:endParaRPr>
          </a:p>
          <a:p>
            <a:pPr lvl="1" marL="450720" indent="-336240">
              <a:spcBef>
                <a:spcPts val="15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The average annual availability guaranteed to Project Offtakers is 94.5%.</a:t>
            </a:r>
            <a:endParaRPr b="0" lang="en-US" sz="1800" strike="noStrike" u="none">
              <a:solidFill>
                <a:srgbClr val="000000"/>
              </a:solidFill>
              <a:effectLst/>
              <a:uFillTx/>
              <a:latin typeface="Arial"/>
            </a:endParaRPr>
          </a:p>
          <a:p>
            <a:pPr lvl="1" marL="450720" indent="-336240">
              <a:spcBef>
                <a:spcPts val="15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OEC payment obligations backed by US$5 MM Enron guarantee</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9885D057-08E4-45B2-8192-914B022D4F49}"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4"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Fuel Supply and Transportation</a:t>
            </a:r>
            <a:endParaRPr b="1" lang="en-US" sz="3000" strike="noStrike" u="none">
              <a:solidFill>
                <a:srgbClr val="000000"/>
              </a:solidFill>
              <a:effectLst/>
              <a:uFillTx/>
              <a:latin typeface="Arial"/>
            </a:endParaRPr>
          </a:p>
        </p:txBody>
      </p:sp>
      <p:sp>
        <p:nvSpPr>
          <p:cNvPr id="255" name="PlaceHolder 2"/>
          <p:cNvSpPr>
            <a:spLocks noGrp="1"/>
          </p:cNvSpPr>
          <p:nvPr>
            <p:ph/>
          </p:nvPr>
        </p:nvSpPr>
        <p:spPr>
          <a:xfrm>
            <a:off x="337680" y="1447560"/>
            <a:ext cx="8458200" cy="4724280"/>
          </a:xfrm>
          <a:prstGeom prst="rect">
            <a:avLst/>
          </a:prstGeom>
          <a:noFill/>
          <a:ln w="0">
            <a:noFill/>
          </a:ln>
        </p:spPr>
        <p:txBody>
          <a:bodyPr lIns="92160" rIns="92160" tIns="46080" bIns="46080" anchor="t">
            <a:normAutofit/>
          </a:bodyPr>
          <a:p>
            <a:pPr lvl="1" marL="450720" indent="-336240">
              <a:spcBef>
                <a:spcPts val="3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Key Contract Provisions</a:t>
            </a:r>
            <a:endParaRPr b="0" lang="en-US" sz="2000" strike="noStrike" u="none">
              <a:solidFill>
                <a:srgbClr val="000000"/>
              </a:solidFill>
              <a:effectLst/>
              <a:uFillTx/>
              <a:latin typeface="Arial"/>
            </a:endParaRPr>
          </a:p>
          <a:p>
            <a:pPr lvl="1" marL="450720" indent="0">
              <a:spcBef>
                <a:spcPts val="300"/>
              </a:spcBef>
              <a:buNone/>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Fuel supply contracted for 15 years with </a:t>
            </a:r>
            <a:r>
              <a:rPr b="0" lang="en-US" sz="1800" strike="noStrike" u="none">
                <a:solidFill>
                  <a:srgbClr val="000000"/>
                </a:solidFill>
                <a:effectLst/>
                <a:uFillTx/>
                <a:latin typeface="Arial"/>
              </a:rPr>
              <a:t>Pemex–Gas y Petroquímica Básica (“</a:t>
            </a:r>
            <a:r>
              <a:rPr b="0" lang="en-US" sz="1800" strike="noStrike" u="none">
                <a:solidFill>
                  <a:srgbClr val="000000"/>
                </a:solidFill>
                <a:effectLst/>
                <a:uFillTx/>
                <a:latin typeface="Arial"/>
              </a:rPr>
              <a:t>PGPB”)</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Fixed transportation charge and variable commodity charge.</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Contract is for 60,000 MMBtu/day with a 10% swing component.</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The PPA and SPA Contract Counterparties take all fuel supply and price risks.</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An interruption in Fuel Supply is an Event of Force Majeure under all PPAs and the SPA.</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Enron to supply US$ 14 MM Letter of Credit in first year of Agreement to support Project Company payment obligations, this LC can be waived after one year of commercial operations with a good payment record.</a:t>
            </a:r>
            <a:endParaRPr b="0" lang="en-US" sz="1800" strike="noStrike" u="none">
              <a:solidFill>
                <a:srgbClr val="000000"/>
              </a:solidFill>
              <a:effectLst/>
              <a:uFillTx/>
              <a:latin typeface="Arial"/>
            </a:endParaRPr>
          </a:p>
          <a:p>
            <a:pPr lvl="1" marL="450720" indent="-336240">
              <a:spcBef>
                <a:spcPts val="601"/>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Project will be interconnected into two PEMEX pipelines for additional reliability </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F9CCB7FF-48F1-4E55-9898-C91F591A12D4}"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1" name=""/>
          <p:cNvGrpSpPr/>
          <p:nvPr/>
        </p:nvGrpSpPr>
        <p:grpSpPr>
          <a:xfrm>
            <a:off x="311040" y="1519200"/>
            <a:ext cx="1320840" cy="487440"/>
            <a:chOff x="311040" y="1519200"/>
            <a:chExt cx="1320840" cy="487440"/>
          </a:xfrm>
        </p:grpSpPr>
        <p:pic>
          <p:nvPicPr>
            <p:cNvPr id="22" name="" descr=""/>
            <p:cNvPicPr/>
            <p:nvPr/>
          </p:nvPicPr>
          <p:blipFill>
            <a:blip r:embed="rId1"/>
            <a:stretch/>
          </p:blipFill>
          <p:spPr>
            <a:xfrm>
              <a:off x="311040" y="1519200"/>
              <a:ext cx="1320840" cy="487440"/>
            </a:xfrm>
            <a:prstGeom prst="rect">
              <a:avLst/>
            </a:prstGeom>
            <a:noFill/>
            <a:ln w="0">
              <a:noFill/>
            </a:ln>
          </p:spPr>
        </p:pic>
        <p:sp>
          <p:nvSpPr>
            <p:cNvPr id="23" name=""/>
            <p:cNvSpPr/>
            <p:nvPr/>
          </p:nvSpPr>
          <p:spPr>
            <a:xfrm>
              <a:off x="409320" y="1594800"/>
              <a:ext cx="1063440" cy="269640"/>
            </a:xfrm>
            <a:prstGeom prst="rect">
              <a:avLst/>
            </a:prstGeom>
            <a:noFill/>
            <a:ln w="0">
              <a:noFill/>
            </a:ln>
          </p:spPr>
          <p:style>
            <a:lnRef idx="0"/>
            <a:fillRef idx="0"/>
            <a:effectRef idx="0"/>
            <a:fontRef idx="minor"/>
          </p:style>
          <p:txBody>
            <a:bodyPr wrap="none" lIns="92160" rIns="92160" tIns="46080" bIns="46080" anchor="ctr">
              <a:noAutofit/>
            </a:bodyPr>
            <a:p>
              <a:pPr algn="ctr">
                <a:lnSpc>
                  <a:spcPct val="100000"/>
                </a:lnSpc>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800" strike="noStrike" u="none">
                  <a:solidFill>
                    <a:srgbClr val="ffffff"/>
                  </a:solidFill>
                  <a:effectLst/>
                  <a:uFillTx/>
                  <a:latin typeface="LucidaSans"/>
                </a:rPr>
                <a:t>Project</a:t>
              </a:r>
              <a:endParaRPr b="0" lang="en-US" sz="1800" strike="noStrike" u="none">
                <a:solidFill>
                  <a:srgbClr val="000000"/>
                </a:solidFill>
                <a:effectLst/>
                <a:uFillTx/>
                <a:latin typeface="Times New Roman"/>
              </a:endParaRPr>
            </a:p>
          </p:txBody>
        </p:sp>
      </p:grpSp>
      <p:sp>
        <p:nvSpPr>
          <p:cNvPr id="24"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Introduction</a:t>
            </a:r>
            <a:endParaRPr b="1" lang="en-US" sz="3000" strike="noStrike" u="none">
              <a:solidFill>
                <a:srgbClr val="000000"/>
              </a:solidFill>
              <a:effectLst/>
              <a:uFillTx/>
              <a:latin typeface="Arial"/>
            </a:endParaRPr>
          </a:p>
        </p:txBody>
      </p:sp>
      <p:sp>
        <p:nvSpPr>
          <p:cNvPr id="25" name="PlaceHolder 2"/>
          <p:cNvSpPr>
            <a:spLocks noGrp="1"/>
          </p:cNvSpPr>
          <p:nvPr>
            <p:ph/>
          </p:nvPr>
        </p:nvSpPr>
        <p:spPr>
          <a:xfrm>
            <a:off x="2484360" y="1275840"/>
            <a:ext cx="6454800" cy="3124440"/>
          </a:xfrm>
          <a:prstGeom prst="rect">
            <a:avLst/>
          </a:prstGeom>
          <a:noFill/>
          <a:ln w="0">
            <a:noFill/>
          </a:ln>
        </p:spPr>
        <p:txBody>
          <a:bodyPr lIns="92160" rIns="92160" tIns="46080" bIns="46080" anchor="t">
            <a:normAutofit fontScale="85000" lnSpcReduction="19999"/>
          </a:bodyPr>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245 MW natural gas-fired, cogeneration facility located adjacent to Alcali’s (a subsidiary of Vitro) sodium carbonate plant near Monterrey, Mexico</a:t>
            </a:r>
            <a:endParaRPr b="0" lang="en-US" sz="17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Financial Closing achieved and Notice to Proceed given in December 2000.</a:t>
            </a:r>
            <a:endParaRPr b="0" lang="en-US" sz="17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With a 22 month construction schedule, Commercial Operation is expected for October 31, 2002</a:t>
            </a:r>
            <a:endParaRPr b="0" lang="en-US" sz="17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Capacity  sold to three major Mexican industrial companies (Vitro, Imsa, and Apasco), and steam produced by the facility to Alcali.  </a:t>
            </a:r>
            <a:endParaRPr b="0" lang="en-US" sz="16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The Power and Steam Purchase Agreements are for a 15 year term.</a:t>
            </a:r>
            <a:endParaRPr b="0" lang="en-US" sz="16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Project represents Enron’s strategic entry into Mexico’s electricity market</a:t>
            </a:r>
            <a:endParaRPr b="0" lang="en-US" sz="17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The Total Project costs are US$ 189.2 MM which will be capitalized with 72% debt and 28% equity.  Debt Financing will be funded by the IDB and Societe Generale. First disbursement expected during April 2001.</a:t>
            </a:r>
            <a:endParaRPr b="0" lang="en-US" sz="1600" strike="noStrike" u="none">
              <a:solidFill>
                <a:srgbClr val="000000"/>
              </a:solidFill>
              <a:effectLst/>
              <a:uFillTx/>
              <a:latin typeface="Arial"/>
            </a:endParaRPr>
          </a:p>
          <a:p>
            <a:pPr lvl="1" marL="450720" indent="-336240">
              <a:lnSpc>
                <a:spcPct val="90000"/>
              </a:lnSpc>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Other key project participants are the Turnkey EPC Contractor (Mitsui &amp; Co. Ltd.),  the Natural Gas Supplier (PEMEX), Transmission Provider (CFE), and the Operator of the Facility (OEC).</a:t>
            </a:r>
            <a:endParaRPr b="0" lang="en-US" sz="1600" strike="noStrike" u="none">
              <a:solidFill>
                <a:srgbClr val="000000"/>
              </a:solidFill>
              <a:effectLst/>
              <a:uFillTx/>
              <a:latin typeface="Arial"/>
            </a:endParaRPr>
          </a:p>
        </p:txBody>
      </p:sp>
      <p:grpSp>
        <p:nvGrpSpPr>
          <p:cNvPr id="26" name=""/>
          <p:cNvGrpSpPr/>
          <p:nvPr/>
        </p:nvGrpSpPr>
        <p:grpSpPr>
          <a:xfrm>
            <a:off x="304920" y="1339920"/>
            <a:ext cx="2235240" cy="753840"/>
            <a:chOff x="304920" y="1339920"/>
            <a:chExt cx="2235240" cy="753840"/>
          </a:xfrm>
        </p:grpSpPr>
        <p:pic>
          <p:nvPicPr>
            <p:cNvPr id="27" name="" descr=""/>
            <p:cNvPicPr/>
            <p:nvPr/>
          </p:nvPicPr>
          <p:blipFill>
            <a:blip r:embed="rId2"/>
            <a:stretch/>
          </p:blipFill>
          <p:spPr>
            <a:xfrm>
              <a:off x="304920" y="1339920"/>
              <a:ext cx="2235240" cy="753840"/>
            </a:xfrm>
            <a:prstGeom prst="rect">
              <a:avLst/>
            </a:prstGeom>
            <a:noFill/>
            <a:ln w="0">
              <a:noFill/>
            </a:ln>
          </p:spPr>
        </p:pic>
        <p:sp>
          <p:nvSpPr>
            <p:cNvPr id="28" name=""/>
            <p:cNvSpPr/>
            <p:nvPr/>
          </p:nvSpPr>
          <p:spPr>
            <a:xfrm>
              <a:off x="471600" y="1457280"/>
              <a:ext cx="1800000" cy="417600"/>
            </a:xfrm>
            <a:prstGeom prst="rect">
              <a:avLst/>
            </a:prstGeom>
            <a:noFill/>
            <a:ln w="0">
              <a:noFill/>
            </a:ln>
          </p:spPr>
          <p:style>
            <a:lnRef idx="0"/>
            <a:fillRef idx="0"/>
            <a:effectRef idx="0"/>
            <a:fontRef idx="minor"/>
          </p:style>
          <p:txBody>
            <a:bodyPr wrap="none" lIns="92160" rIns="92160" tIns="46080" bIns="46080" anchor="ctr">
              <a:noAutofit/>
            </a:bodyPr>
            <a:p>
              <a:pPr algn="ctr">
                <a:lnSpc>
                  <a:spcPct val="100000"/>
                </a:lnSpc>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800" strike="noStrike" u="none">
                  <a:solidFill>
                    <a:srgbClr val="ffffff"/>
                  </a:solidFill>
                  <a:effectLst/>
                  <a:uFillTx/>
                  <a:latin typeface="LucidaSans"/>
                </a:rPr>
                <a:t>Project</a:t>
              </a:r>
              <a:endParaRPr b="0" lang="en-US" sz="1800" strike="noStrike" u="none">
                <a:solidFill>
                  <a:srgbClr val="000000"/>
                </a:solidFill>
                <a:effectLst/>
                <a:uFillTx/>
                <a:latin typeface="Times New Roman"/>
              </a:endParaRPr>
            </a:p>
          </p:txBody>
        </p:sp>
      </p:grpSp>
      <p:sp>
        <p:nvSpPr>
          <p:cNvPr id="4" name="PlaceHolder 3"/>
          <p:cNvSpPr>
            <a:spLocks noGrp="1"/>
          </p:cNvSpPr>
          <p:nvPr>
            <p:ph type="sldNum" idx="1"/>
          </p:nvPr>
        </p:nvSpPr>
        <p:spPr/>
        <p:txBody>
          <a:bodyPr/>
          <a:p>
            <a:fld id="{80127D55-4677-4080-A7A9-194F0B7278AA}"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Mexico’s Natural Gas Supply</a:t>
            </a:r>
            <a:endParaRPr b="1" lang="en-US" sz="3000" strike="noStrike" u="none">
              <a:solidFill>
                <a:srgbClr val="000000"/>
              </a:solidFill>
              <a:effectLst/>
              <a:uFillTx/>
              <a:latin typeface="Arial"/>
            </a:endParaRPr>
          </a:p>
        </p:txBody>
      </p:sp>
      <p:graphicFrame>
        <p:nvGraphicFramePr>
          <p:cNvPr id="257" name=""/>
          <p:cNvGraphicFramePr/>
          <p:nvPr/>
        </p:nvGraphicFramePr>
        <p:xfrm>
          <a:off x="139680" y="1714680"/>
          <a:ext cx="7683480" cy="4787640"/>
        </p:xfrm>
        <a:graphic>
          <a:graphicData uri="http://schemas.openxmlformats.org/presentationml/2006/ole">
            <p:oleObj progId="Word.Document.12" r:id="rId1" spid="">
              <p:embed/>
              <p:pic>
                <p:nvPicPr>
                  <p:cNvPr id="258" name="" descr=""/>
                  <p:cNvPicPr/>
                  <p:nvPr/>
                </p:nvPicPr>
                <p:blipFill>
                  <a:blip r:embed="rId2"/>
                  <a:stretch/>
                </p:blipFill>
                <p:spPr>
                  <a:xfrm>
                    <a:off x="139680" y="1714680"/>
                    <a:ext cx="7683480" cy="4787640"/>
                  </a:xfrm>
                  <a:prstGeom prst="rect">
                    <a:avLst/>
                  </a:prstGeom>
                  <a:noFill/>
                  <a:ln w="0">
                    <a:noFill/>
                  </a:ln>
                </p:spPr>
              </p:pic>
            </p:oleObj>
          </a:graphicData>
        </a:graphic>
      </p:graphicFrame>
      <p:sp>
        <p:nvSpPr>
          <p:cNvPr id="259" name=""/>
          <p:cNvSpPr/>
          <p:nvPr/>
        </p:nvSpPr>
        <p:spPr>
          <a:xfrm>
            <a:off x="5219640" y="1463760"/>
            <a:ext cx="3657600" cy="9464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876"/>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1400" strike="noStrike" u="none">
                <a:solidFill>
                  <a:srgbClr val="000000"/>
                </a:solidFill>
                <a:effectLst/>
                <a:uFillTx/>
                <a:latin typeface="Arial"/>
              </a:rPr>
              <a:t>The Project is surrounded by natural gas supply, and has executed a 15-year Fuel Supply Agreement with </a:t>
            </a:r>
            <a:r>
              <a:rPr b="0" i="1" lang="en-US" sz="1400" strike="noStrike" u="none">
                <a:solidFill>
                  <a:srgbClr val="000000"/>
                </a:solidFill>
                <a:effectLst/>
                <a:uFillTx/>
                <a:latin typeface="Arial"/>
              </a:rPr>
              <a:t>Pemex–Gas y Petroquímica Básica (“</a:t>
            </a:r>
            <a:r>
              <a:rPr b="0" i="1" lang="en-US" sz="1400" strike="noStrike" u="none">
                <a:solidFill>
                  <a:srgbClr val="000000"/>
                </a:solidFill>
                <a:effectLst/>
                <a:uFillTx/>
                <a:latin typeface="Arial"/>
              </a:rPr>
              <a:t>PGPB”)</a:t>
            </a:r>
            <a:endParaRPr b="0" lang="en-US" sz="1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1B33164A-CC8C-4CE4-B850-ED2BBFDD9575}"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Mexico’s Gas Transmission System</a:t>
            </a:r>
            <a:endParaRPr b="1" lang="en-US" sz="3000" strike="noStrike" u="none">
              <a:solidFill>
                <a:srgbClr val="000000"/>
              </a:solidFill>
              <a:effectLst/>
              <a:uFillTx/>
              <a:latin typeface="Arial"/>
            </a:endParaRPr>
          </a:p>
        </p:txBody>
      </p:sp>
      <p:sp>
        <p:nvSpPr>
          <p:cNvPr id="261" name=""/>
          <p:cNvSpPr/>
          <p:nvPr/>
        </p:nvSpPr>
        <p:spPr>
          <a:xfrm>
            <a:off x="5410080" y="1463760"/>
            <a:ext cx="3467160" cy="115992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876"/>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1400" strike="noStrike" u="none">
                <a:solidFill>
                  <a:srgbClr val="000000"/>
                </a:solidFill>
                <a:effectLst/>
                <a:uFillTx/>
                <a:latin typeface="Arial"/>
              </a:rPr>
              <a:t>The Project will access the </a:t>
            </a:r>
            <a:r>
              <a:rPr b="0" i="1" lang="en-US" sz="1400" strike="noStrike" u="none">
                <a:solidFill>
                  <a:srgbClr val="000000"/>
                </a:solidFill>
                <a:effectLst/>
                <a:uFillTx/>
                <a:latin typeface="Arial"/>
              </a:rPr>
              <a:t>Reynosa-Monterrey-Chihuahua</a:t>
            </a:r>
            <a:r>
              <a:rPr b="0" i="1" lang="en-US" sz="1400" strike="noStrike" u="none">
                <a:solidFill>
                  <a:srgbClr val="000000"/>
                </a:solidFill>
                <a:effectLst/>
                <a:uFillTx/>
                <a:latin typeface="Arial"/>
              </a:rPr>
              <a:t> Pipeline via a 100 meter, 20-inch interconnection to be constructed by Mitsui &amp; Co., Ltd. and operated by OEC</a:t>
            </a:r>
            <a:endParaRPr b="0" lang="en-US" sz="1400" strike="noStrike" u="none">
              <a:solidFill>
                <a:srgbClr val="000000"/>
              </a:solidFill>
              <a:effectLst/>
              <a:uFillTx/>
              <a:latin typeface="Times New Roman"/>
            </a:endParaRPr>
          </a:p>
        </p:txBody>
      </p:sp>
      <p:graphicFrame>
        <p:nvGraphicFramePr>
          <p:cNvPr id="262" name=""/>
          <p:cNvGraphicFramePr/>
          <p:nvPr/>
        </p:nvGraphicFramePr>
        <p:xfrm>
          <a:off x="493560" y="1503360"/>
          <a:ext cx="7361280" cy="4800600"/>
        </p:xfrm>
        <a:graphic>
          <a:graphicData uri="http://schemas.openxmlformats.org/presentationml/2006/ole">
            <p:oleObj progId="Word.Document.12" r:id="rId1" spid="">
              <p:embed/>
              <p:pic>
                <p:nvPicPr>
                  <p:cNvPr id="263" name="" descr=""/>
                  <p:cNvPicPr/>
                  <p:nvPr/>
                </p:nvPicPr>
                <p:blipFill>
                  <a:blip r:embed="rId2"/>
                  <a:stretch/>
                </p:blipFill>
                <p:spPr>
                  <a:xfrm>
                    <a:off x="493560" y="1503360"/>
                    <a:ext cx="7361280" cy="4800600"/>
                  </a:xfrm>
                  <a:prstGeom prst="rect">
                    <a:avLst/>
                  </a:prstGeom>
                  <a:noFill/>
                  <a:ln w="0">
                    <a:noFill/>
                  </a:ln>
                </p:spPr>
              </p:pic>
            </p:oleObj>
          </a:graphicData>
        </a:graphic>
      </p:graphicFrame>
      <p:sp>
        <p:nvSpPr>
          <p:cNvPr id="3" name="PlaceHolder 2"/>
          <p:cNvSpPr>
            <a:spLocks noGrp="1"/>
          </p:cNvSpPr>
          <p:nvPr>
            <p:ph type="sldNum" idx="1"/>
          </p:nvPr>
        </p:nvSpPr>
        <p:spPr/>
        <p:txBody>
          <a:bodyPr/>
          <a:p>
            <a:fld id="{FB916F81-8B8A-4B5F-BB6E-48BB13B3F074}"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Transmission Interconnection</a:t>
            </a:r>
            <a:endParaRPr b="1" lang="en-US" sz="3000" strike="noStrike" u="none">
              <a:solidFill>
                <a:srgbClr val="000000"/>
              </a:solidFill>
              <a:effectLst/>
              <a:uFillTx/>
              <a:latin typeface="Arial"/>
            </a:endParaRPr>
          </a:p>
        </p:txBody>
      </p:sp>
      <p:sp>
        <p:nvSpPr>
          <p:cNvPr id="265" name="PlaceHolder 2"/>
          <p:cNvSpPr>
            <a:spLocks noGrp="1"/>
          </p:cNvSpPr>
          <p:nvPr>
            <p:ph/>
          </p:nvPr>
        </p:nvSpPr>
        <p:spPr>
          <a:xfrm>
            <a:off x="337680" y="1447560"/>
            <a:ext cx="8458200" cy="4724280"/>
          </a:xfrm>
          <a:prstGeom prst="rect">
            <a:avLst/>
          </a:prstGeom>
          <a:noFill/>
          <a:ln w="0">
            <a:noFill/>
          </a:ln>
        </p:spPr>
        <p:txBody>
          <a:bodyPr lIns="92160" rIns="92160" tIns="46080" bIns="46080" anchor="t">
            <a:normAutofit/>
          </a:bodyPr>
          <a:p>
            <a:pPr lvl="1" marL="450720" indent="-336240">
              <a:spcBef>
                <a:spcPts val="21875"/>
              </a:spcBef>
              <a:buClr>
                <a:srgbClr val="c20000"/>
              </a:buClr>
              <a:buSzPct val="76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Five CFE Agreements to create cohesive package of contracts to address interconnection, transmission, back-up power and excess energy sales</a:t>
            </a:r>
            <a:endParaRPr b="0" lang="en-US" sz="1700" strike="noStrike" u="none">
              <a:solidFill>
                <a:srgbClr val="000000"/>
              </a:solidFill>
              <a:effectLst/>
              <a:uFillTx/>
              <a:latin typeface="Arial"/>
            </a:endParaRPr>
          </a:p>
          <a:p>
            <a:pPr lvl="2" marL="914400" indent="-349200">
              <a:spcBef>
                <a:spcPts val="300"/>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Interconnection Agreement</a:t>
            </a:r>
            <a:endParaRPr b="0" lang="en-US" sz="1600" strike="noStrike" u="none">
              <a:solidFill>
                <a:srgbClr val="000000"/>
              </a:solidFill>
              <a:effectLst/>
              <a:uFillTx/>
              <a:latin typeface="Arial"/>
            </a:endParaRPr>
          </a:p>
          <a:p>
            <a:pPr lvl="2" marL="914400" indent="-349200">
              <a:spcBef>
                <a:spcPts val="99"/>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Back Up Supply Contract for Forced Outages</a:t>
            </a:r>
            <a:endParaRPr b="0" lang="en-US" sz="1600" strike="noStrike" u="none">
              <a:solidFill>
                <a:srgbClr val="000000"/>
              </a:solidFill>
              <a:effectLst/>
              <a:uFillTx/>
              <a:latin typeface="Arial"/>
            </a:endParaRPr>
          </a:p>
          <a:p>
            <a:pPr lvl="2" marL="914400" indent="-349200">
              <a:spcBef>
                <a:spcPts val="99"/>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Back Up Supply Contract for Scheduled Outages</a:t>
            </a:r>
            <a:endParaRPr b="0" lang="en-US" sz="1600" strike="noStrike" u="none">
              <a:solidFill>
                <a:srgbClr val="000000"/>
              </a:solidFill>
              <a:effectLst/>
              <a:uFillTx/>
              <a:latin typeface="Arial"/>
            </a:endParaRPr>
          </a:p>
          <a:p>
            <a:pPr lvl="2" marL="914400" indent="-349200">
              <a:spcBef>
                <a:spcPts val="99"/>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Sales of Excess Economic Energy Agreement</a:t>
            </a:r>
            <a:endParaRPr b="0" lang="en-US" sz="1600" strike="noStrike" u="none">
              <a:solidFill>
                <a:srgbClr val="000000"/>
              </a:solidFill>
              <a:effectLst/>
              <a:uFillTx/>
              <a:latin typeface="Arial"/>
            </a:endParaRPr>
          </a:p>
          <a:p>
            <a:pPr lvl="2" marL="914400" indent="-349200">
              <a:spcBef>
                <a:spcPts val="99"/>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Transmission Services Agreement</a:t>
            </a:r>
            <a:endParaRPr b="0" lang="en-US" sz="1600" strike="noStrike" u="none">
              <a:solidFill>
                <a:srgbClr val="000000"/>
              </a:solidFill>
              <a:effectLst/>
              <a:uFillTx/>
              <a:latin typeface="Arial"/>
            </a:endParaRPr>
          </a:p>
          <a:p>
            <a:pPr lvl="1" marL="450720" indent="-336240">
              <a:spcBef>
                <a:spcPts val="1199"/>
              </a:spcBef>
              <a:buClr>
                <a:srgbClr val="c20000"/>
              </a:buClr>
              <a:buSzPct val="76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CFE Agreements work as a netting system to account for the generation and sale of electricity</a:t>
            </a:r>
            <a:endParaRPr b="0" lang="en-US" sz="1700" strike="noStrike" u="none">
              <a:solidFill>
                <a:srgbClr val="000000"/>
              </a:solidFill>
              <a:effectLst/>
              <a:uFillTx/>
              <a:latin typeface="Arial"/>
            </a:endParaRPr>
          </a:p>
          <a:p>
            <a:pPr lvl="2" marL="914400" indent="-349200">
              <a:spcBef>
                <a:spcPts val="300"/>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If energy produced by project is greater than energy taken by Capacity Users, the difference is energy sold to CFE</a:t>
            </a:r>
            <a:endParaRPr b="0" lang="en-US" sz="1600" strike="noStrike" u="none">
              <a:solidFill>
                <a:srgbClr val="000000"/>
              </a:solidFill>
              <a:effectLst/>
              <a:uFillTx/>
              <a:latin typeface="Arial"/>
            </a:endParaRPr>
          </a:p>
          <a:p>
            <a:pPr lvl="2" marL="914400" indent="-349200">
              <a:spcBef>
                <a:spcPts val="99"/>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If Project produces less than the net dependable capacity and Capacity Users take more than the Project produced, the difference (up to the net dependable capacity) is energy sold by CFE as back up supply</a:t>
            </a:r>
            <a:endParaRPr b="0" lang="en-US" sz="1600" strike="noStrike" u="none">
              <a:solidFill>
                <a:srgbClr val="000000"/>
              </a:solidFill>
              <a:effectLst/>
              <a:uFillTx/>
              <a:latin typeface="Arial"/>
            </a:endParaRPr>
          </a:p>
          <a:p>
            <a:pPr lvl="1" marL="450720" indent="-336240">
              <a:spcBef>
                <a:spcPts val="1199"/>
              </a:spcBef>
              <a:buClr>
                <a:srgbClr val="c20000"/>
              </a:buClr>
              <a:buSzPct val="76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The nature of these contractual arrangements will allow the Plant to operate at 100% load factor</a:t>
            </a:r>
            <a:endParaRPr b="0" lang="en-US" sz="17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D826A499-6057-40A9-96A0-9260C674AEDE}" type="slidenum">
              <a:t>22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Introduction</a:t>
            </a:r>
            <a:endParaRPr b="1" lang="en-US" sz="3000" strike="noStrike" u="none">
              <a:solidFill>
                <a:srgbClr val="000000"/>
              </a:solidFill>
              <a:effectLst/>
              <a:uFillTx/>
              <a:latin typeface="Arial"/>
            </a:endParaRPr>
          </a:p>
        </p:txBody>
      </p:sp>
      <p:grpSp>
        <p:nvGrpSpPr>
          <p:cNvPr id="30" name=""/>
          <p:cNvGrpSpPr/>
          <p:nvPr/>
        </p:nvGrpSpPr>
        <p:grpSpPr>
          <a:xfrm>
            <a:off x="304920" y="1339920"/>
            <a:ext cx="2235240" cy="753840"/>
            <a:chOff x="304920" y="1339920"/>
            <a:chExt cx="2235240" cy="753840"/>
          </a:xfrm>
        </p:grpSpPr>
        <p:pic>
          <p:nvPicPr>
            <p:cNvPr id="31" name="" descr=""/>
            <p:cNvPicPr/>
            <p:nvPr/>
          </p:nvPicPr>
          <p:blipFill>
            <a:blip r:embed="rId1"/>
            <a:stretch/>
          </p:blipFill>
          <p:spPr>
            <a:xfrm>
              <a:off x="304920" y="1339920"/>
              <a:ext cx="2235240" cy="753840"/>
            </a:xfrm>
            <a:prstGeom prst="rect">
              <a:avLst/>
            </a:prstGeom>
            <a:noFill/>
            <a:ln w="0">
              <a:noFill/>
            </a:ln>
          </p:spPr>
        </p:pic>
        <p:sp>
          <p:nvSpPr>
            <p:cNvPr id="32" name=""/>
            <p:cNvSpPr/>
            <p:nvPr/>
          </p:nvSpPr>
          <p:spPr>
            <a:xfrm>
              <a:off x="471600" y="1457280"/>
              <a:ext cx="1800000" cy="417600"/>
            </a:xfrm>
            <a:prstGeom prst="rect">
              <a:avLst/>
            </a:prstGeom>
            <a:noFill/>
            <a:ln w="0">
              <a:noFill/>
            </a:ln>
          </p:spPr>
          <p:style>
            <a:lnRef idx="0"/>
            <a:fillRef idx="0"/>
            <a:effectRef idx="0"/>
            <a:fontRef idx="minor"/>
          </p:style>
          <p:txBody>
            <a:bodyPr wrap="none" lIns="92160" rIns="92160" tIns="46080" bIns="46080" anchor="ctr">
              <a:noAutofit/>
            </a:bodyPr>
            <a:p>
              <a:pPr algn="ctr">
                <a:lnSpc>
                  <a:spcPct val="100000"/>
                </a:lnSpc>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800" strike="noStrike" u="none">
                  <a:solidFill>
                    <a:srgbClr val="ffffff"/>
                  </a:solidFill>
                  <a:effectLst/>
                  <a:uFillTx/>
                  <a:latin typeface="LucidaSans"/>
                </a:rPr>
                <a:t>PPA Parties</a:t>
              </a:r>
              <a:endParaRPr b="0" lang="en-US" sz="1800" strike="noStrike" u="none">
                <a:solidFill>
                  <a:srgbClr val="000000"/>
                </a:solidFill>
                <a:effectLst/>
                <a:uFillTx/>
                <a:latin typeface="Times New Roman"/>
              </a:endParaRPr>
            </a:p>
          </p:txBody>
        </p:sp>
      </p:grpSp>
      <p:sp>
        <p:nvSpPr>
          <p:cNvPr id="33" name="PlaceHolder 2"/>
          <p:cNvSpPr>
            <a:spLocks noGrp="1"/>
          </p:cNvSpPr>
          <p:nvPr>
            <p:ph/>
          </p:nvPr>
        </p:nvSpPr>
        <p:spPr>
          <a:xfrm>
            <a:off x="2476080" y="1358640"/>
            <a:ext cx="6475320" cy="4724280"/>
          </a:xfrm>
          <a:prstGeom prst="rect">
            <a:avLst/>
          </a:prstGeom>
          <a:noFill/>
          <a:ln w="0">
            <a:noFill/>
          </a:ln>
        </p:spPr>
        <p:txBody>
          <a:bodyPr lIns="92160" rIns="92160" tIns="46080" bIns="46080" anchor="t">
            <a:normAutofit/>
          </a:bodyPr>
          <a:p>
            <a:pPr lvl="1" marL="336600" indent="-222120">
              <a:spcBef>
                <a:spcPts val="300"/>
              </a:spcBef>
              <a:buClr>
                <a:srgbClr val="c20000"/>
              </a:buClr>
              <a:buSzPct val="80000"/>
              <a:buFont typeface="Wingdings" charset="2"/>
              <a:buChar char=""/>
              <a:tabLst>
                <a:tab algn="l" pos="749160"/>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800" strike="noStrike" u="none">
                <a:solidFill>
                  <a:srgbClr val="000000"/>
                </a:solidFill>
                <a:effectLst/>
                <a:uFillTx/>
                <a:latin typeface="Arial"/>
              </a:rPr>
              <a:t>Cementos Apasco, S.A de C.V. (“Cementos Apasco”), a subsidiary of Apasco, S.A. de C.V.</a:t>
            </a:r>
            <a:endParaRPr b="0" lang="en-US" sz="1800" strike="noStrike" u="none">
              <a:solidFill>
                <a:srgbClr val="000000"/>
              </a:solidFill>
              <a:effectLst/>
              <a:uFillTx/>
              <a:latin typeface="Arial"/>
            </a:endParaRPr>
          </a:p>
          <a:p>
            <a:pPr lvl="2" marL="793800" indent="-222120">
              <a:spcBef>
                <a:spcPts val="300"/>
              </a:spcBef>
              <a:buClr>
                <a:srgbClr val="c20000"/>
              </a:buClr>
              <a:buSzPct val="65000"/>
              <a:buFont typeface="Wingdings" charset="2"/>
              <a:buChar char=""/>
              <a:tabLst>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700" strike="noStrike" u="none">
                <a:solidFill>
                  <a:srgbClr val="000000"/>
                </a:solidFill>
                <a:effectLst/>
                <a:uFillTx/>
                <a:latin typeface="Arial"/>
              </a:rPr>
              <a:t>40 MW (16.2% of capacity)</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700" strike="noStrike" u="none">
                <a:solidFill>
                  <a:srgbClr val="000000"/>
                </a:solidFill>
                <a:effectLst/>
                <a:uFillTx/>
                <a:latin typeface="Arial"/>
              </a:rPr>
              <a:t>Mexico’s second largest producer of cement and ready-mix concrete</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700" strike="noStrike" u="none">
                <a:solidFill>
                  <a:srgbClr val="000000"/>
                </a:solidFill>
                <a:effectLst/>
                <a:uFillTx/>
                <a:latin typeface="Arial"/>
              </a:rPr>
              <a:t>Subsidiary of Holderbank Group, the world’s leading producer of cement (61.5% holding)</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700" strike="noStrike" u="none">
                <a:solidFill>
                  <a:srgbClr val="000000"/>
                </a:solidFill>
                <a:effectLst/>
                <a:uFillTx/>
                <a:latin typeface="Arial"/>
              </a:rPr>
              <a:t>S&amp;P Rating of BB+ (Positive), Moody’s Rating of Baa3</a:t>
            </a:r>
            <a:endParaRPr b="0" lang="en-US" sz="1700" strike="noStrike" u="none">
              <a:solidFill>
                <a:srgbClr val="000000"/>
              </a:solidFill>
              <a:effectLst/>
              <a:uFillTx/>
              <a:latin typeface="Arial"/>
            </a:endParaRPr>
          </a:p>
          <a:p>
            <a:pPr lvl="1" marL="336600" indent="-222120">
              <a:spcBef>
                <a:spcPts val="1500"/>
              </a:spcBef>
              <a:buClr>
                <a:srgbClr val="c20000"/>
              </a:buClr>
              <a:buSzPct val="80000"/>
              <a:buFont typeface="Wingdings" charset="2"/>
              <a:buChar char=""/>
              <a:tabLst>
                <a:tab algn="l" pos="749160"/>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800" strike="noStrike" u="none">
                <a:solidFill>
                  <a:srgbClr val="000000"/>
                </a:solidFill>
                <a:effectLst/>
                <a:uFillTx/>
                <a:latin typeface="Arial"/>
              </a:rPr>
              <a:t>Corporativo Grupo IMSA, S.A. de C.V. (“IMSA Corp.”), a subsidiary of Grupo IMSA, S.A. de C.V.</a:t>
            </a:r>
            <a:endParaRPr b="0" lang="en-US" sz="1800" strike="noStrike" u="none">
              <a:solidFill>
                <a:srgbClr val="000000"/>
              </a:solidFill>
              <a:effectLst/>
              <a:uFillTx/>
              <a:latin typeface="Arial"/>
            </a:endParaRPr>
          </a:p>
          <a:p>
            <a:pPr lvl="2" marL="793800" indent="-222120">
              <a:spcBef>
                <a:spcPts val="300"/>
              </a:spcBef>
              <a:buClr>
                <a:srgbClr val="c20000"/>
              </a:buClr>
              <a:buSzPct val="65000"/>
              <a:buFont typeface="Wingdings" charset="2"/>
              <a:buChar char=""/>
              <a:tabLst>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700" strike="noStrike" u="none">
                <a:solidFill>
                  <a:srgbClr val="000000"/>
                </a:solidFill>
                <a:effectLst/>
                <a:uFillTx/>
                <a:latin typeface="Arial"/>
              </a:rPr>
              <a:t>90 MW (36.4% of capacity)</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700" strike="noStrike" u="none">
                <a:solidFill>
                  <a:srgbClr val="000000"/>
                </a:solidFill>
                <a:effectLst/>
                <a:uFillTx/>
                <a:latin typeface="Arial"/>
              </a:rPr>
              <a:t>Dominant market player in processed steel and automotive batteries</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498680"/>
                <a:tab algn="l" pos="2247840"/>
                <a:tab algn="l" pos="2997360"/>
                <a:tab algn="l" pos="3746520"/>
                <a:tab algn="l" pos="4495680"/>
                <a:tab algn="l" pos="5245200"/>
                <a:tab algn="l" pos="5994360"/>
                <a:tab algn="l" pos="6743880"/>
                <a:tab algn="l" pos="7493040"/>
                <a:tab algn="l" pos="8242200"/>
                <a:tab algn="l" pos="8991720"/>
                <a:tab algn="l" pos="9740880"/>
                <a:tab algn="l" pos="10490040"/>
              </a:tabLst>
            </a:pPr>
            <a:r>
              <a:rPr b="0" lang="en-US" sz="1700" strike="noStrike" u="none">
                <a:solidFill>
                  <a:srgbClr val="000000"/>
                </a:solidFill>
                <a:effectLst/>
                <a:uFillTx/>
                <a:latin typeface="Arial"/>
              </a:rPr>
              <a:t>S&amp;P Rating of BB+ (Positive), Moody’s Rating of Baa3</a:t>
            </a:r>
            <a:endParaRPr b="0" lang="en-US" sz="17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9ECEE865-1CEE-4999-B7D1-5C6987CA9C2F}"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Introduction</a:t>
            </a:r>
            <a:endParaRPr b="1" lang="en-US" sz="3000" strike="noStrike" u="none">
              <a:solidFill>
                <a:srgbClr val="000000"/>
              </a:solidFill>
              <a:effectLst/>
              <a:uFillTx/>
              <a:latin typeface="Arial"/>
            </a:endParaRPr>
          </a:p>
        </p:txBody>
      </p:sp>
      <p:grpSp>
        <p:nvGrpSpPr>
          <p:cNvPr id="35" name=""/>
          <p:cNvGrpSpPr/>
          <p:nvPr/>
        </p:nvGrpSpPr>
        <p:grpSpPr>
          <a:xfrm>
            <a:off x="304920" y="1339920"/>
            <a:ext cx="2235240" cy="753840"/>
            <a:chOff x="304920" y="1339920"/>
            <a:chExt cx="2235240" cy="753840"/>
          </a:xfrm>
        </p:grpSpPr>
        <p:pic>
          <p:nvPicPr>
            <p:cNvPr id="36" name="" descr=""/>
            <p:cNvPicPr/>
            <p:nvPr/>
          </p:nvPicPr>
          <p:blipFill>
            <a:blip r:embed="rId1"/>
            <a:stretch/>
          </p:blipFill>
          <p:spPr>
            <a:xfrm>
              <a:off x="304920" y="1339920"/>
              <a:ext cx="2235240" cy="753840"/>
            </a:xfrm>
            <a:prstGeom prst="rect">
              <a:avLst/>
            </a:prstGeom>
            <a:noFill/>
            <a:ln w="0">
              <a:noFill/>
            </a:ln>
          </p:spPr>
        </p:pic>
        <p:sp>
          <p:nvSpPr>
            <p:cNvPr id="37" name=""/>
            <p:cNvSpPr/>
            <p:nvPr/>
          </p:nvSpPr>
          <p:spPr>
            <a:xfrm>
              <a:off x="471600" y="1457280"/>
              <a:ext cx="1800000" cy="417600"/>
            </a:xfrm>
            <a:prstGeom prst="rect">
              <a:avLst/>
            </a:prstGeom>
            <a:noFill/>
            <a:ln w="0">
              <a:noFill/>
            </a:ln>
          </p:spPr>
          <p:style>
            <a:lnRef idx="0"/>
            <a:fillRef idx="0"/>
            <a:effectRef idx="0"/>
            <a:fontRef idx="minor"/>
          </p:style>
          <p:txBody>
            <a:bodyPr wrap="none" lIns="92160" rIns="92160" tIns="46080" bIns="46080" anchor="ctr">
              <a:noAutofit/>
            </a:bodyPr>
            <a:p>
              <a:pPr algn="ctr">
                <a:lnSpc>
                  <a:spcPct val="100000"/>
                </a:lnSpc>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800" strike="noStrike" u="none">
                  <a:solidFill>
                    <a:srgbClr val="ffffff"/>
                  </a:solidFill>
                  <a:effectLst/>
                  <a:uFillTx/>
                  <a:latin typeface="LucidaSans"/>
                </a:rPr>
                <a:t>PPA Parties</a:t>
              </a:r>
              <a:endParaRPr b="0" lang="en-US" sz="1800" strike="noStrike" u="none">
                <a:solidFill>
                  <a:srgbClr val="000000"/>
                </a:solidFill>
                <a:effectLst/>
                <a:uFillTx/>
                <a:latin typeface="Times New Roman"/>
              </a:endParaRPr>
            </a:p>
          </p:txBody>
        </p:sp>
      </p:grpSp>
      <p:sp>
        <p:nvSpPr>
          <p:cNvPr id="38" name="PlaceHolder 2"/>
          <p:cNvSpPr>
            <a:spLocks noGrp="1"/>
          </p:cNvSpPr>
          <p:nvPr>
            <p:ph/>
          </p:nvPr>
        </p:nvSpPr>
        <p:spPr>
          <a:xfrm>
            <a:off x="2476080" y="1346040"/>
            <a:ext cx="6475320" cy="4724640"/>
          </a:xfrm>
          <a:prstGeom prst="rect">
            <a:avLst/>
          </a:prstGeom>
          <a:noFill/>
          <a:ln w="0">
            <a:noFill/>
          </a:ln>
        </p:spPr>
        <p:txBody>
          <a:bodyPr lIns="92160" rIns="92160" tIns="46080" bIns="46080" anchor="t">
            <a:normAutofit/>
          </a:bodyPr>
          <a:p>
            <a:pPr lvl="1" marL="336600" indent="-222120">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Vitro Corporativo, S.A. de C.V. (“Vitro Corp.”), a subsidiary of Vitro, S.A. de C.V.(“Vitro”)</a:t>
            </a:r>
            <a:endParaRPr b="0" lang="en-US" sz="1800" strike="noStrike" u="none">
              <a:solidFill>
                <a:srgbClr val="000000"/>
              </a:solidFill>
              <a:effectLst/>
              <a:uFillTx/>
              <a:latin typeface="Arial"/>
            </a:endParaRPr>
          </a:p>
          <a:p>
            <a:pPr lvl="2" marL="793800" indent="-222120">
              <a:spcBef>
                <a:spcPts val="300"/>
              </a:spcBef>
              <a:buClr>
                <a:srgbClr val="c20000"/>
              </a:buClr>
              <a:buSzPct val="65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110 MW (44.4% of capacity)</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Dominant market player in Mexican glass container, architectural, and automotive glass markets</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S&amp;P Rating of BB (Stable), Moody’s Rating of Ba2</a:t>
            </a:r>
            <a:endParaRPr b="0" lang="en-US" sz="1700" strike="noStrike" u="none">
              <a:solidFill>
                <a:srgbClr val="000000"/>
              </a:solidFill>
              <a:effectLst/>
              <a:uFillTx/>
              <a:latin typeface="Arial"/>
            </a:endParaRPr>
          </a:p>
          <a:p>
            <a:pPr lvl="2" marL="793800" indent="0">
              <a:spcBef>
                <a:spcPts val="300"/>
              </a:spcBef>
              <a:buNone/>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1700" strike="noStrike" u="none">
              <a:solidFill>
                <a:srgbClr val="000000"/>
              </a:solidFill>
              <a:effectLst/>
              <a:uFillTx/>
              <a:latin typeface="Arial"/>
            </a:endParaRPr>
          </a:p>
          <a:p>
            <a:pPr lvl="1" marL="336600" indent="0">
              <a:spcBef>
                <a:spcPts val="300"/>
              </a:spcBef>
              <a:buNone/>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1700" strike="noStrike" u="none">
              <a:solidFill>
                <a:srgbClr val="000000"/>
              </a:solidFill>
              <a:effectLst/>
              <a:uFillTx/>
              <a:latin typeface="Arial"/>
            </a:endParaRPr>
          </a:p>
          <a:p>
            <a:pPr lvl="1" marL="336600" indent="-222120">
              <a:spcBef>
                <a:spcPts val="3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Industria del Alcali, S.A. de C.V. (“Alcali”), a subsidiary of Vitro</a:t>
            </a:r>
            <a:endParaRPr b="0" lang="en-US" sz="1700" strike="noStrike" u="none">
              <a:solidFill>
                <a:srgbClr val="000000"/>
              </a:solidFill>
              <a:effectLst/>
              <a:uFillTx/>
              <a:latin typeface="Arial"/>
            </a:endParaRPr>
          </a:p>
          <a:p>
            <a:pPr lvl="2" marL="793800" indent="-222120">
              <a:spcBef>
                <a:spcPts val="300"/>
              </a:spcBef>
              <a:buClr>
                <a:srgbClr val="c20000"/>
              </a:buClr>
              <a:buSzPct val="65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Up to 235 tons per hour (150 tons per hour take-or-pay)</a:t>
            </a:r>
            <a:endParaRPr b="0" lang="en-US" sz="1700" strike="noStrike" u="none">
              <a:solidFill>
                <a:srgbClr val="000000"/>
              </a:solidFill>
              <a:effectLst/>
              <a:uFillTx/>
              <a:latin typeface="Arial"/>
            </a:endParaRPr>
          </a:p>
          <a:p>
            <a:pPr lvl="2" marL="793800" indent="-222120">
              <a:buClr>
                <a:srgbClr val="c20000"/>
              </a:buClr>
              <a:buSzPct val="65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700" strike="noStrike" u="none">
                <a:solidFill>
                  <a:srgbClr val="000000"/>
                </a:solidFill>
                <a:effectLst/>
                <a:uFillTx/>
                <a:latin typeface="Arial"/>
              </a:rPr>
              <a:t>Important sodium carbonate producer and supplier to Vitro and other third parties</a:t>
            </a:r>
            <a:endParaRPr b="0" lang="en-US" sz="1700" strike="noStrike" u="none">
              <a:solidFill>
                <a:srgbClr val="000000"/>
              </a:solidFill>
              <a:effectLst/>
              <a:uFillTx/>
              <a:latin typeface="Arial"/>
            </a:endParaRPr>
          </a:p>
        </p:txBody>
      </p:sp>
      <p:grpSp>
        <p:nvGrpSpPr>
          <p:cNvPr id="39" name=""/>
          <p:cNvGrpSpPr/>
          <p:nvPr/>
        </p:nvGrpSpPr>
        <p:grpSpPr>
          <a:xfrm>
            <a:off x="304920" y="3575160"/>
            <a:ext cx="2235240" cy="753840"/>
            <a:chOff x="304920" y="3575160"/>
            <a:chExt cx="2235240" cy="753840"/>
          </a:xfrm>
        </p:grpSpPr>
        <p:pic>
          <p:nvPicPr>
            <p:cNvPr id="40" name="" descr=""/>
            <p:cNvPicPr/>
            <p:nvPr/>
          </p:nvPicPr>
          <p:blipFill>
            <a:blip r:embed="rId2"/>
            <a:stretch/>
          </p:blipFill>
          <p:spPr>
            <a:xfrm>
              <a:off x="304920" y="3575160"/>
              <a:ext cx="2235240" cy="753840"/>
            </a:xfrm>
            <a:prstGeom prst="rect">
              <a:avLst/>
            </a:prstGeom>
            <a:noFill/>
            <a:ln w="0">
              <a:noFill/>
            </a:ln>
          </p:spPr>
        </p:pic>
        <p:sp>
          <p:nvSpPr>
            <p:cNvPr id="41" name=""/>
            <p:cNvSpPr/>
            <p:nvPr/>
          </p:nvSpPr>
          <p:spPr>
            <a:xfrm>
              <a:off x="471600" y="3692520"/>
              <a:ext cx="1800000" cy="417600"/>
            </a:xfrm>
            <a:prstGeom prst="rect">
              <a:avLst/>
            </a:prstGeom>
            <a:noFill/>
            <a:ln w="0">
              <a:noFill/>
            </a:ln>
          </p:spPr>
          <p:style>
            <a:lnRef idx="0"/>
            <a:fillRef idx="0"/>
            <a:effectRef idx="0"/>
            <a:fontRef idx="minor"/>
          </p:style>
          <p:txBody>
            <a:bodyPr wrap="none" lIns="92160" rIns="92160" tIns="46080" bIns="46080" anchor="ctr">
              <a:noAutofit/>
            </a:bodyPr>
            <a:p>
              <a:pPr algn="ctr">
                <a:lnSpc>
                  <a:spcPct val="100000"/>
                </a:lnSpc>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800" strike="noStrike" u="none">
                  <a:solidFill>
                    <a:srgbClr val="ffffff"/>
                  </a:solidFill>
                  <a:effectLst/>
                  <a:uFillTx/>
                  <a:latin typeface="LucidaSans"/>
                </a:rPr>
                <a:t>SPA Party</a:t>
              </a:r>
              <a:endParaRPr b="0" lang="en-US" sz="1800" strike="noStrike" u="none">
                <a:solidFill>
                  <a:srgbClr val="000000"/>
                </a:solidFill>
                <a:effectLst/>
                <a:uFillTx/>
                <a:latin typeface="Times New Roman"/>
              </a:endParaRPr>
            </a:p>
          </p:txBody>
        </p:sp>
      </p:grpSp>
      <p:sp>
        <p:nvSpPr>
          <p:cNvPr id="4" name="PlaceHolder 3"/>
          <p:cNvSpPr>
            <a:spLocks noGrp="1"/>
          </p:cNvSpPr>
          <p:nvPr>
            <p:ph type="sldNum" idx="1"/>
          </p:nvPr>
        </p:nvSpPr>
        <p:spPr/>
        <p:txBody>
          <a:bodyPr/>
          <a:p>
            <a:fld id="{93C39C7A-1A47-4989-B215-65DD5E2D2E42}"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Transaction Merits</a:t>
            </a:r>
            <a:endParaRPr b="1" lang="en-US" sz="3000" strike="noStrike" u="none">
              <a:solidFill>
                <a:srgbClr val="000000"/>
              </a:solidFill>
              <a:effectLst/>
              <a:uFillTx/>
              <a:latin typeface="Arial"/>
            </a:endParaRPr>
          </a:p>
        </p:txBody>
      </p:sp>
      <p:sp>
        <p:nvSpPr>
          <p:cNvPr id="43" name="PlaceHolder 2"/>
          <p:cNvSpPr>
            <a:spLocks noGrp="1"/>
          </p:cNvSpPr>
          <p:nvPr>
            <p:ph/>
          </p:nvPr>
        </p:nvSpPr>
        <p:spPr>
          <a:xfrm>
            <a:off x="338040" y="1320480"/>
            <a:ext cx="8607600" cy="4724280"/>
          </a:xfrm>
          <a:prstGeom prst="rect">
            <a:avLst/>
          </a:prstGeom>
          <a:noFill/>
          <a:ln w="0">
            <a:noFill/>
          </a:ln>
        </p:spPr>
        <p:txBody>
          <a:bodyPr lIns="92160" rIns="92160" tIns="46080" bIns="46080" anchor="t">
            <a:normAutofit/>
          </a:bodyPr>
          <a:p>
            <a:pPr indent="0">
              <a:spcBef>
                <a:spcPts val="15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Proven Technology</a:t>
            </a:r>
            <a:endParaRPr b="0" i="1" lang="en-US" sz="20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GE </a:t>
            </a:r>
            <a:r>
              <a:rPr b="0" lang="en-US" sz="1800" strike="noStrike" u="none">
                <a:solidFill>
                  <a:srgbClr val="000000"/>
                </a:solidFill>
                <a:effectLst/>
                <a:uFillTx/>
                <a:latin typeface="Arial"/>
              </a:rPr>
              <a:t>Frame 7F technology, introduced by GE in 1987,</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is considered mature technology, with over 100 units installed, 1.7 million fired hours and over 42,500 fired starts fleet-wide</a:t>
            </a:r>
            <a:endParaRPr b="0" lang="en-US" sz="1800" strike="noStrike" u="none">
              <a:solidFill>
                <a:srgbClr val="000000"/>
              </a:solidFill>
              <a:effectLst/>
              <a:uFillTx/>
              <a:latin typeface="Arial"/>
            </a:endParaRPr>
          </a:p>
          <a:p>
            <a:pPr lvl="2" marL="914400" indent="-349200">
              <a:spcBef>
                <a:spcPts val="300"/>
              </a:spcBef>
              <a:buClr>
                <a:srgbClr val="c20000"/>
              </a:buClr>
              <a:buSzPct val="62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Highly efficient turbine design, low heat rate enhanced by steam output</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Fixed price, date certain EPC Contract with Mitsui, an experienced contractor, backed by liquidated damages</a:t>
            </a:r>
            <a:endParaRPr b="0" lang="en-US" sz="1800" strike="noStrike" u="none">
              <a:solidFill>
                <a:srgbClr val="000000"/>
              </a:solidFill>
              <a:effectLst/>
              <a:uFillTx/>
              <a:latin typeface="Arial"/>
            </a:endParaRPr>
          </a:p>
          <a:p>
            <a:pPr lvl="1" marL="450720" indent="0">
              <a:spcBef>
                <a:spcPts val="300"/>
              </a:spcBef>
              <a:buNone/>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1800" strike="noStrike" u="none">
              <a:solidFill>
                <a:srgbClr val="000000"/>
              </a:solidFill>
              <a:effectLst/>
              <a:uFillTx/>
              <a:latin typeface="Arial"/>
            </a:endParaRPr>
          </a:p>
          <a:p>
            <a:pPr indent="0">
              <a:spcBef>
                <a:spcPts val="15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Strong Financial Structure</a:t>
            </a:r>
            <a:endParaRPr b="0" i="1" lang="en-US" sz="20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72%/28% Debt/Equity ratio</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$136.5 MM Debt</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$52.7 MM Equity</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Project NPV of $23 MM</a:t>
            </a:r>
            <a:endParaRPr b="0" lang="en-US" sz="1800" strike="noStrike" u="none">
              <a:solidFill>
                <a:srgbClr val="000000"/>
              </a:solidFill>
              <a:effectLst/>
              <a:uFillTx/>
              <a:latin typeface="Arial"/>
            </a:endParaRPr>
          </a:p>
          <a:p>
            <a:pPr lvl="1" marL="450720" indent="-336240">
              <a:spcBef>
                <a:spcPts val="300"/>
              </a:spcBef>
              <a:buClr>
                <a:srgbClr val="c20000"/>
              </a:buClr>
              <a:buSzPct val="75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Project IRR of 17.5%</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6FE566D8-D1B1-4F78-B186-3844D8F05EAD}"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
          <p:cNvSpPr/>
          <p:nvPr/>
        </p:nvSpPr>
        <p:spPr>
          <a:xfrm>
            <a:off x="338040" y="1333440"/>
            <a:ext cx="8607600" cy="4724640"/>
          </a:xfrm>
          <a:prstGeom prst="rect">
            <a:avLst/>
          </a:prstGeom>
          <a:noFill/>
          <a:ln w="0">
            <a:noFill/>
          </a:ln>
        </p:spPr>
        <p:style>
          <a:lnRef idx="0"/>
          <a:fillRef idx="0"/>
          <a:effectRef idx="0"/>
          <a:fontRef idx="minor"/>
        </p:style>
        <p:txBody>
          <a:bodyPr lIns="92160" rIns="92160" tIns="46080" bIns="46080" anchor="t">
            <a:noAutofit/>
          </a:bodyPr>
          <a:p>
            <a:pPr>
              <a:lnSpc>
                <a:spcPct val="100000"/>
              </a:lnSpc>
              <a:spcBef>
                <a:spcPts val="1500"/>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Importance to Capacity Users</a:t>
            </a:r>
            <a:endParaRPr b="0" lang="en-US" sz="2000" strike="noStrike" u="none">
              <a:solidFill>
                <a:srgbClr val="000000"/>
              </a:solidFill>
              <a:effectLst/>
              <a:uFillTx/>
              <a:latin typeface="Times New Roman"/>
            </a:endParaRPr>
          </a:p>
          <a:p>
            <a:pPr lvl="1" marL="450720" indent="-336240">
              <a:lnSpc>
                <a:spcPct val="10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Vitro</a:t>
            </a:r>
            <a:endParaRPr b="0" lang="en-US" sz="1800" strike="noStrike" u="none">
              <a:solidFill>
                <a:srgbClr val="000000"/>
              </a:solidFill>
              <a:effectLst/>
              <a:uFillTx/>
              <a:latin typeface="Times New Roman"/>
            </a:endParaRPr>
          </a:p>
          <a:p>
            <a:pPr lvl="2" marL="914400" indent="-349200">
              <a:lnSpc>
                <a:spcPct val="100000"/>
              </a:lnSpc>
              <a:spcBef>
                <a:spcPts val="300"/>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Will reduce reliance on CFE, providing a more reliable source of power at a cost saving of approximately 14%</a:t>
            </a:r>
            <a:endParaRPr b="0" lang="en-US" sz="1800" strike="noStrike" u="none">
              <a:solidFill>
                <a:srgbClr val="000000"/>
              </a:solidFill>
              <a:effectLst/>
              <a:uFillTx/>
              <a:latin typeface="Times New Roman"/>
            </a:endParaRPr>
          </a:p>
          <a:p>
            <a:pPr lvl="2" marL="914400" indent="-349200">
              <a:lnSpc>
                <a:spcPct val="100000"/>
              </a:lnSpc>
              <a:spcBef>
                <a:spcPts val="300"/>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Vitro is estimated to save approximately $222MM over the term of the PPA</a:t>
            </a:r>
            <a:endParaRPr b="0" lang="en-US" sz="1800" strike="noStrike" u="none">
              <a:solidFill>
                <a:srgbClr val="000000"/>
              </a:solidFill>
              <a:effectLst/>
              <a:uFillTx/>
              <a:latin typeface="Times New Roman"/>
            </a:endParaRPr>
          </a:p>
          <a:p>
            <a:pPr lvl="1" marL="450720" indent="-336240">
              <a:lnSpc>
                <a:spcPct val="100000"/>
              </a:lnSpc>
              <a:spcBef>
                <a:spcPts val="1001"/>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IMSA</a:t>
            </a:r>
            <a:endParaRPr b="0" lang="en-US" sz="1800" strike="noStrike" u="none">
              <a:solidFill>
                <a:srgbClr val="000000"/>
              </a:solidFill>
              <a:effectLst/>
              <a:uFillTx/>
              <a:latin typeface="Times New Roman"/>
            </a:endParaRPr>
          </a:p>
          <a:p>
            <a:pPr lvl="2" marL="914400" indent="-349200">
              <a:lnSpc>
                <a:spcPct val="100000"/>
              </a:lnSpc>
              <a:spcBef>
                <a:spcPts val="300"/>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Will reduce reliance on CFE, providing a more reliable source of power at a cost saving of approximately 20%</a:t>
            </a:r>
            <a:endParaRPr b="0" lang="en-US" sz="1800" strike="noStrike" u="none">
              <a:solidFill>
                <a:srgbClr val="000000"/>
              </a:solidFill>
              <a:effectLst/>
              <a:uFillTx/>
              <a:latin typeface="Times New Roman"/>
            </a:endParaRPr>
          </a:p>
          <a:p>
            <a:pPr lvl="2" marL="914400" indent="-349200">
              <a:lnSpc>
                <a:spcPct val="100000"/>
              </a:lnSpc>
              <a:spcBef>
                <a:spcPts val="300"/>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IMSA is estimated to save approximately $136MM over the term of the PPA</a:t>
            </a:r>
            <a:endParaRPr b="0" lang="en-US" sz="1800" strike="noStrike" u="none">
              <a:solidFill>
                <a:srgbClr val="000000"/>
              </a:solidFill>
              <a:effectLst/>
              <a:uFillTx/>
              <a:latin typeface="Times New Roman"/>
            </a:endParaRPr>
          </a:p>
          <a:p>
            <a:pPr lvl="1" marL="450720" indent="-336240">
              <a:lnSpc>
                <a:spcPct val="100000"/>
              </a:lnSpc>
              <a:spcBef>
                <a:spcPts val="1001"/>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Apasco</a:t>
            </a:r>
            <a:endParaRPr b="0" lang="en-US" sz="1800" strike="noStrike" u="none">
              <a:solidFill>
                <a:srgbClr val="000000"/>
              </a:solidFill>
              <a:effectLst/>
              <a:uFillTx/>
              <a:latin typeface="Times New Roman"/>
            </a:endParaRPr>
          </a:p>
          <a:p>
            <a:pPr lvl="2" marL="914400" indent="-349200">
              <a:lnSpc>
                <a:spcPct val="100000"/>
              </a:lnSpc>
              <a:spcBef>
                <a:spcPts val="300"/>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Will reduce reliance on CFE, providing a more reliable source of power at a cost saving of approximately 14%</a:t>
            </a:r>
            <a:endParaRPr b="0" lang="en-US" sz="1800" strike="noStrike" u="none">
              <a:solidFill>
                <a:srgbClr val="000000"/>
              </a:solidFill>
              <a:effectLst/>
              <a:uFillTx/>
              <a:latin typeface="Times New Roman"/>
            </a:endParaRPr>
          </a:p>
          <a:p>
            <a:pPr lvl="2" marL="914400" indent="-349200">
              <a:lnSpc>
                <a:spcPct val="100000"/>
              </a:lnSpc>
              <a:spcBef>
                <a:spcPts val="300"/>
              </a:spcBef>
              <a:buClr>
                <a:srgbClr val="c20000"/>
              </a:buClr>
              <a:buSzPct val="80000"/>
              <a:buFont typeface="Wingdings" charset="2"/>
              <a:buChar char=""/>
              <a:tabLst>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800" strike="noStrike" u="none">
                <a:solidFill>
                  <a:srgbClr val="000000"/>
                </a:solidFill>
                <a:effectLst/>
                <a:uFillTx/>
                <a:latin typeface="Arial"/>
              </a:rPr>
              <a:t>Apasco is estimated to save approximately $52MM over the term of the PPA</a:t>
            </a:r>
            <a:endParaRPr b="0" lang="en-US" sz="1800" strike="noStrike" u="none">
              <a:solidFill>
                <a:srgbClr val="000000"/>
              </a:solidFill>
              <a:effectLst/>
              <a:uFillTx/>
              <a:latin typeface="Times New Roman"/>
            </a:endParaRPr>
          </a:p>
        </p:txBody>
      </p:sp>
      <p:sp>
        <p:nvSpPr>
          <p:cNvPr id="45"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Transaction Merits</a:t>
            </a:r>
            <a:endParaRPr b="1" lang="en-US" sz="30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8A62937C-0780-43FD-91B8-E42FBB4150C1}"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
          <p:cNvSpPr/>
          <p:nvPr/>
        </p:nvSpPr>
        <p:spPr>
          <a:xfrm>
            <a:off x="1646280" y="1316160"/>
            <a:ext cx="6472080" cy="4586040"/>
          </a:xfrm>
          <a:custGeom>
            <a:avLst/>
            <a:gdLst/>
            <a:ahLst/>
            <a:rect l="l" t="t" r="r" b="b"/>
            <a:pathLst>
              <a:path w="4077" h="2889">
                <a:moveTo>
                  <a:pt x="0" y="0"/>
                </a:moveTo>
                <a:lnTo>
                  <a:pt x="108" y="146"/>
                </a:lnTo>
                <a:lnTo>
                  <a:pt x="85" y="215"/>
                </a:lnTo>
                <a:lnTo>
                  <a:pt x="102" y="549"/>
                </a:lnTo>
                <a:lnTo>
                  <a:pt x="213" y="620"/>
                </a:lnTo>
                <a:lnTo>
                  <a:pt x="325" y="784"/>
                </a:lnTo>
                <a:lnTo>
                  <a:pt x="272" y="900"/>
                </a:lnTo>
                <a:lnTo>
                  <a:pt x="199" y="917"/>
                </a:lnTo>
                <a:lnTo>
                  <a:pt x="337" y="1087"/>
                </a:lnTo>
                <a:lnTo>
                  <a:pt x="417" y="1089"/>
                </a:lnTo>
                <a:lnTo>
                  <a:pt x="540" y="1254"/>
                </a:lnTo>
                <a:lnTo>
                  <a:pt x="506" y="1427"/>
                </a:lnTo>
                <a:lnTo>
                  <a:pt x="679" y="1506"/>
                </a:lnTo>
                <a:lnTo>
                  <a:pt x="870" y="1697"/>
                </a:lnTo>
                <a:lnTo>
                  <a:pt x="874" y="1579"/>
                </a:lnTo>
                <a:lnTo>
                  <a:pt x="764" y="1453"/>
                </a:lnTo>
                <a:lnTo>
                  <a:pt x="764" y="1303"/>
                </a:lnTo>
                <a:lnTo>
                  <a:pt x="610" y="1217"/>
                </a:lnTo>
                <a:lnTo>
                  <a:pt x="610" y="998"/>
                </a:lnTo>
                <a:lnTo>
                  <a:pt x="486" y="925"/>
                </a:lnTo>
                <a:lnTo>
                  <a:pt x="486" y="809"/>
                </a:lnTo>
                <a:lnTo>
                  <a:pt x="419" y="791"/>
                </a:lnTo>
                <a:lnTo>
                  <a:pt x="421" y="677"/>
                </a:lnTo>
                <a:lnTo>
                  <a:pt x="337" y="551"/>
                </a:lnTo>
                <a:lnTo>
                  <a:pt x="370" y="480"/>
                </a:lnTo>
                <a:lnTo>
                  <a:pt x="321" y="443"/>
                </a:lnTo>
                <a:lnTo>
                  <a:pt x="347" y="285"/>
                </a:lnTo>
                <a:lnTo>
                  <a:pt x="325" y="230"/>
                </a:lnTo>
                <a:lnTo>
                  <a:pt x="402" y="319"/>
                </a:lnTo>
                <a:lnTo>
                  <a:pt x="510" y="386"/>
                </a:lnTo>
                <a:lnTo>
                  <a:pt x="585" y="614"/>
                </a:lnTo>
                <a:lnTo>
                  <a:pt x="589" y="681"/>
                </a:lnTo>
                <a:lnTo>
                  <a:pt x="729" y="933"/>
                </a:lnTo>
                <a:lnTo>
                  <a:pt x="768" y="923"/>
                </a:lnTo>
                <a:lnTo>
                  <a:pt x="788" y="925"/>
                </a:lnTo>
                <a:lnTo>
                  <a:pt x="819" y="1075"/>
                </a:lnTo>
                <a:lnTo>
                  <a:pt x="874" y="1069"/>
                </a:lnTo>
                <a:lnTo>
                  <a:pt x="929" y="1132"/>
                </a:lnTo>
                <a:lnTo>
                  <a:pt x="973" y="1193"/>
                </a:lnTo>
                <a:lnTo>
                  <a:pt x="920" y="1266"/>
                </a:lnTo>
                <a:lnTo>
                  <a:pt x="983" y="1349"/>
                </a:lnTo>
                <a:lnTo>
                  <a:pt x="1016" y="1327"/>
                </a:lnTo>
                <a:lnTo>
                  <a:pt x="1099" y="1370"/>
                </a:lnTo>
                <a:lnTo>
                  <a:pt x="1099" y="1417"/>
                </a:lnTo>
                <a:lnTo>
                  <a:pt x="1197" y="1506"/>
                </a:lnTo>
                <a:lnTo>
                  <a:pt x="1323" y="1691"/>
                </a:lnTo>
                <a:lnTo>
                  <a:pt x="1432" y="1744"/>
                </a:lnTo>
                <a:lnTo>
                  <a:pt x="1457" y="1868"/>
                </a:lnTo>
                <a:lnTo>
                  <a:pt x="1518" y="1949"/>
                </a:lnTo>
                <a:lnTo>
                  <a:pt x="1487" y="1969"/>
                </a:lnTo>
                <a:lnTo>
                  <a:pt x="1445" y="2014"/>
                </a:lnTo>
                <a:lnTo>
                  <a:pt x="1514" y="2091"/>
                </a:lnTo>
                <a:lnTo>
                  <a:pt x="1465" y="2126"/>
                </a:lnTo>
                <a:lnTo>
                  <a:pt x="1467" y="2234"/>
                </a:lnTo>
                <a:lnTo>
                  <a:pt x="1599" y="2250"/>
                </a:lnTo>
                <a:lnTo>
                  <a:pt x="1595" y="2323"/>
                </a:lnTo>
                <a:lnTo>
                  <a:pt x="1654" y="2323"/>
                </a:lnTo>
                <a:lnTo>
                  <a:pt x="1705" y="2327"/>
                </a:lnTo>
                <a:lnTo>
                  <a:pt x="1703" y="2419"/>
                </a:lnTo>
                <a:lnTo>
                  <a:pt x="1904" y="2421"/>
                </a:lnTo>
                <a:lnTo>
                  <a:pt x="2010" y="2569"/>
                </a:lnTo>
                <a:lnTo>
                  <a:pt x="2302" y="2654"/>
                </a:lnTo>
                <a:lnTo>
                  <a:pt x="2542" y="2707"/>
                </a:lnTo>
                <a:lnTo>
                  <a:pt x="2637" y="2774"/>
                </a:lnTo>
                <a:lnTo>
                  <a:pt x="2745" y="2782"/>
                </a:lnTo>
                <a:lnTo>
                  <a:pt x="2822" y="2788"/>
                </a:lnTo>
                <a:lnTo>
                  <a:pt x="2950" y="2748"/>
                </a:lnTo>
                <a:lnTo>
                  <a:pt x="3028" y="2683"/>
                </a:lnTo>
                <a:lnTo>
                  <a:pt x="3188" y="2683"/>
                </a:lnTo>
                <a:lnTo>
                  <a:pt x="3269" y="2809"/>
                </a:lnTo>
                <a:lnTo>
                  <a:pt x="3387" y="2888"/>
                </a:lnTo>
                <a:lnTo>
                  <a:pt x="3483" y="2788"/>
                </a:lnTo>
                <a:lnTo>
                  <a:pt x="3428" y="2760"/>
                </a:lnTo>
                <a:lnTo>
                  <a:pt x="3468" y="2675"/>
                </a:lnTo>
                <a:lnTo>
                  <a:pt x="3619" y="2675"/>
                </a:lnTo>
                <a:lnTo>
                  <a:pt x="3633" y="2638"/>
                </a:lnTo>
                <a:lnTo>
                  <a:pt x="3649" y="2601"/>
                </a:lnTo>
                <a:lnTo>
                  <a:pt x="3619" y="2547"/>
                </a:lnTo>
                <a:lnTo>
                  <a:pt x="3519" y="2482"/>
                </a:lnTo>
                <a:lnTo>
                  <a:pt x="3572" y="2469"/>
                </a:lnTo>
                <a:lnTo>
                  <a:pt x="3572" y="2394"/>
                </a:lnTo>
                <a:lnTo>
                  <a:pt x="3814" y="2376"/>
                </a:lnTo>
                <a:lnTo>
                  <a:pt x="3950" y="2213"/>
                </a:lnTo>
                <a:lnTo>
                  <a:pt x="3983" y="2290"/>
                </a:lnTo>
                <a:lnTo>
                  <a:pt x="4023" y="2197"/>
                </a:lnTo>
                <a:lnTo>
                  <a:pt x="3981" y="2132"/>
                </a:lnTo>
                <a:lnTo>
                  <a:pt x="3993" y="2008"/>
                </a:lnTo>
                <a:lnTo>
                  <a:pt x="4076" y="1884"/>
                </a:lnTo>
                <a:lnTo>
                  <a:pt x="4046" y="1817"/>
                </a:lnTo>
                <a:lnTo>
                  <a:pt x="4005" y="1851"/>
                </a:lnTo>
                <a:lnTo>
                  <a:pt x="3885" y="1849"/>
                </a:lnTo>
                <a:lnTo>
                  <a:pt x="3859" y="1882"/>
                </a:lnTo>
                <a:lnTo>
                  <a:pt x="3700" y="1882"/>
                </a:lnTo>
                <a:lnTo>
                  <a:pt x="3629" y="1923"/>
                </a:lnTo>
                <a:lnTo>
                  <a:pt x="3592" y="2175"/>
                </a:lnTo>
                <a:lnTo>
                  <a:pt x="3513" y="2213"/>
                </a:lnTo>
                <a:lnTo>
                  <a:pt x="3521" y="2280"/>
                </a:lnTo>
                <a:lnTo>
                  <a:pt x="3462" y="2319"/>
                </a:lnTo>
                <a:lnTo>
                  <a:pt x="3393" y="2286"/>
                </a:lnTo>
                <a:lnTo>
                  <a:pt x="3318" y="2315"/>
                </a:lnTo>
                <a:lnTo>
                  <a:pt x="3271" y="2341"/>
                </a:lnTo>
                <a:lnTo>
                  <a:pt x="3080" y="2427"/>
                </a:lnTo>
                <a:lnTo>
                  <a:pt x="3028" y="2353"/>
                </a:lnTo>
                <a:lnTo>
                  <a:pt x="2956" y="2390"/>
                </a:lnTo>
                <a:lnTo>
                  <a:pt x="2946" y="2335"/>
                </a:lnTo>
                <a:lnTo>
                  <a:pt x="2772" y="2248"/>
                </a:lnTo>
                <a:lnTo>
                  <a:pt x="2757" y="2150"/>
                </a:lnTo>
                <a:lnTo>
                  <a:pt x="2621" y="2032"/>
                </a:lnTo>
                <a:lnTo>
                  <a:pt x="2532" y="1791"/>
                </a:lnTo>
                <a:lnTo>
                  <a:pt x="2564" y="1752"/>
                </a:lnTo>
                <a:lnTo>
                  <a:pt x="2550" y="1398"/>
                </a:lnTo>
                <a:lnTo>
                  <a:pt x="2639" y="1325"/>
                </a:lnTo>
                <a:lnTo>
                  <a:pt x="2639" y="1268"/>
                </a:lnTo>
                <a:lnTo>
                  <a:pt x="2353" y="1236"/>
                </a:lnTo>
                <a:lnTo>
                  <a:pt x="2331" y="1085"/>
                </a:lnTo>
                <a:lnTo>
                  <a:pt x="2174" y="921"/>
                </a:lnTo>
                <a:lnTo>
                  <a:pt x="2119" y="760"/>
                </a:lnTo>
                <a:lnTo>
                  <a:pt x="1904" y="721"/>
                </a:lnTo>
                <a:lnTo>
                  <a:pt x="1790" y="841"/>
                </a:lnTo>
                <a:lnTo>
                  <a:pt x="1674" y="813"/>
                </a:lnTo>
                <a:lnTo>
                  <a:pt x="1615" y="608"/>
                </a:lnTo>
                <a:lnTo>
                  <a:pt x="1526" y="579"/>
                </a:lnTo>
                <a:lnTo>
                  <a:pt x="1376" y="415"/>
                </a:lnTo>
                <a:lnTo>
                  <a:pt x="1185" y="413"/>
                </a:lnTo>
                <a:lnTo>
                  <a:pt x="1189" y="467"/>
                </a:lnTo>
                <a:lnTo>
                  <a:pt x="788" y="443"/>
                </a:lnTo>
                <a:lnTo>
                  <a:pt x="398" y="197"/>
                </a:lnTo>
                <a:lnTo>
                  <a:pt x="274" y="30"/>
                </a:lnTo>
                <a:lnTo>
                  <a:pt x="0" y="0"/>
                </a:lnTo>
              </a:path>
            </a:pathLst>
          </a:custGeom>
          <a:solidFill>
            <a:srgbClr val="07e007"/>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 Project Capacity Users</a:t>
            </a:r>
            <a:endParaRPr b="1" lang="en-US" sz="3000" strike="noStrike" u="none">
              <a:solidFill>
                <a:srgbClr val="000000"/>
              </a:solidFill>
              <a:effectLst/>
              <a:uFillTx/>
              <a:latin typeface="Arial"/>
            </a:endParaRPr>
          </a:p>
        </p:txBody>
      </p:sp>
      <p:sp>
        <p:nvSpPr>
          <p:cNvPr id="48" name=""/>
          <p:cNvSpPr/>
          <p:nvPr/>
        </p:nvSpPr>
        <p:spPr>
          <a:xfrm>
            <a:off x="5105520" y="3129120"/>
            <a:ext cx="206280" cy="457200"/>
          </a:xfrm>
          <a:prstGeom prst="rect">
            <a:avLst/>
          </a:prstGeom>
          <a:noFill/>
          <a:ln w="0">
            <a:noFill/>
          </a:ln>
        </p:spPr>
        <p:style>
          <a:lnRef idx="0"/>
          <a:fillRef idx="0"/>
          <a:effectRef idx="0"/>
          <a:fontRef idx="minor"/>
        </p:style>
        <p:txBody>
          <a:bodyPr wrap="none" lIns="0" rIns="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9" name=""/>
          <p:cNvSpPr/>
          <p:nvPr/>
        </p:nvSpPr>
        <p:spPr>
          <a:xfrm>
            <a:off x="455760" y="4813200"/>
            <a:ext cx="304560" cy="685800"/>
          </a:xfrm>
          <a:prstGeom prst="rect">
            <a:avLst/>
          </a:prstGeom>
          <a:noFill/>
          <a:ln w="0">
            <a:noFill/>
          </a:ln>
        </p:spPr>
        <p:style>
          <a:lnRef idx="0"/>
          <a:fillRef idx="0"/>
          <a:effectRef idx="0"/>
          <a:fontRef idx="minor"/>
        </p:style>
        <p:txBody>
          <a:bodyPr wrap="none"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0" name=""/>
          <p:cNvSpPr/>
          <p:nvPr/>
        </p:nvSpPr>
        <p:spPr>
          <a:xfrm>
            <a:off x="6956280" y="3129120"/>
            <a:ext cx="184320" cy="457200"/>
          </a:xfrm>
          <a:prstGeom prst="rect">
            <a:avLst/>
          </a:prstGeom>
          <a:noFill/>
          <a:ln w="0">
            <a:noFill/>
          </a:ln>
        </p:spPr>
        <p:style>
          <a:lnRef idx="0"/>
          <a:fillRef idx="0"/>
          <a:effectRef idx="0"/>
          <a:fontRef idx="minor"/>
        </p:style>
        <p:txBody>
          <a:bodyPr wrap="none"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1" name=""/>
          <p:cNvSpPr/>
          <p:nvPr/>
        </p:nvSpPr>
        <p:spPr>
          <a:xfrm>
            <a:off x="5715000" y="1917720"/>
            <a:ext cx="1060560" cy="36756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52" name=""/>
          <p:cNvSpPr/>
          <p:nvPr/>
        </p:nvSpPr>
        <p:spPr>
          <a:xfrm>
            <a:off x="5440320" y="1522440"/>
            <a:ext cx="1374840" cy="306000"/>
          </a:xfrm>
          <a:prstGeom prst="rect">
            <a:avLst/>
          </a:prstGeom>
          <a:noFill/>
          <a:ln w="25560">
            <a:solidFill>
              <a:srgbClr val="0000ff"/>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80"/>
                </a:solidFill>
                <a:effectLst/>
                <a:uFillTx/>
                <a:latin typeface="Arial"/>
              </a:rPr>
              <a:t>Grupo Vitro</a:t>
            </a:r>
            <a:endParaRPr b="0" lang="en-US" sz="1400" strike="noStrike" u="none">
              <a:solidFill>
                <a:srgbClr val="000000"/>
              </a:solidFill>
              <a:effectLst/>
              <a:uFillTx/>
              <a:latin typeface="Times New Roman"/>
            </a:endParaRPr>
          </a:p>
        </p:txBody>
      </p:sp>
      <p:sp>
        <p:nvSpPr>
          <p:cNvPr id="53" name=""/>
          <p:cNvSpPr/>
          <p:nvPr/>
        </p:nvSpPr>
        <p:spPr>
          <a:xfrm>
            <a:off x="2030400" y="4024440"/>
            <a:ext cx="1527120" cy="1467720"/>
          </a:xfrm>
          <a:prstGeom prst="rect">
            <a:avLst/>
          </a:prstGeom>
          <a:noFill/>
          <a:ln w="25560">
            <a:solidFill>
              <a:srgbClr val="618ffd"/>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Vitrocrisa - Planta M, 8.340</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Vidriera Monterrey, 8.762</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Vitrocrisa - Planta C, 4.328</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Vitro Flotado, 7.284</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Vitro Flex, 7.390</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Autotemplex, 4.223</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Industria de Alcali, 9.712</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Supermatic, 3.167</a:t>
            </a:r>
            <a:endParaRPr b="0" lang="en-US" sz="900" strike="noStrike" u="none">
              <a:solidFill>
                <a:srgbClr val="000000"/>
              </a:solidFill>
              <a:effectLst/>
              <a:uFillTx/>
              <a:latin typeface="Times New Roman"/>
            </a:endParaRPr>
          </a:p>
        </p:txBody>
      </p:sp>
      <p:sp>
        <p:nvSpPr>
          <p:cNvPr id="54" name=""/>
          <p:cNvSpPr/>
          <p:nvPr/>
        </p:nvSpPr>
        <p:spPr>
          <a:xfrm>
            <a:off x="250920" y="4024440"/>
            <a:ext cx="1757160" cy="1742760"/>
          </a:xfrm>
          <a:prstGeom prst="rect">
            <a:avLst/>
          </a:prstGeom>
          <a:noFill/>
          <a:ln w="25560">
            <a:solidFill>
              <a:srgbClr val="fc0128"/>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APM, 42.000</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IMSA, 18.800</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Cuprum Anodizado, .0166</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Enertec, 4.200</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Cuprum Perfiles, 2.045</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IMSA Signode, 0.774</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Escaleras, 0.442</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Enertec Escabedo, 2.100</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Enertec Cienega de Flores, 2.285</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PrIMSA, 0.608</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Formet Apadaca, 1.105</a:t>
            </a:r>
            <a:endParaRPr b="0" lang="en-US" sz="900" strike="noStrike" u="none">
              <a:solidFill>
                <a:srgbClr val="000000"/>
              </a:solidFill>
              <a:effectLst/>
              <a:uFillTx/>
              <a:latin typeface="Times New Roman"/>
            </a:endParaRPr>
          </a:p>
        </p:txBody>
      </p:sp>
      <p:sp>
        <p:nvSpPr>
          <p:cNvPr id="55" name=""/>
          <p:cNvSpPr/>
          <p:nvPr/>
        </p:nvSpPr>
        <p:spPr>
          <a:xfrm>
            <a:off x="4975200" y="2824200"/>
            <a:ext cx="184320" cy="45720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6" name=""/>
          <p:cNvSpPr/>
          <p:nvPr/>
        </p:nvSpPr>
        <p:spPr>
          <a:xfrm>
            <a:off x="4970520" y="3360600"/>
            <a:ext cx="807840" cy="24516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Monterrey</a:t>
            </a:r>
            <a:endParaRPr b="0" lang="en-US" sz="1000" strike="noStrike" u="none">
              <a:solidFill>
                <a:srgbClr val="000000"/>
              </a:solidFill>
              <a:effectLst/>
              <a:uFillTx/>
              <a:latin typeface="Times New Roman"/>
            </a:endParaRPr>
          </a:p>
        </p:txBody>
      </p:sp>
      <p:sp>
        <p:nvSpPr>
          <p:cNvPr id="57" name=""/>
          <p:cNvSpPr/>
          <p:nvPr/>
        </p:nvSpPr>
        <p:spPr>
          <a:xfrm>
            <a:off x="3961440" y="4292640"/>
            <a:ext cx="874080" cy="24516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Guadalajara</a:t>
            </a:r>
            <a:endParaRPr b="0" lang="en-US" sz="1000" strike="noStrike" u="none">
              <a:solidFill>
                <a:srgbClr val="000000"/>
              </a:solidFill>
              <a:effectLst/>
              <a:uFillTx/>
              <a:latin typeface="Times New Roman"/>
            </a:endParaRPr>
          </a:p>
        </p:txBody>
      </p:sp>
      <p:sp>
        <p:nvSpPr>
          <p:cNvPr id="58" name=""/>
          <p:cNvSpPr/>
          <p:nvPr/>
        </p:nvSpPr>
        <p:spPr>
          <a:xfrm>
            <a:off x="2089800" y="5545080"/>
            <a:ext cx="1582920" cy="230040"/>
          </a:xfrm>
          <a:prstGeom prst="rect">
            <a:avLst/>
          </a:prstGeom>
          <a:noFill/>
          <a:ln w="25560">
            <a:solidFill>
              <a:srgbClr val="618ffd"/>
            </a:solidFill>
            <a:miter/>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Vidriera Guadalajara, 5.279</a:t>
            </a:r>
            <a:endParaRPr b="0" lang="en-US" sz="900" strike="noStrike" u="none">
              <a:solidFill>
                <a:srgbClr val="000000"/>
              </a:solidFill>
              <a:effectLst/>
              <a:uFillTx/>
              <a:latin typeface="Times New Roman"/>
            </a:endParaRPr>
          </a:p>
        </p:txBody>
      </p:sp>
      <p:sp>
        <p:nvSpPr>
          <p:cNvPr id="59" name=""/>
          <p:cNvSpPr/>
          <p:nvPr/>
        </p:nvSpPr>
        <p:spPr>
          <a:xfrm>
            <a:off x="4530600" y="3327480"/>
            <a:ext cx="557640" cy="24516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Saltillo</a:t>
            </a:r>
            <a:endParaRPr b="0" lang="en-US" sz="1000" strike="noStrike" u="none">
              <a:solidFill>
                <a:srgbClr val="000000"/>
              </a:solidFill>
              <a:effectLst/>
              <a:uFillTx/>
              <a:latin typeface="Times New Roman"/>
            </a:endParaRPr>
          </a:p>
        </p:txBody>
      </p:sp>
      <p:sp>
        <p:nvSpPr>
          <p:cNvPr id="60" name=""/>
          <p:cNvSpPr/>
          <p:nvPr/>
        </p:nvSpPr>
        <p:spPr>
          <a:xfrm>
            <a:off x="620640" y="3160800"/>
            <a:ext cx="1603440" cy="367560"/>
          </a:xfrm>
          <a:prstGeom prst="rect">
            <a:avLst/>
          </a:prstGeom>
          <a:noFill/>
          <a:ln w="25560">
            <a:solidFill>
              <a:srgbClr val="00ae00"/>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8000"/>
                </a:solidFill>
                <a:effectLst/>
                <a:uFillTx/>
                <a:latin typeface="Arial"/>
              </a:rPr>
              <a:t>Planta Ramos Arizpe, 10.500</a:t>
            </a:r>
            <a:endParaRPr b="0" lang="en-US" sz="900" strike="noStrike" u="none">
              <a:solidFill>
                <a:srgbClr val="000000"/>
              </a:solidFill>
              <a:effectLst/>
              <a:uFillTx/>
              <a:latin typeface="Times New Roman"/>
            </a:endParaRPr>
          </a:p>
        </p:txBody>
      </p:sp>
      <p:sp>
        <p:nvSpPr>
          <p:cNvPr id="61" name=""/>
          <p:cNvSpPr/>
          <p:nvPr/>
        </p:nvSpPr>
        <p:spPr>
          <a:xfrm>
            <a:off x="5156280" y="4686480"/>
            <a:ext cx="685800" cy="24516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Toluca</a:t>
            </a:r>
            <a:endParaRPr b="0" lang="en-US" sz="1000" strike="noStrike" u="none">
              <a:solidFill>
                <a:srgbClr val="000000"/>
              </a:solidFill>
              <a:effectLst/>
              <a:uFillTx/>
              <a:latin typeface="Times New Roman"/>
            </a:endParaRPr>
          </a:p>
        </p:txBody>
      </p:sp>
      <p:sp>
        <p:nvSpPr>
          <p:cNvPr id="62" name=""/>
          <p:cNvSpPr/>
          <p:nvPr/>
        </p:nvSpPr>
        <p:spPr>
          <a:xfrm>
            <a:off x="4724280" y="4140360"/>
            <a:ext cx="561960" cy="23004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Celaya</a:t>
            </a:r>
            <a:endParaRPr b="0" lang="en-US" sz="900" strike="noStrike" u="none">
              <a:solidFill>
                <a:srgbClr val="000000"/>
              </a:solidFill>
              <a:effectLst/>
              <a:uFillTx/>
              <a:latin typeface="Times New Roman"/>
            </a:endParaRPr>
          </a:p>
        </p:txBody>
      </p:sp>
      <p:sp>
        <p:nvSpPr>
          <p:cNvPr id="63" name=""/>
          <p:cNvSpPr/>
          <p:nvPr/>
        </p:nvSpPr>
        <p:spPr>
          <a:xfrm>
            <a:off x="4381560" y="2806560"/>
            <a:ext cx="838080" cy="24516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Monclova</a:t>
            </a:r>
            <a:endParaRPr b="0" lang="en-US" sz="1000" strike="noStrike" u="none">
              <a:solidFill>
                <a:srgbClr val="000000"/>
              </a:solidFill>
              <a:effectLst/>
              <a:uFillTx/>
              <a:latin typeface="Times New Roman"/>
            </a:endParaRPr>
          </a:p>
        </p:txBody>
      </p:sp>
      <p:sp>
        <p:nvSpPr>
          <p:cNvPr id="64" name=""/>
          <p:cNvSpPr/>
          <p:nvPr/>
        </p:nvSpPr>
        <p:spPr>
          <a:xfrm>
            <a:off x="3886200" y="3683160"/>
            <a:ext cx="527040" cy="228600"/>
          </a:xfrm>
          <a:prstGeom prst="rect">
            <a:avLst/>
          </a:prstGeom>
          <a:noFill/>
          <a:ln w="0">
            <a:noFill/>
          </a:ln>
        </p:spPr>
        <p:style>
          <a:lnRef idx="0"/>
          <a:fillRef idx="0"/>
          <a:effectRef idx="0"/>
          <a:fontRef idx="minor"/>
        </p:style>
        <p:txBody>
          <a:bodyPr wrap="none"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Torreon</a:t>
            </a:r>
            <a:endParaRPr b="0" lang="en-US" sz="1000" strike="noStrike" u="none">
              <a:solidFill>
                <a:srgbClr val="000000"/>
              </a:solidFill>
              <a:effectLst/>
              <a:uFillTx/>
              <a:latin typeface="Times New Roman"/>
            </a:endParaRPr>
          </a:p>
        </p:txBody>
      </p:sp>
      <p:sp>
        <p:nvSpPr>
          <p:cNvPr id="65" name=""/>
          <p:cNvSpPr/>
          <p:nvPr/>
        </p:nvSpPr>
        <p:spPr>
          <a:xfrm>
            <a:off x="5168880" y="4178160"/>
            <a:ext cx="851040" cy="24516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Queretaro</a:t>
            </a:r>
            <a:endParaRPr b="0" lang="en-US" sz="1000" strike="noStrike" u="none">
              <a:solidFill>
                <a:srgbClr val="000000"/>
              </a:solidFill>
              <a:effectLst/>
              <a:uFillTx/>
              <a:latin typeface="Times New Roman"/>
            </a:endParaRPr>
          </a:p>
        </p:txBody>
      </p:sp>
      <p:sp>
        <p:nvSpPr>
          <p:cNvPr id="66" name=""/>
          <p:cNvSpPr/>
          <p:nvPr/>
        </p:nvSpPr>
        <p:spPr>
          <a:xfrm>
            <a:off x="3643200" y="5983200"/>
            <a:ext cx="1587600" cy="257400"/>
          </a:xfrm>
          <a:prstGeom prst="rect">
            <a:avLst/>
          </a:prstGeom>
          <a:noFill/>
          <a:ln w="25560">
            <a:solidFill>
              <a:srgbClr val="618ffd"/>
            </a:solidFill>
            <a:miter/>
          </a:ln>
        </p:spPr>
        <p:style>
          <a:lnRef idx="0"/>
          <a:fillRef idx="0"/>
          <a:effectRef idx="0"/>
          <a:fontRef idx="minor"/>
        </p:style>
        <p:txBody>
          <a:bodyPr wrap="none"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Vidriera Queretaro, 11.507</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67" name=""/>
          <p:cNvSpPr/>
          <p:nvPr/>
        </p:nvSpPr>
        <p:spPr>
          <a:xfrm>
            <a:off x="5637240" y="6031080"/>
            <a:ext cx="1260360" cy="367560"/>
          </a:xfrm>
          <a:prstGeom prst="rect">
            <a:avLst/>
          </a:prstGeom>
          <a:noFill/>
          <a:ln w="25560">
            <a:solidFill>
              <a:srgbClr val="618ffd"/>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Vidriera Toluca, 3.061</a:t>
            </a:r>
            <a:endParaRPr b="0" lang="en-US" sz="900" strike="noStrike" u="none">
              <a:solidFill>
                <a:srgbClr val="000000"/>
              </a:solidFill>
              <a:effectLst/>
              <a:uFillTx/>
              <a:latin typeface="Times New Roman"/>
            </a:endParaRPr>
          </a:p>
        </p:txBody>
      </p:sp>
      <p:sp>
        <p:nvSpPr>
          <p:cNvPr id="68" name=""/>
          <p:cNvSpPr/>
          <p:nvPr/>
        </p:nvSpPr>
        <p:spPr>
          <a:xfrm>
            <a:off x="2513160" y="6031080"/>
            <a:ext cx="841320" cy="230040"/>
          </a:xfrm>
          <a:prstGeom prst="rect">
            <a:avLst/>
          </a:prstGeom>
          <a:noFill/>
          <a:ln w="25560">
            <a:solidFill>
              <a:srgbClr val="618ffd"/>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Erna, 2.006</a:t>
            </a:r>
            <a:endParaRPr b="0" lang="en-US" sz="900" strike="noStrike" u="none">
              <a:solidFill>
                <a:srgbClr val="000000"/>
              </a:solidFill>
              <a:effectLst/>
              <a:uFillTx/>
              <a:latin typeface="Times New Roman"/>
            </a:endParaRPr>
          </a:p>
        </p:txBody>
      </p:sp>
      <p:sp>
        <p:nvSpPr>
          <p:cNvPr id="69" name=""/>
          <p:cNvSpPr/>
          <p:nvPr/>
        </p:nvSpPr>
        <p:spPr>
          <a:xfrm>
            <a:off x="3908520" y="2824200"/>
            <a:ext cx="183960" cy="457200"/>
          </a:xfrm>
          <a:prstGeom prst="rect">
            <a:avLst/>
          </a:prstGeom>
          <a:noFill/>
          <a:ln w="0">
            <a:noFill/>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0" name=""/>
          <p:cNvSpPr/>
          <p:nvPr/>
        </p:nvSpPr>
        <p:spPr>
          <a:xfrm>
            <a:off x="5946840" y="2157480"/>
            <a:ext cx="1298520" cy="367560"/>
          </a:xfrm>
          <a:prstGeom prst="rect">
            <a:avLst/>
          </a:prstGeom>
          <a:noFill/>
          <a:ln w="25560">
            <a:solidFill>
              <a:srgbClr val="00ae00"/>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8000"/>
                </a:solidFill>
                <a:effectLst/>
                <a:uFillTx/>
                <a:latin typeface="Arial"/>
              </a:rPr>
              <a:t>Planta Apaxco, 19.000</a:t>
            </a:r>
            <a:endParaRPr b="0" lang="en-US" sz="900" strike="noStrike" u="none">
              <a:solidFill>
                <a:srgbClr val="000000"/>
              </a:solidFill>
              <a:effectLst/>
              <a:uFillTx/>
              <a:latin typeface="Times New Roman"/>
            </a:endParaRPr>
          </a:p>
        </p:txBody>
      </p:sp>
      <p:sp>
        <p:nvSpPr>
          <p:cNvPr id="71" name=""/>
          <p:cNvSpPr/>
          <p:nvPr/>
        </p:nvSpPr>
        <p:spPr>
          <a:xfrm>
            <a:off x="7642080" y="3129120"/>
            <a:ext cx="184320" cy="457200"/>
          </a:xfrm>
          <a:prstGeom prst="rect">
            <a:avLst/>
          </a:prstGeom>
          <a:noFill/>
          <a:ln w="0">
            <a:noFill/>
          </a:ln>
        </p:spPr>
        <p:style>
          <a:lnRef idx="0"/>
          <a:fillRef idx="0"/>
          <a:effectRef idx="0"/>
          <a:fontRef idx="minor"/>
        </p:style>
        <p:txBody>
          <a:bodyPr wrap="none"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72" name=""/>
          <p:cNvSpPr/>
          <p:nvPr/>
        </p:nvSpPr>
        <p:spPr>
          <a:xfrm>
            <a:off x="1116000" y="6031080"/>
            <a:ext cx="1374840" cy="230040"/>
          </a:xfrm>
          <a:prstGeom prst="rect">
            <a:avLst/>
          </a:prstGeom>
          <a:noFill/>
          <a:ln w="25560">
            <a:solidFill>
              <a:srgbClr val="fc0128"/>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Enertec Celaya, 3.095</a:t>
            </a:r>
            <a:endParaRPr b="0" lang="en-US" sz="900" strike="noStrike" u="none">
              <a:solidFill>
                <a:srgbClr val="000000"/>
              </a:solidFill>
              <a:effectLst/>
              <a:uFillTx/>
              <a:latin typeface="Times New Roman"/>
            </a:endParaRPr>
          </a:p>
        </p:txBody>
      </p:sp>
      <p:sp>
        <p:nvSpPr>
          <p:cNvPr id="73" name=""/>
          <p:cNvSpPr/>
          <p:nvPr/>
        </p:nvSpPr>
        <p:spPr>
          <a:xfrm>
            <a:off x="5954040" y="2583000"/>
            <a:ext cx="972720" cy="230040"/>
          </a:xfrm>
          <a:prstGeom prst="rect">
            <a:avLst/>
          </a:prstGeom>
          <a:noFill/>
          <a:ln w="25560">
            <a:solidFill>
              <a:srgbClr val="fc0128"/>
            </a:solidFill>
            <a:miter/>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Alcomex, 1.879</a:t>
            </a:r>
            <a:endParaRPr b="0" lang="en-US" sz="900" strike="noStrike" u="none">
              <a:solidFill>
                <a:srgbClr val="000000"/>
              </a:solidFill>
              <a:effectLst/>
              <a:uFillTx/>
              <a:latin typeface="Times New Roman"/>
            </a:endParaRPr>
          </a:p>
        </p:txBody>
      </p:sp>
      <p:sp>
        <p:nvSpPr>
          <p:cNvPr id="74" name=""/>
          <p:cNvSpPr/>
          <p:nvPr/>
        </p:nvSpPr>
        <p:spPr>
          <a:xfrm>
            <a:off x="480240" y="2678040"/>
            <a:ext cx="1334880" cy="230040"/>
          </a:xfrm>
          <a:prstGeom prst="rect">
            <a:avLst/>
          </a:prstGeom>
          <a:noFill/>
          <a:ln w="25560">
            <a:solidFill>
              <a:srgbClr val="fc0128"/>
            </a:solidFill>
            <a:miter/>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IMSA Monclova, 2.764</a:t>
            </a:r>
            <a:endParaRPr b="0" lang="en-US" sz="900" strike="noStrike" u="none">
              <a:solidFill>
                <a:srgbClr val="000000"/>
              </a:solidFill>
              <a:effectLst/>
              <a:uFillTx/>
              <a:latin typeface="Times New Roman"/>
            </a:endParaRPr>
          </a:p>
        </p:txBody>
      </p:sp>
      <p:sp>
        <p:nvSpPr>
          <p:cNvPr id="75" name=""/>
          <p:cNvSpPr/>
          <p:nvPr/>
        </p:nvSpPr>
        <p:spPr>
          <a:xfrm>
            <a:off x="5372280" y="5105520"/>
            <a:ext cx="577800" cy="203040"/>
          </a:xfrm>
          <a:prstGeom prst="rect">
            <a:avLst/>
          </a:prstGeom>
          <a:noFill/>
          <a:ln w="0">
            <a:noFill/>
          </a:ln>
        </p:spPr>
        <p:style>
          <a:lnRef idx="0"/>
          <a:fillRef idx="0"/>
          <a:effectRef idx="0"/>
          <a:fontRef idx="minor"/>
        </p:style>
        <p:txBody>
          <a:bodyPr wrap="none" lIns="92160" rIns="92160" tIns="46080" bIns="4608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Orizaba</a:t>
            </a:r>
            <a:endParaRPr b="0" lang="en-US" sz="1000" strike="noStrike" u="none">
              <a:solidFill>
                <a:srgbClr val="000000"/>
              </a:solidFill>
              <a:effectLst/>
              <a:uFillTx/>
              <a:latin typeface="Times New Roman"/>
            </a:endParaRPr>
          </a:p>
        </p:txBody>
      </p:sp>
      <p:sp>
        <p:nvSpPr>
          <p:cNvPr id="76" name=""/>
          <p:cNvSpPr/>
          <p:nvPr/>
        </p:nvSpPr>
        <p:spPr>
          <a:xfrm>
            <a:off x="5715000" y="4749840"/>
            <a:ext cx="655920" cy="24516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Tlaxcala</a:t>
            </a:r>
            <a:endParaRPr b="0" lang="en-US" sz="1000" strike="noStrike" u="none">
              <a:solidFill>
                <a:srgbClr val="000000"/>
              </a:solidFill>
              <a:effectLst/>
              <a:uFillTx/>
              <a:latin typeface="Times New Roman"/>
            </a:endParaRPr>
          </a:p>
        </p:txBody>
      </p:sp>
      <p:sp>
        <p:nvSpPr>
          <p:cNvPr id="77" name=""/>
          <p:cNvSpPr/>
          <p:nvPr/>
        </p:nvSpPr>
        <p:spPr>
          <a:xfrm>
            <a:off x="7300800" y="5637240"/>
            <a:ext cx="1298520" cy="367560"/>
          </a:xfrm>
          <a:prstGeom prst="rect">
            <a:avLst/>
          </a:prstGeom>
          <a:noFill/>
          <a:ln w="25560">
            <a:solidFill>
              <a:srgbClr val="00ae00"/>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8000"/>
                </a:solidFill>
                <a:effectLst/>
                <a:uFillTx/>
                <a:latin typeface="Arial"/>
              </a:rPr>
              <a:t>Planta Orizaba, 10.500</a:t>
            </a:r>
            <a:endParaRPr b="0" lang="en-US" sz="900" strike="noStrike" u="none">
              <a:solidFill>
                <a:srgbClr val="000000"/>
              </a:solidFill>
              <a:effectLst/>
              <a:uFillTx/>
              <a:latin typeface="Times New Roman"/>
            </a:endParaRPr>
          </a:p>
        </p:txBody>
      </p:sp>
      <p:sp>
        <p:nvSpPr>
          <p:cNvPr id="78" name=""/>
          <p:cNvSpPr/>
          <p:nvPr/>
        </p:nvSpPr>
        <p:spPr>
          <a:xfrm>
            <a:off x="5638680" y="4432320"/>
            <a:ext cx="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9" name=""/>
          <p:cNvSpPr/>
          <p:nvPr/>
        </p:nvSpPr>
        <p:spPr>
          <a:xfrm>
            <a:off x="7504200" y="5167440"/>
            <a:ext cx="1374840" cy="367560"/>
          </a:xfrm>
          <a:prstGeom prst="rect">
            <a:avLst/>
          </a:prstGeom>
          <a:noFill/>
          <a:ln w="25560">
            <a:solidFill>
              <a:srgbClr val="fc0128"/>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Enertec Tlaxcala, 3.427</a:t>
            </a:r>
            <a:endParaRPr b="0" lang="en-US" sz="900" strike="noStrike" u="none">
              <a:solidFill>
                <a:srgbClr val="000000"/>
              </a:solidFill>
              <a:effectLst/>
              <a:uFillTx/>
              <a:latin typeface="Times New Roman"/>
            </a:endParaRPr>
          </a:p>
        </p:txBody>
      </p:sp>
      <p:sp>
        <p:nvSpPr>
          <p:cNvPr id="80" name=""/>
          <p:cNvSpPr/>
          <p:nvPr/>
        </p:nvSpPr>
        <p:spPr>
          <a:xfrm>
            <a:off x="978840" y="3641760"/>
            <a:ext cx="1360440" cy="230040"/>
          </a:xfrm>
          <a:prstGeom prst="rect">
            <a:avLst/>
          </a:prstGeom>
          <a:noFill/>
          <a:ln w="25560">
            <a:solidFill>
              <a:srgbClr val="fc0128"/>
            </a:solidFill>
            <a:miter/>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0000"/>
                </a:solidFill>
                <a:effectLst/>
                <a:uFillTx/>
                <a:latin typeface="Arial"/>
              </a:rPr>
              <a:t>Enertec Torreon, 4.310</a:t>
            </a:r>
            <a:endParaRPr b="0" lang="en-US" sz="900" strike="noStrike" u="none">
              <a:solidFill>
                <a:srgbClr val="000000"/>
              </a:solidFill>
              <a:effectLst/>
              <a:uFillTx/>
              <a:latin typeface="Times New Roman"/>
            </a:endParaRPr>
          </a:p>
        </p:txBody>
      </p:sp>
      <p:sp>
        <p:nvSpPr>
          <p:cNvPr id="81" name=""/>
          <p:cNvSpPr/>
          <p:nvPr/>
        </p:nvSpPr>
        <p:spPr>
          <a:xfrm>
            <a:off x="5791320" y="4584600"/>
            <a:ext cx="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 name=""/>
          <p:cNvSpPr/>
          <p:nvPr/>
        </p:nvSpPr>
        <p:spPr>
          <a:xfrm>
            <a:off x="5942160" y="2868480"/>
            <a:ext cx="1755720" cy="1055160"/>
          </a:xfrm>
          <a:prstGeom prst="rect">
            <a:avLst/>
          </a:prstGeom>
          <a:noFill/>
          <a:ln w="25560">
            <a:solidFill>
              <a:srgbClr val="618ffd"/>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Vidriera Mexico, 5.278</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Vidrio Plano de Mexico, 7.495</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Vitro Fibras, 3.800</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Vidriera Los Reyes, 11.718</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Crinamex, 2.428</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Plastico Bosco, 2.111</a:t>
            </a:r>
            <a:endParaRPr b="0" lang="en-US" sz="9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80"/>
                </a:solidFill>
                <a:effectLst/>
                <a:uFillTx/>
                <a:latin typeface="Arial"/>
              </a:rPr>
              <a:t>Envases Cuautitlan, 2.111</a:t>
            </a:r>
            <a:endParaRPr b="0" lang="en-US" sz="900" strike="noStrike" u="none">
              <a:solidFill>
                <a:srgbClr val="000000"/>
              </a:solidFill>
              <a:effectLst/>
              <a:uFillTx/>
              <a:latin typeface="Times New Roman"/>
            </a:endParaRPr>
          </a:p>
        </p:txBody>
      </p:sp>
      <p:sp>
        <p:nvSpPr>
          <p:cNvPr id="83" name=""/>
          <p:cNvSpPr/>
          <p:nvPr/>
        </p:nvSpPr>
        <p:spPr>
          <a:xfrm>
            <a:off x="5410440" y="4597560"/>
            <a:ext cx="838800" cy="24516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Mexico City</a:t>
            </a:r>
            <a:endParaRPr b="0" lang="en-US" sz="1000" strike="noStrike" u="none">
              <a:solidFill>
                <a:srgbClr val="000000"/>
              </a:solidFill>
              <a:effectLst/>
              <a:uFillTx/>
              <a:latin typeface="Times New Roman"/>
            </a:endParaRPr>
          </a:p>
        </p:txBody>
      </p:sp>
      <p:sp>
        <p:nvSpPr>
          <p:cNvPr id="84" name=""/>
          <p:cNvSpPr/>
          <p:nvPr/>
        </p:nvSpPr>
        <p:spPr>
          <a:xfrm>
            <a:off x="5121360" y="3568680"/>
            <a:ext cx="75960" cy="7632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85" name=""/>
          <p:cNvSpPr/>
          <p:nvPr/>
        </p:nvSpPr>
        <p:spPr>
          <a:xfrm>
            <a:off x="5425920" y="4635360"/>
            <a:ext cx="76320" cy="7632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86" name=""/>
          <p:cNvSpPr/>
          <p:nvPr/>
        </p:nvSpPr>
        <p:spPr>
          <a:xfrm>
            <a:off x="4460760" y="4533840"/>
            <a:ext cx="76320" cy="7632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87" name=""/>
          <p:cNvSpPr/>
          <p:nvPr/>
        </p:nvSpPr>
        <p:spPr>
          <a:xfrm>
            <a:off x="4740120" y="3568680"/>
            <a:ext cx="76320" cy="7632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88" name=""/>
          <p:cNvSpPr/>
          <p:nvPr/>
        </p:nvSpPr>
        <p:spPr>
          <a:xfrm>
            <a:off x="5197320" y="4406760"/>
            <a:ext cx="92160" cy="92160"/>
          </a:xfrm>
          <a:prstGeom prst="ellipse">
            <a:avLst/>
          </a:prstGeom>
          <a:solidFill>
            <a:srgbClr val="000000"/>
          </a:solidFill>
          <a:ln w="12600">
            <a:solidFill>
              <a:srgbClr val="000000"/>
            </a:solidFill>
            <a:miter/>
          </a:ln>
        </p:spPr>
        <p:style>
          <a:lnRef idx="0"/>
          <a:fillRef idx="0"/>
          <a:effectRef idx="0"/>
          <a:fontRef idx="minor"/>
        </p:style>
        <p:txBody>
          <a:bodyPr wrap="none" lIns="92160" rIns="92160" tIns="19440" bIns="19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9" name=""/>
          <p:cNvSpPr/>
          <p:nvPr/>
        </p:nvSpPr>
        <p:spPr>
          <a:xfrm>
            <a:off x="5121360" y="4711680"/>
            <a:ext cx="92160" cy="9216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sp>
        <p:nvSpPr>
          <p:cNvPr id="90" name=""/>
          <p:cNvSpPr/>
          <p:nvPr/>
        </p:nvSpPr>
        <p:spPr>
          <a:xfrm>
            <a:off x="5045040" y="4406760"/>
            <a:ext cx="92160" cy="9216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sp>
        <p:nvSpPr>
          <p:cNvPr id="91" name=""/>
          <p:cNvSpPr/>
          <p:nvPr/>
        </p:nvSpPr>
        <p:spPr>
          <a:xfrm>
            <a:off x="4664160" y="3035160"/>
            <a:ext cx="75960" cy="7632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92" name=""/>
          <p:cNvSpPr/>
          <p:nvPr/>
        </p:nvSpPr>
        <p:spPr>
          <a:xfrm>
            <a:off x="5807160" y="5092560"/>
            <a:ext cx="75960" cy="7632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93" name=""/>
          <p:cNvSpPr/>
          <p:nvPr/>
        </p:nvSpPr>
        <p:spPr>
          <a:xfrm>
            <a:off x="5730840" y="4940280"/>
            <a:ext cx="76320" cy="7632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94" name=""/>
          <p:cNvSpPr/>
          <p:nvPr/>
        </p:nvSpPr>
        <p:spPr>
          <a:xfrm>
            <a:off x="4130640" y="3645000"/>
            <a:ext cx="76320" cy="75960"/>
          </a:xfrm>
          <a:prstGeom prst="ellipse">
            <a:avLst/>
          </a:prstGeom>
          <a:solidFill>
            <a:srgbClr val="000000"/>
          </a:solidFill>
          <a:ln w="12600">
            <a:solidFill>
              <a:srgbClr val="000000"/>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Times New Roman"/>
            </a:endParaRPr>
          </a:p>
        </p:txBody>
      </p:sp>
      <p:sp>
        <p:nvSpPr>
          <p:cNvPr id="95" name=""/>
          <p:cNvSpPr/>
          <p:nvPr/>
        </p:nvSpPr>
        <p:spPr>
          <a:xfrm>
            <a:off x="3622680" y="4533840"/>
            <a:ext cx="878040" cy="1035000"/>
          </a:xfrm>
          <a:custGeom>
            <a:avLst/>
            <a:gdLst/>
            <a:ahLst/>
            <a:rect l="l" t="t" r="r" b="b"/>
            <a:pathLst>
              <a:path w="553" h="652">
                <a:moveTo>
                  <a:pt x="552" y="0"/>
                </a:moveTo>
                <a:lnTo>
                  <a:pt x="0" y="651"/>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 name=""/>
          <p:cNvSpPr/>
          <p:nvPr/>
        </p:nvSpPr>
        <p:spPr>
          <a:xfrm>
            <a:off x="3367080" y="4452840"/>
            <a:ext cx="1679760" cy="1710000"/>
          </a:xfrm>
          <a:custGeom>
            <a:avLst/>
            <a:gdLst/>
            <a:ahLst/>
            <a:rect l="l" t="t" r="r" b="b"/>
            <a:pathLst>
              <a:path w="1058" h="1077">
                <a:moveTo>
                  <a:pt x="0" y="1076"/>
                </a:moveTo>
                <a:lnTo>
                  <a:pt x="1057" y="0"/>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 name=""/>
          <p:cNvSpPr/>
          <p:nvPr/>
        </p:nvSpPr>
        <p:spPr>
          <a:xfrm>
            <a:off x="4437000" y="4419720"/>
            <a:ext cx="841320" cy="1552320"/>
          </a:xfrm>
          <a:custGeom>
            <a:avLst/>
            <a:gdLst/>
            <a:ahLst/>
            <a:rect l="l" t="t" r="r" b="b"/>
            <a:pathLst>
              <a:path w="530" h="978">
                <a:moveTo>
                  <a:pt x="0" y="977"/>
                </a:moveTo>
                <a:lnTo>
                  <a:pt x="529" y="0"/>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 name=""/>
          <p:cNvSpPr/>
          <p:nvPr/>
        </p:nvSpPr>
        <p:spPr>
          <a:xfrm>
            <a:off x="5464080" y="3408480"/>
            <a:ext cx="466920" cy="1304640"/>
          </a:xfrm>
          <a:custGeom>
            <a:avLst/>
            <a:gdLst/>
            <a:ahLst/>
            <a:rect l="l" t="t" r="r" b="b"/>
            <a:pathLst>
              <a:path w="294" h="822">
                <a:moveTo>
                  <a:pt x="293" y="0"/>
                </a:moveTo>
                <a:lnTo>
                  <a:pt x="0" y="821"/>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 name=""/>
          <p:cNvSpPr/>
          <p:nvPr/>
        </p:nvSpPr>
        <p:spPr>
          <a:xfrm>
            <a:off x="5872320" y="5157720"/>
            <a:ext cx="1417320" cy="611280"/>
          </a:xfrm>
          <a:custGeom>
            <a:avLst/>
            <a:gdLst/>
            <a:ahLst/>
            <a:rect l="l" t="t" r="r" b="b"/>
            <a:pathLst>
              <a:path w="893" h="385">
                <a:moveTo>
                  <a:pt x="0" y="0"/>
                </a:moveTo>
                <a:lnTo>
                  <a:pt x="892" y="384"/>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3570120" y="3633840"/>
            <a:ext cx="1563840" cy="1000080"/>
          </a:xfrm>
          <a:custGeom>
            <a:avLst/>
            <a:gdLst/>
            <a:ahLst/>
            <a:rect l="l" t="t" r="r" b="b"/>
            <a:pathLst>
              <a:path w="985" h="630">
                <a:moveTo>
                  <a:pt x="0" y="629"/>
                </a:moveTo>
                <a:lnTo>
                  <a:pt x="984" y="0"/>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 name=""/>
          <p:cNvSpPr/>
          <p:nvPr/>
        </p:nvSpPr>
        <p:spPr>
          <a:xfrm>
            <a:off x="1849320" y="2795760"/>
            <a:ext cx="2816280" cy="279360"/>
          </a:xfrm>
          <a:custGeom>
            <a:avLst/>
            <a:gdLst/>
            <a:ahLst/>
            <a:rect l="l" t="t" r="r" b="b"/>
            <a:pathLst>
              <a:path w="1852" h="168">
                <a:moveTo>
                  <a:pt x="0" y="0"/>
                </a:moveTo>
                <a:lnTo>
                  <a:pt x="1851" y="167"/>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 name=""/>
          <p:cNvSpPr/>
          <p:nvPr/>
        </p:nvSpPr>
        <p:spPr>
          <a:xfrm>
            <a:off x="2236680" y="3290760"/>
            <a:ext cx="2516400" cy="290520"/>
          </a:xfrm>
          <a:custGeom>
            <a:avLst/>
            <a:gdLst/>
            <a:ahLst/>
            <a:rect l="l" t="t" r="r" b="b"/>
            <a:pathLst>
              <a:path w="1585" h="183">
                <a:moveTo>
                  <a:pt x="0" y="0"/>
                </a:moveTo>
                <a:lnTo>
                  <a:pt x="1584" y="182"/>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flipV="1">
            <a:off x="2324160" y="3684600"/>
            <a:ext cx="1808280" cy="101520"/>
          </a:xfrm>
          <a:custGeom>
            <a:avLst/>
            <a:gdLst/>
            <a:ahLst/>
            <a:rect l="l" t="t" r="r" b="b"/>
            <a:pathLst>
              <a:path w="1113" h="56">
                <a:moveTo>
                  <a:pt x="0" y="0"/>
                </a:moveTo>
                <a:lnTo>
                  <a:pt x="1112" y="55"/>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a:off x="5807160" y="4978440"/>
            <a:ext cx="1685880" cy="320760"/>
          </a:xfrm>
          <a:custGeom>
            <a:avLst/>
            <a:gdLst/>
            <a:ahLst/>
            <a:rect l="l" t="t" r="r" b="b"/>
            <a:pathLst>
              <a:path w="1062" h="202">
                <a:moveTo>
                  <a:pt x="0" y="0"/>
                </a:moveTo>
                <a:lnTo>
                  <a:pt x="1061" y="201"/>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5" name=""/>
          <p:cNvSpPr/>
          <p:nvPr/>
        </p:nvSpPr>
        <p:spPr>
          <a:xfrm>
            <a:off x="5200560" y="4791240"/>
            <a:ext cx="425520" cy="1371600"/>
          </a:xfrm>
          <a:custGeom>
            <a:avLst/>
            <a:gdLst/>
            <a:ahLst/>
            <a:rect l="l" t="t" r="r" b="b"/>
            <a:pathLst>
              <a:path w="268" h="864">
                <a:moveTo>
                  <a:pt x="0" y="0"/>
                </a:moveTo>
                <a:lnTo>
                  <a:pt x="267" y="863"/>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6939000" y="1522440"/>
            <a:ext cx="1920960" cy="306000"/>
          </a:xfrm>
          <a:prstGeom prst="rect">
            <a:avLst/>
          </a:prstGeom>
          <a:noFill/>
          <a:ln w="25560">
            <a:solidFill>
              <a:srgbClr val="07e007"/>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7e007"/>
                </a:solidFill>
                <a:effectLst/>
                <a:uFillTx/>
                <a:latin typeface="Arial"/>
              </a:rPr>
              <a:t>Cementos Apasco</a:t>
            </a:r>
            <a:endParaRPr b="0" lang="en-US" sz="1400" strike="noStrike" u="none">
              <a:solidFill>
                <a:srgbClr val="000000"/>
              </a:solidFill>
              <a:effectLst/>
              <a:uFillTx/>
              <a:latin typeface="Times New Roman"/>
            </a:endParaRPr>
          </a:p>
        </p:txBody>
      </p:sp>
      <p:sp>
        <p:nvSpPr>
          <p:cNvPr id="107" name=""/>
          <p:cNvSpPr/>
          <p:nvPr/>
        </p:nvSpPr>
        <p:spPr>
          <a:xfrm>
            <a:off x="3954600" y="1522440"/>
            <a:ext cx="1374480" cy="306000"/>
          </a:xfrm>
          <a:prstGeom prst="rect">
            <a:avLst/>
          </a:prstGeom>
          <a:noFill/>
          <a:ln w="25560">
            <a:solidFill>
              <a:srgbClr val="ff0000"/>
            </a:solidFill>
            <a:miter/>
          </a:ln>
        </p:spPr>
        <p:style>
          <a:lnRef idx="0"/>
          <a:fillRef idx="0"/>
          <a:effectRef idx="0"/>
          <a:fontRef idx="minor"/>
        </p:style>
        <p:txBody>
          <a:bodyPr lIns="92160" rIns="92160" tIns="46080" bIns="460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0000"/>
                </a:solidFill>
                <a:effectLst/>
                <a:uFillTx/>
                <a:latin typeface="Arial"/>
              </a:rPr>
              <a:t>Grupo IMSA</a:t>
            </a:r>
            <a:endParaRPr b="0" lang="en-US" sz="1400" strike="noStrike" u="none">
              <a:solidFill>
                <a:srgbClr val="000000"/>
              </a:solidFill>
              <a:effectLst/>
              <a:uFillTx/>
              <a:latin typeface="Times New Roman"/>
            </a:endParaRPr>
          </a:p>
        </p:txBody>
      </p:sp>
      <p:sp>
        <p:nvSpPr>
          <p:cNvPr id="3" name="PlaceHolder 2"/>
          <p:cNvSpPr>
            <a:spLocks noGrp="1"/>
          </p:cNvSpPr>
          <p:nvPr>
            <p:ph type="sldNum" idx="1"/>
          </p:nvPr>
        </p:nvSpPr>
        <p:spPr/>
        <p:txBody>
          <a:bodyPr/>
          <a:p>
            <a:fld id="{2EA75E32-E9EC-48CD-9C33-69167D1C3D29}"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Project Contractual Structure</a:t>
            </a:r>
            <a:endParaRPr b="1" lang="en-US" sz="3000" strike="noStrike" u="none">
              <a:solidFill>
                <a:srgbClr val="000000"/>
              </a:solidFill>
              <a:effectLst/>
              <a:uFillTx/>
              <a:latin typeface="Arial"/>
            </a:endParaRPr>
          </a:p>
        </p:txBody>
      </p:sp>
      <p:grpSp>
        <p:nvGrpSpPr>
          <p:cNvPr id="109" name=""/>
          <p:cNvGrpSpPr/>
          <p:nvPr/>
        </p:nvGrpSpPr>
        <p:grpSpPr>
          <a:xfrm>
            <a:off x="1541520" y="1735200"/>
            <a:ext cx="5949720" cy="4341600"/>
            <a:chOff x="1541520" y="1735200"/>
            <a:chExt cx="5949720" cy="4341600"/>
          </a:xfrm>
        </p:grpSpPr>
        <p:sp>
          <p:nvSpPr>
            <p:cNvPr id="110" name=""/>
            <p:cNvSpPr/>
            <p:nvPr/>
          </p:nvSpPr>
          <p:spPr>
            <a:xfrm flipV="1">
              <a:off x="2700360" y="4323960"/>
              <a:ext cx="1332000" cy="106380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1" name=""/>
            <p:cNvSpPr/>
            <p:nvPr/>
          </p:nvSpPr>
          <p:spPr>
            <a:xfrm flipH="1">
              <a:off x="5175000" y="3292560"/>
              <a:ext cx="873000" cy="40140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3319560" y="2419200"/>
              <a:ext cx="804600" cy="107316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flipH="1">
              <a:off x="4809960" y="2417760"/>
              <a:ext cx="857520" cy="107460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 name=""/>
            <p:cNvSpPr/>
            <p:nvPr/>
          </p:nvSpPr>
          <p:spPr>
            <a:xfrm flipH="1" flipV="1">
              <a:off x="4867200" y="4313160"/>
              <a:ext cx="1447920" cy="107496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 name=""/>
            <p:cNvSpPr/>
            <p:nvPr/>
          </p:nvSpPr>
          <p:spPr>
            <a:xfrm flipV="1">
              <a:off x="4467240" y="4312800"/>
              <a:ext cx="1440" cy="10652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 name=""/>
            <p:cNvSpPr/>
            <p:nvPr/>
          </p:nvSpPr>
          <p:spPr>
            <a:xfrm>
              <a:off x="4222800" y="4811760"/>
              <a:ext cx="495360" cy="2444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4222800" y="4818240"/>
              <a:ext cx="53028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 name=""/>
            <p:cNvSpPr/>
            <p:nvPr/>
          </p:nvSpPr>
          <p:spPr>
            <a:xfrm>
              <a:off x="4240800" y="4821120"/>
              <a:ext cx="497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Fuel Supply</a:t>
              </a:r>
              <a:endParaRPr b="0" lang="en-US" sz="800" strike="noStrike" u="none">
                <a:solidFill>
                  <a:srgbClr val="000000"/>
                </a:solidFill>
                <a:effectLst/>
                <a:uFillTx/>
                <a:latin typeface="Times New Roman"/>
              </a:endParaRPr>
            </a:p>
          </p:txBody>
        </p:sp>
        <p:sp>
          <p:nvSpPr>
            <p:cNvPr id="119" name=""/>
            <p:cNvSpPr/>
            <p:nvPr/>
          </p:nvSpPr>
          <p:spPr>
            <a:xfrm>
              <a:off x="4246560" y="4940280"/>
              <a:ext cx="48744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 name=""/>
            <p:cNvSpPr/>
            <p:nvPr/>
          </p:nvSpPr>
          <p:spPr>
            <a:xfrm>
              <a:off x="4263840" y="4941720"/>
              <a:ext cx="454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Agreement</a:t>
              </a:r>
              <a:endParaRPr b="0" lang="en-US" sz="800" strike="noStrike" u="none">
                <a:solidFill>
                  <a:srgbClr val="000000"/>
                </a:solidFill>
                <a:effectLst/>
                <a:uFillTx/>
                <a:latin typeface="Times New Roman"/>
              </a:endParaRPr>
            </a:p>
          </p:txBody>
        </p:sp>
        <p:sp>
          <p:nvSpPr>
            <p:cNvPr id="121" name=""/>
            <p:cNvSpPr/>
            <p:nvPr/>
          </p:nvSpPr>
          <p:spPr>
            <a:xfrm>
              <a:off x="5234040" y="4738680"/>
              <a:ext cx="817560" cy="48888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5234040" y="4745160"/>
              <a:ext cx="85716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 name=""/>
            <p:cNvSpPr/>
            <p:nvPr/>
          </p:nvSpPr>
          <p:spPr>
            <a:xfrm>
              <a:off x="5254560" y="4748040"/>
              <a:ext cx="8287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Excess and Back-up</a:t>
              </a:r>
              <a:endParaRPr b="0" lang="en-US" sz="800" strike="noStrike" u="none">
                <a:solidFill>
                  <a:srgbClr val="000000"/>
                </a:solidFill>
                <a:effectLst/>
                <a:uFillTx/>
                <a:latin typeface="Times New Roman"/>
              </a:endParaRPr>
            </a:p>
          </p:txBody>
        </p:sp>
        <p:sp>
          <p:nvSpPr>
            <p:cNvPr id="124" name=""/>
            <p:cNvSpPr/>
            <p:nvPr/>
          </p:nvSpPr>
          <p:spPr>
            <a:xfrm>
              <a:off x="5291280" y="4865760"/>
              <a:ext cx="744480" cy="142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 name=""/>
            <p:cNvSpPr/>
            <p:nvPr/>
          </p:nvSpPr>
          <p:spPr>
            <a:xfrm>
              <a:off x="5307120" y="4869000"/>
              <a:ext cx="7095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Power, Wheeling</a:t>
              </a:r>
              <a:endParaRPr b="0" lang="en-US" sz="800" strike="noStrike" u="none">
                <a:solidFill>
                  <a:srgbClr val="000000"/>
                </a:solidFill>
                <a:effectLst/>
                <a:uFillTx/>
                <a:latin typeface="Times New Roman"/>
              </a:endParaRPr>
            </a:p>
          </p:txBody>
        </p:sp>
        <p:sp>
          <p:nvSpPr>
            <p:cNvPr id="126" name=""/>
            <p:cNvSpPr/>
            <p:nvPr/>
          </p:nvSpPr>
          <p:spPr>
            <a:xfrm>
              <a:off x="5240160" y="4987800"/>
              <a:ext cx="844560" cy="142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 name=""/>
            <p:cNvSpPr/>
            <p:nvPr/>
          </p:nvSpPr>
          <p:spPr>
            <a:xfrm>
              <a:off x="5260680" y="4991040"/>
              <a:ext cx="814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and Interconnection</a:t>
              </a:r>
              <a:endParaRPr b="0" lang="en-US" sz="800" strike="noStrike" u="none">
                <a:solidFill>
                  <a:srgbClr val="000000"/>
                </a:solidFill>
                <a:effectLst/>
                <a:uFillTx/>
                <a:latin typeface="Times New Roman"/>
              </a:endParaRPr>
            </a:p>
          </p:txBody>
        </p:sp>
        <p:sp>
          <p:nvSpPr>
            <p:cNvPr id="128" name=""/>
            <p:cNvSpPr/>
            <p:nvPr/>
          </p:nvSpPr>
          <p:spPr>
            <a:xfrm>
              <a:off x="5398920" y="5110200"/>
              <a:ext cx="52704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 name=""/>
            <p:cNvSpPr/>
            <p:nvPr/>
          </p:nvSpPr>
          <p:spPr>
            <a:xfrm>
              <a:off x="5414760" y="5113440"/>
              <a:ext cx="493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Agreements</a:t>
              </a:r>
              <a:endParaRPr b="0" lang="en-US" sz="800" strike="noStrike" u="none">
                <a:solidFill>
                  <a:srgbClr val="000000"/>
                </a:solidFill>
                <a:effectLst/>
                <a:uFillTx/>
                <a:latin typeface="Times New Roman"/>
              </a:endParaRPr>
            </a:p>
          </p:txBody>
        </p:sp>
        <p:sp>
          <p:nvSpPr>
            <p:cNvPr id="130" name=""/>
            <p:cNvSpPr/>
            <p:nvPr/>
          </p:nvSpPr>
          <p:spPr>
            <a:xfrm>
              <a:off x="4986360" y="2800440"/>
              <a:ext cx="642960" cy="2444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1" name=""/>
            <p:cNvSpPr/>
            <p:nvPr/>
          </p:nvSpPr>
          <p:spPr>
            <a:xfrm>
              <a:off x="4986360" y="2806560"/>
              <a:ext cx="68580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 name=""/>
            <p:cNvSpPr/>
            <p:nvPr/>
          </p:nvSpPr>
          <p:spPr>
            <a:xfrm>
              <a:off x="5006520" y="2809800"/>
              <a:ext cx="650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Steam Purchase</a:t>
              </a:r>
              <a:endParaRPr b="0" lang="en-US" sz="800" strike="noStrike" u="none">
                <a:solidFill>
                  <a:srgbClr val="000000"/>
                </a:solidFill>
                <a:effectLst/>
                <a:uFillTx/>
                <a:latin typeface="Times New Roman"/>
              </a:endParaRPr>
            </a:p>
          </p:txBody>
        </p:sp>
        <p:sp>
          <p:nvSpPr>
            <p:cNvPr id="133" name=""/>
            <p:cNvSpPr/>
            <p:nvPr/>
          </p:nvSpPr>
          <p:spPr>
            <a:xfrm>
              <a:off x="5084640" y="2928960"/>
              <a:ext cx="48744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5101920" y="2932200"/>
              <a:ext cx="454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Agreement</a:t>
              </a:r>
              <a:endParaRPr b="0" lang="en-US" sz="800" strike="noStrike" u="none">
                <a:solidFill>
                  <a:srgbClr val="000000"/>
                </a:solidFill>
                <a:effectLst/>
                <a:uFillTx/>
                <a:latin typeface="Times New Roman"/>
              </a:endParaRPr>
            </a:p>
          </p:txBody>
        </p:sp>
        <p:sp>
          <p:nvSpPr>
            <p:cNvPr id="135" name=""/>
            <p:cNvSpPr/>
            <p:nvPr/>
          </p:nvSpPr>
          <p:spPr>
            <a:xfrm>
              <a:off x="3403440" y="2800440"/>
              <a:ext cx="649440" cy="2444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 name=""/>
            <p:cNvSpPr/>
            <p:nvPr/>
          </p:nvSpPr>
          <p:spPr>
            <a:xfrm>
              <a:off x="3403440" y="2806560"/>
              <a:ext cx="69228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7" name=""/>
            <p:cNvSpPr/>
            <p:nvPr/>
          </p:nvSpPr>
          <p:spPr>
            <a:xfrm>
              <a:off x="3421440" y="2809800"/>
              <a:ext cx="655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Power Purchase</a:t>
              </a:r>
              <a:endParaRPr b="0" lang="en-US" sz="800" strike="noStrike" u="none">
                <a:solidFill>
                  <a:srgbClr val="000000"/>
                </a:solidFill>
                <a:effectLst/>
                <a:uFillTx/>
                <a:latin typeface="Times New Roman"/>
              </a:endParaRPr>
            </a:p>
          </p:txBody>
        </p:sp>
        <p:sp>
          <p:nvSpPr>
            <p:cNvPr id="138" name=""/>
            <p:cNvSpPr/>
            <p:nvPr/>
          </p:nvSpPr>
          <p:spPr>
            <a:xfrm>
              <a:off x="3503520" y="2928960"/>
              <a:ext cx="546120" cy="96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 name=""/>
            <p:cNvSpPr/>
            <p:nvPr/>
          </p:nvSpPr>
          <p:spPr>
            <a:xfrm>
              <a:off x="3519360" y="2928960"/>
              <a:ext cx="493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Agreements</a:t>
              </a:r>
              <a:endParaRPr b="0" lang="en-US" sz="800" strike="noStrike" u="none">
                <a:solidFill>
                  <a:srgbClr val="000000"/>
                </a:solidFill>
                <a:effectLst/>
                <a:uFillTx/>
                <a:latin typeface="Times New Roman"/>
              </a:endParaRPr>
            </a:p>
          </p:txBody>
        </p:sp>
        <p:sp>
          <p:nvSpPr>
            <p:cNvPr id="140" name=""/>
            <p:cNvSpPr/>
            <p:nvPr/>
          </p:nvSpPr>
          <p:spPr>
            <a:xfrm>
              <a:off x="3757680" y="3492360"/>
              <a:ext cx="1420920" cy="824040"/>
            </a:xfrm>
            <a:prstGeom prst="rect">
              <a:avLst/>
            </a:prstGeom>
            <a:solidFill>
              <a:srgbClr val="0000ff"/>
            </a:solidFill>
            <a:ln w="936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1" name=""/>
            <p:cNvSpPr/>
            <p:nvPr/>
          </p:nvSpPr>
          <p:spPr>
            <a:xfrm>
              <a:off x="4295880" y="3679920"/>
              <a:ext cx="398520" cy="172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2" name=""/>
            <p:cNvSpPr/>
            <p:nvPr/>
          </p:nvSpPr>
          <p:spPr>
            <a:xfrm>
              <a:off x="4322520" y="3684600"/>
              <a:ext cx="3452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Enron</a:t>
              </a:r>
              <a:endParaRPr b="0" lang="en-US" sz="1000" strike="noStrike" u="none">
                <a:solidFill>
                  <a:srgbClr val="000000"/>
                </a:solidFill>
                <a:effectLst/>
                <a:uFillTx/>
                <a:latin typeface="Times New Roman"/>
              </a:endParaRPr>
            </a:p>
          </p:txBody>
        </p:sp>
        <p:sp>
          <p:nvSpPr>
            <p:cNvPr id="143" name=""/>
            <p:cNvSpPr/>
            <p:nvPr/>
          </p:nvSpPr>
          <p:spPr>
            <a:xfrm>
              <a:off x="3811680" y="3832200"/>
              <a:ext cx="54756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 name=""/>
            <p:cNvSpPr/>
            <p:nvPr/>
          </p:nvSpPr>
          <p:spPr>
            <a:xfrm>
              <a:off x="3812040" y="3836880"/>
              <a:ext cx="4294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Energía</a:t>
              </a:r>
              <a:endParaRPr b="0" lang="en-US" sz="1000" strike="noStrike" u="none">
                <a:solidFill>
                  <a:srgbClr val="000000"/>
                </a:solidFill>
                <a:effectLst/>
                <a:uFillTx/>
                <a:latin typeface="Times New Roman"/>
              </a:endParaRPr>
            </a:p>
          </p:txBody>
        </p:sp>
        <p:sp>
          <p:nvSpPr>
            <p:cNvPr id="145" name=""/>
            <p:cNvSpPr/>
            <p:nvPr/>
          </p:nvSpPr>
          <p:spPr>
            <a:xfrm>
              <a:off x="4303800" y="3832200"/>
              <a:ext cx="59688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6" name=""/>
            <p:cNvSpPr/>
            <p:nvPr/>
          </p:nvSpPr>
          <p:spPr>
            <a:xfrm>
              <a:off x="4329360" y="3836880"/>
              <a:ext cx="54216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Industrial</a:t>
              </a:r>
              <a:endParaRPr b="0" lang="en-US" sz="1000" strike="noStrike" u="none">
                <a:solidFill>
                  <a:srgbClr val="000000"/>
                </a:solidFill>
                <a:effectLst/>
                <a:uFillTx/>
                <a:latin typeface="Times New Roman"/>
              </a:endParaRPr>
            </a:p>
          </p:txBody>
        </p:sp>
        <p:sp>
          <p:nvSpPr>
            <p:cNvPr id="147" name=""/>
            <p:cNvSpPr/>
            <p:nvPr/>
          </p:nvSpPr>
          <p:spPr>
            <a:xfrm>
              <a:off x="4844880" y="3832200"/>
              <a:ext cx="33192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 name=""/>
            <p:cNvSpPr/>
            <p:nvPr/>
          </p:nvSpPr>
          <p:spPr>
            <a:xfrm>
              <a:off x="4869360" y="3836880"/>
              <a:ext cx="2782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 SRL</a:t>
              </a:r>
              <a:endParaRPr b="0" lang="en-US" sz="1000" strike="noStrike" u="none">
                <a:solidFill>
                  <a:srgbClr val="000000"/>
                </a:solidFill>
                <a:effectLst/>
                <a:uFillTx/>
                <a:latin typeface="Times New Roman"/>
              </a:endParaRPr>
            </a:p>
          </p:txBody>
        </p:sp>
        <p:sp>
          <p:nvSpPr>
            <p:cNvPr id="149" name=""/>
            <p:cNvSpPr/>
            <p:nvPr/>
          </p:nvSpPr>
          <p:spPr>
            <a:xfrm>
              <a:off x="4213080" y="3984480"/>
              <a:ext cx="750960" cy="195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4239720" y="3989520"/>
              <a:ext cx="6116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Project Co.</a:t>
              </a:r>
              <a:endParaRPr b="0" lang="en-US" sz="1000" strike="noStrike" u="none">
                <a:solidFill>
                  <a:srgbClr val="000000"/>
                </a:solidFill>
                <a:effectLst/>
                <a:uFillTx/>
                <a:latin typeface="Times New Roman"/>
              </a:endParaRPr>
            </a:p>
          </p:txBody>
        </p:sp>
        <p:sp>
          <p:nvSpPr>
            <p:cNvPr id="151" name=""/>
            <p:cNvSpPr/>
            <p:nvPr/>
          </p:nvSpPr>
          <p:spPr>
            <a:xfrm>
              <a:off x="1541520" y="4172040"/>
              <a:ext cx="1428840" cy="68724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 name=""/>
            <p:cNvSpPr/>
            <p:nvPr/>
          </p:nvSpPr>
          <p:spPr>
            <a:xfrm>
              <a:off x="1954080" y="4367160"/>
              <a:ext cx="27936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 name=""/>
            <p:cNvSpPr/>
            <p:nvPr/>
          </p:nvSpPr>
          <p:spPr>
            <a:xfrm>
              <a:off x="1979280" y="4371840"/>
              <a:ext cx="225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IDB</a:t>
              </a:r>
              <a:endParaRPr b="0" lang="en-US" sz="1000" strike="noStrike" u="none">
                <a:solidFill>
                  <a:srgbClr val="000000"/>
                </a:solidFill>
                <a:effectLst/>
                <a:uFillTx/>
                <a:latin typeface="Times New Roman"/>
              </a:endParaRPr>
            </a:p>
          </p:txBody>
        </p:sp>
        <p:sp>
          <p:nvSpPr>
            <p:cNvPr id="154" name=""/>
            <p:cNvSpPr/>
            <p:nvPr/>
          </p:nvSpPr>
          <p:spPr>
            <a:xfrm>
              <a:off x="2178000" y="4367160"/>
              <a:ext cx="43344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2205720" y="4371840"/>
              <a:ext cx="37656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 A &amp; B</a:t>
              </a:r>
              <a:endParaRPr b="0" lang="en-US" sz="1000" strike="noStrike" u="none">
                <a:solidFill>
                  <a:srgbClr val="000000"/>
                </a:solidFill>
                <a:effectLst/>
                <a:uFillTx/>
                <a:latin typeface="Times New Roman"/>
              </a:endParaRPr>
            </a:p>
          </p:txBody>
        </p:sp>
        <p:sp>
          <p:nvSpPr>
            <p:cNvPr id="156" name=""/>
            <p:cNvSpPr/>
            <p:nvPr/>
          </p:nvSpPr>
          <p:spPr>
            <a:xfrm>
              <a:off x="2089080" y="4519440"/>
              <a:ext cx="385920" cy="1717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 name=""/>
            <p:cNvSpPr/>
            <p:nvPr/>
          </p:nvSpPr>
          <p:spPr>
            <a:xfrm>
              <a:off x="2115360" y="4522680"/>
              <a:ext cx="3312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Loans</a:t>
              </a:r>
              <a:endParaRPr b="0" lang="en-US" sz="1000" strike="noStrike" u="none">
                <a:solidFill>
                  <a:srgbClr val="000000"/>
                </a:solidFill>
                <a:effectLst/>
                <a:uFillTx/>
                <a:latin typeface="Times New Roman"/>
              </a:endParaRPr>
            </a:p>
          </p:txBody>
        </p:sp>
        <p:sp>
          <p:nvSpPr>
            <p:cNvPr id="158" name=""/>
            <p:cNvSpPr/>
            <p:nvPr/>
          </p:nvSpPr>
          <p:spPr>
            <a:xfrm>
              <a:off x="1987560" y="5388120"/>
              <a:ext cx="1432080" cy="68868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 name=""/>
            <p:cNvSpPr/>
            <p:nvPr/>
          </p:nvSpPr>
          <p:spPr>
            <a:xfrm>
              <a:off x="2525760" y="5662440"/>
              <a:ext cx="40644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 name=""/>
            <p:cNvSpPr/>
            <p:nvPr/>
          </p:nvSpPr>
          <p:spPr>
            <a:xfrm>
              <a:off x="2552760" y="5665680"/>
              <a:ext cx="3520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Mitsui</a:t>
              </a:r>
              <a:endParaRPr b="0" lang="en-US" sz="1000" strike="noStrike" u="none">
                <a:solidFill>
                  <a:srgbClr val="000000"/>
                </a:solidFill>
                <a:effectLst/>
                <a:uFillTx/>
                <a:latin typeface="Times New Roman"/>
              </a:endParaRPr>
            </a:p>
          </p:txBody>
        </p:sp>
        <p:sp>
          <p:nvSpPr>
            <p:cNvPr id="161" name=""/>
            <p:cNvSpPr/>
            <p:nvPr/>
          </p:nvSpPr>
          <p:spPr>
            <a:xfrm>
              <a:off x="3754440" y="5378400"/>
              <a:ext cx="1428840" cy="68904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 name=""/>
            <p:cNvSpPr/>
            <p:nvPr/>
          </p:nvSpPr>
          <p:spPr>
            <a:xfrm>
              <a:off x="4297320" y="5651640"/>
              <a:ext cx="390600" cy="172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 name=""/>
            <p:cNvSpPr/>
            <p:nvPr/>
          </p:nvSpPr>
          <p:spPr>
            <a:xfrm>
              <a:off x="4298760" y="5656320"/>
              <a:ext cx="3589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Pemex</a:t>
              </a:r>
              <a:endParaRPr b="0" lang="en-US" sz="1000" strike="noStrike" u="none">
                <a:solidFill>
                  <a:srgbClr val="000000"/>
                </a:solidFill>
                <a:effectLst/>
                <a:uFillTx/>
                <a:latin typeface="Times New Roman"/>
              </a:endParaRPr>
            </a:p>
          </p:txBody>
        </p:sp>
        <p:sp>
          <p:nvSpPr>
            <p:cNvPr id="164" name=""/>
            <p:cNvSpPr/>
            <p:nvPr/>
          </p:nvSpPr>
          <p:spPr>
            <a:xfrm>
              <a:off x="2606760" y="1735200"/>
              <a:ext cx="1428840" cy="68724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 name=""/>
            <p:cNvSpPr/>
            <p:nvPr/>
          </p:nvSpPr>
          <p:spPr>
            <a:xfrm>
              <a:off x="2978280" y="1932120"/>
              <a:ext cx="376200" cy="16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 name=""/>
            <p:cNvSpPr/>
            <p:nvPr/>
          </p:nvSpPr>
          <p:spPr>
            <a:xfrm>
              <a:off x="3003480" y="1936800"/>
              <a:ext cx="3204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Vitro,</a:t>
              </a:r>
              <a:endParaRPr b="0" lang="en-US" sz="1000" strike="noStrike" u="none">
                <a:solidFill>
                  <a:srgbClr val="000000"/>
                </a:solidFill>
                <a:effectLst/>
                <a:uFillTx/>
                <a:latin typeface="Times New Roman"/>
              </a:endParaRPr>
            </a:p>
          </p:txBody>
        </p:sp>
        <p:sp>
          <p:nvSpPr>
            <p:cNvPr id="167" name=""/>
            <p:cNvSpPr/>
            <p:nvPr/>
          </p:nvSpPr>
          <p:spPr>
            <a:xfrm>
              <a:off x="3298680" y="1932120"/>
              <a:ext cx="419400" cy="1695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 name=""/>
            <p:cNvSpPr/>
            <p:nvPr/>
          </p:nvSpPr>
          <p:spPr>
            <a:xfrm>
              <a:off x="3326040" y="1936800"/>
              <a:ext cx="3625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 IMSA</a:t>
              </a:r>
              <a:endParaRPr b="0" lang="en-US" sz="1000" strike="noStrike" u="none">
                <a:solidFill>
                  <a:srgbClr val="000000"/>
                </a:solidFill>
                <a:effectLst/>
                <a:uFillTx/>
                <a:latin typeface="Times New Roman"/>
              </a:endParaRPr>
            </a:p>
          </p:txBody>
        </p:sp>
        <p:sp>
          <p:nvSpPr>
            <p:cNvPr id="169" name=""/>
            <p:cNvSpPr/>
            <p:nvPr/>
          </p:nvSpPr>
          <p:spPr>
            <a:xfrm>
              <a:off x="2989440" y="2084400"/>
              <a:ext cx="32040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3016080" y="2089080"/>
              <a:ext cx="324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 </a:t>
              </a:r>
              <a:endParaRPr b="0" lang="en-US" sz="1000" strike="noStrike" u="none">
                <a:solidFill>
                  <a:srgbClr val="000000"/>
                </a:solidFill>
                <a:effectLst/>
                <a:uFillTx/>
                <a:latin typeface="Times New Roman"/>
              </a:endParaRPr>
            </a:p>
          </p:txBody>
        </p:sp>
        <p:sp>
          <p:nvSpPr>
            <p:cNvPr id="171" name=""/>
            <p:cNvSpPr/>
            <p:nvPr/>
          </p:nvSpPr>
          <p:spPr>
            <a:xfrm>
              <a:off x="3047040" y="2089080"/>
              <a:ext cx="2048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and</a:t>
              </a:r>
              <a:endParaRPr b="0" lang="en-US" sz="1000" strike="noStrike" u="none">
                <a:solidFill>
                  <a:srgbClr val="000000"/>
                </a:solidFill>
                <a:effectLst/>
                <a:uFillTx/>
                <a:latin typeface="Times New Roman"/>
              </a:endParaRPr>
            </a:p>
          </p:txBody>
        </p:sp>
        <p:sp>
          <p:nvSpPr>
            <p:cNvPr id="172" name=""/>
            <p:cNvSpPr/>
            <p:nvPr/>
          </p:nvSpPr>
          <p:spPr>
            <a:xfrm>
              <a:off x="3254400" y="2084400"/>
              <a:ext cx="44928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3254760" y="2089080"/>
              <a:ext cx="3942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Apasco</a:t>
              </a:r>
              <a:endParaRPr b="0" lang="en-US" sz="1000" strike="noStrike" u="none">
                <a:solidFill>
                  <a:srgbClr val="000000"/>
                </a:solidFill>
                <a:effectLst/>
                <a:uFillTx/>
                <a:latin typeface="Times New Roman"/>
              </a:endParaRPr>
            </a:p>
          </p:txBody>
        </p:sp>
        <p:sp>
          <p:nvSpPr>
            <p:cNvPr id="174" name=""/>
            <p:cNvSpPr/>
            <p:nvPr/>
          </p:nvSpPr>
          <p:spPr>
            <a:xfrm>
              <a:off x="6059520" y="4087800"/>
              <a:ext cx="1431720" cy="91584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5" name=""/>
            <p:cNvSpPr/>
            <p:nvPr/>
          </p:nvSpPr>
          <p:spPr>
            <a:xfrm>
              <a:off x="6426360" y="4192560"/>
              <a:ext cx="70956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6" name=""/>
            <p:cNvSpPr/>
            <p:nvPr/>
          </p:nvSpPr>
          <p:spPr>
            <a:xfrm>
              <a:off x="6454080" y="4197240"/>
              <a:ext cx="654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Operational</a:t>
              </a:r>
              <a:endParaRPr b="0" lang="en-US" sz="1000" strike="noStrike" u="none">
                <a:solidFill>
                  <a:srgbClr val="000000"/>
                </a:solidFill>
                <a:effectLst/>
                <a:uFillTx/>
                <a:latin typeface="Times New Roman"/>
              </a:endParaRPr>
            </a:p>
          </p:txBody>
        </p:sp>
        <p:sp>
          <p:nvSpPr>
            <p:cNvPr id="177" name=""/>
            <p:cNvSpPr/>
            <p:nvPr/>
          </p:nvSpPr>
          <p:spPr>
            <a:xfrm>
              <a:off x="6608880" y="4362480"/>
              <a:ext cx="45216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 name=""/>
            <p:cNvSpPr/>
            <p:nvPr/>
          </p:nvSpPr>
          <p:spPr>
            <a:xfrm>
              <a:off x="6635520" y="4365720"/>
              <a:ext cx="3942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Energy</a:t>
              </a:r>
              <a:endParaRPr b="0" lang="en-US" sz="1000" strike="noStrike" u="none">
                <a:solidFill>
                  <a:srgbClr val="000000"/>
                </a:solidFill>
                <a:effectLst/>
                <a:uFillTx/>
                <a:latin typeface="Times New Roman"/>
              </a:endParaRPr>
            </a:p>
          </p:txBody>
        </p:sp>
        <p:sp>
          <p:nvSpPr>
            <p:cNvPr id="179" name=""/>
            <p:cNvSpPr/>
            <p:nvPr/>
          </p:nvSpPr>
          <p:spPr>
            <a:xfrm>
              <a:off x="6426360" y="4545000"/>
              <a:ext cx="73152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0" name=""/>
            <p:cNvSpPr/>
            <p:nvPr/>
          </p:nvSpPr>
          <p:spPr>
            <a:xfrm>
              <a:off x="6454440" y="4549680"/>
              <a:ext cx="67536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Corporation</a:t>
              </a:r>
              <a:endParaRPr b="0" lang="en-US" sz="1000" strike="noStrike" u="none">
                <a:solidFill>
                  <a:srgbClr val="000000"/>
                </a:solidFill>
                <a:effectLst/>
                <a:uFillTx/>
                <a:latin typeface="Times New Roman"/>
              </a:endParaRPr>
            </a:p>
          </p:txBody>
        </p:sp>
        <p:sp>
          <p:nvSpPr>
            <p:cNvPr id="181" name=""/>
            <p:cNvSpPr/>
            <p:nvPr/>
          </p:nvSpPr>
          <p:spPr>
            <a:xfrm>
              <a:off x="5602320" y="5388120"/>
              <a:ext cx="1430280" cy="68868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 name=""/>
            <p:cNvSpPr/>
            <p:nvPr/>
          </p:nvSpPr>
          <p:spPr>
            <a:xfrm>
              <a:off x="6189840" y="5662440"/>
              <a:ext cx="30780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 name=""/>
            <p:cNvSpPr/>
            <p:nvPr/>
          </p:nvSpPr>
          <p:spPr>
            <a:xfrm>
              <a:off x="6216120" y="5665680"/>
              <a:ext cx="253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CFE</a:t>
              </a:r>
              <a:endParaRPr b="0" lang="en-US" sz="1000" strike="noStrike" u="none">
                <a:solidFill>
                  <a:srgbClr val="000000"/>
                </a:solidFill>
                <a:effectLst/>
                <a:uFillTx/>
                <a:latin typeface="Times New Roman"/>
              </a:endParaRPr>
            </a:p>
          </p:txBody>
        </p:sp>
        <p:sp>
          <p:nvSpPr>
            <p:cNvPr id="184" name=""/>
            <p:cNvSpPr/>
            <p:nvPr/>
          </p:nvSpPr>
          <p:spPr>
            <a:xfrm>
              <a:off x="6048360" y="2951280"/>
              <a:ext cx="1432080" cy="68868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 name=""/>
            <p:cNvSpPr/>
            <p:nvPr/>
          </p:nvSpPr>
          <p:spPr>
            <a:xfrm>
              <a:off x="6434280" y="2997360"/>
              <a:ext cx="71100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 name=""/>
            <p:cNvSpPr/>
            <p:nvPr/>
          </p:nvSpPr>
          <p:spPr>
            <a:xfrm>
              <a:off x="6462000" y="3002040"/>
              <a:ext cx="654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Operational</a:t>
              </a:r>
              <a:endParaRPr b="0" lang="en-US" sz="1000" strike="noStrike" u="none">
                <a:solidFill>
                  <a:srgbClr val="000000"/>
                </a:solidFill>
                <a:effectLst/>
                <a:uFillTx/>
                <a:latin typeface="Times New Roman"/>
              </a:endParaRPr>
            </a:p>
          </p:txBody>
        </p:sp>
        <p:sp>
          <p:nvSpPr>
            <p:cNvPr id="187" name=""/>
            <p:cNvSpPr/>
            <p:nvPr/>
          </p:nvSpPr>
          <p:spPr>
            <a:xfrm>
              <a:off x="6564240" y="3149640"/>
              <a:ext cx="45252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8" name=""/>
            <p:cNvSpPr/>
            <p:nvPr/>
          </p:nvSpPr>
          <p:spPr>
            <a:xfrm>
              <a:off x="6590880" y="3154320"/>
              <a:ext cx="3942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Energy</a:t>
              </a:r>
              <a:endParaRPr b="0" lang="en-US" sz="1000" strike="noStrike" u="none">
                <a:solidFill>
                  <a:srgbClr val="000000"/>
                </a:solidFill>
                <a:effectLst/>
                <a:uFillTx/>
                <a:latin typeface="Times New Roman"/>
              </a:endParaRPr>
            </a:p>
          </p:txBody>
        </p:sp>
        <p:sp>
          <p:nvSpPr>
            <p:cNvPr id="189" name=""/>
            <p:cNvSpPr/>
            <p:nvPr/>
          </p:nvSpPr>
          <p:spPr>
            <a:xfrm>
              <a:off x="6423120" y="3301920"/>
              <a:ext cx="73188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0" name=""/>
            <p:cNvSpPr/>
            <p:nvPr/>
          </p:nvSpPr>
          <p:spPr>
            <a:xfrm>
              <a:off x="6451200" y="3306600"/>
              <a:ext cx="67536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Corporation</a:t>
              </a:r>
              <a:endParaRPr b="0" lang="en-US" sz="1000" strike="noStrike" u="none">
                <a:solidFill>
                  <a:srgbClr val="000000"/>
                </a:solidFill>
                <a:effectLst/>
                <a:uFillTx/>
                <a:latin typeface="Times New Roman"/>
              </a:endParaRPr>
            </a:p>
          </p:txBody>
        </p:sp>
        <p:sp>
          <p:nvSpPr>
            <p:cNvPr id="191" name=""/>
            <p:cNvSpPr/>
            <p:nvPr/>
          </p:nvSpPr>
          <p:spPr>
            <a:xfrm>
              <a:off x="6608880" y="4727520"/>
              <a:ext cx="48240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 name=""/>
            <p:cNvSpPr/>
            <p:nvPr/>
          </p:nvSpPr>
          <p:spPr>
            <a:xfrm>
              <a:off x="6636240" y="4732200"/>
              <a:ext cx="3942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Mexico</a:t>
              </a:r>
              <a:endParaRPr b="0" lang="en-US" sz="1000" strike="noStrike" u="none">
                <a:solidFill>
                  <a:srgbClr val="000000"/>
                </a:solidFill>
                <a:effectLst/>
                <a:uFillTx/>
                <a:latin typeface="Times New Roman"/>
              </a:endParaRPr>
            </a:p>
          </p:txBody>
        </p:sp>
        <p:sp>
          <p:nvSpPr>
            <p:cNvPr id="193" name=""/>
            <p:cNvSpPr/>
            <p:nvPr/>
          </p:nvSpPr>
          <p:spPr>
            <a:xfrm>
              <a:off x="4956120" y="1735200"/>
              <a:ext cx="1430280" cy="68724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4" name=""/>
            <p:cNvSpPr/>
            <p:nvPr/>
          </p:nvSpPr>
          <p:spPr>
            <a:xfrm>
              <a:off x="5511960" y="2008080"/>
              <a:ext cx="371160" cy="169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5" name=""/>
            <p:cNvSpPr/>
            <p:nvPr/>
          </p:nvSpPr>
          <p:spPr>
            <a:xfrm>
              <a:off x="5512320" y="2013120"/>
              <a:ext cx="316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Alcali</a:t>
              </a:r>
              <a:endParaRPr b="0" lang="en-US" sz="1000" strike="noStrike" u="none">
                <a:solidFill>
                  <a:srgbClr val="000000"/>
                </a:solidFill>
                <a:effectLst/>
                <a:uFillTx/>
                <a:latin typeface="Times New Roman"/>
              </a:endParaRPr>
            </a:p>
          </p:txBody>
        </p:sp>
        <p:sp>
          <p:nvSpPr>
            <p:cNvPr id="196" name=""/>
            <p:cNvSpPr/>
            <p:nvPr/>
          </p:nvSpPr>
          <p:spPr>
            <a:xfrm>
              <a:off x="2759040" y="3251160"/>
              <a:ext cx="998640" cy="3668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7" name=""/>
            <p:cNvSpPr/>
            <p:nvPr/>
          </p:nvSpPr>
          <p:spPr>
            <a:xfrm>
              <a:off x="3100320" y="3276720"/>
              <a:ext cx="474840" cy="3650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8" name=""/>
            <p:cNvSpPr/>
            <p:nvPr/>
          </p:nvSpPr>
          <p:spPr>
            <a:xfrm>
              <a:off x="3228840" y="3282840"/>
              <a:ext cx="26352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9" name=""/>
            <p:cNvSpPr/>
            <p:nvPr/>
          </p:nvSpPr>
          <p:spPr>
            <a:xfrm>
              <a:off x="3228480" y="3286080"/>
              <a:ext cx="1594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Site</a:t>
              </a:r>
              <a:endParaRPr b="0" lang="en-US" sz="800" strike="noStrike" u="none">
                <a:solidFill>
                  <a:srgbClr val="000000"/>
                </a:solidFill>
                <a:effectLst/>
                <a:uFillTx/>
                <a:latin typeface="Times New Roman"/>
              </a:endParaRPr>
            </a:p>
          </p:txBody>
        </p:sp>
        <p:sp>
          <p:nvSpPr>
            <p:cNvPr id="200" name=""/>
            <p:cNvSpPr/>
            <p:nvPr/>
          </p:nvSpPr>
          <p:spPr>
            <a:xfrm>
              <a:off x="3154320" y="3405240"/>
              <a:ext cx="40788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 name=""/>
            <p:cNvSpPr/>
            <p:nvPr/>
          </p:nvSpPr>
          <p:spPr>
            <a:xfrm>
              <a:off x="3174480" y="3406680"/>
              <a:ext cx="3693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Purchase</a:t>
              </a:r>
              <a:endParaRPr b="0" lang="en-US" sz="800" strike="noStrike" u="none">
                <a:solidFill>
                  <a:srgbClr val="000000"/>
                </a:solidFill>
                <a:effectLst/>
                <a:uFillTx/>
                <a:latin typeface="Times New Roman"/>
              </a:endParaRPr>
            </a:p>
          </p:txBody>
        </p:sp>
        <p:sp>
          <p:nvSpPr>
            <p:cNvPr id="202" name=""/>
            <p:cNvSpPr/>
            <p:nvPr/>
          </p:nvSpPr>
          <p:spPr>
            <a:xfrm>
              <a:off x="3114720" y="3525840"/>
              <a:ext cx="487440" cy="1429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 name=""/>
            <p:cNvSpPr/>
            <p:nvPr/>
          </p:nvSpPr>
          <p:spPr>
            <a:xfrm>
              <a:off x="3132000" y="3529080"/>
              <a:ext cx="454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Agreement</a:t>
              </a:r>
              <a:endParaRPr b="0" lang="en-US" sz="800" strike="noStrike" u="none">
                <a:solidFill>
                  <a:srgbClr val="000000"/>
                </a:solidFill>
                <a:effectLst/>
                <a:uFillTx/>
                <a:latin typeface="Times New Roman"/>
              </a:endParaRPr>
            </a:p>
          </p:txBody>
        </p:sp>
        <p:sp>
          <p:nvSpPr>
            <p:cNvPr id="204" name=""/>
            <p:cNvSpPr/>
            <p:nvPr/>
          </p:nvSpPr>
          <p:spPr>
            <a:xfrm>
              <a:off x="1541520" y="2951280"/>
              <a:ext cx="1428840" cy="688680"/>
            </a:xfrm>
            <a:prstGeom prst="ellipse">
              <a:avLst/>
            </a:prstGeom>
            <a:solidFill>
              <a:srgbClr val="80808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 name=""/>
            <p:cNvSpPr/>
            <p:nvPr/>
          </p:nvSpPr>
          <p:spPr>
            <a:xfrm>
              <a:off x="2109960" y="3225960"/>
              <a:ext cx="344160" cy="171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 name=""/>
            <p:cNvSpPr/>
            <p:nvPr/>
          </p:nvSpPr>
          <p:spPr>
            <a:xfrm>
              <a:off x="2135160" y="3230640"/>
              <a:ext cx="2887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1000" strike="noStrike" u="none">
                  <a:solidFill>
                    <a:srgbClr val="ffffff"/>
                  </a:solidFill>
                  <a:effectLst/>
                  <a:uFillTx/>
                  <a:latin typeface="Times New Roman"/>
                </a:rPr>
                <a:t>Vitro</a:t>
              </a:r>
              <a:endParaRPr b="0" lang="en-US" sz="1000" strike="noStrike" u="none">
                <a:solidFill>
                  <a:srgbClr val="000000"/>
                </a:solidFill>
                <a:effectLst/>
                <a:uFillTx/>
                <a:latin typeface="Times New Roman"/>
              </a:endParaRPr>
            </a:p>
          </p:txBody>
        </p:sp>
        <p:sp>
          <p:nvSpPr>
            <p:cNvPr id="207" name=""/>
            <p:cNvSpPr/>
            <p:nvPr/>
          </p:nvSpPr>
          <p:spPr>
            <a:xfrm>
              <a:off x="3267000" y="4697280"/>
              <a:ext cx="347760" cy="2444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 name=""/>
            <p:cNvSpPr/>
            <p:nvPr/>
          </p:nvSpPr>
          <p:spPr>
            <a:xfrm>
              <a:off x="3346560" y="4703760"/>
              <a:ext cx="22860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9" name=""/>
            <p:cNvSpPr/>
            <p:nvPr/>
          </p:nvSpPr>
          <p:spPr>
            <a:xfrm>
              <a:off x="3366720" y="4707000"/>
              <a:ext cx="1879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EPC</a:t>
              </a:r>
              <a:endParaRPr b="0" lang="en-US" sz="800" strike="noStrike" u="none">
                <a:solidFill>
                  <a:srgbClr val="000000"/>
                </a:solidFill>
                <a:effectLst/>
                <a:uFillTx/>
                <a:latin typeface="Times New Roman"/>
              </a:endParaRPr>
            </a:p>
          </p:txBody>
        </p:sp>
        <p:sp>
          <p:nvSpPr>
            <p:cNvPr id="210" name=""/>
            <p:cNvSpPr/>
            <p:nvPr/>
          </p:nvSpPr>
          <p:spPr>
            <a:xfrm>
              <a:off x="3267000" y="4826160"/>
              <a:ext cx="39060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 name=""/>
            <p:cNvSpPr/>
            <p:nvPr/>
          </p:nvSpPr>
          <p:spPr>
            <a:xfrm>
              <a:off x="3288240" y="4827600"/>
              <a:ext cx="352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Contract</a:t>
              </a:r>
              <a:endParaRPr b="0" lang="en-US" sz="800" strike="noStrike" u="none">
                <a:solidFill>
                  <a:srgbClr val="000000"/>
                </a:solidFill>
                <a:effectLst/>
                <a:uFillTx/>
                <a:latin typeface="Times New Roman"/>
              </a:endParaRPr>
            </a:p>
          </p:txBody>
        </p:sp>
        <p:sp>
          <p:nvSpPr>
            <p:cNvPr id="212" name=""/>
            <p:cNvSpPr/>
            <p:nvPr/>
          </p:nvSpPr>
          <p:spPr>
            <a:xfrm flipH="1" flipV="1">
              <a:off x="5175000" y="4075200"/>
              <a:ext cx="873000" cy="43632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 name=""/>
            <p:cNvSpPr/>
            <p:nvPr/>
          </p:nvSpPr>
          <p:spPr>
            <a:xfrm flipV="1">
              <a:off x="2967120" y="3911400"/>
              <a:ext cx="809640" cy="60156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4" name=""/>
            <p:cNvSpPr/>
            <p:nvPr/>
          </p:nvSpPr>
          <p:spPr>
            <a:xfrm>
              <a:off x="5429160" y="3298680"/>
              <a:ext cx="449280" cy="3668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 name=""/>
            <p:cNvSpPr/>
            <p:nvPr/>
          </p:nvSpPr>
          <p:spPr>
            <a:xfrm>
              <a:off x="5454720" y="3305160"/>
              <a:ext cx="43956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6" name=""/>
            <p:cNvSpPr/>
            <p:nvPr/>
          </p:nvSpPr>
          <p:spPr>
            <a:xfrm>
              <a:off x="5474520" y="3308400"/>
              <a:ext cx="403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Technical</a:t>
              </a:r>
              <a:endParaRPr b="0" lang="en-US" sz="800" strike="noStrike" u="none">
                <a:solidFill>
                  <a:srgbClr val="000000"/>
                </a:solidFill>
                <a:effectLst/>
                <a:uFillTx/>
                <a:latin typeface="Times New Roman"/>
              </a:endParaRPr>
            </a:p>
          </p:txBody>
        </p:sp>
        <p:sp>
          <p:nvSpPr>
            <p:cNvPr id="217" name=""/>
            <p:cNvSpPr/>
            <p:nvPr/>
          </p:nvSpPr>
          <p:spPr>
            <a:xfrm>
              <a:off x="5437080" y="3427560"/>
              <a:ext cx="47484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 name=""/>
            <p:cNvSpPr/>
            <p:nvPr/>
          </p:nvSpPr>
          <p:spPr>
            <a:xfrm>
              <a:off x="5456520" y="3430440"/>
              <a:ext cx="4374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Assistance</a:t>
              </a:r>
              <a:endParaRPr b="0" lang="en-US" sz="800" strike="noStrike" u="none">
                <a:solidFill>
                  <a:srgbClr val="000000"/>
                </a:solidFill>
                <a:effectLst/>
                <a:uFillTx/>
                <a:latin typeface="Times New Roman"/>
              </a:endParaRPr>
            </a:p>
          </p:txBody>
        </p:sp>
        <p:sp>
          <p:nvSpPr>
            <p:cNvPr id="219" name=""/>
            <p:cNvSpPr/>
            <p:nvPr/>
          </p:nvSpPr>
          <p:spPr>
            <a:xfrm>
              <a:off x="5429160" y="3549600"/>
              <a:ext cx="48888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 name=""/>
            <p:cNvSpPr/>
            <p:nvPr/>
          </p:nvSpPr>
          <p:spPr>
            <a:xfrm>
              <a:off x="5446440" y="3552840"/>
              <a:ext cx="454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Agreement</a:t>
              </a:r>
              <a:endParaRPr b="0" lang="en-US" sz="800" strike="noStrike" u="none">
                <a:solidFill>
                  <a:srgbClr val="000000"/>
                </a:solidFill>
                <a:effectLst/>
                <a:uFillTx/>
                <a:latin typeface="Times New Roman"/>
              </a:endParaRPr>
            </a:p>
          </p:txBody>
        </p:sp>
        <p:sp>
          <p:nvSpPr>
            <p:cNvPr id="221" name=""/>
            <p:cNvSpPr/>
            <p:nvPr/>
          </p:nvSpPr>
          <p:spPr>
            <a:xfrm>
              <a:off x="3114720" y="4046400"/>
              <a:ext cx="552240" cy="2444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 name=""/>
            <p:cNvSpPr/>
            <p:nvPr/>
          </p:nvSpPr>
          <p:spPr>
            <a:xfrm>
              <a:off x="3114720" y="4054320"/>
              <a:ext cx="595440" cy="139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 name=""/>
            <p:cNvSpPr/>
            <p:nvPr/>
          </p:nvSpPr>
          <p:spPr>
            <a:xfrm>
              <a:off x="3136320" y="4056120"/>
              <a:ext cx="5565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Construction/</a:t>
              </a:r>
              <a:endParaRPr b="0" lang="en-US" sz="800" strike="noStrike" u="none">
                <a:solidFill>
                  <a:srgbClr val="000000"/>
                </a:solidFill>
                <a:effectLst/>
                <a:uFillTx/>
                <a:latin typeface="Times New Roman"/>
              </a:endParaRPr>
            </a:p>
          </p:txBody>
        </p:sp>
        <p:sp>
          <p:nvSpPr>
            <p:cNvPr id="224" name=""/>
            <p:cNvSpPr/>
            <p:nvPr/>
          </p:nvSpPr>
          <p:spPr>
            <a:xfrm>
              <a:off x="3164040" y="4175280"/>
              <a:ext cx="49356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 name=""/>
            <p:cNvSpPr/>
            <p:nvPr/>
          </p:nvSpPr>
          <p:spPr>
            <a:xfrm>
              <a:off x="3181320" y="4176720"/>
              <a:ext cx="457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Term Loan</a:t>
              </a:r>
              <a:endParaRPr b="0" lang="en-US" sz="800" strike="noStrike" u="none">
                <a:solidFill>
                  <a:srgbClr val="000000"/>
                </a:solidFill>
                <a:effectLst/>
                <a:uFillTx/>
                <a:latin typeface="Times New Roman"/>
              </a:endParaRPr>
            </a:p>
          </p:txBody>
        </p:sp>
        <p:sp>
          <p:nvSpPr>
            <p:cNvPr id="226" name=""/>
            <p:cNvSpPr/>
            <p:nvPr/>
          </p:nvSpPr>
          <p:spPr>
            <a:xfrm>
              <a:off x="5292720" y="4133880"/>
              <a:ext cx="752400" cy="24300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 name=""/>
            <p:cNvSpPr/>
            <p:nvPr/>
          </p:nvSpPr>
          <p:spPr>
            <a:xfrm>
              <a:off x="5292720" y="4138560"/>
              <a:ext cx="79200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 name=""/>
            <p:cNvSpPr/>
            <p:nvPr/>
          </p:nvSpPr>
          <p:spPr>
            <a:xfrm>
              <a:off x="5312160" y="4141800"/>
              <a:ext cx="7581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O&amp;M Supervision</a:t>
              </a:r>
              <a:endParaRPr b="0" lang="en-US" sz="800" strike="noStrike" u="none">
                <a:solidFill>
                  <a:srgbClr val="000000"/>
                </a:solidFill>
                <a:effectLst/>
                <a:uFillTx/>
                <a:latin typeface="Times New Roman"/>
              </a:endParaRPr>
            </a:p>
          </p:txBody>
        </p:sp>
        <p:sp>
          <p:nvSpPr>
            <p:cNvPr id="229" name=""/>
            <p:cNvSpPr/>
            <p:nvPr/>
          </p:nvSpPr>
          <p:spPr>
            <a:xfrm>
              <a:off x="5445000" y="4260960"/>
              <a:ext cx="487440" cy="14112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5462280" y="4264200"/>
              <a:ext cx="454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800" strike="noStrike" u="none">
                  <a:solidFill>
                    <a:srgbClr val="000000"/>
                  </a:solidFill>
                  <a:effectLst/>
                  <a:uFillTx/>
                  <a:latin typeface="Times New Roman"/>
                </a:rPr>
                <a:t>Agreement</a:t>
              </a:r>
              <a:endParaRPr b="0" lang="en-US" sz="8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F41F4856-5FD8-4F70-9342-10994B8D7C6F}"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PlaceHolder 1"/>
          <p:cNvSpPr>
            <a:spLocks noGrp="1"/>
          </p:cNvSpPr>
          <p:nvPr>
            <p:ph type="title"/>
          </p:nvPr>
        </p:nvSpPr>
        <p:spPr>
          <a:xfrm>
            <a:off x="1091880" y="-28440"/>
            <a:ext cx="7715160" cy="1193760"/>
          </a:xfrm>
          <a:prstGeom prst="rect">
            <a:avLst/>
          </a:prstGeom>
          <a:noFill/>
          <a:ln w="0">
            <a:noFill/>
          </a:ln>
        </p:spPr>
        <p:txBody>
          <a:bodyPr lIns="92160" rIns="92160" tIns="46080" bIns="46080" anchor="b">
            <a:noAutofit/>
          </a:bodyPr>
          <a:p>
            <a:pPr indent="0">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3000" strike="noStrike" u="none">
                <a:solidFill>
                  <a:srgbClr val="000000"/>
                </a:solidFill>
                <a:effectLst/>
                <a:uFillTx/>
                <a:latin typeface="Arial"/>
              </a:rPr>
              <a:t>Inter-American Development Bank </a:t>
            </a:r>
            <a:endParaRPr b="1" lang="en-US" sz="3000" strike="noStrike" u="none">
              <a:solidFill>
                <a:srgbClr val="000000"/>
              </a:solidFill>
              <a:effectLst/>
              <a:uFillTx/>
              <a:latin typeface="Arial"/>
            </a:endParaRPr>
          </a:p>
        </p:txBody>
      </p:sp>
      <p:sp>
        <p:nvSpPr>
          <p:cNvPr id="232" name="PlaceHolder 2"/>
          <p:cNvSpPr>
            <a:spLocks noGrp="1"/>
          </p:cNvSpPr>
          <p:nvPr>
            <p:ph/>
          </p:nvPr>
        </p:nvSpPr>
        <p:spPr>
          <a:xfrm>
            <a:off x="337680" y="1447560"/>
            <a:ext cx="8458200" cy="4724280"/>
          </a:xfrm>
          <a:prstGeom prst="rect">
            <a:avLst/>
          </a:prstGeom>
          <a:noFill/>
          <a:ln w="0">
            <a:noFill/>
          </a:ln>
        </p:spPr>
        <p:txBody>
          <a:bodyPr lIns="92160" rIns="92160" tIns="46080" bIns="46080" anchor="t">
            <a:normAutofit/>
          </a:bodyPr>
          <a:p>
            <a:pPr lvl="1" marL="450720" indent="-336240">
              <a:lnSpc>
                <a:spcPct val="90000"/>
              </a:lnSpc>
              <a:spcBef>
                <a:spcPts val="300"/>
              </a:spcBef>
              <a:buNone/>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i="1" lang="en-US" sz="2000" strike="noStrike" u="none">
                <a:solidFill>
                  <a:srgbClr val="000000"/>
                </a:solidFill>
                <a:effectLst/>
                <a:uFillTx/>
                <a:latin typeface="Arial"/>
              </a:rPr>
              <a:t>Key Contract Provisions</a:t>
            </a:r>
            <a:endParaRPr b="0" lang="en-US" sz="2000" strike="noStrike" u="none">
              <a:solidFill>
                <a:srgbClr val="000000"/>
              </a:solidFill>
              <a:effectLst/>
              <a:uFillTx/>
              <a:latin typeface="Arial"/>
            </a:endParaRPr>
          </a:p>
          <a:p>
            <a:pPr lvl="1" marL="450720" indent="-336240">
              <a:lnSpc>
                <a:spcPct val="9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US$ 136.5 MM using the IDB A/B Loan with the IDB supplying the US$ 45.5 MM A Tranche and Societe Generale acting as Lead Arranger of the US$ 91 MM B Tranche.</a:t>
            </a:r>
            <a:endParaRPr b="0" lang="en-US" sz="1600" strike="noStrike" u="none">
              <a:solidFill>
                <a:srgbClr val="000000"/>
              </a:solidFill>
              <a:effectLst/>
              <a:uFillTx/>
              <a:latin typeface="Arial"/>
            </a:endParaRPr>
          </a:p>
          <a:p>
            <a:pPr lvl="1" marL="450720" indent="-336240">
              <a:lnSpc>
                <a:spcPct val="9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A Tranche has a Construction Plus 14 year tenor with mortgage style amortization, while B Tranche has Construction plus 13.5 year tenor with a mortgage style amortization.</a:t>
            </a:r>
            <a:endParaRPr b="0" lang="en-US" sz="1600" strike="noStrike" u="none">
              <a:solidFill>
                <a:srgbClr val="000000"/>
              </a:solidFill>
              <a:effectLst/>
              <a:uFillTx/>
              <a:latin typeface="Arial"/>
            </a:endParaRPr>
          </a:p>
          <a:p>
            <a:pPr lvl="1" marL="450720" indent="-336240">
              <a:lnSpc>
                <a:spcPct val="9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Enron required to hedge a minimum of 50% of interest rate exposure.</a:t>
            </a:r>
            <a:endParaRPr b="0" lang="en-US" sz="1600" strike="noStrike" u="none">
              <a:solidFill>
                <a:srgbClr val="000000"/>
              </a:solidFill>
              <a:effectLst/>
              <a:uFillTx/>
              <a:latin typeface="Arial"/>
            </a:endParaRPr>
          </a:p>
          <a:p>
            <a:pPr lvl="1" marL="450720" indent="-336240">
              <a:lnSpc>
                <a:spcPct val="9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Bank requirement of Enron minimum hold of 50% of the equity through construction, dropping to 20% after commercial operations with selldown of Project equity subject to IDB consent.</a:t>
            </a:r>
            <a:endParaRPr b="0" lang="en-US" sz="1600" strike="noStrike" u="none">
              <a:solidFill>
                <a:srgbClr val="000000"/>
              </a:solidFill>
              <a:effectLst/>
              <a:uFillTx/>
              <a:latin typeface="Arial"/>
            </a:endParaRPr>
          </a:p>
          <a:p>
            <a:pPr lvl="1" marL="450720" indent="-336240">
              <a:lnSpc>
                <a:spcPct val="9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Enron has Standby Equity Commitment for Project Cost Overruns in excess of Project Budget of US$ 6.7 MM, Project Budget includes US$ 6.7 MM Contingency.</a:t>
            </a:r>
            <a:endParaRPr b="0" lang="en-US" sz="1600" strike="noStrike" u="none">
              <a:solidFill>
                <a:srgbClr val="000000"/>
              </a:solidFill>
              <a:effectLst/>
              <a:uFillTx/>
              <a:latin typeface="Arial"/>
            </a:endParaRPr>
          </a:p>
          <a:p>
            <a:pPr lvl="1" marL="450720" indent="-336240">
              <a:lnSpc>
                <a:spcPct val="90000"/>
              </a:lnSpc>
              <a:spcBef>
                <a:spcPts val="1500"/>
              </a:spcBef>
              <a:buClr>
                <a:srgbClr val="c20000"/>
              </a:buClr>
              <a:buSzPct val="80000"/>
              <a:buFont typeface="Wingdings" charset="2"/>
              <a:buChar char=""/>
              <a:tabLst>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0" lang="en-US" sz="1600" strike="noStrike" u="none">
                <a:solidFill>
                  <a:srgbClr val="000000"/>
                </a:solidFill>
                <a:effectLst/>
                <a:uFillTx/>
                <a:latin typeface="Arial"/>
              </a:rPr>
              <a:t>Enron North America Guarantees behind Equity Commitment, and Standby Equity Commitment, Letter of Credit in support of 6 month Debt Service Reserve requirement of the Banks.</a:t>
            </a: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876DE5E6-B073-46A6-85A7-B0AFB9398FC0}"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25015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1996-02-08T09:11:10Z</dcterms:created>
  <dc:creator>Lee, Jackson</dc:creator>
  <dc:description>d&amp;r from banker's e-mail
p:/pc/docs/d&amp;r/presentation 9-14.ppt</dc:description>
  <dc:language>en-US</dc:language>
  <cp:lastModifiedBy>myzagui</cp:lastModifiedBy>
  <cp:lastPrinted>2000-09-24T14:07:34Z</cp:lastPrinted>
  <dcterms:modified xsi:type="dcterms:W3CDTF">2001-03-21T13:29:47Z</dcterms:modified>
  <cp:revision>402</cp:revision>
  <dc:subject/>
  <dc:title>Monterrey Power Project</dc:title>
</cp:coreProperties>
</file>