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jpeg" ContentType="image/jpeg"/>
  <Override PartName="/ppt/media/image4.png" ContentType="image/png"/>
  <Override PartName="/ppt/media/image3.jpeg" ContentType="image/jpeg"/>
  <Override PartName="/ppt/media/image5.png" ContentType="image/png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s/slide1.xml" ContentType="application/vnd.openxmlformats-officedocument.presentationml.slide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9902825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1650960" y="304920"/>
            <a:ext cx="750888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1657080" y="1422360"/>
            <a:ext cx="36518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491800" y="1422360"/>
            <a:ext cx="36518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1650960" y="304920"/>
            <a:ext cx="750888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1650960" y="304920"/>
            <a:ext cx="750888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1657080" y="1422360"/>
            <a:ext cx="74833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body"/>
          </p:nvPr>
        </p:nvSpPr>
        <p:spPr>
          <a:xfrm>
            <a:off x="1657080" y="1422360"/>
            <a:ext cx="74833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00"/>
              </a:spcBef>
              <a:buClr>
                <a:srgbClr val="cc33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cc33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00"/>
              </a:spcBef>
              <a:buClr>
                <a:srgbClr val="000000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400"/>
              </a:spcBef>
              <a:buClr>
                <a:srgbClr val="000000"/>
              </a:buClr>
              <a:buFont typeface="Frutiger 55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400"/>
              </a:spcBef>
              <a:buClr>
                <a:srgbClr val="000000"/>
              </a:buClr>
              <a:buFont typeface="Times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400"/>
              </a:spcBef>
              <a:buClr>
                <a:srgbClr val="000000"/>
              </a:buClr>
              <a:buFont typeface="Times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400"/>
              </a:spcBef>
              <a:buClr>
                <a:srgbClr val="000000"/>
              </a:buClr>
              <a:buFont typeface="Times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title"/>
          </p:nvPr>
        </p:nvSpPr>
        <p:spPr>
          <a:xfrm>
            <a:off x="1650960" y="304920"/>
            <a:ext cx="750888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" name="" descr=""/>
          <p:cNvPicPr/>
          <p:nvPr/>
        </p:nvPicPr>
        <p:blipFill>
          <a:blip r:embed="rId2"/>
          <a:srcRect l="3459" t="0" r="0" b="2390"/>
          <a:stretch/>
        </p:blipFill>
        <p:spPr>
          <a:xfrm>
            <a:off x="61920" y="0"/>
            <a:ext cx="1461960" cy="6805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"/>
          <p:cNvSpPr/>
          <p:nvPr/>
        </p:nvSpPr>
        <p:spPr>
          <a:xfrm>
            <a:off x="7642080" y="6335640"/>
            <a:ext cx="152424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E2E27BF-289B-4234-8A81-35FFEA769E97}" type="slidenum"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image" Target="../media/image3.jpeg"/><Relationship Id="rId3" Type="http://schemas.openxmlformats.org/officeDocument/2006/relationships/oleObject" Target="../embeddings/oleObject1.bin"/><Relationship Id="rId4" Type="http://schemas.openxmlformats.org/officeDocument/2006/relationships/image" Target="../media/image4.png"/><Relationship Id="rId5" Type="http://schemas.openxmlformats.org/officeDocument/2006/relationships/oleObject" Target="../embeddings/oleObject2.bin"/><Relationship Id="rId6" Type="http://schemas.openxmlformats.org/officeDocument/2006/relationships/image" Target="../media/image5.png"/><Relationship Id="rId7" Type="http://schemas.openxmlformats.org/officeDocument/2006/relationships/slideLayout" Target="../slideLayouts/slideLayout4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"/>
          <p:cNvSpPr/>
          <p:nvPr/>
        </p:nvSpPr>
        <p:spPr>
          <a:xfrm>
            <a:off x="1981080" y="2438280"/>
            <a:ext cx="7543800" cy="358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3333cc"/>
                </a:solidFill>
                <a:effectLst/>
                <a:uFillTx/>
                <a:latin typeface="Frutiger 66 BoldItalic"/>
                <a:ea typeface="MS PGothic"/>
              </a:rPr>
              <a:t>Enron Japan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3333cc"/>
                </a:solidFill>
                <a:effectLst/>
                <a:uFillTx/>
                <a:latin typeface="Frutiger 66 BoldItalic"/>
                <a:ea typeface="MS PGothic"/>
              </a:rPr>
              <a:t>Public Affairs Support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3333cc"/>
                </a:solidFill>
                <a:effectLst/>
                <a:uFillTx/>
                <a:latin typeface="Frutiger 66 BoldItalic"/>
                <a:ea typeface="MS PGothic"/>
              </a:rPr>
              <a:t>10 Oct 01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1" name="thumb_ld799921" descr=""/>
          <p:cNvPicPr/>
          <p:nvPr/>
        </p:nvPicPr>
        <p:blipFill>
          <a:blip r:embed="rId1"/>
          <a:srcRect l="15845" t="0" r="20890" b="0"/>
          <a:stretch/>
        </p:blipFill>
        <p:spPr>
          <a:xfrm>
            <a:off x="7391520" y="228600"/>
            <a:ext cx="1279440" cy="1066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2" name="thumb_ld798031" descr=""/>
          <p:cNvPicPr/>
          <p:nvPr/>
        </p:nvPicPr>
        <p:blipFill>
          <a:blip r:embed="rId2"/>
          <a:srcRect l="15845" t="12245" r="20890" b="20153"/>
          <a:stretch/>
        </p:blipFill>
        <p:spPr>
          <a:xfrm>
            <a:off x="3733920" y="228600"/>
            <a:ext cx="1279440" cy="106668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13" name=""/>
          <p:cNvGraphicFramePr/>
          <p:nvPr/>
        </p:nvGraphicFramePr>
        <p:xfrm>
          <a:off x="1981080" y="228600"/>
          <a:ext cx="1295640" cy="10666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4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1981080" y="228600"/>
                    <a:ext cx="1295640" cy="1066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5" name=""/>
          <p:cNvGraphicFramePr/>
          <p:nvPr/>
        </p:nvGraphicFramePr>
        <p:xfrm>
          <a:off x="5562720" y="228600"/>
          <a:ext cx="1295280" cy="106668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16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5562720" y="228600"/>
                    <a:ext cx="1295280" cy="1066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1650960" y="304920"/>
            <a:ext cx="750888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Premise: Implement a Global Network Strategy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1927080" y="1422360"/>
            <a:ext cx="7483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cc33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Assumptions: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cc33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Regional expertise is vital to effective operations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cc33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Regional activity must be coordinated with corporate developments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cc33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Fragmented Asia Pacific is attractive to all business lines, but regional management infrastructure is limited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cc33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Japan is primary market, but Enron must be prepared to rapidly expand across region efficiently and in a cost effective manner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cc33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Proposal: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cc33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Work closely with commercial teams to evaluate government/regulatory environment for projected deals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cc33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Leverage government contacts and experience in Japan to: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cc3300"/>
              </a:buClr>
              <a:buFont typeface="Tahoma"/>
              <a:buChar char="◚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smooth path for deals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cc3300"/>
              </a:buClr>
              <a:buFont typeface="Tahoma"/>
              <a:buChar char="◚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promote a more conducive environment for Enron’s business model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cc33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Extend this approach across region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"/>
          <p:cNvSpPr/>
          <p:nvPr/>
        </p:nvSpPr>
        <p:spPr>
          <a:xfrm>
            <a:off x="1943280" y="5985360"/>
            <a:ext cx="7695360" cy="373680"/>
          </a:xfrm>
          <a:prstGeom prst="roundRect">
            <a:avLst>
              <a:gd name="adj" fmla="val 16667"/>
            </a:avLst>
          </a:prstGeom>
          <a:solidFill>
            <a:srgbClr val="00cc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  <a:ea typeface="MS PGothic"/>
              </a:rPr>
              <a:t>Provide deal specific support while continuing to promote liberalized markets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1752480" y="228240"/>
            <a:ext cx="74073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 Interest Across Region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21" name=""/>
          <p:cNvGraphicFramePr/>
          <p:nvPr/>
        </p:nvGraphicFramePr>
        <p:xfrm>
          <a:off x="1555920" y="1447920"/>
          <a:ext cx="7968960" cy="4981320"/>
        </p:xfrm>
        <a:graphic>
          <a:graphicData uri="http://schemas.openxmlformats.org/drawingml/2006/table">
            <a:tbl>
              <a:tblPr/>
              <a:tblGrid>
                <a:gridCol w="1766880"/>
                <a:gridCol w="988920"/>
                <a:gridCol w="1135080"/>
                <a:gridCol w="1054080"/>
                <a:gridCol w="1162080"/>
                <a:gridCol w="1861920"/>
              </a:tblGrid>
              <a:tr h="3801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EGM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EBS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EIM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Priority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GRA Review Status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628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Japan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99"/>
                          </a:solidFill>
                          <a:effectLst/>
                          <a:uFillTx/>
                          <a:latin typeface="Arial"/>
                        </a:rPr>
                        <a:t>Active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ff0066"/>
                          </a:solidFill>
                          <a:effectLst/>
                          <a:uFillTx/>
                          <a:latin typeface="Arial"/>
                        </a:rPr>
                        <a:t>Active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8000"/>
                          </a:solidFill>
                          <a:effectLst/>
                          <a:uFillTx/>
                          <a:latin typeface="Arial"/>
                        </a:rPr>
                        <a:t>Active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High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Complete for energy &amp; EBS;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Underway for EGM/EIM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628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Australia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99"/>
                          </a:solidFill>
                          <a:effectLst/>
                          <a:uFillTx/>
                          <a:latin typeface="Arial"/>
                        </a:rPr>
                        <a:t>Active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ff0066"/>
                          </a:solidFill>
                          <a:effectLst/>
                          <a:uFillTx/>
                          <a:latin typeface="Arial"/>
                        </a:rPr>
                        <a:t>Active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8000"/>
                          </a:solidFill>
                          <a:effectLst/>
                          <a:uFillTx/>
                          <a:latin typeface="Arial"/>
                        </a:rPr>
                        <a:t>Interest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High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Complete for energy &amp; EBS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Underway for EGM/EIM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963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Korea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99"/>
                          </a:solidFill>
                          <a:effectLst/>
                          <a:uFillTx/>
                          <a:latin typeface="Arial"/>
                        </a:rPr>
                        <a:t>Active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ff0066"/>
                          </a:solidFill>
                          <a:effectLst/>
                          <a:uFillTx/>
                          <a:latin typeface="Arial"/>
                        </a:rPr>
                        <a:t>Active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8000"/>
                          </a:solidFill>
                          <a:effectLst/>
                          <a:uFillTx/>
                          <a:latin typeface="Arial"/>
                        </a:rPr>
                        <a:t>Active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High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Complete for EBS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Underway for EGM/EIM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153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Hong Kong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99"/>
                          </a:solidFill>
                          <a:effectLst/>
                          <a:uFillTx/>
                          <a:latin typeface="Arial"/>
                        </a:rPr>
                        <a:t>Active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ff0066"/>
                          </a:solidFill>
                          <a:effectLst/>
                          <a:uFillTx/>
                          <a:latin typeface="Arial"/>
                        </a:rPr>
                        <a:t>Active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8000"/>
                          </a:solidFill>
                          <a:effectLst/>
                          <a:uFillTx/>
                          <a:latin typeface="Arial"/>
                        </a:rPr>
                        <a:t>Interest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Medium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Complete for EBS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157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Singapore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99"/>
                          </a:solidFill>
                          <a:effectLst/>
                          <a:uFillTx/>
                          <a:latin typeface="Arial"/>
                        </a:rPr>
                        <a:t>Active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ff0066"/>
                          </a:solidFill>
                          <a:effectLst/>
                          <a:uFillTx/>
                          <a:latin typeface="Arial"/>
                        </a:rPr>
                        <a:t>Active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Medium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Complete for EBS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218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China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99"/>
                          </a:solidFill>
                          <a:effectLst/>
                          <a:uFillTx/>
                          <a:latin typeface="Arial"/>
                        </a:rPr>
                        <a:t>Active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8000"/>
                          </a:solidFill>
                          <a:effectLst/>
                          <a:uFillTx/>
                          <a:latin typeface="Arial"/>
                        </a:rPr>
                        <a:t>Interest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Medium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Complete for Metals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153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Taiwan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ff0066"/>
                          </a:solidFill>
                          <a:effectLst/>
                          <a:uFillTx/>
                          <a:latin typeface="Arial"/>
                        </a:rPr>
                        <a:t>Interest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8000"/>
                          </a:solidFill>
                          <a:effectLst/>
                          <a:uFillTx/>
                          <a:latin typeface="Arial"/>
                        </a:rPr>
                        <a:t>Interest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Low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On hold for EBS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157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Malaysia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ff0066"/>
                          </a:solidFill>
                          <a:effectLst/>
                          <a:uFillTx/>
                          <a:latin typeface="Arial"/>
                        </a:rPr>
                        <a:t>Interest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8000"/>
                          </a:solidFill>
                          <a:effectLst/>
                          <a:uFillTx/>
                          <a:latin typeface="Arial"/>
                        </a:rPr>
                        <a:t>Interest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Low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On hold for EBS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171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Philippines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99"/>
                          </a:solidFill>
                          <a:effectLst/>
                          <a:uFillTx/>
                          <a:latin typeface="Arial"/>
                        </a:rPr>
                        <a:t>Active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ff0066"/>
                          </a:solidFill>
                          <a:effectLst/>
                          <a:uFillTx/>
                          <a:latin typeface="Arial"/>
                        </a:rPr>
                        <a:t>Interest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8000"/>
                          </a:solidFill>
                          <a:effectLst/>
                          <a:uFillTx/>
                          <a:latin typeface="Arial"/>
                        </a:rPr>
                        <a:t>Interest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Medium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153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Thailand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8000"/>
                          </a:solidFill>
                          <a:effectLst/>
                          <a:uFillTx/>
                          <a:latin typeface="Arial"/>
                        </a:rPr>
                        <a:t>Interest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Low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Dated energy review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171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New Zealand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8000"/>
                          </a:solidFill>
                          <a:effectLst/>
                          <a:uFillTx/>
                          <a:latin typeface="Arial"/>
                        </a:rPr>
                        <a:t>Interest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171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Guam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ff0066"/>
                          </a:solidFill>
                          <a:effectLst/>
                          <a:uFillTx/>
                          <a:latin typeface="Arial"/>
                        </a:rPr>
                        <a:t>Interest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Low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157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Viet Nam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8000"/>
                          </a:solidFill>
                          <a:effectLst/>
                          <a:uFillTx/>
                          <a:latin typeface="Arial"/>
                        </a:rPr>
                        <a:t>Interest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124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Indonesia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99"/>
                          </a:solidFill>
                          <a:effectLst/>
                          <a:uFillTx/>
                          <a:latin typeface="Arial"/>
                        </a:rPr>
                        <a:t>Active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8000"/>
                          </a:solidFill>
                          <a:effectLst/>
                          <a:uFillTx/>
                          <a:latin typeface="Arial"/>
                        </a:rPr>
                        <a:t>Interest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Low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1650960" y="304920"/>
            <a:ext cx="750888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 Activity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1523520" y="1218960"/>
            <a:ext cx="8077320" cy="5181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cc33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Sato(Japan) – JV to include: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cc33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cc33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Petroleum Products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cc33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Coal. Metals, Steel – under discussion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cc33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EGM (primarily Japan) – 9 pages of deals including: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cc33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transactions around petroleum/products, alumina, shipping, LPG, &amp; copper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cc33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Weather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cc33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Credit Default Swaps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cc33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Epower (Japan)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cc33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Planning/environmental surveys for several plants underway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cc33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EBS (Region wide)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cc33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Maintaining Japan activity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cc33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Plan to obtain Korean license by 1Q ’02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cc33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EIM (Region wide)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cc33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Forest products all around A/P region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cc33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EGS (Region wide)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cc33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SK/Enron, Batangas/Subic, Eclipse, Piti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lnSpc>
                <a:spcPct val="9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1650600" y="304920"/>
            <a:ext cx="779796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Issues Managed According to Personnel Strengths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1657440" y="1752480"/>
            <a:ext cx="36655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Grimes – </a:t>
            </a: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Primary Focus on Product Specific Issues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349"/>
              </a:spcBef>
              <a:buClr>
                <a:srgbClr val="cc33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Project Sato JV design/implementation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349"/>
              </a:spcBef>
              <a:buClr>
                <a:srgbClr val="cc33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Telecommunications / IT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349"/>
              </a:spcBef>
              <a:buClr>
                <a:srgbClr val="cc33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Financial Markets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349"/>
              </a:spcBef>
              <a:buClr>
                <a:srgbClr val="cc33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Industrial Markets – forest products, steel, metals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349"/>
              </a:spcBef>
              <a:buClr>
                <a:srgbClr val="cc33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Technical Regulatory Support (Global Assets)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475240" y="1752480"/>
            <a:ext cx="36655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Crowther – </a:t>
            </a: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Primary Focus on Japan Domestic Issues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349"/>
              </a:spcBef>
              <a:buClr>
                <a:srgbClr val="cc33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Deals affected by Japanese domestic energy environment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349"/>
              </a:spcBef>
              <a:buClr>
                <a:srgbClr val="cc33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Energy Market Restructuring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cc33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METI management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cc33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ACCJ coordination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349"/>
              </a:spcBef>
              <a:buClr>
                <a:srgbClr val="cc33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infrastructure  projects – generation, transmission, pipeline related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27961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1995-06-17T21:01:02Z</dcterms:created>
  <dc:creator>Authorised User</dc:creator>
  <dc:description/>
  <dc:language>en-US</dc:language>
  <cp:lastModifiedBy>mgrimes</cp:lastModifiedBy>
  <cp:lastPrinted>2000-09-03T23:26:02Z</cp:lastPrinted>
  <dcterms:modified xsi:type="dcterms:W3CDTF">2001-10-10T04:15:43Z</dcterms:modified>
  <cp:revision>587</cp:revision>
  <dc:subject/>
  <dc:title>No Slide Title</dc:title>
</cp:coreProperties>
</file>